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6" r:id="rId3"/>
    <p:sldId id="379" r:id="rId4"/>
    <p:sldId id="297" r:id="rId5"/>
    <p:sldId id="288" r:id="rId6"/>
    <p:sldId id="317" r:id="rId7"/>
    <p:sldId id="318" r:id="rId8"/>
    <p:sldId id="298" r:id="rId9"/>
    <p:sldId id="293" r:id="rId10"/>
    <p:sldId id="1529" r:id="rId11"/>
    <p:sldId id="1531" r:id="rId12"/>
    <p:sldId id="273" r:id="rId13"/>
    <p:sldId id="272" r:id="rId14"/>
    <p:sldId id="257" r:id="rId15"/>
    <p:sldId id="1532" r:id="rId16"/>
    <p:sldId id="1533" r:id="rId17"/>
    <p:sldId id="1534" r:id="rId18"/>
    <p:sldId id="2147196805" r:id="rId19"/>
    <p:sldId id="2147196799" r:id="rId20"/>
    <p:sldId id="1830" r:id="rId21"/>
    <p:sldId id="267" r:id="rId22"/>
  </p:sldIdLst>
  <p:sldSz cx="9144000" cy="6858000" type="screen4x3"/>
  <p:notesSz cx="6889750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6" autoAdjust="0"/>
    <p:restoredTop sz="86406" autoAdjust="0"/>
  </p:normalViewPr>
  <p:slideViewPr>
    <p:cSldViewPr snapToGrid="0" snapToObjects="1">
      <p:cViewPr varScale="1">
        <p:scale>
          <a:sx n="74" d="100"/>
          <a:sy n="74" d="100"/>
        </p:scale>
        <p:origin x="31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schmidtb\cernbox\WINDOWS\Desktop\DT\DT%20adminstration\EP-DT%20statistics%20June%202025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chmidtb\cernbox\WINDOWS\Desktop\DT\DT%20adminstration\EP-DT%20statistics%20June%20202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schmidtb\cernbox\WINDOWS\Desktop\DT\DT%20adminstration\EP-DT%20statistics%20June%202025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schmidtb\cernbox\WINDOWS\Desktop\DT\DT%20adminstration\EP-DT%20statistics%20June%202025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chmidtb\AppData\Local\Microsoft\Windows\INetCache\Content.Outlook\REZ7RHJP\Fellow-Statistik-20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Professional</a:t>
            </a:r>
            <a:r>
              <a:rPr lang="en-GB" sz="2000" b="1" baseline="0" dirty="0">
                <a:solidFill>
                  <a:srgbClr val="1F497D"/>
                </a:solidFill>
              </a:rPr>
              <a:t> Categories 2025</a:t>
            </a:r>
          </a:p>
        </c:rich>
      </c:tx>
      <c:layout>
        <c:manualLayout>
          <c:xMode val="edge"/>
          <c:yMode val="edge"/>
          <c:x val="0.10296181662397288"/>
          <c:y val="4.98084140922514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07C-4CAA-AB74-CEB25352E8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07C-4CAA-AB74-CEB25352E8D0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07C-4CAA-AB74-CEB25352E8D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07C-4CAA-AB74-CEB25352E8D0}"/>
              </c:ext>
            </c:extLst>
          </c:dPt>
          <c:dLbls>
            <c:dLbl>
              <c:idx val="2"/>
              <c:layout>
                <c:manualLayout>
                  <c:x val="0.13605249343832015"/>
                  <c:y val="-0.14372557596967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7C-4CAA-AB74-CEB25352E8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'PersonnelList (19)'!$AD$42:$AD$45</c:f>
              <c:strCache>
                <c:ptCount val="4"/>
                <c:pt idx="0">
                  <c:v>Technicians</c:v>
                </c:pt>
                <c:pt idx="1">
                  <c:v>Technical Engineers</c:v>
                </c:pt>
                <c:pt idx="2">
                  <c:v>Engineers</c:v>
                </c:pt>
                <c:pt idx="3">
                  <c:v>Applied Physicist</c:v>
                </c:pt>
              </c:strCache>
            </c:strRef>
          </c:cat>
          <c:val>
            <c:numRef>
              <c:f>'PersonnelList (19)'!$AF$42:$AF$45</c:f>
              <c:numCache>
                <c:formatCode>0%</c:formatCode>
                <c:ptCount val="4"/>
                <c:pt idx="0">
                  <c:v>0.31764705882352939</c:v>
                </c:pt>
                <c:pt idx="1">
                  <c:v>0.18823529411764706</c:v>
                </c:pt>
                <c:pt idx="2">
                  <c:v>0.24705882352941178</c:v>
                </c:pt>
                <c:pt idx="3">
                  <c:v>0.24705882352941178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07C-4CAA-AB74-CEB25352E8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Professional</a:t>
            </a:r>
            <a:r>
              <a:rPr lang="en-GB" sz="2000" b="1" baseline="0" dirty="0">
                <a:solidFill>
                  <a:srgbClr val="1F497D"/>
                </a:solidFill>
              </a:rPr>
              <a:t> Categories 2016</a:t>
            </a:r>
          </a:p>
        </c:rich>
      </c:tx>
      <c:layout>
        <c:manualLayout>
          <c:xMode val="edge"/>
          <c:yMode val="edge"/>
          <c:x val="0.13089197183685372"/>
          <c:y val="6.9444444444444448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9476374976937404E-2"/>
          <c:y val="0.22283974919801691"/>
          <c:w val="0.8447660709078032"/>
          <c:h val="0.48637467191601053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161039393885289"/>
          <c:y val="0.71716972878390206"/>
          <c:w val="0.63073211086709402"/>
          <c:h val="0.17171916010498689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b="1" baseline="0" dirty="0">
                <a:solidFill>
                  <a:srgbClr val="1F497D"/>
                </a:solidFill>
              </a:rPr>
              <a:t>End of Contract </a:t>
            </a:r>
            <a:r>
              <a:rPr lang="en-GB" sz="2000" b="1" baseline="0" dirty="0">
                <a:solidFill>
                  <a:srgbClr val="1F497D"/>
                </a:solidFill>
              </a:rPr>
              <a:t>year</a:t>
            </a:r>
            <a:endParaRPr lang="en-GB" sz="2000" b="1" dirty="0">
              <a:solidFill>
                <a:srgbClr val="1F497D"/>
              </a:solidFill>
            </a:endParaRPr>
          </a:p>
        </c:rich>
      </c:tx>
      <c:layout>
        <c:manualLayout>
          <c:xMode val="edge"/>
          <c:yMode val="edge"/>
          <c:x val="0.26188802035914238"/>
          <c:y val="4.06249922250944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5.1328645078032274E-2"/>
          <c:y val="0.16742010684763925"/>
          <c:w val="0.86920197254093046"/>
          <c:h val="0.6951174303963797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'PersonnelList (19)'!$S$1</c:f>
              <c:strCache>
                <c:ptCount val="1"/>
                <c:pt idx="0">
                  <c:v>LD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numRef>
              <c:f>'PersonnelList (19)'!$R$2:$R$34</c:f>
              <c:numCache>
                <c:formatCode>General</c:formatCode>
                <c:ptCount val="3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  <c:pt idx="24">
                  <c:v>2048</c:v>
                </c:pt>
                <c:pt idx="25">
                  <c:v>2049</c:v>
                </c:pt>
                <c:pt idx="26">
                  <c:v>2050</c:v>
                </c:pt>
                <c:pt idx="27">
                  <c:v>2051</c:v>
                </c:pt>
                <c:pt idx="28">
                  <c:v>2052</c:v>
                </c:pt>
                <c:pt idx="29">
                  <c:v>2053</c:v>
                </c:pt>
                <c:pt idx="30">
                  <c:v>2054</c:v>
                </c:pt>
                <c:pt idx="31">
                  <c:v>2055</c:v>
                </c:pt>
                <c:pt idx="32">
                  <c:v>2056</c:v>
                </c:pt>
              </c:numCache>
            </c:numRef>
          </c:cat>
          <c:val>
            <c:numRef>
              <c:f>'PersonnelList (19)'!$S$2:$S$34</c:f>
              <c:numCache>
                <c:formatCode>General</c:formatCode>
                <c:ptCount val="33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6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94-48CB-990D-DC23236B95AF}"/>
            </c:ext>
          </c:extLst>
        </c:ser>
        <c:ser>
          <c:idx val="0"/>
          <c:order val="1"/>
          <c:tx>
            <c:strRef>
              <c:f>'PersonnelList (19)'!$T$1</c:f>
              <c:strCache>
                <c:ptCount val="1"/>
                <c:pt idx="0">
                  <c:v>IC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/>
              </a:solidFill>
            </a:ln>
            <a:effectLst/>
          </c:spPr>
          <c:invertIfNegative val="0"/>
          <c:cat>
            <c:numRef>
              <c:f>'PersonnelList (19)'!$R$2:$R$34</c:f>
              <c:numCache>
                <c:formatCode>General</c:formatCode>
                <c:ptCount val="3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  <c:pt idx="11">
                  <c:v>2035</c:v>
                </c:pt>
                <c:pt idx="12">
                  <c:v>2036</c:v>
                </c:pt>
                <c:pt idx="13">
                  <c:v>2037</c:v>
                </c:pt>
                <c:pt idx="14">
                  <c:v>2038</c:v>
                </c:pt>
                <c:pt idx="15">
                  <c:v>2039</c:v>
                </c:pt>
                <c:pt idx="16">
                  <c:v>2040</c:v>
                </c:pt>
                <c:pt idx="17">
                  <c:v>2041</c:v>
                </c:pt>
                <c:pt idx="18">
                  <c:v>2042</c:v>
                </c:pt>
                <c:pt idx="19">
                  <c:v>2043</c:v>
                </c:pt>
                <c:pt idx="20">
                  <c:v>2044</c:v>
                </c:pt>
                <c:pt idx="21">
                  <c:v>2045</c:v>
                </c:pt>
                <c:pt idx="22">
                  <c:v>2046</c:v>
                </c:pt>
                <c:pt idx="23">
                  <c:v>2047</c:v>
                </c:pt>
                <c:pt idx="24">
                  <c:v>2048</c:v>
                </c:pt>
                <c:pt idx="25">
                  <c:v>2049</c:v>
                </c:pt>
                <c:pt idx="26">
                  <c:v>2050</c:v>
                </c:pt>
                <c:pt idx="27">
                  <c:v>2051</c:v>
                </c:pt>
                <c:pt idx="28">
                  <c:v>2052</c:v>
                </c:pt>
                <c:pt idx="29">
                  <c:v>2053</c:v>
                </c:pt>
                <c:pt idx="30">
                  <c:v>2054</c:v>
                </c:pt>
                <c:pt idx="31">
                  <c:v>2055</c:v>
                </c:pt>
                <c:pt idx="32">
                  <c:v>2056</c:v>
                </c:pt>
              </c:numCache>
            </c:numRef>
          </c:cat>
          <c:val>
            <c:numRef>
              <c:f>'PersonnelList (19)'!$T$2:$T$34</c:f>
              <c:numCache>
                <c:formatCode>General</c:formatCode>
                <c:ptCount val="3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5</c:v>
                </c:pt>
                <c:pt idx="7">
                  <c:v>5</c:v>
                </c:pt>
                <c:pt idx="8">
                  <c:v>3</c:v>
                </c:pt>
                <c:pt idx="9">
                  <c:v>2</c:v>
                </c:pt>
                <c:pt idx="10">
                  <c:v>0</c:v>
                </c:pt>
                <c:pt idx="11">
                  <c:v>2</c:v>
                </c:pt>
                <c:pt idx="12">
                  <c:v>5</c:v>
                </c:pt>
                <c:pt idx="13">
                  <c:v>2</c:v>
                </c:pt>
                <c:pt idx="14">
                  <c:v>5</c:v>
                </c:pt>
                <c:pt idx="15">
                  <c:v>2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  <c:pt idx="19">
                  <c:v>3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2</c:v>
                </c:pt>
                <c:pt idx="3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94-48CB-990D-DC23236B95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3376880"/>
        <c:axId val="63373520"/>
      </c:barChart>
      <c:catAx>
        <c:axId val="63376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373520"/>
        <c:crosses val="autoZero"/>
        <c:auto val="1"/>
        <c:lblAlgn val="ctr"/>
        <c:lblOffset val="100"/>
        <c:noMultiLvlLbl val="0"/>
      </c:catAx>
      <c:valAx>
        <c:axId val="63373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376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Age</a:t>
            </a:r>
            <a:r>
              <a:rPr lang="en-GB" sz="2000" b="1" baseline="0" dirty="0">
                <a:solidFill>
                  <a:srgbClr val="1F497D"/>
                </a:solidFill>
              </a:rPr>
              <a:t> Distribution 2025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'PersonnelList (19)'!$X$24</c:f>
              <c:strCache>
                <c:ptCount val="1"/>
                <c:pt idx="0">
                  <c:v>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'PersonnelList (19)'!$W$25:$W$32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(19)'!$X$25:$X$32</c:f>
              <c:numCache>
                <c:formatCode>General</c:formatCode>
                <c:ptCount val="8"/>
                <c:pt idx="0">
                  <c:v>2</c:v>
                </c:pt>
                <c:pt idx="1">
                  <c:v>5</c:v>
                </c:pt>
                <c:pt idx="2">
                  <c:v>7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2E-4827-84B1-69C416020508}"/>
            </c:ext>
          </c:extLst>
        </c:ser>
        <c:ser>
          <c:idx val="1"/>
          <c:order val="1"/>
          <c:tx>
            <c:strRef>
              <c:f>'PersonnelList (19)'!$Y$24</c:f>
              <c:strCache>
                <c:ptCount val="1"/>
                <c:pt idx="0">
                  <c:v>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'PersonnelList (19)'!$W$25:$W$32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(19)'!$Y$25:$Y$32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8</c:v>
                </c:pt>
                <c:pt idx="4">
                  <c:v>7</c:v>
                </c:pt>
                <c:pt idx="5">
                  <c:v>17</c:v>
                </c:pt>
                <c:pt idx="6">
                  <c:v>12</c:v>
                </c:pt>
                <c:pt idx="7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2E-4827-84B1-69C4160205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0859768"/>
        <c:axId val="520861080"/>
      </c:barChart>
      <c:catAx>
        <c:axId val="52085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61080"/>
        <c:crosses val="autoZero"/>
        <c:auto val="1"/>
        <c:lblAlgn val="ctr"/>
        <c:lblOffset val="100"/>
        <c:noMultiLvlLbl val="0"/>
      </c:catAx>
      <c:valAx>
        <c:axId val="520861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DT Fellows 2021 (302 months)</a:t>
            </a:r>
          </a:p>
        </c:rich>
      </c:tx>
      <c:layout>
        <c:manualLayout>
          <c:xMode val="edge"/>
          <c:yMode val="edge"/>
          <c:x val="0.28834011373578305"/>
          <c:y val="2.5493629603657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9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4290797219058102"/>
          <c:y val="0.21203300879416126"/>
          <c:w val="0.66287206540211874"/>
          <c:h val="0.5636712597825358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5558" cy="50093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8" y="1"/>
            <a:ext cx="2985558" cy="50093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6" y="4758889"/>
            <a:ext cx="5511800" cy="4508421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5558" cy="50093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8" y="9516040"/>
            <a:ext cx="2985558" cy="50093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747713"/>
            <a:ext cx="4984750" cy="37385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46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7EBF8-FD97-82DD-711B-CD8BDF6A6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C54AF8-E894-47AA-BDF3-6FFFD1BAAD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3B8EE4-4C70-66EA-79BC-54B3AD988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D6772-17A5-E00F-78A9-A00B14690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77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70FD6-30F3-77E8-E269-B12E090E5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96BF7A-7C91-95CA-8B4D-04DE45B063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80FE41-7F25-B652-120E-0ED84BED9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04B79-C6AD-3951-046B-752448CE60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103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3594-BCA8-4F52-BE2D-EAA24673CBB9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84C08-6378-45A7-8FBE-C4EF2D481C93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E353-28AE-4CE9-B6EF-F2953D9C76C0}" type="datetime1">
              <a:rPr lang="en-US" smtClean="0"/>
              <a:t>6/12/2025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E584-B9F1-4D42-ABA1-C33CA5CA55C5}" type="datetime1">
              <a:rPr lang="en-US" smtClean="0"/>
              <a:t>6/12/2025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F01C-A4DA-45E9-A2D8-028071479B5C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2048-3323-47B7-ADD5-2A91EABC0825}" type="datetime1">
              <a:rPr lang="en-US" smtClean="0"/>
              <a:t>6/12/2025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and News CERN &amp;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49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CEF7-81E0-470D-815A-6023F37B3D98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23.jp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record/2925455/files/LHCC-G-185.pdf" TargetMode="External"/><Relationship Id="rId5" Type="http://schemas.openxmlformats.org/officeDocument/2006/relationships/hyperlink" Target="https://cds.cern.ch/record/2903094/files/LHCB-TDR-026.pdf" TargetMode="External"/><Relationship Id="rId4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ds.cern.ch/record/2933285/files/DT_Annual_Report_2024_Final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0606"/>
            <a:ext cx="7772400" cy="2027908"/>
          </a:xfrm>
        </p:spPr>
        <p:txBody>
          <a:bodyPr/>
          <a:lstStyle/>
          <a:p>
            <a:r>
              <a:rPr lang="en-US" sz="6000" dirty="0"/>
              <a:t>EP-DT Group Meeting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700" y="4826915"/>
            <a:ext cx="7159414" cy="1172628"/>
          </a:xfrm>
        </p:spPr>
        <p:txBody>
          <a:bodyPr>
            <a:normAutofit/>
          </a:bodyPr>
          <a:lstStyle/>
          <a:p>
            <a:r>
              <a:rPr lang="en-US" sz="2800" dirty="0"/>
              <a:t>June 11, 2025</a:t>
            </a:r>
          </a:p>
          <a:p>
            <a:r>
              <a:rPr lang="en-US" sz="2800" dirty="0"/>
              <a:t>Burkhard Schmidt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787" y="3003594"/>
            <a:ext cx="85141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rgbClr val="FFC000"/>
                </a:solidFill>
              </a:rPr>
              <a:t>Welcome/</a:t>
            </a:r>
            <a:r>
              <a:rPr lang="en-GB" sz="7200" b="1" dirty="0" err="1">
                <a:solidFill>
                  <a:srgbClr val="FFC000"/>
                </a:solidFill>
              </a:rPr>
              <a:t>Bienvenue</a:t>
            </a:r>
            <a:r>
              <a:rPr lang="en-GB" sz="72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4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82839-DA32-5D91-3E64-5EF4A8515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8AF15E3-FA86-BA2C-A558-62C0E2E07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46" y="3513203"/>
            <a:ext cx="3030518" cy="205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847D61-8C4B-1892-BC44-C19E8BE7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5" y="236767"/>
            <a:ext cx="9144000" cy="400050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spcAft>
                <a:spcPts val="1800"/>
              </a:spcAft>
            </a:pPr>
            <a:r>
              <a:rPr lang="en-GB" sz="3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Phase II Upgrade: ITk Pixel Outer Barrel</a:t>
            </a: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EE59F408-4A8C-0A70-8348-3B99656E0E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0795" y="5596061"/>
            <a:ext cx="526282" cy="3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8AB9214-03CB-28D2-0AAF-A960905BFBD5}"/>
              </a:ext>
            </a:extLst>
          </p:cNvPr>
          <p:cNvSpPr txBox="1">
            <a:spLocks/>
          </p:cNvSpPr>
          <p:nvPr/>
        </p:nvSpPr>
        <p:spPr>
          <a:xfrm>
            <a:off x="0" y="766436"/>
            <a:ext cx="9144000" cy="31361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EP-DT plays a leading role in the ATLAS ITk Pixel Outer Barrel </a:t>
            </a:r>
            <a:r>
              <a:rPr lang="en-GB" sz="135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Modules, Bare &amp; Loaded Local Supports, Global Mechanics &amp; Integration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(close collaboration with EP-ADE-TK, </a:t>
            </a:r>
            <a:r>
              <a:rPr lang="fr-CH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Uni. Genève, Bonn &amp; CPPM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our deliverables)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Pre-production of ~90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 Pixel modules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CERN almost completed; Assembly activities in DSF progressively transitioning into production (600 modules to be built &amp; 1200 tested in the next ~20 months)  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Bare Local Supports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ongoing; 70-80% of individual components (e.g. Ti evaporators, CFRP parts) finished, with focus now on assemblies and QC testing: 30 Functional Longerons &amp; 9 Functional Inclined Half Rings completed so far (i.e. ~40% and ~9% of the total production respectively)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Pre-production activities for OB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Loaded Local Supports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advanced @ CERN; </a:t>
            </a:r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qualification formalities mostly completed for Cell Loading &amp; Cell Integration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Assembly, testing and thermal cycling of 1</a:t>
            </a:r>
            <a:r>
              <a:rPr lang="en-GB" sz="135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Longeron (partially populated) successfully completed. PRRs planned in Q3 2025 and Q4 2025 to launch production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799631-269B-CA1B-66E5-C0E72A8C3B7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335" y="5514750"/>
            <a:ext cx="430982" cy="48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D7A2727-049D-F6F3-2C58-F5ADBB4D7C1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3008" b="56292"/>
          <a:stretch/>
        </p:blipFill>
        <p:spPr>
          <a:xfrm>
            <a:off x="5859696" y="3374062"/>
            <a:ext cx="3220699" cy="1053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1353981-C490-950F-6F36-59A0104983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1927" y="4646906"/>
            <a:ext cx="3099305" cy="1080000"/>
          </a:xfrm>
          <a:prstGeom prst="rect">
            <a:avLst/>
          </a:prstGeom>
        </p:spPr>
      </p:pic>
      <p:pic>
        <p:nvPicPr>
          <p:cNvPr id="5" name="Picture 4" descr="A set of black metal objects&#10;&#10;AI-generated content may be incorrect.">
            <a:extLst>
              <a:ext uri="{FF2B5EF4-FFF2-40B4-BE49-F238E27FC236}">
                <a16:creationId xmlns:a16="http://schemas.microsoft.com/office/drawing/2014/main" id="{C79305B6-4807-2C5C-B733-68B4B3E6BE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4" r="3333" b="1110"/>
          <a:stretch/>
        </p:blipFill>
        <p:spPr>
          <a:xfrm rot="10800000" flipV="1">
            <a:off x="3181400" y="3574484"/>
            <a:ext cx="2603543" cy="189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B6A72B-A195-FDE5-DD62-E27FAB4404BC}"/>
              </a:ext>
            </a:extLst>
          </p:cNvPr>
          <p:cNvSpPr txBox="1"/>
          <p:nvPr/>
        </p:nvSpPr>
        <p:spPr>
          <a:xfrm>
            <a:off x="1058784" y="5514750"/>
            <a:ext cx="198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12x Production                                      L2 Functional Longerons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45AE4B-3897-8104-8F4D-D3D01BA476B7}"/>
              </a:ext>
            </a:extLst>
          </p:cNvPr>
          <p:cNvSpPr txBox="1"/>
          <p:nvPr/>
        </p:nvSpPr>
        <p:spPr>
          <a:xfrm>
            <a:off x="3480757" y="5414161"/>
            <a:ext cx="198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Production                                      Functional IHRL2, IHRL3 &amp; IHRL4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A5DFBC-FA67-E659-A40A-83B1462373C4}"/>
              </a:ext>
            </a:extLst>
          </p:cNvPr>
          <p:cNvSpPr txBox="1"/>
          <p:nvPr/>
        </p:nvSpPr>
        <p:spPr>
          <a:xfrm>
            <a:off x="6286500" y="5676754"/>
            <a:ext cx="198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steps during the Cell Loading process @ 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9738B1-45E7-E717-429D-456A5918B93F}"/>
              </a:ext>
            </a:extLst>
          </p:cNvPr>
          <p:cNvSpPr txBox="1"/>
          <p:nvPr/>
        </p:nvSpPr>
        <p:spPr>
          <a:xfrm>
            <a:off x="5784943" y="4396408"/>
            <a:ext cx="33702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900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Preproduction Loaded Longeron during assembly @ CERN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5E2071B-2B09-1097-377D-C65B3A0CD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6795" y="6420640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44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8C5F7-1683-4992-A8E4-2C6ED8891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D90E845-A2B6-6458-082E-C3863D7A8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8" y="3626480"/>
            <a:ext cx="1241212" cy="1944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BE21F3-C165-7024-72CC-4CC53B3CE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3633" y="4461750"/>
            <a:ext cx="3623217" cy="1539000"/>
          </a:xfrm>
          <a:prstGeom prst="rect">
            <a:avLst/>
          </a:prstGeom>
        </p:spPr>
      </p:pic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30B87FB2-9C15-8BFC-CF9A-7E3127A01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28576" y="5555250"/>
            <a:ext cx="563873" cy="4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83180DD-525A-4793-AB71-63ADAA2BB452}"/>
              </a:ext>
            </a:extLst>
          </p:cNvPr>
          <p:cNvSpPr txBox="1">
            <a:spLocks/>
          </p:cNvSpPr>
          <p:nvPr/>
        </p:nvSpPr>
        <p:spPr>
          <a:xfrm>
            <a:off x="49728" y="837446"/>
            <a:ext cx="9144000" cy="31361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effort to finalise the detailed design of the OB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Support structures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particularly the Half Layer Shells, their moulds and insert gluing tools. Layer 2 mostly completed, with attention now shifting to layers 3 &amp; 4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progress in the optimisation of the service routing and the design of the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 cooling pipe extensions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(i.e. inlet capillaries, exhausts); collaboration with EN-MME to complete qualification of brazed and welded joints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integration tooling for Inclined Units,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 Half Layers and Outer System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very advanced; Various prototypes and mock-ups of different tools have been built and are in the final testing stages </a:t>
            </a:r>
          </a:p>
          <a:p>
            <a:pPr>
              <a:spcBef>
                <a:spcPts val="225"/>
              </a:spcBef>
            </a:pP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Mechanics &amp; Integration PRR planned for this summer 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launching procurement and production of these items; L2 Half Layer Shells needed by the end of 2025, for detector integration to begin in Q1 2026</a:t>
            </a:r>
          </a:p>
          <a:p>
            <a:pPr>
              <a:spcBef>
                <a:spcPts val="225"/>
              </a:spcBef>
            </a:pP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 </a:t>
            </a:r>
            <a:r>
              <a:rPr lang="en-GB" sz="135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commitments in ATLAS ITk Pixel OB extend to the end of LS3</a:t>
            </a:r>
            <a:r>
              <a:rPr lang="en-GB" sz="13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Ensuring sufficient resources and minimising gaps (e.g. contract ends, retirements) will be crucial to meet very challenging project schedule, which relies on a high level of parallelisation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9E5C11-3E28-B1D3-5AB0-DB89D40AC64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335" y="5514750"/>
            <a:ext cx="430982" cy="486000"/>
          </a:xfrm>
          <a:prstGeom prst="rect">
            <a:avLst/>
          </a:prstGeom>
        </p:spPr>
      </p:pic>
      <p:pic>
        <p:nvPicPr>
          <p:cNvPr id="6" name="Picture 5" descr="A machine on wheels&#10;&#10;AI-generated content may be incorrect.">
            <a:extLst>
              <a:ext uri="{FF2B5EF4-FFF2-40B4-BE49-F238E27FC236}">
                <a16:creationId xmlns:a16="http://schemas.microsoft.com/office/drawing/2014/main" id="{52086994-D41C-76CB-103C-AF63B13BF1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14698" y="3398886"/>
            <a:ext cx="3121088" cy="1323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07DBC39-A819-2349-6827-9DC518E794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6253" y="3589965"/>
            <a:ext cx="1525498" cy="1107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0BCA254-8E2C-F86D-FE2B-75CAA97D09BD}"/>
              </a:ext>
            </a:extLst>
          </p:cNvPr>
          <p:cNvSpPr txBox="1"/>
          <p:nvPr/>
        </p:nvSpPr>
        <p:spPr>
          <a:xfrm>
            <a:off x="1231057" y="4625801"/>
            <a:ext cx="167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Full-size prototype of L3 HLS with results of 3D laser scan</a:t>
            </a:r>
          </a:p>
        </p:txBody>
      </p:sp>
      <p:pic>
        <p:nvPicPr>
          <p:cNvPr id="28" name="Picture 27" descr="A green and grey object&#10;&#10;Description automatically generated">
            <a:extLst>
              <a:ext uri="{FF2B5EF4-FFF2-40B4-BE49-F238E27FC236}">
                <a16:creationId xmlns:a16="http://schemas.microsoft.com/office/drawing/2014/main" id="{644E4C7A-AC7F-82CA-E2DE-ECE1FCFD3EE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3750"/>
          <a:stretch/>
        </p:blipFill>
        <p:spPr>
          <a:xfrm rot="657495">
            <a:off x="1416277" y="4821940"/>
            <a:ext cx="1922750" cy="1242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DDB2AA3-8DDB-F9AB-78E0-CEC9E3643ADB}"/>
              </a:ext>
            </a:extLst>
          </p:cNvPr>
          <p:cNvSpPr txBox="1"/>
          <p:nvPr/>
        </p:nvSpPr>
        <p:spPr>
          <a:xfrm>
            <a:off x="2216852" y="5772952"/>
            <a:ext cx="128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HLS </a:t>
            </a:r>
            <a:r>
              <a:rPr lang="en-US" sz="9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</a:t>
            </a:r>
            <a:endParaRPr lang="en-US" sz="9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 descr="A metal frame with a circular object&#10;&#10;Description automatically generated">
            <a:extLst>
              <a:ext uri="{FF2B5EF4-FFF2-40B4-BE49-F238E27FC236}">
                <a16:creationId xmlns:a16="http://schemas.microsoft.com/office/drawing/2014/main" id="{E78868AB-C714-50A7-E156-F962DBFB20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0790" y="3589965"/>
            <a:ext cx="2159465" cy="1620000"/>
          </a:xfrm>
          <a:prstGeom prst="snip2SameRect">
            <a:avLst>
              <a:gd name="adj1" fmla="val 19882"/>
              <a:gd name="adj2" fmla="val 33760"/>
            </a:avLst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CB181B9-7961-9EBE-A8A0-1C454C83999F}"/>
              </a:ext>
            </a:extLst>
          </p:cNvPr>
          <p:cNvSpPr txBox="1"/>
          <p:nvPr/>
        </p:nvSpPr>
        <p:spPr>
          <a:xfrm>
            <a:off x="3520533" y="5242159"/>
            <a:ext cx="15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L3 HLS Prototype installed in its handling frame during the gluing of the IHR positioning inserts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6A8949-0761-E849-728F-6659AC167D17}"/>
              </a:ext>
            </a:extLst>
          </p:cNvPr>
          <p:cNvSpPr txBox="1"/>
          <p:nvPr/>
        </p:nvSpPr>
        <p:spPr>
          <a:xfrm>
            <a:off x="7363000" y="4629150"/>
            <a:ext cx="1781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 model and partial mock-up of the OB/OS Integration Tool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74548C-E865-11F0-8A4F-CA180CF2A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27" y="119143"/>
            <a:ext cx="8970447" cy="650738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Phase II Upgrade: </a:t>
            </a:r>
            <a:r>
              <a:rPr lang="en-GB" sz="36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3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Pixel Outer Barrel</a:t>
            </a:r>
            <a:endParaRPr lang="en-GB" sz="36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5EA34B3-9D90-BA00-8767-8F76B23B9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86574" y="6374168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75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7A2AE-C1D9-04FF-A05D-F3F5C0EA0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00F50-72E1-3F15-249E-5E49BDCA1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40B221-75E9-C160-8718-EAB83EEC4F0B}"/>
              </a:ext>
            </a:extLst>
          </p:cNvPr>
          <p:cNvSpPr txBox="1"/>
          <p:nvPr/>
        </p:nvSpPr>
        <p:spPr>
          <a:xfrm>
            <a:off x="755374" y="2660920"/>
            <a:ext cx="79842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I" sz="1400" dirty="0">
                <a:solidFill>
                  <a:schemeClr val="tx2"/>
                </a:solidFill>
              </a:rPr>
              <a:t>Production of “Tilted </a:t>
            </a:r>
            <a:r>
              <a:rPr lang="en-GB" sz="1400" dirty="0">
                <a:solidFill>
                  <a:schemeClr val="tx2"/>
                </a:solidFill>
              </a:rPr>
              <a:t>Ring</a:t>
            </a:r>
            <a:r>
              <a:rPr lang="en-FI" sz="1400" dirty="0">
                <a:solidFill>
                  <a:schemeClr val="tx2"/>
                </a:solidFill>
              </a:rPr>
              <a:t>” support/cooling structures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  <a:r>
              <a:rPr lang="en-FI" sz="1400" dirty="0">
                <a:solidFill>
                  <a:schemeClr val="tx2"/>
                </a:solidFill>
              </a:rPr>
              <a:t>in full speed (1 Ring / week) since Sep 2024. </a:t>
            </a:r>
          </a:p>
          <a:p>
            <a:r>
              <a:rPr lang="en-FI" sz="1400" dirty="0">
                <a:solidFill>
                  <a:schemeClr val="tx2"/>
                </a:solidFill>
              </a:rPr>
              <a:t>Status: </a:t>
            </a:r>
            <a:r>
              <a:rPr lang="en-FI" sz="1400" b="1" dirty="0">
                <a:solidFill>
                  <a:schemeClr val="tx2"/>
                </a:solidFill>
              </a:rPr>
              <a:t>48 of 84 Rings produced</a:t>
            </a:r>
            <a:r>
              <a:rPr lang="en-FI" sz="1400" dirty="0">
                <a:solidFill>
                  <a:schemeClr val="tx2"/>
                </a:solidFill>
              </a:rPr>
              <a:t>, including all for layer 1. Target: Ring production completed by June 2026.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36DA0D-FD52-E037-AB0B-B33CA4D466B2}"/>
              </a:ext>
            </a:extLst>
          </p:cNvPr>
          <p:cNvSpPr txBox="1"/>
          <p:nvPr/>
        </p:nvSpPr>
        <p:spPr>
          <a:xfrm>
            <a:off x="0" y="-171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tx2"/>
                </a:solidFill>
              </a:rPr>
              <a:t>CMS Phase 2 Upgrade Tracker</a:t>
            </a:r>
            <a:r>
              <a:rPr lang="en-FI" sz="3600" b="1" dirty="0">
                <a:solidFill>
                  <a:schemeClr val="tx2"/>
                </a:solidFill>
              </a:rPr>
              <a:t>: TBPS</a:t>
            </a:r>
            <a:endParaRPr lang="en-GB" sz="36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F5A7C1-0B3C-F195-B0E1-D2ACCB64E2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767" y="605836"/>
            <a:ext cx="3354049" cy="2015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5EAC61-FEB5-27FF-CFDC-3F53C18EA6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43" y="609123"/>
            <a:ext cx="2197100" cy="2032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ACE4D5-EB04-2EFB-2CC2-07E7B1680F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6142" y="605836"/>
            <a:ext cx="3202265" cy="20159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93386F-72ED-9AA0-C7F4-DFF7A970ABB6}"/>
              </a:ext>
            </a:extLst>
          </p:cNvPr>
          <p:cNvSpPr txBox="1"/>
          <p:nvPr/>
        </p:nvSpPr>
        <p:spPr>
          <a:xfrm>
            <a:off x="126549" y="5778413"/>
            <a:ext cx="19684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I" sz="1400" dirty="0">
                <a:solidFill>
                  <a:schemeClr val="tx2"/>
                </a:solidFill>
              </a:rPr>
              <a:t>Production of “Beams” for supporting the Rings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3AD992-0817-3BBD-CA27-A21AF108140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03" y="3379721"/>
            <a:ext cx="1709695" cy="236111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597759D-9035-678E-48BA-2AA518E16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4075" y="3354802"/>
            <a:ext cx="2811747" cy="238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C2AE16-C695-30F2-F175-85168611776D}"/>
              </a:ext>
            </a:extLst>
          </p:cNvPr>
          <p:cNvSpPr txBox="1"/>
          <p:nvPr/>
        </p:nvSpPr>
        <p:spPr>
          <a:xfrm>
            <a:off x="2062516" y="5780511"/>
            <a:ext cx="30656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I" sz="1400" dirty="0">
                <a:solidFill>
                  <a:schemeClr val="tx2"/>
                </a:solidFill>
              </a:rPr>
              <a:t>First (of six) “Ring stacking tools” ready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657F24-ECC3-9B65-A124-8F661309D61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7898" y="3365919"/>
            <a:ext cx="3873253" cy="23749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D161F5-ED0C-AA42-A3DB-DAE5A1873CB3}"/>
              </a:ext>
            </a:extLst>
          </p:cNvPr>
          <p:cNvSpPr txBox="1"/>
          <p:nvPr/>
        </p:nvSpPr>
        <p:spPr>
          <a:xfrm>
            <a:off x="5615668" y="5778413"/>
            <a:ext cx="306562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I" sz="1400" dirty="0">
                <a:solidFill>
                  <a:schemeClr val="tx2"/>
                </a:solidFill>
              </a:rPr>
              <a:t>Continuous Catia design work on TBPS integration and services arrangements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86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5699" y="2763538"/>
            <a:ext cx="82595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TB2S </a:t>
            </a:r>
            <a:r>
              <a:rPr lang="fr-FR" sz="1400" b="1" dirty="0" err="1"/>
              <a:t>sub</a:t>
            </a:r>
            <a:r>
              <a:rPr lang="fr-FR" sz="1400" b="1" dirty="0"/>
              <a:t>-detector: </a:t>
            </a:r>
            <a:r>
              <a:rPr lang="en-GB" sz="1400" dirty="0">
                <a:solidFill>
                  <a:schemeClr val="tx2"/>
                </a:solidFill>
              </a:rPr>
              <a:t>Production of large composite parts on-going in industry (on EP-DT designs and specifications), and production of smaller high-precision parts in EP-DT composites workshop</a:t>
            </a:r>
          </a:p>
        </p:txBody>
      </p:sp>
      <p:pic>
        <p:nvPicPr>
          <p:cNvPr id="22" name="Picture 2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3" y="584157"/>
            <a:ext cx="3227119" cy="21852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79258D-9E47-2F15-F668-AE8306D4A880}"/>
              </a:ext>
            </a:extLst>
          </p:cNvPr>
          <p:cNvSpPr txBox="1"/>
          <p:nvPr/>
        </p:nvSpPr>
        <p:spPr>
          <a:xfrm>
            <a:off x="-66675" y="0"/>
            <a:ext cx="9277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tx2"/>
                </a:solidFill>
              </a:rPr>
              <a:t>CMS Phase 2 Upgrade Tracker</a:t>
            </a:r>
            <a:r>
              <a:rPr lang="en-FI" sz="3200" b="1" dirty="0">
                <a:solidFill>
                  <a:schemeClr val="tx2"/>
                </a:solidFill>
              </a:rPr>
              <a:t>: Other</a:t>
            </a:r>
            <a:r>
              <a:rPr lang="en-US" sz="3200" b="1" dirty="0">
                <a:solidFill>
                  <a:schemeClr val="tx2"/>
                </a:solidFill>
              </a:rPr>
              <a:t> DT </a:t>
            </a:r>
            <a:r>
              <a:rPr lang="en-FI" sz="3200" b="1" dirty="0">
                <a:solidFill>
                  <a:schemeClr val="tx2"/>
                </a:solidFill>
              </a:rPr>
              <a:t>contributions</a:t>
            </a: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9BDF04-B9CF-9ED0-1F0D-9C040295E7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565" y="914402"/>
            <a:ext cx="1999250" cy="1741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C51BB3-1D3B-13CB-8D2B-13447828AE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255" y="686070"/>
            <a:ext cx="3649579" cy="19702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97933E-382B-F280-D4A3-5CA4C459015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5718" y="3504529"/>
            <a:ext cx="3719571" cy="23923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EB9C22-B2A7-A398-3CB1-571EDEBF31AA}"/>
              </a:ext>
            </a:extLst>
          </p:cNvPr>
          <p:cNvSpPr txBox="1"/>
          <p:nvPr/>
        </p:nvSpPr>
        <p:spPr>
          <a:xfrm>
            <a:off x="338241" y="5901172"/>
            <a:ext cx="82595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BTST (BTL-Tracker Support Tube): </a:t>
            </a:r>
            <a:r>
              <a:rPr lang="en-GB" sz="1400" dirty="0">
                <a:solidFill>
                  <a:schemeClr val="tx2"/>
                </a:solidFill>
              </a:rPr>
              <a:t>Discovered major quality problems in BTST sandwich structures, produced in industry. Investigations and repairs being done by Tracker team (CMX + DT + Purdue + Cornell)</a:t>
            </a:r>
          </a:p>
        </p:txBody>
      </p:sp>
      <p:pic>
        <p:nvPicPr>
          <p:cNvPr id="13" name="Picture 12" descr="A close up of a pencil&#10;&#10;AI-generated content may be incorrect.">
            <a:extLst>
              <a:ext uri="{FF2B5EF4-FFF2-40B4-BE49-F238E27FC236}">
                <a16:creationId xmlns:a16="http://schemas.microsoft.com/office/drawing/2014/main" id="{8FA1E1C5-6C77-1F18-944D-96ED85FA8B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32075" y="3913052"/>
            <a:ext cx="2408018" cy="15909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Close-up of a honeycomb with bubbles&#10;&#10;AI-generated content may be incorrect.">
            <a:extLst>
              <a:ext uri="{FF2B5EF4-FFF2-40B4-BE49-F238E27FC236}">
                <a16:creationId xmlns:a16="http://schemas.microsoft.com/office/drawing/2014/main" id="{F08458F7-469A-0C9C-B311-482FA793C13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054534" y="3504523"/>
            <a:ext cx="1619804" cy="2408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AE3B15D-4ED2-B5A4-3D4E-22041010C3EF}"/>
              </a:ext>
            </a:extLst>
          </p:cNvPr>
          <p:cNvGrpSpPr/>
          <p:nvPr/>
        </p:nvGrpSpPr>
        <p:grpSpPr>
          <a:xfrm>
            <a:off x="4912222" y="3535439"/>
            <a:ext cx="3611576" cy="628326"/>
            <a:chOff x="4912222" y="3511586"/>
            <a:chExt cx="3611576" cy="628326"/>
          </a:xfrm>
        </p:grpSpPr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25471730-06BE-1431-BAB8-4DB325BD268D}"/>
                </a:ext>
              </a:extLst>
            </p:cNvPr>
            <p:cNvSpPr/>
            <p:nvPr/>
          </p:nvSpPr>
          <p:spPr>
            <a:xfrm>
              <a:off x="5565914" y="3923035"/>
              <a:ext cx="222637" cy="216877"/>
            </a:xfrm>
            <a:prstGeom prst="downArrow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7C5657B7-F725-47E7-41F1-9A39FFB552F9}"/>
                </a:ext>
              </a:extLst>
            </p:cNvPr>
            <p:cNvSpPr/>
            <p:nvPr/>
          </p:nvSpPr>
          <p:spPr>
            <a:xfrm>
              <a:off x="7372916" y="3923035"/>
              <a:ext cx="222637" cy="216877"/>
            </a:xfrm>
            <a:prstGeom prst="downArrow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EB3FDF-7F1B-9257-BAF4-59A5D97C3F28}"/>
                </a:ext>
              </a:extLst>
            </p:cNvPr>
            <p:cNvSpPr txBox="1"/>
            <p:nvPr/>
          </p:nvSpPr>
          <p:spPr>
            <a:xfrm>
              <a:off x="4912222" y="3511586"/>
              <a:ext cx="361157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highlight>
                    <a:srgbClr val="FFFFFF"/>
                  </a:highlight>
                </a:rPr>
                <a:t>Connection between carbon skin and honeycomb core. Good quality (sample)		Bad quality (BTST)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9049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1BA1DF-0CC5-B8C8-ABD0-A83D921BF2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"/>
          <a:stretch/>
        </p:blipFill>
        <p:spPr>
          <a:xfrm rot="5400000">
            <a:off x="7022948" y="2797252"/>
            <a:ext cx="2633355" cy="1618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4D5CFFAF-F3D2-6088-773A-B1B705128C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20" b="-470"/>
          <a:stretch/>
        </p:blipFill>
        <p:spPr>
          <a:xfrm>
            <a:off x="565814" y="1089556"/>
            <a:ext cx="5950444" cy="3347962"/>
          </a:xfrm>
          <a:prstGeom prst="rect">
            <a:avLst/>
          </a:prstGeom>
          <a:effectLst>
            <a:softEdge rad="27940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66BBBBD-F918-48EB-08F2-96273A49407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13" y="3512446"/>
            <a:ext cx="430513" cy="1454834"/>
          </a:xfrm>
          <a:prstGeom prst="rect">
            <a:avLst/>
          </a:prstGeom>
        </p:spPr>
      </p:pic>
      <p:pic>
        <p:nvPicPr>
          <p:cNvPr id="3" name="Content Placeholder 12">
            <a:extLst>
              <a:ext uri="{FF2B5EF4-FFF2-40B4-BE49-F238E27FC236}">
                <a16:creationId xmlns:a16="http://schemas.microsoft.com/office/drawing/2014/main" id="{72739505-6CF5-B5FC-55AF-61F4633ACA9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03" y="333139"/>
            <a:ext cx="603646" cy="6044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638E1B-CFB4-FB06-450B-ACC0B304608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24958">
            <a:off x="5025919" y="2967866"/>
            <a:ext cx="3395536" cy="2297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9953FF-F418-BB9A-0405-9EE73D14438E}"/>
              </a:ext>
            </a:extLst>
          </p:cNvPr>
          <p:cNvSpPr txBox="1"/>
          <p:nvPr/>
        </p:nvSpPr>
        <p:spPr>
          <a:xfrm>
            <a:off x="1129246" y="269366"/>
            <a:ext cx="70350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chemeClr val="tx2"/>
                </a:solidFill>
              </a:rPr>
              <a:t>ALICE Inner tracking system 3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C38535D-F67C-7F44-D0A4-1EF806BF6F9D}"/>
              </a:ext>
            </a:extLst>
          </p:cNvPr>
          <p:cNvSpPr/>
          <p:nvPr/>
        </p:nvSpPr>
        <p:spPr>
          <a:xfrm>
            <a:off x="4821610" y="5371603"/>
            <a:ext cx="4321247" cy="923723"/>
          </a:xfrm>
          <a:prstGeom prst="roundRect">
            <a:avLst>
              <a:gd name="adj" fmla="val 1506"/>
            </a:avLst>
          </a:prstGeom>
          <a:solidFill>
            <a:schemeClr val="tx1">
              <a:alpha val="6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t"/>
          <a:lstStyle/>
          <a:p>
            <a:r>
              <a:rPr lang="en-US" sz="1350" b="1" dirty="0">
                <a:solidFill>
                  <a:srgbClr val="FF0000"/>
                </a:solidFill>
                <a:latin typeface="Calibri" panose="020F0502020204030204"/>
              </a:rPr>
              <a:t>Services integration: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/>
                </a:solidFill>
                <a:latin typeface="Calibri" panose="020F0502020204030204"/>
              </a:rPr>
              <a:t>Airflow distributors (polymer 3d printed)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/>
                </a:solidFill>
                <a:latin typeface="Calibri" panose="020F0502020204030204"/>
              </a:rPr>
              <a:t>Data and power (Wire-bonds at the edge extremities to FPCs, wires, </a:t>
            </a:r>
            <a:r>
              <a:rPr lang="en-US" sz="1350" dirty="0" err="1">
                <a:solidFill>
                  <a:schemeClr val="bg1"/>
                </a:solidFill>
                <a:latin typeface="Calibri" panose="020F0502020204030204"/>
              </a:rPr>
              <a:t>VTRx</a:t>
            </a:r>
            <a:r>
              <a:rPr lang="en-US" sz="1350" dirty="0">
                <a:solidFill>
                  <a:schemeClr val="bg1"/>
                </a:solidFill>
                <a:latin typeface="Calibri" panose="020F0502020204030204"/>
              </a:rPr>
              <a:t>..)</a:t>
            </a:r>
            <a:endParaRPr lang="en-GB" sz="135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052BCF5-8251-F560-E96B-F9ADBB0AFF71}"/>
              </a:ext>
            </a:extLst>
          </p:cNvPr>
          <p:cNvSpPr/>
          <p:nvPr/>
        </p:nvSpPr>
        <p:spPr>
          <a:xfrm>
            <a:off x="4969656" y="1248091"/>
            <a:ext cx="4176103" cy="770679"/>
          </a:xfrm>
          <a:prstGeom prst="roundRect">
            <a:avLst>
              <a:gd name="adj" fmla="val 1506"/>
            </a:avLst>
          </a:prstGeom>
          <a:solidFill>
            <a:schemeClr val="tx1">
              <a:alpha val="6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defTabSz="685800">
              <a:defRPr/>
            </a:pPr>
            <a:r>
              <a:rPr lang="en-GB" sz="1500" b="1" dirty="0">
                <a:solidFill>
                  <a:srgbClr val="FF0000"/>
                </a:solidFill>
                <a:latin typeface="Calibri" panose="020F0502020204030204"/>
              </a:rPr>
              <a:t>Mechanics and Cooling:</a:t>
            </a:r>
          </a:p>
          <a:p>
            <a:pPr defTabSz="685800">
              <a:defRPr/>
            </a:pPr>
            <a:r>
              <a:rPr lang="en-GB" sz="1350" dirty="0">
                <a:solidFill>
                  <a:prstClr val="white"/>
                </a:solidFill>
                <a:latin typeface="Calibri" panose="020F0502020204030204"/>
              </a:rPr>
              <a:t>Based on ultralight carbon foam materials, which serve both as structural support and as air-cooling radiators.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13CC547-0FB8-B374-9156-A51793248A8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rot="21446498">
            <a:off x="132334" y="2986110"/>
            <a:ext cx="2480588" cy="1705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25400"/>
          </a:effectLst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FE61580-0839-0753-6904-A07814A7A0CC}"/>
              </a:ext>
            </a:extLst>
          </p:cNvPr>
          <p:cNvSpPr/>
          <p:nvPr/>
        </p:nvSpPr>
        <p:spPr>
          <a:xfrm>
            <a:off x="224203" y="5032608"/>
            <a:ext cx="3643641" cy="956828"/>
          </a:xfrm>
          <a:prstGeom prst="roundRect">
            <a:avLst>
              <a:gd name="adj" fmla="val 1506"/>
            </a:avLst>
          </a:prstGeom>
          <a:solidFill>
            <a:schemeClr val="tx1">
              <a:alpha val="6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t"/>
          <a:lstStyle/>
          <a:p>
            <a:r>
              <a:rPr lang="en-US" sz="1350" b="1" dirty="0">
                <a:solidFill>
                  <a:srgbClr val="FF0000"/>
                </a:solidFill>
                <a:latin typeface="Calibri" panose="020F0502020204030204"/>
              </a:rPr>
              <a:t>Experimental results:</a:t>
            </a:r>
            <a:endParaRPr lang="en-US" sz="1350" b="1" dirty="0">
              <a:solidFill>
                <a:schemeClr val="bg1"/>
              </a:solidFill>
              <a:latin typeface="Calibri" panose="020F0502020204030204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>
                <a:solidFill>
                  <a:schemeClr val="bg1"/>
                </a:solidFill>
                <a:latin typeface="Calibri" panose="020F0502020204030204"/>
              </a:rPr>
              <a:t>Δ</a:t>
            </a:r>
            <a:r>
              <a:rPr lang="en-GB" sz="1350" dirty="0" err="1">
                <a:solidFill>
                  <a:schemeClr val="bg1"/>
                </a:solidFill>
                <a:latin typeface="Calibri" panose="020F0502020204030204"/>
              </a:rPr>
              <a:t>T_overall</a:t>
            </a:r>
            <a:r>
              <a:rPr lang="en-GB" sz="1350" dirty="0">
                <a:solidFill>
                  <a:schemeClr val="bg1"/>
                </a:solidFill>
                <a:latin typeface="Calibri" panose="020F0502020204030204"/>
              </a:rPr>
              <a:t> &lt; 7 °C; Total power = 60 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chemeClr val="bg1"/>
                </a:solidFill>
                <a:latin typeface="Calibri" panose="020F0502020204030204"/>
              </a:rPr>
              <a:t>Sensor aeroelastic stability (RMS)= 0.4µm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chemeClr val="bg1"/>
                </a:solidFill>
                <a:latin typeface="Calibri" panose="020F0502020204030204"/>
              </a:rPr>
              <a:t>No thermoelastic failure within 10-60 °C.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FAA2313-9944-AF67-E2D6-96F58C058C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97" y="1158205"/>
            <a:ext cx="837579" cy="517605"/>
          </a:xfrm>
          <a:prstGeom prst="rect">
            <a:avLst/>
          </a:prstGeom>
          <a:ln>
            <a:noFill/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3496184-4A33-B0D7-EE6C-055BFADA4219}"/>
              </a:ext>
            </a:extLst>
          </p:cNvPr>
          <p:cNvSpPr/>
          <p:nvPr/>
        </p:nvSpPr>
        <p:spPr>
          <a:xfrm>
            <a:off x="6766238" y="3286528"/>
            <a:ext cx="38637" cy="3428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C30C8AB-E88C-B2AA-925A-37088C612BB6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6804875" y="3252721"/>
            <a:ext cx="1308816" cy="509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3D550-B585-C3E8-9849-6E843E997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37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4D7C1-CA6B-0518-0AF1-9E0B75B2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64"/>
            <a:ext cx="8229600" cy="776207"/>
          </a:xfrm>
        </p:spPr>
        <p:txBody>
          <a:bodyPr>
            <a:normAutofit fontScale="90000"/>
          </a:bodyPr>
          <a:lstStyle/>
          <a:p>
            <a:r>
              <a:rPr lang="en-US" dirty="0"/>
              <a:t>LHCb LS3 Enhancements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C86BE-E7E2-AD3D-488C-134452622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874648"/>
            <a:ext cx="4381500" cy="4846277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RICH LS3 Enhancements</a:t>
            </a:r>
            <a:endParaRPr lang="en-GB" b="1" dirty="0">
              <a:solidFill>
                <a:schemeClr val="tx2"/>
              </a:solidFill>
            </a:endParaRPr>
          </a:p>
          <a:p>
            <a:r>
              <a:rPr lang="en-GB" sz="2000" dirty="0"/>
              <a:t>New readout electronics including </a:t>
            </a:r>
            <a:r>
              <a:rPr lang="en-GB" sz="2000" dirty="0" err="1"/>
              <a:t>FastRICH</a:t>
            </a:r>
            <a:r>
              <a:rPr lang="en-GB" sz="2000" dirty="0"/>
              <a:t> ASIC</a:t>
            </a:r>
          </a:p>
          <a:p>
            <a:pPr lvl="1"/>
            <a:r>
              <a:rPr lang="en-GB" sz="1600" dirty="0"/>
              <a:t>Time of Arrival of Cherenkov photons</a:t>
            </a:r>
          </a:p>
          <a:p>
            <a:pPr lvl="1"/>
            <a:r>
              <a:rPr lang="en-GB" sz="1600" dirty="0"/>
              <a:t>25 </a:t>
            </a:r>
            <a:r>
              <a:rPr lang="en-GB" sz="1600" dirty="0" err="1"/>
              <a:t>ps</a:t>
            </a:r>
            <a:r>
              <a:rPr lang="en-GB" sz="1600" dirty="0"/>
              <a:t> time bin resolution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Improve PID performance in Run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DEF94-3613-1369-D992-2F56CDFC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C928AC-6CBA-958E-7CC6-8DCB65295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65041"/>
            <a:ext cx="4572000" cy="2350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F01D6D-FD90-0CBE-2812-0E9797C53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102" y="3315892"/>
            <a:ext cx="3781697" cy="31461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2E07F1-96DA-6093-A07F-FD2206D24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23" y="3047327"/>
            <a:ext cx="4136571" cy="18416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A8C62C-B642-44CA-AA81-7C88ACE9F0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2895" y="4926582"/>
            <a:ext cx="2280099" cy="180806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5601EF8-D651-2852-D960-78FB103BD186}"/>
              </a:ext>
            </a:extLst>
          </p:cNvPr>
          <p:cNvCxnSpPr/>
          <p:nvPr/>
        </p:nvCxnSpPr>
        <p:spPr>
          <a:xfrm flipH="1" flipV="1">
            <a:off x="1584960" y="4066903"/>
            <a:ext cx="2778034" cy="85967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3A2B0F8-5E16-FE34-D8A8-5A1BDE182783}"/>
              </a:ext>
            </a:extLst>
          </p:cNvPr>
          <p:cNvCxnSpPr>
            <a:cxnSpLocks/>
          </p:cNvCxnSpPr>
          <p:nvPr/>
        </p:nvCxnSpPr>
        <p:spPr>
          <a:xfrm flipH="1" flipV="1">
            <a:off x="1389786" y="4436575"/>
            <a:ext cx="693109" cy="52034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787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7C33D-1393-17DE-99F9-D0F44F0D1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E77F7-5E1F-C119-1FF5-F9FF3A7AB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64"/>
            <a:ext cx="8229600" cy="776207"/>
          </a:xfrm>
        </p:spPr>
        <p:txBody>
          <a:bodyPr>
            <a:normAutofit fontScale="90000"/>
          </a:bodyPr>
          <a:lstStyle/>
          <a:p>
            <a:r>
              <a:rPr lang="en-US" dirty="0"/>
              <a:t>LHCb LS3 Enhancements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7593A-3C99-EB38-EE4A-024DAC641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9" y="874648"/>
            <a:ext cx="4707425" cy="4846277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ECAL LS3 Enhancements</a:t>
            </a:r>
          </a:p>
          <a:p>
            <a:r>
              <a:rPr lang="en-GB" sz="2000" dirty="0"/>
              <a:t>Current ECAL has been operating smoothly for ~15 years!</a:t>
            </a:r>
          </a:p>
          <a:p>
            <a:r>
              <a:rPr lang="en-GB" sz="2000" dirty="0"/>
              <a:t>Radiation damage and high pile-up current limiting factors for Run 4 and 5</a:t>
            </a:r>
          </a:p>
          <a:p>
            <a:r>
              <a:rPr lang="en-GB" sz="2000" dirty="0"/>
              <a:t>Replacement of inner 4x4 cm2 with</a:t>
            </a:r>
          </a:p>
          <a:p>
            <a:pPr lvl="1"/>
            <a:r>
              <a:rPr lang="en-GB" sz="1600" dirty="0"/>
              <a:t>2x2 cm2 new </a:t>
            </a:r>
            <a:r>
              <a:rPr lang="en-GB" sz="1600" dirty="0" err="1"/>
              <a:t>SpaCal</a:t>
            </a:r>
            <a:r>
              <a:rPr lang="en-GB" sz="1600" dirty="0"/>
              <a:t>-W</a:t>
            </a:r>
          </a:p>
          <a:p>
            <a:pPr lvl="1"/>
            <a:r>
              <a:rPr lang="en-GB" sz="1600" dirty="0"/>
              <a:t>3x3 cm2 new </a:t>
            </a:r>
            <a:r>
              <a:rPr lang="en-GB" sz="1600" dirty="0" err="1"/>
              <a:t>SpaCal</a:t>
            </a:r>
            <a:r>
              <a:rPr lang="en-GB" sz="1600" dirty="0"/>
              <a:t>-Pb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3AADB-B6FE-64FE-984D-68E867E9F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0ABE61-DEC2-9263-360C-788A95A70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883" y="985754"/>
            <a:ext cx="3540785" cy="2008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320C00-3A2F-8FC6-CE95-F135571E0517}"/>
              </a:ext>
            </a:extLst>
          </p:cNvPr>
          <p:cNvSpPr txBox="1"/>
          <p:nvPr/>
        </p:nvSpPr>
        <p:spPr>
          <a:xfrm>
            <a:off x="7141029" y="978790"/>
            <a:ext cx="117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Before LS3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56955-0D0E-4816-8845-C31CBF2BD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098" y="3206457"/>
            <a:ext cx="3545570" cy="2097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B1EA8AE-F4C8-8691-B247-015E8343A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9" y="3756033"/>
            <a:ext cx="4786028" cy="30671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04336B-7F8F-BB6A-5407-E28E515C7FD0}"/>
              </a:ext>
            </a:extLst>
          </p:cNvPr>
          <p:cNvSpPr txBox="1"/>
          <p:nvPr/>
        </p:nvSpPr>
        <p:spPr>
          <a:xfrm>
            <a:off x="7197630" y="3252656"/>
            <a:ext cx="1031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After LS3</a:t>
            </a:r>
          </a:p>
        </p:txBody>
      </p:sp>
    </p:spTree>
    <p:extLst>
      <p:ext uri="{BB962C8B-B14F-4D97-AF65-F5344CB8AC3E}">
        <p14:creationId xmlns:p14="http://schemas.microsoft.com/office/powerpoint/2010/main" val="20480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0C074-72FF-06A7-BC32-890D6D13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720" y="160239"/>
            <a:ext cx="6736080" cy="1143000"/>
          </a:xfrm>
        </p:spPr>
        <p:txBody>
          <a:bodyPr>
            <a:normAutofit fontScale="90000"/>
          </a:bodyPr>
          <a:lstStyle/>
          <a:p>
            <a:r>
              <a:rPr lang="en-GB" sz="4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CERN’s main scientific priorities for 2026–2030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30A48-4BEF-71C4-57C3-0AB3D2DCA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Completing the High Luminosity LHC (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 </a:t>
            </a:r>
            <a:r>
              <a:rPr lang="en-GB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the timely completion of the 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upgrades of the ATLAS and CMS experiments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This must be our collective top priority.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Building consensus through the European Strategy for Particle Physics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(ESPP) process for the 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Future Circular Collider (FCC) or an alternative flagship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project for CERN.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Proactively engaging with key stakeholders to consolidate the collective sense of ownership and 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build political consensus for CERN’s long-term future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Progressing with the planning and decision making for 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proposed upgrades of the ALICE and LHCb experiments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Developing a long-term vision and roadmap to exploit the CERN injector complex, in order to deliver an exciting, diverse 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programme of experiments for Physics Beyond Colliders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11701-7F9B-701F-FA95-18DA08E38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Author">
            <a:extLst>
              <a:ext uri="{FF2B5EF4-FFF2-40B4-BE49-F238E27FC236}">
                <a16:creationId xmlns:a16="http://schemas.microsoft.com/office/drawing/2014/main" id="{50397FBC-2C37-97C4-69CD-92455E021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96" y="142527"/>
            <a:ext cx="1083924" cy="1183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741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screenshot of a graph&#10;&#10;Description automatically generated">
            <a:extLst>
              <a:ext uri="{FF2B5EF4-FFF2-40B4-BE49-F238E27FC236}">
                <a16:creationId xmlns:a16="http://schemas.microsoft.com/office/drawing/2014/main" id="{FF63C9B9-51DA-445F-8FD8-BB1609D6D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0097" y="1799233"/>
            <a:ext cx="8360195" cy="35739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E92AC52-FC49-4050-B862-553E385B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341522"/>
            <a:ext cx="8532019" cy="799307"/>
          </a:xfrm>
        </p:spPr>
        <p:txBody>
          <a:bodyPr>
            <a:normAutofit fontScale="90000"/>
          </a:bodyPr>
          <a:lstStyle/>
          <a:p>
            <a:r>
              <a:rPr lang="en-US" dirty="0"/>
              <a:t>Detector Upgrades: LHC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F1EA4-1581-4B2A-9F05-A44599CBC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EA745-DF2F-4B1E-AB90-5F79AC6A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C638E-B376-47F2-9D05-2710DA4E1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Scroll: Vertical 10">
            <a:extLst>
              <a:ext uri="{FF2B5EF4-FFF2-40B4-BE49-F238E27FC236}">
                <a16:creationId xmlns:a16="http://schemas.microsoft.com/office/drawing/2014/main" id="{F82E6DA4-D0D0-4F37-8DF4-6778B6472F1F}"/>
              </a:ext>
            </a:extLst>
          </p:cNvPr>
          <p:cNvSpPr/>
          <p:nvPr/>
        </p:nvSpPr>
        <p:spPr>
          <a:xfrm>
            <a:off x="197514" y="2177276"/>
            <a:ext cx="1080120" cy="648072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LS2: Upgrade of accelerator and detectors (Phase I)</a:t>
            </a: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87EA11BD-786B-4BA9-9E89-2E0368153757}"/>
              </a:ext>
            </a:extLst>
          </p:cNvPr>
          <p:cNvSpPr/>
          <p:nvPr/>
        </p:nvSpPr>
        <p:spPr>
          <a:xfrm>
            <a:off x="5707869" y="2187177"/>
            <a:ext cx="1780455" cy="638171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LS3: Upgrade HL-LHC and Phase II ATLAS&amp;CMS</a:t>
            </a:r>
            <a:br>
              <a:rPr lang="en-US" sz="900" dirty="0"/>
            </a:br>
            <a:r>
              <a:rPr lang="en-US" sz="900" dirty="0"/>
              <a:t>North Area Upgrade (</a:t>
            </a:r>
            <a:r>
              <a:rPr lang="en-US" sz="900" dirty="0" err="1"/>
              <a:t>SHiP</a:t>
            </a:r>
            <a:r>
              <a:rPr lang="en-US" sz="900" dirty="0"/>
              <a:t>)</a:t>
            </a:r>
          </a:p>
        </p:txBody>
      </p:sp>
      <p:sp>
        <p:nvSpPr>
          <p:cNvPr id="13" name="Scroll: Vertical 12">
            <a:extLst>
              <a:ext uri="{FF2B5EF4-FFF2-40B4-BE49-F238E27FC236}">
                <a16:creationId xmlns:a16="http://schemas.microsoft.com/office/drawing/2014/main" id="{2FBD5A28-4010-48D9-96A6-723E695EE4FE}"/>
              </a:ext>
            </a:extLst>
          </p:cNvPr>
          <p:cNvSpPr/>
          <p:nvPr/>
        </p:nvSpPr>
        <p:spPr>
          <a:xfrm>
            <a:off x="4274566" y="3527426"/>
            <a:ext cx="1215536" cy="576983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LS4: Upgrade </a:t>
            </a:r>
            <a:br>
              <a:rPr lang="en-US" sz="900" dirty="0"/>
            </a:br>
            <a:r>
              <a:rPr lang="en-US" sz="900" dirty="0"/>
              <a:t>Phase IIb </a:t>
            </a:r>
            <a:r>
              <a:rPr lang="en-US" sz="900" dirty="0" err="1"/>
              <a:t>ALICE&amp;LHCb</a:t>
            </a:r>
            <a:endParaRPr lang="en-US" sz="9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43F88B-CBC7-46CD-8E16-F1E37C76ED40}"/>
              </a:ext>
            </a:extLst>
          </p:cNvPr>
          <p:cNvGrpSpPr/>
          <p:nvPr/>
        </p:nvGrpSpPr>
        <p:grpSpPr>
          <a:xfrm>
            <a:off x="4098235" y="1194724"/>
            <a:ext cx="407163" cy="716269"/>
            <a:chOff x="2763887" y="775737"/>
            <a:chExt cx="542884" cy="955025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7A445D4-7CF3-42A1-93FA-B0AEADCF5704}"/>
                </a:ext>
              </a:extLst>
            </p:cNvPr>
            <p:cNvCxnSpPr>
              <a:cxnSpLocks/>
            </p:cNvCxnSpPr>
            <p:nvPr/>
          </p:nvCxnSpPr>
          <p:spPr>
            <a:xfrm>
              <a:off x="3071664" y="1082690"/>
              <a:ext cx="0" cy="648072"/>
            </a:xfrm>
            <a:prstGeom prst="straightConnector1">
              <a:avLst/>
            </a:prstGeom>
            <a:ln w="76200">
              <a:solidFill>
                <a:srgbClr val="CC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305493-7CD4-4D76-9186-FF80258FE0A4}"/>
                </a:ext>
              </a:extLst>
            </p:cNvPr>
            <p:cNvSpPr txBox="1"/>
            <p:nvPr/>
          </p:nvSpPr>
          <p:spPr>
            <a:xfrm>
              <a:off x="2763887" y="775737"/>
              <a:ext cx="54288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350" b="1" dirty="0">
                  <a:solidFill>
                    <a:srgbClr val="CC0000"/>
                  </a:solidFill>
                </a:rPr>
                <a:t>today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73BF404-1F1D-4DCE-80FB-406510C85193}"/>
              </a:ext>
            </a:extLst>
          </p:cNvPr>
          <p:cNvGrpSpPr/>
          <p:nvPr/>
        </p:nvGrpSpPr>
        <p:grpSpPr>
          <a:xfrm>
            <a:off x="102020" y="2973175"/>
            <a:ext cx="878061" cy="716269"/>
            <a:chOff x="8535317" y="757577"/>
            <a:chExt cx="1170748" cy="955025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C44B76E-4F51-4C10-9A6B-510124199175}"/>
                </a:ext>
              </a:extLst>
            </p:cNvPr>
            <p:cNvCxnSpPr>
              <a:cxnSpLocks/>
            </p:cNvCxnSpPr>
            <p:nvPr/>
          </p:nvCxnSpPr>
          <p:spPr>
            <a:xfrm>
              <a:off x="9212089" y="1064530"/>
              <a:ext cx="0" cy="648072"/>
            </a:xfrm>
            <a:prstGeom prst="straightConnector1">
              <a:avLst/>
            </a:prstGeom>
            <a:ln w="76200">
              <a:solidFill>
                <a:srgbClr val="CC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B5BA0F-17EF-4441-B555-A378475CEC29}"/>
                </a:ext>
              </a:extLst>
            </p:cNvPr>
            <p:cNvSpPr txBox="1"/>
            <p:nvPr/>
          </p:nvSpPr>
          <p:spPr>
            <a:xfrm>
              <a:off x="8535317" y="757577"/>
              <a:ext cx="117074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350" b="1" dirty="0">
                  <a:solidFill>
                    <a:srgbClr val="CC0000"/>
                  </a:solidFill>
                </a:rPr>
                <a:t>start HL-LHC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8816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CEE93D-92AC-4090-B313-8FAFFBD6E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29" y="8786"/>
            <a:ext cx="8229600" cy="845372"/>
          </a:xfrm>
        </p:spPr>
        <p:txBody>
          <a:bodyPr>
            <a:noAutofit/>
          </a:bodyPr>
          <a:lstStyle/>
          <a:p>
            <a:r>
              <a:rPr lang="en-GB" sz="3600" dirty="0"/>
              <a:t>ALICE &amp; LHCb upgrades: Scoping Options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09C4D-BC8C-4AFE-A12B-5EB953F07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ABB40-C0CD-4E16-A1F2-E41FCB34C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73456-FDF0-45B0-AFF1-D341D49E6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AGV_vUeXnN0-JDCrYZ_TDNPVSjK4dmaXjUxYigsOgFBToz20zWGkQaRcdwRJEYhv3YgaS_tJES4oCagZl3Tmr5VtD-klflMNuYH9mY8Rr81ibWO51ubh_dm9A0vtD4eiRHG1_UDEfV1j=s2048.png" descr="AGV_vUeXnN0-JDCrYZ_TDNPVSjK4dmaXjUxYigsOgFBToz20zWGkQaRcdwRJEYhv3YgaS_tJES4oCagZl3Tmr5VtD-klflMNuYH9mY8Rr81ibWO51ubh_dm9A0vtD4eiRHG1_UDEfV1j=s2048.png">
            <a:extLst>
              <a:ext uri="{FF2B5EF4-FFF2-40B4-BE49-F238E27FC236}">
                <a16:creationId xmlns:a16="http://schemas.microsoft.com/office/drawing/2014/main" id="{AA8E87B9-0E5D-4D11-A339-668740C87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54" y="913963"/>
            <a:ext cx="2877476" cy="206537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8658F6-7C89-401C-A7A1-8331D030E701}"/>
              </a:ext>
            </a:extLst>
          </p:cNvPr>
          <p:cNvSpPr txBox="1"/>
          <p:nvPr/>
        </p:nvSpPr>
        <p:spPr>
          <a:xfrm>
            <a:off x="316278" y="3290224"/>
            <a:ext cx="3916496" cy="14875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GB" sz="1600" b="1" dirty="0">
                <a:solidFill>
                  <a:schemeClr val="tx2"/>
                </a:solidFill>
              </a:rPr>
              <a:t>Scoping options:</a:t>
            </a:r>
          </a:p>
          <a:p>
            <a:pPr marL="257175" indent="-257175"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40C"/>
                </a:solidFill>
              </a:rPr>
              <a:t>Without ECAL</a:t>
            </a:r>
          </a:p>
          <a:p>
            <a:pPr marL="257175" indent="-257175"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40C"/>
                </a:solidFill>
              </a:rPr>
              <a:t>Reduced field (2 T </a:t>
            </a:r>
            <a:r>
              <a:rPr lang="en-GB" sz="1600" dirty="0">
                <a:solidFill>
                  <a:srgbClr val="00040C"/>
                </a:solidFill>
                <a:sym typeface="Wingdings" panose="05000000000000000000" pitchFamily="2" charset="2"/>
              </a:rPr>
              <a:t> 1T)</a:t>
            </a:r>
          </a:p>
          <a:p>
            <a:pPr marL="257175" indent="-257175"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40C"/>
                </a:solidFill>
                <a:sym typeface="Wingdings" panose="05000000000000000000" pitchFamily="2" charset="2"/>
              </a:rPr>
              <a:t>Reduced acceptance |</a:t>
            </a:r>
            <a:r>
              <a:rPr lang="el-GR" sz="1600" dirty="0">
                <a:solidFill>
                  <a:srgbClr val="00040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η</a:t>
            </a:r>
            <a:r>
              <a:rPr lang="en-GB" sz="1600" dirty="0">
                <a:solidFill>
                  <a:srgbClr val="00040C"/>
                </a:solidFill>
                <a:sym typeface="Wingdings" panose="05000000000000000000" pitchFamily="2" charset="2"/>
              </a:rPr>
              <a:t>| &lt; 2.5</a:t>
            </a:r>
          </a:p>
          <a:p>
            <a:pPr>
              <a:spcAft>
                <a:spcPts val="450"/>
              </a:spcAft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Estimated core cost range: 116 - 170 MCHF</a:t>
            </a:r>
            <a:endParaRPr lang="en-GB" sz="1200" b="1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71BA8A-4B36-44F0-ADAA-634D9D9B4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495" y="964515"/>
            <a:ext cx="2974554" cy="1681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8D3553-26B1-4707-9BCA-6DE8A1666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130" y="2898701"/>
            <a:ext cx="3208616" cy="21553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E07871-A874-4249-9D23-2009D8B5E5CB}"/>
              </a:ext>
            </a:extLst>
          </p:cNvPr>
          <p:cNvSpPr txBox="1"/>
          <p:nvPr/>
        </p:nvSpPr>
        <p:spPr>
          <a:xfrm>
            <a:off x="5394646" y="5065246"/>
            <a:ext cx="3916496" cy="556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GB" sz="1600" b="1" dirty="0">
                <a:solidFill>
                  <a:schemeClr val="tx2"/>
                </a:solidFill>
              </a:rPr>
              <a:t>Estimated core costs [MCHF]: </a:t>
            </a:r>
          </a:p>
          <a:p>
            <a:pPr>
              <a:spcAft>
                <a:spcPts val="450"/>
              </a:spcAft>
            </a:pPr>
            <a:r>
              <a:rPr lang="en-GB" sz="1600" b="1" dirty="0">
                <a:solidFill>
                  <a:schemeClr val="tx2"/>
                </a:solidFill>
              </a:rPr>
              <a:t>      182 		   156                  125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30AE91-A34B-4A2A-B6E5-4F02EFF0491C}"/>
              </a:ext>
            </a:extLst>
          </p:cNvPr>
          <p:cNvSpPr txBox="1"/>
          <p:nvPr/>
        </p:nvSpPr>
        <p:spPr>
          <a:xfrm>
            <a:off x="7108225" y="2618088"/>
            <a:ext cx="1189428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5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CERN-LHCC-2024-010</a:t>
            </a:r>
            <a:endParaRPr lang="en-GB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E01498-B5E1-40DB-B671-2DE48AB6B06B}"/>
              </a:ext>
            </a:extLst>
          </p:cNvPr>
          <p:cNvSpPr txBox="1"/>
          <p:nvPr/>
        </p:nvSpPr>
        <p:spPr>
          <a:xfrm>
            <a:off x="2500661" y="3053120"/>
            <a:ext cx="159741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CERN-LHCC-2025-002</a:t>
            </a:r>
            <a:endParaRPr lang="en-GB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E77A1F-13AB-0E3F-7C63-A8F8AEB4C885}"/>
              </a:ext>
            </a:extLst>
          </p:cNvPr>
          <p:cNvSpPr txBox="1"/>
          <p:nvPr/>
        </p:nvSpPr>
        <p:spPr>
          <a:xfrm>
            <a:off x="147196" y="4970646"/>
            <a:ext cx="45289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40C"/>
                </a:solidFill>
              </a:rPr>
              <a:t>The Research Board recommended that </a:t>
            </a:r>
            <a:r>
              <a:rPr lang="en-GB" sz="1600" b="1" dirty="0">
                <a:solidFill>
                  <a:srgbClr val="00040C"/>
                </a:solidFill>
              </a:rPr>
              <a:t>ALICE </a:t>
            </a:r>
          </a:p>
          <a:p>
            <a:r>
              <a:rPr lang="en-GB" sz="1600" b="1" dirty="0">
                <a:solidFill>
                  <a:srgbClr val="00040C"/>
                </a:solidFill>
              </a:rPr>
              <a:t>concentrates </a:t>
            </a:r>
            <a:r>
              <a:rPr lang="en-GB" sz="1600" dirty="0">
                <a:solidFill>
                  <a:srgbClr val="00040C"/>
                </a:solidFill>
              </a:rPr>
              <a:t>on the scoping </a:t>
            </a:r>
            <a:r>
              <a:rPr lang="en-GB" sz="1600" b="1" dirty="0">
                <a:solidFill>
                  <a:srgbClr val="00040C"/>
                </a:solidFill>
              </a:rPr>
              <a:t>options without </a:t>
            </a:r>
            <a:r>
              <a:rPr lang="en-GB" sz="1600" b="1" dirty="0" err="1">
                <a:solidFill>
                  <a:srgbClr val="00040C"/>
                </a:solidFill>
              </a:rPr>
              <a:t>ECal</a:t>
            </a:r>
            <a:r>
              <a:rPr lang="en-GB" sz="1600" dirty="0">
                <a:solidFill>
                  <a:srgbClr val="00040C"/>
                </a:solidFill>
              </a:rPr>
              <a:t>, </a:t>
            </a:r>
          </a:p>
          <a:p>
            <a:r>
              <a:rPr lang="en-GB" sz="1600" dirty="0">
                <a:solidFill>
                  <a:srgbClr val="00040C"/>
                </a:solidFill>
              </a:rPr>
              <a:t>and with </a:t>
            </a:r>
            <a:r>
              <a:rPr lang="en-GB" sz="1600" b="1" dirty="0">
                <a:solidFill>
                  <a:srgbClr val="00040C"/>
                </a:solidFill>
              </a:rPr>
              <a:t>acceptance that can be afforded with the </a:t>
            </a:r>
          </a:p>
          <a:p>
            <a:r>
              <a:rPr lang="en-GB" sz="1600" b="1" dirty="0">
                <a:solidFill>
                  <a:srgbClr val="00040C"/>
                </a:solidFill>
              </a:rPr>
              <a:t>resources available</a:t>
            </a:r>
            <a:r>
              <a:rPr lang="en-GB" sz="1600" dirty="0">
                <a:solidFill>
                  <a:srgbClr val="00040C"/>
                </a:solidFill>
              </a:rPr>
              <a:t>.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D48C31-30B5-1B1C-B7A4-65AA0649CB14}"/>
              </a:ext>
            </a:extLst>
          </p:cNvPr>
          <p:cNvSpPr txBox="1"/>
          <p:nvPr/>
        </p:nvSpPr>
        <p:spPr>
          <a:xfrm>
            <a:off x="4995756" y="5670108"/>
            <a:ext cx="4035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40C"/>
                </a:solidFill>
              </a:rPr>
              <a:t>The Research Board recommended that </a:t>
            </a:r>
            <a:r>
              <a:rPr lang="en-GB" sz="1600" b="1" dirty="0">
                <a:solidFill>
                  <a:srgbClr val="00040C"/>
                </a:solidFill>
              </a:rPr>
              <a:t>LHCb </a:t>
            </a:r>
          </a:p>
          <a:p>
            <a:r>
              <a:rPr lang="en-GB" sz="1600" b="1" dirty="0">
                <a:solidFill>
                  <a:srgbClr val="00040C"/>
                </a:solidFill>
              </a:rPr>
              <a:t>concentrates on the Middle scoping scenario</a:t>
            </a:r>
            <a:r>
              <a:rPr lang="en-GB" sz="1600" dirty="0">
                <a:solidFill>
                  <a:srgbClr val="00040C"/>
                </a:solidFill>
              </a:rPr>
              <a:t>,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6493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2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71" y="28136"/>
            <a:ext cx="8229600" cy="1011771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71" y="1152521"/>
            <a:ext cx="6152969" cy="5182800"/>
          </a:xfrm>
        </p:spPr>
        <p:txBody>
          <a:bodyPr>
            <a:normAutofit fontScale="92500" lnSpcReduction="20000"/>
          </a:bodyPr>
          <a:lstStyle/>
          <a:p>
            <a:r>
              <a:rPr lang="en-GB" sz="2400" b="1" dirty="0"/>
              <a:t>Overview of the EP-DT Group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1F497D"/>
                </a:solidFill>
              </a:rPr>
              <a:t>Changes in the Group Structure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1200" b="1" dirty="0">
              <a:solidFill>
                <a:srgbClr val="1F497D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News about Building 140 </a:t>
            </a:r>
          </a:p>
          <a:p>
            <a:pPr marL="457200" lvl="1" indent="0">
              <a:buNone/>
            </a:pPr>
            <a:endParaRPr lang="en-GB" sz="1200" dirty="0"/>
          </a:p>
          <a:p>
            <a:r>
              <a:rPr lang="en-GB" sz="2400" b="1" dirty="0"/>
              <a:t>Update of the European Strategy for Particle Physics - What are the options?</a:t>
            </a:r>
          </a:p>
          <a:p>
            <a:endParaRPr lang="en-GB" sz="1200" b="1" dirty="0"/>
          </a:p>
          <a:p>
            <a:r>
              <a:rPr lang="en-GB" sz="2400" b="1" dirty="0"/>
              <a:t>Services provided by the EP-DT Group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MPT workshop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Gas System Service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CO2 Cooling Systems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Magnet Control System and other Services of DI</a:t>
            </a:r>
          </a:p>
          <a:p>
            <a:pPr marL="457200" lvl="1" indent="0">
              <a:buNone/>
            </a:pPr>
            <a:r>
              <a:rPr lang="en-GB" sz="1200" b="1" dirty="0"/>
              <a:t>  </a:t>
            </a:r>
          </a:p>
          <a:p>
            <a:r>
              <a:rPr lang="en-GB" sz="2400" b="1" dirty="0"/>
              <a:t>Activities of the group on projects not mentioned in the following presentations can be found in the </a:t>
            </a:r>
            <a:r>
              <a:rPr lang="en-GB" sz="2400" b="1" dirty="0">
                <a:hlinkClick r:id="rId2"/>
              </a:rPr>
              <a:t>EP-DT Annual Report</a:t>
            </a:r>
            <a:endParaRPr lang="en-GB" sz="2000" b="1" dirty="0"/>
          </a:p>
          <a:p>
            <a:pPr marL="457200" lvl="1" indent="0">
              <a:buNone/>
            </a:pPr>
            <a:r>
              <a:rPr lang="en-GB" sz="1200" b="1" dirty="0"/>
              <a:t>   </a:t>
            </a:r>
          </a:p>
          <a:p>
            <a:r>
              <a:rPr lang="en-GB" sz="2600" b="1" dirty="0"/>
              <a:t>Concluding remarks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A1DC72-5679-D174-139F-0C0FC550C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046">
            <a:off x="6355729" y="1427146"/>
            <a:ext cx="2528540" cy="35476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433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E99AB8-ABAC-5BB7-55AA-FE3B2E04F9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624"/>
          <a:stretch/>
        </p:blipFill>
        <p:spPr>
          <a:xfrm>
            <a:off x="645479" y="1212551"/>
            <a:ext cx="6663928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7C9E0FC-E3CB-59AC-33A9-E59070F11DD5}"/>
              </a:ext>
            </a:extLst>
          </p:cNvPr>
          <p:cNvSpPr/>
          <p:nvPr/>
        </p:nvSpPr>
        <p:spPr>
          <a:xfrm>
            <a:off x="7695099" y="4281753"/>
            <a:ext cx="1377846" cy="670966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>
                <a:solidFill>
                  <a:schemeClr val="tx1"/>
                </a:solidFill>
              </a:rPr>
              <a:t>B166/R →</a:t>
            </a:r>
          </a:p>
          <a:p>
            <a:pPr algn="ctr"/>
            <a:r>
              <a:rPr lang="fr-CH" sz="1100" b="1" dirty="0">
                <a:solidFill>
                  <a:schemeClr val="tx1"/>
                </a:solidFill>
              </a:rPr>
              <a:t>B22/R + 15/R+S</a:t>
            </a:r>
            <a:endParaRPr lang="fr-CH" sz="1100" dirty="0">
              <a:solidFill>
                <a:schemeClr val="tx1"/>
              </a:solidFill>
            </a:endParaRPr>
          </a:p>
          <a:p>
            <a:pPr algn="ctr"/>
            <a:r>
              <a:rPr lang="fr-CH" sz="1100" dirty="0">
                <a:solidFill>
                  <a:schemeClr val="tx1"/>
                </a:solidFill>
              </a:rPr>
              <a:t>Secretariat + Management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B1CF50-F369-BA93-3619-45067E476FFC}"/>
              </a:ext>
            </a:extLst>
          </p:cNvPr>
          <p:cNvSpPr/>
          <p:nvPr/>
        </p:nvSpPr>
        <p:spPr>
          <a:xfrm>
            <a:off x="7686991" y="2705703"/>
            <a:ext cx="1391614" cy="61564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DT-EO ALICE team</a:t>
            </a:r>
          </a:p>
          <a:p>
            <a:pPr algn="ctr"/>
            <a:r>
              <a:rPr lang="fr-CH" sz="1100" b="1" dirty="0">
                <a:solidFill>
                  <a:schemeClr val="tx2"/>
                </a:solidFill>
              </a:rPr>
              <a:t>B25/R →B29/1</a:t>
            </a:r>
            <a:endParaRPr lang="fr-CH" sz="1100" dirty="0">
              <a:solidFill>
                <a:schemeClr val="tx2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EF3F1E7-9199-038D-7D8C-965DCFEB73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30" t="19491" b="4707"/>
          <a:stretch/>
        </p:blipFill>
        <p:spPr>
          <a:xfrm rot="508822">
            <a:off x="4198990" y="1192623"/>
            <a:ext cx="3392735" cy="227084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AA6561D-08FA-8F37-33EA-C23FDA595971}"/>
              </a:ext>
            </a:extLst>
          </p:cNvPr>
          <p:cNvCxnSpPr>
            <a:cxnSpLocks/>
            <a:stCxn id="14" idx="3"/>
          </p:cNvCxnSpPr>
          <p:nvPr/>
        </p:nvCxnSpPr>
        <p:spPr>
          <a:xfrm flipH="1">
            <a:off x="6233392" y="2383383"/>
            <a:ext cx="1194834" cy="3105124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30AB20A-0F60-065C-1CBE-8A26E6499F11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5423456" y="2285418"/>
            <a:ext cx="1252440" cy="768024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6285828-C83A-B195-C1FE-BB71E004D923}"/>
              </a:ext>
            </a:extLst>
          </p:cNvPr>
          <p:cNvSpPr/>
          <p:nvPr/>
        </p:nvSpPr>
        <p:spPr>
          <a:xfrm>
            <a:off x="7686991" y="2031777"/>
            <a:ext cx="1388831" cy="582295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DT-EO ATLAS team</a:t>
            </a:r>
          </a:p>
          <a:p>
            <a:pPr algn="ctr"/>
            <a:r>
              <a:rPr lang="fr-CH" sz="1100" b="1" dirty="0">
                <a:solidFill>
                  <a:schemeClr val="tx2"/>
                </a:solidFill>
              </a:rPr>
              <a:t>B25/R  → B15/1</a:t>
            </a:r>
            <a:endParaRPr lang="en-GB" sz="1100" dirty="0">
              <a:solidFill>
                <a:schemeClr val="tx2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9D39F1-1C1A-AD20-30B1-590DF51DB40E}"/>
              </a:ext>
            </a:extLst>
          </p:cNvPr>
          <p:cNvCxnSpPr>
            <a:cxnSpLocks/>
          </p:cNvCxnSpPr>
          <p:nvPr/>
        </p:nvCxnSpPr>
        <p:spPr>
          <a:xfrm flipH="1">
            <a:off x="3280732" y="2790825"/>
            <a:ext cx="3653405" cy="2720078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367E77B-29FA-5298-543B-88C21407824A}"/>
              </a:ext>
            </a:extLst>
          </p:cNvPr>
          <p:cNvSpPr/>
          <p:nvPr/>
        </p:nvSpPr>
        <p:spPr>
          <a:xfrm rot="1817630">
            <a:off x="6556643" y="2204933"/>
            <a:ext cx="253612" cy="4058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4AFEC83-72FD-97E5-E8CA-5B44BB3EAE81}"/>
              </a:ext>
            </a:extLst>
          </p:cNvPr>
          <p:cNvSpPr/>
          <p:nvPr/>
        </p:nvSpPr>
        <p:spPr>
          <a:xfrm rot="1805497">
            <a:off x="6252483" y="2555056"/>
            <a:ext cx="253612" cy="67444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15A118B-D7A3-5243-C4EA-A9F8258724FC}"/>
              </a:ext>
            </a:extLst>
          </p:cNvPr>
          <p:cNvCxnSpPr>
            <a:cxnSpLocks/>
          </p:cNvCxnSpPr>
          <p:nvPr/>
        </p:nvCxnSpPr>
        <p:spPr>
          <a:xfrm>
            <a:off x="6233392" y="3217943"/>
            <a:ext cx="661917" cy="2059549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637CDF01-E724-4AE6-1E40-73FBC4F2CF42}"/>
              </a:ext>
            </a:extLst>
          </p:cNvPr>
          <p:cNvSpPr/>
          <p:nvPr/>
        </p:nvSpPr>
        <p:spPr>
          <a:xfrm>
            <a:off x="7695099" y="3417366"/>
            <a:ext cx="1383506" cy="61564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>
                <a:solidFill>
                  <a:schemeClr val="tx1"/>
                </a:solidFill>
              </a:rPr>
              <a:t>DT-CO and EO </a:t>
            </a:r>
          </a:p>
          <a:p>
            <a:pPr algn="ctr"/>
            <a:r>
              <a:rPr lang="fr-CH" sz="1100" b="1" dirty="0">
                <a:solidFill>
                  <a:schemeClr val="tx1"/>
                </a:solidFill>
              </a:rPr>
              <a:t>CMS team</a:t>
            </a:r>
          </a:p>
          <a:p>
            <a:pPr algn="ctr"/>
            <a:r>
              <a:rPr lang="fr-CH" sz="1100" b="1" dirty="0">
                <a:solidFill>
                  <a:schemeClr val="tx1"/>
                </a:solidFill>
              </a:rPr>
              <a:t>B25/R </a:t>
            </a:r>
            <a:r>
              <a:rPr lang="fr-CH" sz="1100" b="1" dirty="0">
                <a:solidFill>
                  <a:schemeClr val="tx1"/>
                </a:solidFill>
                <a:sym typeface="Wingdings" panose="05000000000000000000" pitchFamily="2" charset="2"/>
              </a:rPr>
              <a:t> B155</a:t>
            </a:r>
            <a:endParaRPr lang="fr-CH" sz="11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6691F5-5533-295C-14A0-616C17849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5309" y="6371656"/>
            <a:ext cx="2057400" cy="365125"/>
          </a:xfrm>
        </p:spPr>
        <p:txBody>
          <a:bodyPr/>
          <a:lstStyle/>
          <a:p>
            <a:fld id="{3E3E835B-6C9C-4DA4-ADB6-16F54079F157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F163D7-753F-C691-9D58-AA4156A4E0D7}"/>
              </a:ext>
            </a:extLst>
          </p:cNvPr>
          <p:cNvSpPr txBox="1"/>
          <p:nvPr/>
        </p:nvSpPr>
        <p:spPr>
          <a:xfrm>
            <a:off x="625410" y="37060"/>
            <a:ext cx="803252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Plans for relocation of DT colleagues </a:t>
            </a:r>
          </a:p>
          <a:p>
            <a:pPr algn="ctr"/>
            <a:r>
              <a:rPr lang="en-US" sz="4000" b="1" dirty="0">
                <a:solidFill>
                  <a:schemeClr val="tx2"/>
                </a:solidFill>
              </a:rPr>
              <a:t>in buildings 25 and 166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6095DD-0317-D0AF-A52F-B3103918F22C}"/>
              </a:ext>
            </a:extLst>
          </p:cNvPr>
          <p:cNvSpPr/>
          <p:nvPr/>
        </p:nvSpPr>
        <p:spPr>
          <a:xfrm rot="1817630">
            <a:off x="6959803" y="2070402"/>
            <a:ext cx="502748" cy="37235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71D019-C6B1-F2BC-3777-B42A7B15CF7E}"/>
              </a:ext>
            </a:extLst>
          </p:cNvPr>
          <p:cNvSpPr/>
          <p:nvPr/>
        </p:nvSpPr>
        <p:spPr>
          <a:xfrm rot="1817630">
            <a:off x="6901705" y="2422633"/>
            <a:ext cx="361454" cy="405879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0CAA06-5721-508B-187F-58E2A7C2C597}"/>
              </a:ext>
            </a:extLst>
          </p:cNvPr>
          <p:cNvSpPr/>
          <p:nvPr/>
        </p:nvSpPr>
        <p:spPr>
          <a:xfrm rot="1817630">
            <a:off x="6652668" y="2798508"/>
            <a:ext cx="340211" cy="68148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0BC469-020E-AD9D-13C2-0570ED5D8CD6}"/>
              </a:ext>
            </a:extLst>
          </p:cNvPr>
          <p:cNvSpPr/>
          <p:nvPr/>
        </p:nvSpPr>
        <p:spPr>
          <a:xfrm>
            <a:off x="7686991" y="5230492"/>
            <a:ext cx="1396038" cy="6053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>
                <a:solidFill>
                  <a:schemeClr val="tx1"/>
                </a:solidFill>
              </a:rPr>
              <a:t>B166/R</a:t>
            </a:r>
          </a:p>
          <a:p>
            <a:pPr algn="ctr"/>
            <a:r>
              <a:rPr lang="fr-CH" sz="1100" b="1" dirty="0">
                <a:solidFill>
                  <a:schemeClr val="tx1"/>
                </a:solidFill>
              </a:rPr>
              <a:t> Workshop manager, </a:t>
            </a:r>
          </a:p>
          <a:p>
            <a:pPr algn="ctr"/>
            <a:r>
              <a:rPr lang="fr-CH" sz="1100" b="1" dirty="0">
                <a:solidFill>
                  <a:schemeClr val="tx1"/>
                </a:solidFill>
              </a:rPr>
              <a:t>no </a:t>
            </a:r>
            <a:r>
              <a:rPr lang="fr-CH" sz="1100" b="1" dirty="0" err="1">
                <a:solidFill>
                  <a:schemeClr val="tx1"/>
                </a:solidFill>
              </a:rPr>
              <a:t>moving</a:t>
            </a:r>
            <a:endParaRPr lang="fr-CH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9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6" grpId="0" animBg="1"/>
      <p:bldP spid="29" grpId="0" animBg="1"/>
      <p:bldP spid="30" grpId="0" animBg="1"/>
      <p:bldP spid="33" grpId="0" animBg="1"/>
      <p:bldP spid="14" grpId="0" animBg="1"/>
      <p:bldP spid="16" grpId="0" animBg="1"/>
      <p:bldP spid="18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917177"/>
          </a:xfrm>
        </p:spPr>
        <p:txBody>
          <a:bodyPr/>
          <a:lstStyle/>
          <a:p>
            <a:r>
              <a:rPr lang="en-GB" dirty="0"/>
              <a:t>Concluding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888" y="1065017"/>
            <a:ext cx="8614224" cy="5298772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We are living in very challenging times, from many viewpoints!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1F497D"/>
                </a:solidFill>
              </a:rPr>
              <a:t>We are committed to support the CERN experiments with the resources available, which are very tight.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Contribute to the timely completion of the </a:t>
            </a:r>
            <a:r>
              <a:rPr lang="en-GB" sz="2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upgrades of ATLAS and CMS, </a:t>
            </a:r>
            <a:r>
              <a:rPr lang="en-GB" sz="2000" dirty="0"/>
              <a:t>partially with more volatile resources (TECH, DOCT, GRAE, FSUs etc.).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2"/>
                </a:solidFill>
              </a:rPr>
              <a:t>Define better our contribution for the </a:t>
            </a:r>
            <a:r>
              <a:rPr lang="en-GB" sz="2000" b="1" dirty="0">
                <a:solidFill>
                  <a:schemeClr val="tx2"/>
                </a:solidFill>
              </a:rPr>
              <a:t>future upgrades of ALICE and LHCb, </a:t>
            </a:r>
            <a:r>
              <a:rPr lang="en-GB" sz="2000" dirty="0">
                <a:solidFill>
                  <a:schemeClr val="tx2"/>
                </a:solidFill>
              </a:rPr>
              <a:t>which</a:t>
            </a:r>
            <a:r>
              <a:rPr lang="en-GB" sz="2000" b="1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are fundamental for the group for the 2030s.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collaboration with the teams of the experiments is very good</a:t>
            </a:r>
            <a:r>
              <a:rPr lang="en-GB" sz="2000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Building 140 </a:t>
            </a:r>
            <a:r>
              <a:rPr lang="en-GB" sz="2000" dirty="0">
                <a:solidFill>
                  <a:schemeClr val="tx2"/>
                </a:solidFill>
              </a:rPr>
              <a:t>is another challenge, including the temporary relocation of offices, but progress has been finally very good over the past year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b="1" dirty="0"/>
              <a:t>age-profile of persons on ICs</a:t>
            </a:r>
            <a:r>
              <a:rPr lang="en-US" sz="2000" dirty="0"/>
              <a:t> is a concern as 30% of the staff will retire before the end of the decade.</a:t>
            </a:r>
            <a:r>
              <a:rPr lang="en-GB" sz="20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It is important to maintain the expertise and facilities of EP-DT and the various services we provide.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2"/>
                </a:solidFill>
              </a:rPr>
              <a:t>We have to ensure continuity of the competencies in the DT group!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4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2B84E-6E1F-B57A-7F54-7AE74A958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076F5-88D2-8F38-32A9-A7B8BB9D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28790-F0C6-54F0-1768-A62280264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3076" y="1985108"/>
            <a:ext cx="7123723" cy="4325423"/>
          </a:xfrm>
        </p:spPr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433F81-5C6C-A5FB-BE88-CA9BD7081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9476"/>
            <a:ext cx="9144000" cy="4839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D83EB1-9E6C-FB8C-1A40-BE9271C91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58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59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2"/>
            <a:ext cx="8229600" cy="818117"/>
          </a:xfrm>
        </p:spPr>
        <p:txBody>
          <a:bodyPr>
            <a:normAutofit fontScale="90000"/>
          </a:bodyPr>
          <a:lstStyle/>
          <a:p>
            <a:r>
              <a:rPr lang="en-GB" dirty="0"/>
              <a:t>EP-DT Composition and Structure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73497414"/>
              </p:ext>
            </p:extLst>
          </p:nvPr>
        </p:nvGraphicFramePr>
        <p:xfrm>
          <a:off x="4690628" y="774323"/>
          <a:ext cx="4038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5882102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455429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Personnel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FTE 2025</a:t>
                      </a:r>
                      <a:r>
                        <a:rPr lang="en-GB" baseline="0" dirty="0"/>
                        <a:t>    (2024)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94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85                 (84)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04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Fellows /GRADs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39                 (32)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91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PJAS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2                  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19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Doct</a:t>
                      </a:r>
                      <a:r>
                        <a:rPr lang="en-US" sz="1600" dirty="0"/>
                        <a:t>.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15                 (17)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414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Tech.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</a:t>
                      </a:r>
                      <a:r>
                        <a:rPr lang="en-GB" baseline="0" dirty="0"/>
                        <a:t>10</a:t>
                      </a:r>
                      <a:r>
                        <a:rPr lang="en-GB" dirty="0"/>
                        <a:t>           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(12)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41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Trainees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7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             (5)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714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FSU PH-02 (S 302):</a:t>
                      </a:r>
                    </a:p>
                    <a:p>
                      <a:r>
                        <a:rPr lang="en-US" sz="1600" dirty="0"/>
                        <a:t>FSU</a:t>
                      </a:r>
                      <a:r>
                        <a:rPr lang="en-US" sz="1600" baseline="0" dirty="0"/>
                        <a:t> PH-40 (S 287):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32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     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(25)</a:t>
                      </a:r>
                    </a:p>
                    <a:p>
                      <a:r>
                        <a:rPr lang="en-GB" dirty="0"/>
                        <a:t>   15                 (16)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268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Contributing</a:t>
                      </a:r>
                      <a:r>
                        <a:rPr lang="en-US" sz="1600" baseline="0" dirty="0"/>
                        <a:t> Retirees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5                   (5)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588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 210               (200)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26776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5930" y="6396193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7899" y="4828097"/>
            <a:ext cx="8836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Comments: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number of Staff members is rather stable: positions of colleagues retiring are kept in the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 Staff members (included in the counting) is on long term sick-leave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Many Fellows, DOCT and TECH are affiliated to DT, but are only partially on DT quota.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FSUs in the FS and EF sections are crucial to fulfil our mission (~25% of the workforce).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1300518"/>
              </p:ext>
            </p:extLst>
          </p:nvPr>
        </p:nvGraphicFramePr>
        <p:xfrm>
          <a:off x="370258" y="774323"/>
          <a:ext cx="40386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105">
                  <a:extLst>
                    <a:ext uri="{9D8B030D-6E8A-4147-A177-3AD203B41FA5}">
                      <a16:colId xmlns:a16="http://schemas.microsoft.com/office/drawing/2014/main" val="4175349554"/>
                    </a:ext>
                  </a:extLst>
                </a:gridCol>
                <a:gridCol w="1246495">
                  <a:extLst>
                    <a:ext uri="{9D8B030D-6E8A-4147-A177-3AD203B41FA5}">
                      <a16:colId xmlns:a16="http://schemas.microsoft.com/office/drawing/2014/main" val="4033061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Persons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Technology</a:t>
                      </a:r>
                      <a:r>
                        <a:rPr lang="en-GB" sz="1400" b="1" baseline="0" dirty="0"/>
                        <a:t> &amp;Physics (TP)</a:t>
                      </a:r>
                    </a:p>
                    <a:p>
                      <a:r>
                        <a:rPr lang="en-GB" sz="1400" baseline="0" dirty="0"/>
                        <a:t>SL: Thierry Gys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11 MPA:</a:t>
                      </a:r>
                      <a:r>
                        <a:rPr lang="en-GB" sz="1400" baseline="0" dirty="0"/>
                        <a:t>           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12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Detector Development (DD)</a:t>
                      </a:r>
                    </a:p>
                    <a:p>
                      <a:r>
                        <a:rPr lang="en-GB" sz="1400" dirty="0"/>
                        <a:t>SL:</a:t>
                      </a:r>
                      <a:r>
                        <a:rPr lang="en-GB" sz="1400" baseline="0" dirty="0"/>
                        <a:t> Petra Riedler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21</a:t>
                      </a:r>
                    </a:p>
                    <a:p>
                      <a:r>
                        <a:rPr lang="en-GB" sz="1400" dirty="0"/>
                        <a:t>MPA:       </a:t>
                      </a:r>
                      <a:r>
                        <a:rPr lang="en-GB" sz="1400" baseline="0" dirty="0"/>
                        <a:t>    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29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Fluidic</a:t>
                      </a:r>
                      <a:r>
                        <a:rPr lang="en-GB" sz="1400" b="1" baseline="0" dirty="0"/>
                        <a:t> Systems (FS)</a:t>
                      </a:r>
                    </a:p>
                    <a:p>
                      <a:r>
                        <a:rPr lang="en-GB" sz="1400" baseline="0" dirty="0"/>
                        <a:t>SL: Paolo Petagna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28</a:t>
                      </a:r>
                    </a:p>
                    <a:p>
                      <a:r>
                        <a:rPr lang="en-GB" sz="1400" dirty="0"/>
                        <a:t>MPA:</a:t>
                      </a:r>
                      <a:r>
                        <a:rPr lang="en-GB" sz="1400" baseline="0" dirty="0"/>
                        <a:t>         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5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Detector</a:t>
                      </a:r>
                      <a:r>
                        <a:rPr lang="en-GB" sz="1400" b="1" baseline="0" dirty="0"/>
                        <a:t> Interface (DI)</a:t>
                      </a:r>
                    </a:p>
                    <a:p>
                      <a:r>
                        <a:rPr lang="en-GB" sz="1400" baseline="0" dirty="0"/>
                        <a:t>SL: Xavier Pons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11</a:t>
                      </a:r>
                    </a:p>
                    <a:p>
                      <a:r>
                        <a:rPr lang="en-GB" sz="1400" dirty="0"/>
                        <a:t>MPA:       </a:t>
                      </a:r>
                      <a:r>
                        <a:rPr lang="en-GB" sz="1400" baseline="0" dirty="0"/>
                        <a:t>    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143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Engineering Facilities</a:t>
                      </a:r>
                      <a:r>
                        <a:rPr lang="en-GB" sz="1400" b="1" baseline="0" dirty="0"/>
                        <a:t> (EF)</a:t>
                      </a:r>
                    </a:p>
                    <a:p>
                      <a:r>
                        <a:rPr lang="en-GB" sz="1400" dirty="0"/>
                        <a:t>SL: Hans Danielsson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13</a:t>
                      </a:r>
                    </a:p>
                    <a:p>
                      <a:r>
                        <a:rPr lang="en-GB" sz="1400" dirty="0"/>
                        <a:t>MPA</a:t>
                      </a:r>
                      <a:r>
                        <a:rPr lang="en-GB" sz="1400" baseline="0" dirty="0"/>
                        <a:t>:           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53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Engineering</a:t>
                      </a:r>
                      <a:r>
                        <a:rPr lang="en-GB" sz="1400" b="1" baseline="0" dirty="0"/>
                        <a:t> Office (EO)</a:t>
                      </a:r>
                    </a:p>
                    <a:p>
                      <a:r>
                        <a:rPr lang="en-GB" sz="1400" baseline="0" dirty="0"/>
                        <a:t>SL: Corrado Gargiulo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14</a:t>
                      </a:r>
                    </a:p>
                    <a:p>
                      <a:r>
                        <a:rPr lang="en-GB" sz="1400" dirty="0"/>
                        <a:t>MPA:</a:t>
                      </a:r>
                      <a:r>
                        <a:rPr lang="en-GB" sz="1400" baseline="0" dirty="0"/>
                        <a:t>           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47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Construction &amp; Operations (CO)</a:t>
                      </a:r>
                    </a:p>
                    <a:p>
                      <a:r>
                        <a:rPr lang="en-GB" sz="1400" dirty="0"/>
                        <a:t>SL: Antti Onnela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21</a:t>
                      </a:r>
                    </a:p>
                    <a:p>
                      <a:r>
                        <a:rPr lang="en-GB" sz="1400" dirty="0"/>
                        <a:t>MPA:        </a:t>
                      </a:r>
                      <a:r>
                        <a:rPr lang="en-GB" sz="1400" baseline="0" dirty="0"/>
                        <a:t>   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879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91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84997" y="14748"/>
            <a:ext cx="8229600" cy="90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tx2"/>
                </a:solidFill>
              </a:rPr>
              <a:t>FSU Activities in EP-DT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9239" y="4731146"/>
            <a:ext cx="848552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Total of hours for 2024: ~60,000 hours (~40 FTE) for a cost of about 4 MCHF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total FSU personal number is going up: the two units have no </a:t>
            </a:r>
            <a:r>
              <a:rPr lang="en-US" sz="1600" b="1" dirty="0"/>
              <a:t>47 members </a:t>
            </a:r>
            <a:r>
              <a:rPr lang="en-US" sz="1600" dirty="0"/>
              <a:t>in total.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FSUs are an important resource to respond to urgent needs of the experiments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both new FSU contracts (S287, MPT Workshop, and S302, EP Technical Support), we work with the previous contractors and largely with the same personnel.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079519B1-649C-ED41-A733-D53466417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639" y="916083"/>
            <a:ext cx="5755836" cy="37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903777"/>
          </a:xfrm>
        </p:spPr>
        <p:txBody>
          <a:bodyPr>
            <a:normAutofit/>
          </a:bodyPr>
          <a:lstStyle/>
          <a:p>
            <a:r>
              <a:rPr lang="en-GB" dirty="0"/>
              <a:t>EP-DT Summer Students 2025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8EF4E5-40ED-2276-737E-DD4DC5371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960" y="3247878"/>
            <a:ext cx="8580120" cy="24482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Proposal for EP-DT Summer Student Presentations: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1BE8D-A37E-AC73-37C0-3D1D4FD5D5B9}"/>
              </a:ext>
            </a:extLst>
          </p:cNvPr>
          <p:cNvSpPr txBox="1">
            <a:spLocks/>
          </p:cNvSpPr>
          <p:nvPr/>
        </p:nvSpPr>
        <p:spPr>
          <a:xfrm>
            <a:off x="331469" y="1076155"/>
            <a:ext cx="8498205" cy="1392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Those of you who arrived already: Welcome to EP-DT!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We wish a very profitable time at CERN!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We provide again an opportunity to present your work during stay at CERN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We have scheduled four sessions during the summer, in which you will have an opportunity to present your work: </a:t>
            </a:r>
            <a:r>
              <a:rPr lang="en-GB" sz="1800" b="1" dirty="0"/>
              <a:t>July 22, August 5, 19 and 26 (always AM)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5F2E122-F111-3BE3-A5B2-8DEEC57AB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441855"/>
              </p:ext>
            </p:extLst>
          </p:nvPr>
        </p:nvGraphicFramePr>
        <p:xfrm>
          <a:off x="72143" y="3781425"/>
          <a:ext cx="9005028" cy="2448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2281232" imgH="3334189" progId="Excel.Sheet.12">
                  <p:embed/>
                </p:oleObj>
              </mc:Choice>
              <mc:Fallback>
                <p:oleObj name="Worksheet" r:id="rId3" imgW="12281232" imgH="333418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143" y="3781425"/>
                        <a:ext cx="9005028" cy="2448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A9E9822-59FC-B315-7D64-C0A2A3DA0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6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1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918583"/>
              </p:ext>
            </p:extLst>
          </p:nvPr>
        </p:nvGraphicFramePr>
        <p:xfrm>
          <a:off x="410955" y="808821"/>
          <a:ext cx="4082562" cy="254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54EEE22-97DB-3937-F7B6-18CF17DE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802265"/>
          </a:xfrm>
        </p:spPr>
        <p:txBody>
          <a:bodyPr>
            <a:normAutofit fontScale="90000"/>
          </a:bodyPr>
          <a:lstStyle/>
          <a:p>
            <a:r>
              <a:rPr lang="en-US" dirty="0"/>
              <a:t>EP-DT composition and age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0B210-80CC-DFBF-DC55-4D9909720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0720CA-CCFA-913E-5D55-87425AFD5BEF}"/>
              </a:ext>
            </a:extLst>
          </p:cNvPr>
          <p:cNvSpPr txBox="1"/>
          <p:nvPr/>
        </p:nvSpPr>
        <p:spPr>
          <a:xfrm>
            <a:off x="651472" y="2591557"/>
            <a:ext cx="33923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dirty="0" err="1">
                <a:solidFill>
                  <a:schemeClr val="bg1"/>
                </a:solidFill>
              </a:rPr>
              <a:t>Professionnal</a:t>
            </a:r>
            <a:r>
              <a:rPr lang="en-GB" sz="1800" b="1" baseline="0" dirty="0">
                <a:solidFill>
                  <a:schemeClr val="bg1"/>
                </a:solidFill>
              </a:rPr>
              <a:t> Categories in 201</a:t>
            </a:r>
          </a:p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baseline="0" dirty="0">
                <a:solidFill>
                  <a:schemeClr val="bg1"/>
                </a:solidFill>
              </a:rPr>
              <a:t>6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102123"/>
              </p:ext>
            </p:extLst>
          </p:nvPr>
        </p:nvGraphicFramePr>
        <p:xfrm>
          <a:off x="308413" y="2627967"/>
          <a:ext cx="42005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5A6E5-56A3-3679-B84E-1CB0B2D9C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5287" y="5104826"/>
            <a:ext cx="8748713" cy="13953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About 70% of the group is on an IC contract, 30% on an LD contract, no change over the past years.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30% of the group is above 55 and will retire in the coming years, this are 40% of the ICs.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Under the present conditions, only about 45% of the LDs can be retained.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rgbClr val="1F497D"/>
                </a:solidFill>
              </a:rPr>
              <a:t>In total 43% of the personnel will change. This is huge challenge to maintain the competencies we have.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On top of this, we have the unforeseen… 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9630597-D61B-ADC3-C423-810A9AE2F9C0}"/>
              </a:ext>
            </a:extLst>
          </p:cNvPr>
          <p:cNvCxnSpPr>
            <a:cxnSpLocks/>
          </p:cNvCxnSpPr>
          <p:nvPr/>
        </p:nvCxnSpPr>
        <p:spPr>
          <a:xfrm>
            <a:off x="7680960" y="1533525"/>
            <a:ext cx="0" cy="13706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495B93-66F2-F4B2-A80E-0E9DB4DD078D}"/>
              </a:ext>
            </a:extLst>
          </p:cNvPr>
          <p:cNvCxnSpPr/>
          <p:nvPr/>
        </p:nvCxnSpPr>
        <p:spPr>
          <a:xfrm>
            <a:off x="7713345" y="1636395"/>
            <a:ext cx="51924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9B3C2FC1-88AA-14D4-FB32-1480BE3D98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4064248"/>
              </p:ext>
            </p:extLst>
          </p:nvPr>
        </p:nvGraphicFramePr>
        <p:xfrm>
          <a:off x="651472" y="2429593"/>
          <a:ext cx="6425418" cy="2813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8AE8B9FC-3390-C69C-CECF-3F162ECCF87E}"/>
              </a:ext>
            </a:extLst>
          </p:cNvPr>
          <p:cNvSpPr/>
          <p:nvPr/>
        </p:nvSpPr>
        <p:spPr>
          <a:xfrm>
            <a:off x="1003017" y="2876430"/>
            <a:ext cx="1531173" cy="230510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050905"/>
              </p:ext>
            </p:extLst>
          </p:nvPr>
        </p:nvGraphicFramePr>
        <p:xfrm>
          <a:off x="4877948" y="854337"/>
          <a:ext cx="4200525" cy="2362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1046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Graphic spid="7" grpId="0">
        <p:bldAsOne/>
      </p:bldGraphic>
      <p:bldGraphic spid="24" grpId="0">
        <p:bldAsOne/>
      </p:bldGraphic>
      <p:bldP spid="16" grpId="0" animBg="1"/>
      <p:bldGraphic spid="2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company's company's sales&#10;&#10;AI-generated content may be incorrect.">
            <a:extLst>
              <a:ext uri="{FF2B5EF4-FFF2-40B4-BE49-F238E27FC236}">
                <a16:creationId xmlns:a16="http://schemas.microsoft.com/office/drawing/2014/main" id="{6793C1EE-562D-CD28-E5EF-C9CAE9A26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023" y="1123950"/>
            <a:ext cx="6656705" cy="3451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81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DT Staff involvement in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C281-F732-A545-95A9-D8AC1C5FE422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3452" y="4628150"/>
            <a:ext cx="89405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Pure Services have been reduced to a minimum in some areas (e.g. Mech. WS and Engineering Office); the resources are assigned to projects (mainly ATLAS and CMS trackers, and ALICE)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1F497D"/>
                </a:solidFill>
              </a:rPr>
              <a:t>Some of the </a:t>
            </a:r>
            <a:r>
              <a:rPr lang="en-US" sz="1600" b="1" dirty="0">
                <a:solidFill>
                  <a:srgbClr val="1F497D"/>
                </a:solidFill>
              </a:rPr>
              <a:t>services are crucial for the world-wide detector physics community</a:t>
            </a:r>
            <a:r>
              <a:rPr lang="en-US" sz="1600" dirty="0">
                <a:solidFill>
                  <a:srgbClr val="1F497D"/>
                </a:solidFill>
              </a:rPr>
              <a:t>, e.g. the MPT workshop, the Irradiation Facilities, the Bond- QART-labs, the DSF, the magnetic field measurement service etc., the DQ and DCS support.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Some services are based on </a:t>
            </a:r>
            <a:r>
              <a:rPr lang="en-US" sz="1600" b="1" dirty="0"/>
              <a:t>Service Level Agreements </a:t>
            </a:r>
            <a:r>
              <a:rPr lang="en-US" sz="1600" dirty="0"/>
              <a:t>with the experiments 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8F61AA-BE6A-7435-8768-564250B6C64B}"/>
              </a:ext>
            </a:extLst>
          </p:cNvPr>
          <p:cNvSpPr/>
          <p:nvPr/>
        </p:nvSpPr>
        <p:spPr>
          <a:xfrm>
            <a:off x="5916168" y="2097024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60D83B-00F3-0C8A-C11E-A6F5F9D36EF5}"/>
              </a:ext>
            </a:extLst>
          </p:cNvPr>
          <p:cNvSpPr/>
          <p:nvPr/>
        </p:nvSpPr>
        <p:spPr>
          <a:xfrm>
            <a:off x="6425946" y="2328291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E3590D-FF6B-283F-2719-8D7BEC69B925}"/>
              </a:ext>
            </a:extLst>
          </p:cNvPr>
          <p:cNvSpPr/>
          <p:nvPr/>
        </p:nvSpPr>
        <p:spPr>
          <a:xfrm>
            <a:off x="6944868" y="1408176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4" y="127337"/>
            <a:ext cx="8450826" cy="802771"/>
          </a:xfrm>
        </p:spPr>
        <p:txBody>
          <a:bodyPr>
            <a:normAutofit/>
          </a:bodyPr>
          <a:lstStyle/>
          <a:p>
            <a:r>
              <a:rPr lang="en-GB" sz="4400" dirty="0"/>
              <a:t>DT Staff and Fellows in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74279" y="1082272"/>
            <a:ext cx="3745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Funding Source of Fellows/Graduates</a:t>
            </a:r>
          </a:p>
          <a:p>
            <a:pPr algn="ctr"/>
            <a:r>
              <a:rPr lang="en-GB" b="1" dirty="0">
                <a:solidFill>
                  <a:schemeClr val="tx2"/>
                </a:solidFill>
              </a:rPr>
              <a:t>2024 vs. 2025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2670" y="1078704"/>
            <a:ext cx="330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Involvement of Staff and Fellows</a:t>
            </a:r>
          </a:p>
          <a:p>
            <a:pPr algn="ctr"/>
            <a:r>
              <a:rPr lang="en-GB" b="1" dirty="0">
                <a:solidFill>
                  <a:schemeClr val="tx2"/>
                </a:solidFill>
              </a:rPr>
              <a:t>In Projects 2024 vs. 2025</a:t>
            </a:r>
          </a:p>
        </p:txBody>
      </p:sp>
      <p:sp>
        <p:nvSpPr>
          <p:cNvPr id="3" name="Rectangle 2"/>
          <p:cNvSpPr/>
          <p:nvPr/>
        </p:nvSpPr>
        <p:spPr>
          <a:xfrm>
            <a:off x="1637071" y="4623616"/>
            <a:ext cx="1666567" cy="1917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04735" y="4719480"/>
            <a:ext cx="8486930" cy="181667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Involvement in projects related to the upgrade of the LHC experiments is more than 85%.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remaining 15% are shared between other experiments and project studies.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DT based Fellows (and Students) are mainly on non-DT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Very good collaboration with ATLAS, CMS, NA62 and NP for funding Fellows/Students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Fellows represent 50% of the resources for R&amp;D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b="1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2D725A-0084-A411-F049-044319BAB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147" y="1706483"/>
            <a:ext cx="2936413" cy="27818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3AAC64-0D7D-ED57-334E-4BE7AA48A3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240" y="1631052"/>
            <a:ext cx="4480560" cy="2932729"/>
          </a:xfrm>
          <a:prstGeom prst="rect">
            <a:avLst/>
          </a:prstGeom>
        </p:spPr>
      </p:pic>
      <p:pic>
        <p:nvPicPr>
          <p:cNvPr id="6" name="Picture 5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937C856E-C430-F347-451E-EE5F91B6DF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416" y="1671555"/>
            <a:ext cx="2976215" cy="2952062"/>
          </a:xfrm>
          <a:prstGeom prst="rect">
            <a:avLst/>
          </a:prstGeom>
        </p:spPr>
      </p:pic>
      <p:pic>
        <p:nvPicPr>
          <p:cNvPr id="9" name="Picture 8" descr="A pie chart with different colored circles with Crust in the background&#10;&#10;AI-generated content may be incorrect.">
            <a:extLst>
              <a:ext uri="{FF2B5EF4-FFF2-40B4-BE49-F238E27FC236}">
                <a16:creationId xmlns:a16="http://schemas.microsoft.com/office/drawing/2014/main" id="{EF23383D-F9F4-44D6-74C3-787EE2033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3530" y="1623813"/>
            <a:ext cx="4879340" cy="290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4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78333</TotalTime>
  <Words>2195</Words>
  <Application>Microsoft Office PowerPoint</Application>
  <PresentationFormat>On-screen Show (4:3)</PresentationFormat>
  <Paragraphs>254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Aptos</vt:lpstr>
      <vt:lpstr>Arial</vt:lpstr>
      <vt:lpstr>Calibri</vt:lpstr>
      <vt:lpstr>Times New Roman</vt:lpstr>
      <vt:lpstr>Wingdings</vt:lpstr>
      <vt:lpstr>Office Theme</vt:lpstr>
      <vt:lpstr>Worksheet</vt:lpstr>
      <vt:lpstr>EP-DT Group Meeting </vt:lpstr>
      <vt:lpstr>Outline</vt:lpstr>
      <vt:lpstr>PowerPoint Presentation</vt:lpstr>
      <vt:lpstr>EP-DT Composition and Structure</vt:lpstr>
      <vt:lpstr>PowerPoint Presentation</vt:lpstr>
      <vt:lpstr>EP-DT Summer Students 2025</vt:lpstr>
      <vt:lpstr>EP-DT composition and age profile</vt:lpstr>
      <vt:lpstr>DT Staff involvement in Services</vt:lpstr>
      <vt:lpstr>DT Staff and Fellows in Projects</vt:lpstr>
      <vt:lpstr>ATLAS Phase II Upgrade: ITk Pixel Outer Barrel</vt:lpstr>
      <vt:lpstr>ATLAS Phase II Upgrade: ITk Pixel Outer Barrel</vt:lpstr>
      <vt:lpstr>PowerPoint Presentation</vt:lpstr>
      <vt:lpstr>PowerPoint Presentation</vt:lpstr>
      <vt:lpstr>PowerPoint Presentation</vt:lpstr>
      <vt:lpstr>LHCb LS3 Enhancements</vt:lpstr>
      <vt:lpstr>LHCb LS3 Enhancements</vt:lpstr>
      <vt:lpstr>CERN’s main scientific priorities for 2026–2030</vt:lpstr>
      <vt:lpstr>Detector Upgrades: LHC Timeline</vt:lpstr>
      <vt:lpstr>ALICE &amp; LHCb upgrades: Scoping Options</vt:lpstr>
      <vt:lpstr>PowerPoint Presentation</vt:lpstr>
      <vt:lpstr>Concluding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Burkhard Schmidt</cp:lastModifiedBy>
  <cp:revision>1102</cp:revision>
  <cp:lastPrinted>2024-07-09T21:20:45Z</cp:lastPrinted>
  <dcterms:created xsi:type="dcterms:W3CDTF">2013-11-05T12:57:38Z</dcterms:created>
  <dcterms:modified xsi:type="dcterms:W3CDTF">2025-06-12T20:17:48Z</dcterms:modified>
</cp:coreProperties>
</file>