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4"/>
  </p:notesMasterIdLst>
  <p:handoutMasterIdLst>
    <p:handoutMasterId r:id="rId35"/>
  </p:handoutMasterIdLst>
  <p:sldIdLst>
    <p:sldId id="480" r:id="rId2"/>
    <p:sldId id="2147196937" r:id="rId3"/>
    <p:sldId id="2147196910" r:id="rId4"/>
    <p:sldId id="2147196943" r:id="rId5"/>
    <p:sldId id="1742" r:id="rId6"/>
    <p:sldId id="524" r:id="rId7"/>
    <p:sldId id="4806" r:id="rId8"/>
    <p:sldId id="4807" r:id="rId9"/>
    <p:sldId id="2147196938" r:id="rId10"/>
    <p:sldId id="2147196939" r:id="rId11"/>
    <p:sldId id="2147196940" r:id="rId12"/>
    <p:sldId id="4837" r:id="rId13"/>
    <p:sldId id="523" r:id="rId14"/>
    <p:sldId id="527" r:id="rId15"/>
    <p:sldId id="525" r:id="rId16"/>
    <p:sldId id="522" r:id="rId17"/>
    <p:sldId id="526" r:id="rId18"/>
    <p:sldId id="264" r:id="rId19"/>
    <p:sldId id="520" r:id="rId20"/>
    <p:sldId id="510" r:id="rId21"/>
    <p:sldId id="509" r:id="rId22"/>
    <p:sldId id="516" r:id="rId23"/>
    <p:sldId id="1741" r:id="rId24"/>
    <p:sldId id="518" r:id="rId25"/>
    <p:sldId id="512" r:id="rId26"/>
    <p:sldId id="519" r:id="rId27"/>
    <p:sldId id="2147196941" r:id="rId28"/>
    <p:sldId id="2147196942" r:id="rId29"/>
    <p:sldId id="517" r:id="rId30"/>
    <p:sldId id="514" r:id="rId31"/>
    <p:sldId id="515" r:id="rId32"/>
    <p:sldId id="521"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D5E83"/>
    <a:srgbClr val="0032A0"/>
    <a:srgbClr val="2F2F2F"/>
    <a:srgbClr val="979797"/>
    <a:srgbClr val="D5D5D5"/>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226"/>
    <p:restoredTop sz="94686"/>
  </p:normalViewPr>
  <p:slideViewPr>
    <p:cSldViewPr snapToObjects="1">
      <p:cViewPr varScale="1">
        <p:scale>
          <a:sx n="111" d="100"/>
          <a:sy n="111" d="100"/>
        </p:scale>
        <p:origin x="216" y="47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6/11/25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6/11/25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77EAA3-166C-41AC-CDA1-63403B01E15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38350E1-4507-DC90-C100-375A933B784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A86C386-8763-15D9-9B83-0413BC04A25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F6C4F2E-5AED-DC08-85C8-F2BF826CEAA0}"/>
              </a:ext>
            </a:extLst>
          </p:cNvPr>
          <p:cNvSpPr>
            <a:spLocks noGrp="1"/>
          </p:cNvSpPr>
          <p:nvPr>
            <p:ph type="sldNum" sz="quarter" idx="10"/>
          </p:nvPr>
        </p:nvSpPr>
        <p:spPr/>
        <p:txBody>
          <a:bodyPr/>
          <a:lstStyle/>
          <a:p>
            <a:fld id="{0E3A60F0-12AF-4A71-BD54-EF56BD5127A9}" type="slidenum">
              <a:rPr lang="en-GB" smtClean="0"/>
              <a:t>19</a:t>
            </a:fld>
            <a:endParaRPr lang="en-GB"/>
          </a:p>
        </p:txBody>
      </p:sp>
    </p:spTree>
    <p:extLst>
      <p:ext uri="{BB962C8B-B14F-4D97-AF65-F5344CB8AC3E}">
        <p14:creationId xmlns:p14="http://schemas.microsoft.com/office/powerpoint/2010/main" val="3605916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B8205A-7117-24AF-6B15-74AE4CAA6BC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4612749-1B9B-FC74-64F3-D35590357DE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BF91ACD-1E05-C835-2041-01B76327F4C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4158682-9882-6B09-7188-50C181CEC6DA}"/>
              </a:ext>
            </a:extLst>
          </p:cNvPr>
          <p:cNvSpPr>
            <a:spLocks noGrp="1"/>
          </p:cNvSpPr>
          <p:nvPr>
            <p:ph type="sldNum" sz="quarter" idx="10"/>
          </p:nvPr>
        </p:nvSpPr>
        <p:spPr/>
        <p:txBody>
          <a:bodyPr/>
          <a:lstStyle/>
          <a:p>
            <a:fld id="{0E3A60F0-12AF-4A71-BD54-EF56BD5127A9}" type="slidenum">
              <a:rPr lang="en-GB" smtClean="0"/>
              <a:t>30</a:t>
            </a:fld>
            <a:endParaRPr lang="en-GB"/>
          </a:p>
        </p:txBody>
      </p:sp>
    </p:spTree>
    <p:extLst>
      <p:ext uri="{BB962C8B-B14F-4D97-AF65-F5344CB8AC3E}">
        <p14:creationId xmlns:p14="http://schemas.microsoft.com/office/powerpoint/2010/main" val="41358691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C642AE-5BC3-90E0-4AF2-07336A34836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E20568C-77A8-7C4E-CF25-4A62A2C26C9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942E511-B23B-A996-811C-0586951F028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6CF407D-1A08-6814-E069-6D6133406AF4}"/>
              </a:ext>
            </a:extLst>
          </p:cNvPr>
          <p:cNvSpPr>
            <a:spLocks noGrp="1"/>
          </p:cNvSpPr>
          <p:nvPr>
            <p:ph type="sldNum" sz="quarter" idx="10"/>
          </p:nvPr>
        </p:nvSpPr>
        <p:spPr/>
        <p:txBody>
          <a:bodyPr/>
          <a:lstStyle/>
          <a:p>
            <a:fld id="{0E3A60F0-12AF-4A71-BD54-EF56BD5127A9}" type="slidenum">
              <a:rPr lang="en-GB" smtClean="0"/>
              <a:t>31</a:t>
            </a:fld>
            <a:endParaRPr lang="en-GB"/>
          </a:p>
        </p:txBody>
      </p:sp>
    </p:spTree>
    <p:extLst>
      <p:ext uri="{BB962C8B-B14F-4D97-AF65-F5344CB8AC3E}">
        <p14:creationId xmlns:p14="http://schemas.microsoft.com/office/powerpoint/2010/main" val="39203082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DDE312-F604-3529-A10F-B02A05E54F7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401D939-D5BC-AC01-AEE1-16F106555EB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B6BBF3E-71C7-E30B-FBD2-5300CC0AAFAC}"/>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C0DBED7-9005-01A3-E25E-54FAA0641E05}"/>
              </a:ext>
            </a:extLst>
          </p:cNvPr>
          <p:cNvSpPr>
            <a:spLocks noGrp="1"/>
          </p:cNvSpPr>
          <p:nvPr>
            <p:ph type="sldNum" sz="quarter" idx="10"/>
          </p:nvPr>
        </p:nvSpPr>
        <p:spPr/>
        <p:txBody>
          <a:bodyPr/>
          <a:lstStyle/>
          <a:p>
            <a:fld id="{0E3A60F0-12AF-4A71-BD54-EF56BD5127A9}" type="slidenum">
              <a:rPr lang="en-GB" smtClean="0"/>
              <a:t>32</a:t>
            </a:fld>
            <a:endParaRPr lang="en-GB"/>
          </a:p>
        </p:txBody>
      </p:sp>
    </p:spTree>
    <p:extLst>
      <p:ext uri="{BB962C8B-B14F-4D97-AF65-F5344CB8AC3E}">
        <p14:creationId xmlns:p14="http://schemas.microsoft.com/office/powerpoint/2010/main" val="25031195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2551DA-E062-F7C6-D836-F2D2EA6FD69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8F8E854-47E2-BD4F-28F5-5CA41E77ECA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6EE5169-84C8-35F7-C688-AC87E8D9D5EE}"/>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37FBBCA8-3BA3-8D99-EDE6-CEADA8B3BF42}"/>
              </a:ext>
            </a:extLst>
          </p:cNvPr>
          <p:cNvSpPr>
            <a:spLocks noGrp="1"/>
          </p:cNvSpPr>
          <p:nvPr>
            <p:ph type="sldNum" sz="quarter" idx="10"/>
          </p:nvPr>
        </p:nvSpPr>
        <p:spPr/>
        <p:txBody>
          <a:bodyPr/>
          <a:lstStyle/>
          <a:p>
            <a:fld id="{0E3A60F0-12AF-4A71-BD54-EF56BD5127A9}" type="slidenum">
              <a:rPr lang="en-GB" smtClean="0"/>
              <a:t>20</a:t>
            </a:fld>
            <a:endParaRPr lang="en-GB"/>
          </a:p>
        </p:txBody>
      </p:sp>
    </p:spTree>
    <p:extLst>
      <p:ext uri="{BB962C8B-B14F-4D97-AF65-F5344CB8AC3E}">
        <p14:creationId xmlns:p14="http://schemas.microsoft.com/office/powerpoint/2010/main" val="9333204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A0EAD9-A91C-AECF-E55C-34969E95514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358D145-D25D-C387-EE0B-81F0ABFAD4A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069D6C6-311B-118F-C0A8-2AFA57D2EBDC}"/>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DE25424-A1AA-1AED-B486-A991315BF406}"/>
              </a:ext>
            </a:extLst>
          </p:cNvPr>
          <p:cNvSpPr>
            <a:spLocks noGrp="1"/>
          </p:cNvSpPr>
          <p:nvPr>
            <p:ph type="sldNum" sz="quarter" idx="10"/>
          </p:nvPr>
        </p:nvSpPr>
        <p:spPr/>
        <p:txBody>
          <a:bodyPr/>
          <a:lstStyle/>
          <a:p>
            <a:fld id="{0E3A60F0-12AF-4A71-BD54-EF56BD5127A9}" type="slidenum">
              <a:rPr lang="en-GB" smtClean="0"/>
              <a:t>21</a:t>
            </a:fld>
            <a:endParaRPr lang="en-GB"/>
          </a:p>
        </p:txBody>
      </p:sp>
    </p:spTree>
    <p:extLst>
      <p:ext uri="{BB962C8B-B14F-4D97-AF65-F5344CB8AC3E}">
        <p14:creationId xmlns:p14="http://schemas.microsoft.com/office/powerpoint/2010/main" val="24151998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29A94A-4FC0-17A5-8E67-1CC5F73C5A9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E9D2063-0AC6-AA25-000D-E07BA0724DE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AD9D7DE-08C0-89AD-C09B-DFD5D62DE40B}"/>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0998CCC5-519E-D4DF-9238-5BB2EE3489B4}"/>
              </a:ext>
            </a:extLst>
          </p:cNvPr>
          <p:cNvSpPr>
            <a:spLocks noGrp="1"/>
          </p:cNvSpPr>
          <p:nvPr>
            <p:ph type="sldNum" sz="quarter" idx="10"/>
          </p:nvPr>
        </p:nvSpPr>
        <p:spPr/>
        <p:txBody>
          <a:bodyPr/>
          <a:lstStyle/>
          <a:p>
            <a:fld id="{0E3A60F0-12AF-4A71-BD54-EF56BD5127A9}" type="slidenum">
              <a:rPr lang="en-GB" smtClean="0"/>
              <a:t>22</a:t>
            </a:fld>
            <a:endParaRPr lang="en-GB"/>
          </a:p>
        </p:txBody>
      </p:sp>
    </p:spTree>
    <p:extLst>
      <p:ext uri="{BB962C8B-B14F-4D97-AF65-F5344CB8AC3E}">
        <p14:creationId xmlns:p14="http://schemas.microsoft.com/office/powerpoint/2010/main" val="17268938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44CA71-332C-5C10-D320-0A85D7E0047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4158478-2E28-969B-BE3A-E8AB96E041B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B5172FA-13A0-BA80-1316-D968E18F11E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E201C76-B1AC-6B74-27BB-65A7D3EBB7EC}"/>
              </a:ext>
            </a:extLst>
          </p:cNvPr>
          <p:cNvSpPr>
            <a:spLocks noGrp="1"/>
          </p:cNvSpPr>
          <p:nvPr>
            <p:ph type="sldNum" sz="quarter" idx="10"/>
          </p:nvPr>
        </p:nvSpPr>
        <p:spPr/>
        <p:txBody>
          <a:bodyPr/>
          <a:lstStyle/>
          <a:p>
            <a:fld id="{0E3A60F0-12AF-4A71-BD54-EF56BD5127A9}" type="slidenum">
              <a:rPr lang="en-GB" smtClean="0"/>
              <a:t>23</a:t>
            </a:fld>
            <a:endParaRPr lang="en-GB"/>
          </a:p>
        </p:txBody>
      </p:sp>
    </p:spTree>
    <p:extLst>
      <p:ext uri="{BB962C8B-B14F-4D97-AF65-F5344CB8AC3E}">
        <p14:creationId xmlns:p14="http://schemas.microsoft.com/office/powerpoint/2010/main" val="38773900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1DCE48-8121-8264-F405-59F14078D58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4099B6D-8680-75C5-BE0F-31F5CBF994C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5E5C192-9BC5-043D-4F45-DD29AFDC7B3C}"/>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DDC547E-D996-C3C1-B609-B09CB70365E0}"/>
              </a:ext>
            </a:extLst>
          </p:cNvPr>
          <p:cNvSpPr>
            <a:spLocks noGrp="1"/>
          </p:cNvSpPr>
          <p:nvPr>
            <p:ph type="sldNum" sz="quarter" idx="10"/>
          </p:nvPr>
        </p:nvSpPr>
        <p:spPr/>
        <p:txBody>
          <a:bodyPr/>
          <a:lstStyle/>
          <a:p>
            <a:fld id="{0E3A60F0-12AF-4A71-BD54-EF56BD5127A9}" type="slidenum">
              <a:rPr lang="en-GB" smtClean="0"/>
              <a:t>24</a:t>
            </a:fld>
            <a:endParaRPr lang="en-GB"/>
          </a:p>
        </p:txBody>
      </p:sp>
    </p:spTree>
    <p:extLst>
      <p:ext uri="{BB962C8B-B14F-4D97-AF65-F5344CB8AC3E}">
        <p14:creationId xmlns:p14="http://schemas.microsoft.com/office/powerpoint/2010/main" val="42643870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08E55F-4DFF-8700-DE70-6C3A219EF12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3AE8D01-3BE2-EAFA-8391-57D6A5B7CF1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87AD34D-D08C-9B78-51C1-573E3B0621AC}"/>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4730D12-BB23-3F28-B84F-F8F10C8A318E}"/>
              </a:ext>
            </a:extLst>
          </p:cNvPr>
          <p:cNvSpPr>
            <a:spLocks noGrp="1"/>
          </p:cNvSpPr>
          <p:nvPr>
            <p:ph type="sldNum" sz="quarter" idx="10"/>
          </p:nvPr>
        </p:nvSpPr>
        <p:spPr/>
        <p:txBody>
          <a:bodyPr/>
          <a:lstStyle/>
          <a:p>
            <a:fld id="{0E3A60F0-12AF-4A71-BD54-EF56BD5127A9}" type="slidenum">
              <a:rPr lang="en-GB" smtClean="0"/>
              <a:t>25</a:t>
            </a:fld>
            <a:endParaRPr lang="en-GB"/>
          </a:p>
        </p:txBody>
      </p:sp>
    </p:spTree>
    <p:extLst>
      <p:ext uri="{BB962C8B-B14F-4D97-AF65-F5344CB8AC3E}">
        <p14:creationId xmlns:p14="http://schemas.microsoft.com/office/powerpoint/2010/main" val="15631373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0016F5-BA35-AE2D-24A8-18511D48595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A75F6D6-4ED6-7E79-9C56-3840E5ABA51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7F27011-A6E6-ED32-52CF-6F3D778FEFC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0B6C4B8-5A0F-A488-2D5F-719EEDF282C4}"/>
              </a:ext>
            </a:extLst>
          </p:cNvPr>
          <p:cNvSpPr>
            <a:spLocks noGrp="1"/>
          </p:cNvSpPr>
          <p:nvPr>
            <p:ph type="sldNum" sz="quarter" idx="10"/>
          </p:nvPr>
        </p:nvSpPr>
        <p:spPr/>
        <p:txBody>
          <a:bodyPr/>
          <a:lstStyle/>
          <a:p>
            <a:fld id="{0E3A60F0-12AF-4A71-BD54-EF56BD5127A9}" type="slidenum">
              <a:rPr lang="en-GB" smtClean="0"/>
              <a:t>26</a:t>
            </a:fld>
            <a:endParaRPr lang="en-GB"/>
          </a:p>
        </p:txBody>
      </p:sp>
    </p:spTree>
    <p:extLst>
      <p:ext uri="{BB962C8B-B14F-4D97-AF65-F5344CB8AC3E}">
        <p14:creationId xmlns:p14="http://schemas.microsoft.com/office/powerpoint/2010/main" val="30639329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7B3767-1AB4-ADD9-199E-78AFB731BFB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8384FA1-A577-8104-5FF5-C0DA09FB375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0BD1669-A1A3-0015-CB9D-2E2A83A51F7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87008C7-5927-CFB2-B576-0067EB56A4CF}"/>
              </a:ext>
            </a:extLst>
          </p:cNvPr>
          <p:cNvSpPr>
            <a:spLocks noGrp="1"/>
          </p:cNvSpPr>
          <p:nvPr>
            <p:ph type="sldNum" sz="quarter" idx="10"/>
          </p:nvPr>
        </p:nvSpPr>
        <p:spPr/>
        <p:txBody>
          <a:bodyPr/>
          <a:lstStyle/>
          <a:p>
            <a:fld id="{0E3A60F0-12AF-4A71-BD54-EF56BD5127A9}" type="slidenum">
              <a:rPr lang="en-GB" smtClean="0"/>
              <a:t>29</a:t>
            </a:fld>
            <a:endParaRPr lang="en-GB"/>
          </a:p>
        </p:txBody>
      </p:sp>
    </p:spTree>
    <p:extLst>
      <p:ext uri="{BB962C8B-B14F-4D97-AF65-F5344CB8AC3E}">
        <p14:creationId xmlns:p14="http://schemas.microsoft.com/office/powerpoint/2010/main" val="21760965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a:xfrm>
            <a:off x="2495600" y="6378349"/>
            <a:ext cx="1620788" cy="365125"/>
          </a:xfrm>
          <a:prstGeom prst="rect">
            <a:avLst/>
          </a:prstGeom>
        </p:spPr>
        <p:txBody>
          <a:bodyPr/>
          <a:lstStyle/>
          <a:p>
            <a:r>
              <a:rPr lang="en-US"/>
              <a:t>22.05.2024</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EP-DT group meeting 2025          B. Schmidt, D. Dannheim</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2495600" y="6378349"/>
            <a:ext cx="1620788" cy="365125"/>
          </a:xfrm>
          <a:prstGeom prst="rect">
            <a:avLst/>
          </a:prstGeom>
        </p:spPr>
        <p:txBody>
          <a:bodyPr/>
          <a:lstStyle/>
          <a:p>
            <a:r>
              <a:rPr lang="en-US"/>
              <a:t>22.05.2024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EP-DT group meeting 2025          B. Schmidt, D. Dannheim</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2495600" y="6378349"/>
            <a:ext cx="1620788" cy="365125"/>
          </a:xfrm>
          <a:prstGeom prst="rect">
            <a:avLst/>
          </a:prstGeom>
        </p:spPr>
        <p:txBody>
          <a:bodyPr/>
          <a:lstStyle/>
          <a:p>
            <a:r>
              <a:rPr lang="en-US"/>
              <a:t>22.05.2024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EP-DT group meeting 2025          B. Schmidt, D. Dannheim</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2495600" y="6378349"/>
            <a:ext cx="1620788" cy="365125"/>
          </a:xfrm>
          <a:prstGeom prst="rect">
            <a:avLst/>
          </a:prstGeom>
        </p:spPr>
        <p:txBody>
          <a:bodyPr/>
          <a:lstStyle/>
          <a:p>
            <a:r>
              <a:rPr lang="en-US"/>
              <a:t>22.05.2024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EP-DT group meeting 2025          B. Schmidt, D. Dannheim</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a:xfrm>
            <a:off x="2495600" y="6378349"/>
            <a:ext cx="1620788" cy="365125"/>
          </a:xfrm>
          <a:prstGeom prst="rect">
            <a:avLst/>
          </a:prstGeom>
        </p:spPr>
        <p:txBody>
          <a:bodyPr/>
          <a:lstStyle/>
          <a:p>
            <a:r>
              <a:rPr lang="en-US"/>
              <a:t>22.05.2024</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EP-DT group meeting 2025          B. Schmidt, D. Dannheim</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2495600" y="6378349"/>
            <a:ext cx="1620788" cy="365125"/>
          </a:xfrm>
          <a:prstGeom prst="rect">
            <a:avLst/>
          </a:prstGeom>
        </p:spPr>
        <p:txBody>
          <a:bodyPr/>
          <a:lstStyle/>
          <a:p>
            <a:r>
              <a:rPr lang="en-US"/>
              <a:t>22.05.2024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EP-DT group meeting 2025          B. Schmidt, D. Dannheim</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2495600" y="6378349"/>
            <a:ext cx="1620788" cy="365125"/>
          </a:xfrm>
          <a:prstGeom prst="rect">
            <a:avLst/>
          </a:prstGeom>
        </p:spPr>
        <p:txBody>
          <a:bodyPr/>
          <a:lstStyle/>
          <a:p>
            <a:r>
              <a:rPr lang="en-US"/>
              <a:t>22.05.2024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EP-DT group meeting 2025          B. Schmidt, D. Dannheim</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2495600" y="6378349"/>
            <a:ext cx="1620788" cy="365125"/>
          </a:xfrm>
          <a:prstGeom prst="rect">
            <a:avLst/>
          </a:prstGeom>
        </p:spPr>
        <p:txBody>
          <a:bodyPr/>
          <a:lstStyle/>
          <a:p>
            <a:r>
              <a:rPr lang="en-US"/>
              <a:t>22.05.2024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EP-DT group meeting 2025          B. Schmidt, D. Dannheim</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2495600" y="6378349"/>
            <a:ext cx="1620788" cy="365125"/>
          </a:xfrm>
          <a:prstGeom prst="rect">
            <a:avLst/>
          </a:prstGeom>
        </p:spPr>
        <p:txBody>
          <a:bodyPr/>
          <a:lstStyle/>
          <a:p>
            <a:r>
              <a:rPr lang="en-US"/>
              <a:t>22.05.2024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EP-DT group meeting 2025          B. Schmidt, D. Dannheim</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a:xfrm>
            <a:off x="2495600" y="6378349"/>
            <a:ext cx="1620788" cy="365125"/>
          </a:xfrm>
          <a:prstGeom prst="rect">
            <a:avLst/>
          </a:prstGeom>
        </p:spPr>
        <p:txBody>
          <a:bodyPr/>
          <a:lstStyle/>
          <a:p>
            <a:r>
              <a:rPr lang="en-US"/>
              <a:t>22.05.2024</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EP-DT group meeting 2025          B. Schmidt, D. Dannheim</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a:xfrm>
            <a:off x="2495600" y="6378349"/>
            <a:ext cx="1620788" cy="365125"/>
          </a:xfrm>
          <a:prstGeom prst="rect">
            <a:avLst/>
          </a:prstGeom>
        </p:spPr>
        <p:txBody>
          <a:bodyPr/>
          <a:lstStyle/>
          <a:p>
            <a:r>
              <a:rPr lang="en-US"/>
              <a:t>22.05.2024</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EP-DT group meeting 2025          B. Schmidt, D. Dannheim</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a:xfrm>
            <a:off x="2495600" y="6378349"/>
            <a:ext cx="1620788" cy="365125"/>
          </a:xfrm>
          <a:prstGeom prst="rect">
            <a:avLst/>
          </a:prstGeom>
        </p:spPr>
        <p:txBody>
          <a:bodyPr/>
          <a:lstStyle/>
          <a:p>
            <a:r>
              <a:rPr lang="en-US"/>
              <a:t>22.05.2024</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EP-DT group meeting 2025          B. Schmidt, D. Dannheim</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a:xfrm>
            <a:off x="2495600" y="6378349"/>
            <a:ext cx="1620788" cy="365125"/>
          </a:xfrm>
          <a:prstGeom prst="rect">
            <a:avLst/>
          </a:prstGeom>
        </p:spPr>
        <p:txBody>
          <a:bodyPr/>
          <a:lstStyle/>
          <a:p>
            <a:r>
              <a:rPr lang="en-US"/>
              <a:t>22.05.2024</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EP-DT group meeting 2025          B. Schmidt, D. Dannheim</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6"/>
            <a:ext cx="10969139" cy="940443"/>
          </a:xfrm>
        </p:spPr>
        <p:txBody>
          <a:bodyPr/>
          <a:lstStyle>
            <a:lvl1pPr algn="l">
              <a:defRPr/>
            </a:lvl1pPr>
          </a:lstStyle>
          <a:p>
            <a:r>
              <a:rPr kumimoji="0" lang="fr-CH"/>
              <a:t>Click to edit Master title style</a:t>
            </a:r>
            <a:endParaRPr kumimoji="0" lang="en-US"/>
          </a:p>
        </p:txBody>
      </p:sp>
      <p:sp>
        <p:nvSpPr>
          <p:cNvPr id="11" name="Espace réservé du texte 2"/>
          <p:cNvSpPr>
            <a:spLocks noGrp="1"/>
          </p:cNvSpPr>
          <p:nvPr>
            <p:ph type="body" idx="10"/>
          </p:nvPr>
        </p:nvSpPr>
        <p:spPr>
          <a:xfrm>
            <a:off x="609600" y="3391124"/>
            <a:ext cx="36576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
        <p:nvSpPr>
          <p:cNvPr id="3" name="Date Placeholder 10">
            <a:extLst>
              <a:ext uri="{FF2B5EF4-FFF2-40B4-BE49-F238E27FC236}">
                <a16:creationId xmlns:a16="http://schemas.microsoft.com/office/drawing/2014/main" id="{B385B5CD-0D75-12AE-8338-E985D0E001F8}"/>
              </a:ext>
            </a:extLst>
          </p:cNvPr>
          <p:cNvSpPr>
            <a:spLocks noGrp="1"/>
          </p:cNvSpPr>
          <p:nvPr>
            <p:ph type="dt" sz="half" idx="11"/>
          </p:nvPr>
        </p:nvSpPr>
        <p:spPr>
          <a:xfrm>
            <a:off x="2495600" y="6378349"/>
            <a:ext cx="1620788" cy="365125"/>
          </a:xfrm>
          <a:prstGeom prst="rect">
            <a:avLst/>
          </a:prstGeom>
        </p:spPr>
        <p:txBody>
          <a:bodyPr/>
          <a:lstStyle/>
          <a:p>
            <a:r>
              <a:rPr lang="en-US"/>
              <a:t>22.05.2024</a:t>
            </a:r>
            <a:endParaRPr lang="en-US" dirty="0"/>
          </a:p>
        </p:txBody>
      </p:sp>
      <p:sp>
        <p:nvSpPr>
          <p:cNvPr id="7" name="Footer Placeholder 11">
            <a:extLst>
              <a:ext uri="{FF2B5EF4-FFF2-40B4-BE49-F238E27FC236}">
                <a16:creationId xmlns:a16="http://schemas.microsoft.com/office/drawing/2014/main" id="{EE084588-9B2B-8040-756C-C0FFC6A52270}"/>
              </a:ext>
            </a:extLst>
          </p:cNvPr>
          <p:cNvSpPr>
            <a:spLocks noGrp="1"/>
          </p:cNvSpPr>
          <p:nvPr>
            <p:ph type="ftr" sz="quarter" idx="12"/>
          </p:nvPr>
        </p:nvSpPr>
        <p:spPr>
          <a:xfrm>
            <a:off x="4259262" y="6383848"/>
            <a:ext cx="6572221" cy="365125"/>
          </a:xfrm>
        </p:spPr>
        <p:txBody>
          <a:bodyPr/>
          <a:lstStyle/>
          <a:p>
            <a:r>
              <a:rPr lang="en-US"/>
              <a:t>EP-DT group meeting 2025          B. Schmidt, D. Dannheim</a:t>
            </a:r>
            <a:endParaRPr lang="en-US" dirty="0"/>
          </a:p>
        </p:txBody>
      </p:sp>
      <p:sp>
        <p:nvSpPr>
          <p:cNvPr id="8" name="Slide Number Placeholder 12">
            <a:extLst>
              <a:ext uri="{FF2B5EF4-FFF2-40B4-BE49-F238E27FC236}">
                <a16:creationId xmlns:a16="http://schemas.microsoft.com/office/drawing/2014/main" id="{4DECC516-FC60-3A5F-88D3-A77EB60277BD}"/>
              </a:ext>
            </a:extLst>
          </p:cNvPr>
          <p:cNvSpPr>
            <a:spLocks noGrp="1"/>
          </p:cNvSpPr>
          <p:nvPr>
            <p:ph type="sldNum" sz="quarter" idx="13"/>
          </p:nvPr>
        </p:nvSpPr>
        <p:spPr>
          <a:xfrm>
            <a:off x="11107546" y="6383848"/>
            <a:ext cx="681254" cy="365125"/>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714851"/>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7" name="Date Placeholder 1"/>
          <p:cNvSpPr>
            <a:spLocks noGrp="1"/>
          </p:cNvSpPr>
          <p:nvPr>
            <p:ph type="dt" sz="half" idx="2"/>
          </p:nvPr>
        </p:nvSpPr>
        <p:spPr>
          <a:xfrm>
            <a:off x="3959114" y="6362378"/>
            <a:ext cx="2159053"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22.05.2024</a:t>
            </a:r>
            <a:endParaRPr lang="en-US" dirty="0"/>
          </a:p>
        </p:txBody>
      </p:sp>
      <p:sp>
        <p:nvSpPr>
          <p:cNvPr id="8" name="Footer Placeholder 2"/>
          <p:cNvSpPr>
            <a:spLocks noGrp="1"/>
          </p:cNvSpPr>
          <p:nvPr>
            <p:ph type="ftr" sz="quarter" idx="3"/>
          </p:nvPr>
        </p:nvSpPr>
        <p:spPr>
          <a:xfrm>
            <a:off x="6251389" y="6356351"/>
            <a:ext cx="451975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EP-DT group meeting 2025          B. Schmidt, D. Dannheim</a:t>
            </a:r>
            <a:endParaRPr lang="en-US" dirty="0"/>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5037492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lvl1pPr>
              <a:defRPr>
                <a:solidFill>
                  <a:srgbClr val="0F124A"/>
                </a:solidFill>
              </a:defRPr>
            </a:lvl1pPr>
          </a:lstStyle>
          <a:p>
            <a:fld id="{88A1DFE4-5FC5-43BD-BB7E-75EAD82B965F}" type="slidenum">
              <a:rPr lang="en-GB" noProof="0" smtClean="0"/>
              <a:pPr/>
              <a:t>‹#›</a:t>
            </a:fld>
            <a:endParaRPr lang="en-GB" noProof="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GB" noProof="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GB" noProof="0"/>
              <a:t>First Level (Running Text)</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en-GB" noProof="0"/>
              <a:t>Add Title</a:t>
            </a:r>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en-GB" noProof="0"/>
              <a:t>Footnote</a:t>
            </a:r>
          </a:p>
        </p:txBody>
      </p:sp>
    </p:spTree>
    <p:extLst>
      <p:ext uri="{BB962C8B-B14F-4D97-AF65-F5344CB8AC3E}">
        <p14:creationId xmlns:p14="http://schemas.microsoft.com/office/powerpoint/2010/main" val="157475416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1">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2495600" y="6378349"/>
            <a:ext cx="1620788" cy="365125"/>
          </a:xfrm>
          <a:prstGeom prst="rect">
            <a:avLst/>
          </a:prstGeom>
        </p:spPr>
        <p:txBody>
          <a:bodyPr/>
          <a:lstStyle/>
          <a:p>
            <a:r>
              <a:rPr lang="en-US"/>
              <a:t>22.05.2024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EP-DT group meeting 2025          B. Schmidt, D. Dannheim</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2495600" y="6378349"/>
            <a:ext cx="1620788" cy="365125"/>
          </a:xfrm>
          <a:prstGeom prst="rect">
            <a:avLst/>
          </a:prstGeom>
        </p:spPr>
        <p:txBody>
          <a:bodyPr/>
          <a:lstStyle/>
          <a:p>
            <a:r>
              <a:rPr lang="en-US"/>
              <a:t>22.05.2024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EP-DT group meeting 2025          B. Schmidt, D. Dannheim</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2495600" y="6378349"/>
            <a:ext cx="1620788" cy="365125"/>
          </a:xfrm>
          <a:prstGeom prst="rect">
            <a:avLst/>
          </a:prstGeom>
        </p:spPr>
        <p:txBody>
          <a:bodyPr/>
          <a:lstStyle/>
          <a:p>
            <a:r>
              <a:rPr lang="en-US"/>
              <a:t>22.05.2024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EP-DT group meeting 2025          B. Schmidt, D. Dannheim</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GB"/>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a:xfrm>
            <a:off x="2495600" y="6378349"/>
            <a:ext cx="1620788" cy="365125"/>
          </a:xfrm>
          <a:prstGeom prst="rect">
            <a:avLst/>
          </a:prstGeom>
        </p:spPr>
        <p:txBody>
          <a:bodyPr/>
          <a:lstStyle>
            <a:lvl1pPr>
              <a:defRPr>
                <a:solidFill>
                  <a:schemeClr val="bg1"/>
                </a:solidFill>
              </a:defRPr>
            </a:lvl1pPr>
          </a:lstStyle>
          <a:p>
            <a:r>
              <a:rPr lang="en-US"/>
              <a:t>22.05.2024</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EP-DT group meeting 2025          B. Schmidt, D. Dannheim</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2495600" y="6378349"/>
            <a:ext cx="1620788" cy="365125"/>
          </a:xfrm>
          <a:prstGeom prst="rect">
            <a:avLst/>
          </a:prstGeom>
        </p:spPr>
        <p:txBody>
          <a:bodyPr/>
          <a:lstStyle/>
          <a:p>
            <a:r>
              <a:rPr lang="en-US"/>
              <a:t>22.05.2024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EP-DT group meeting 2025          B. Schmidt, D. Dannheim</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a:xfrm>
            <a:off x="2495600" y="6378349"/>
            <a:ext cx="1620788" cy="365125"/>
          </a:xfrm>
          <a:prstGeom prst="rect">
            <a:avLst/>
          </a:prstGeom>
        </p:spPr>
        <p:txBody>
          <a:bodyPr/>
          <a:lstStyle/>
          <a:p>
            <a:r>
              <a:rPr lang="en-US"/>
              <a:t>22.05.2024</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EP-DT group meeting 2025          B. Schmidt, D. Dannheim</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2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03200" y="6383848"/>
            <a:ext cx="10428283" cy="365125"/>
          </a:xfrm>
          <a:prstGeom prst="rect">
            <a:avLst/>
          </a:prstGeom>
        </p:spPr>
        <p:txBody>
          <a:bodyPr vert="horz" lIns="91440" tIns="45720" rIns="91440" bIns="45720" rtlCol="0" anchor="ctr"/>
          <a:lstStyle>
            <a:lvl1pPr algn="ctr">
              <a:defRPr sz="1200">
                <a:solidFill>
                  <a:schemeClr val="tx1"/>
                </a:solidFill>
              </a:defRPr>
            </a:lvl1pPr>
          </a:lstStyle>
          <a:p>
            <a:r>
              <a:rPr lang="en-US">
                <a:solidFill>
                  <a:srgbClr val="0055A0">
                    <a:tint val="75000"/>
                  </a:srgbClr>
                </a:solidFill>
              </a:rPr>
              <a:t>EP-DT group meeting 2025          B. Schmidt, D. Dannheim</a:t>
            </a:r>
            <a:endParaRPr lang="en-US" dirty="0">
              <a:solidFill>
                <a:srgbClr val="0055A0">
                  <a:tint val="75000"/>
                </a:srgbClr>
              </a:solidFill>
            </a:endParaRP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 id="2147483678" r:id="rId23"/>
    <p:sldLayoutId id="2147483679" r:id="rId24"/>
    <p:sldLayoutId id="2147483680" r:id="rId25"/>
  </p:sldLayoutIdLst>
  <p:hf hdr="0" ft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2.png"/><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xml"/><Relationship Id="rId1" Type="http://schemas.openxmlformats.org/officeDocument/2006/relationships/slideLayout" Target="../slideLayouts/slideLayout24.xml"/><Relationship Id="rId6" Type="http://schemas.openxmlformats.org/officeDocument/2006/relationships/image" Target="../media/image33.png"/><Relationship Id="rId5" Type="http://schemas.openxmlformats.org/officeDocument/2006/relationships/image" Target="../media/image32.emf"/><Relationship Id="rId4" Type="http://schemas.openxmlformats.org/officeDocument/2006/relationships/image" Target="../media/image3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xml"/><Relationship Id="rId1" Type="http://schemas.openxmlformats.org/officeDocument/2006/relationships/slideLayout" Target="../slideLayouts/slideLayout24.xml"/><Relationship Id="rId5" Type="http://schemas.openxmlformats.org/officeDocument/2006/relationships/image" Target="../media/image36.png"/><Relationship Id="rId4" Type="http://schemas.openxmlformats.org/officeDocument/2006/relationships/image" Target="../media/image35.png"/></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xml"/><Relationship Id="rId1" Type="http://schemas.openxmlformats.org/officeDocument/2006/relationships/slideLayout" Target="../slideLayouts/slideLayout24.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xml"/><Relationship Id="rId1" Type="http://schemas.openxmlformats.org/officeDocument/2006/relationships/slideLayout" Target="../slideLayouts/slideLayout24.xml"/><Relationship Id="rId5" Type="http://schemas.openxmlformats.org/officeDocument/2006/relationships/image" Target="../media/image43.png"/><Relationship Id="rId4" Type="http://schemas.openxmlformats.org/officeDocument/2006/relationships/image" Target="../media/image42.png"/></Relationships>
</file>

<file path=ppt/slides/_rels/slide23.xml.rels><?xml version="1.0" encoding="UTF-8" standalone="yes"?>
<Relationships xmlns="http://schemas.openxmlformats.org/package/2006/relationships"><Relationship Id="rId3" Type="http://schemas.openxmlformats.org/officeDocument/2006/relationships/hyperlink" Target="https://indico.cern.ch/event/1439855/contributions/6461548/" TargetMode="External"/><Relationship Id="rId2" Type="http://schemas.openxmlformats.org/officeDocument/2006/relationships/notesSlide" Target="../notesSlides/notesSlide5.xml"/><Relationship Id="rId1" Type="http://schemas.openxmlformats.org/officeDocument/2006/relationships/slideLayout" Target="../slideLayouts/slideLayout24.xml"/><Relationship Id="rId5" Type="http://schemas.openxmlformats.org/officeDocument/2006/relationships/image" Target="../media/image45.png"/><Relationship Id="rId4" Type="http://schemas.openxmlformats.org/officeDocument/2006/relationships/image" Target="../media/image44.png"/></Relationships>
</file>

<file path=ppt/slides/_rels/slide24.xml.rels><?xml version="1.0" encoding="UTF-8" standalone="yes"?>
<Relationships xmlns="http://schemas.openxmlformats.org/package/2006/relationships"><Relationship Id="rId3" Type="http://schemas.openxmlformats.org/officeDocument/2006/relationships/hyperlink" Target="https://ep-dep.web.cern.ch/rd-experimental-technologies" TargetMode="External"/><Relationship Id="rId2" Type="http://schemas.openxmlformats.org/officeDocument/2006/relationships/notesSlide" Target="../notesSlides/notesSlide6.xml"/><Relationship Id="rId1" Type="http://schemas.openxmlformats.org/officeDocument/2006/relationships/slideLayout" Target="../slideLayouts/slideLayout24.xml"/><Relationship Id="rId5" Type="http://schemas.openxmlformats.org/officeDocument/2006/relationships/image" Target="../media/image47.png"/><Relationship Id="rId4" Type="http://schemas.openxmlformats.org/officeDocument/2006/relationships/image" Target="../media/image46.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51.jpeg"/><Relationship Id="rId7" Type="http://schemas.openxmlformats.org/officeDocument/2006/relationships/image" Target="../media/image55.png"/><Relationship Id="rId2" Type="http://schemas.openxmlformats.org/officeDocument/2006/relationships/notesSlide" Target="../notesSlides/notesSlide9.xml"/><Relationship Id="rId1" Type="http://schemas.openxmlformats.org/officeDocument/2006/relationships/slideLayout" Target="../slideLayouts/slideLayout24.xml"/><Relationship Id="rId6" Type="http://schemas.openxmlformats.org/officeDocument/2006/relationships/image" Target="../media/image54.jpeg"/><Relationship Id="rId5" Type="http://schemas.openxmlformats.org/officeDocument/2006/relationships/image" Target="../media/image53.png"/><Relationship Id="rId10" Type="http://schemas.openxmlformats.org/officeDocument/2006/relationships/image" Target="../media/image58.png"/><Relationship Id="rId4" Type="http://schemas.openxmlformats.org/officeDocument/2006/relationships/image" Target="../media/image52.png"/><Relationship Id="rId9" Type="http://schemas.openxmlformats.org/officeDocument/2006/relationships/image" Target="../media/image57.jpe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0.xml"/><Relationship Id="rId1" Type="http://schemas.openxmlformats.org/officeDocument/2006/relationships/slideLayout" Target="../slideLayouts/slideLayout24.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3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1.xml"/><Relationship Id="rId1" Type="http://schemas.openxmlformats.org/officeDocument/2006/relationships/slideLayout" Target="../slideLayouts/slideLayout24.xml"/><Relationship Id="rId5" Type="http://schemas.openxmlformats.org/officeDocument/2006/relationships/image" Target="../media/image65.png"/><Relationship Id="rId4" Type="http://schemas.openxmlformats.org/officeDocument/2006/relationships/image" Target="../media/image64.png"/></Relationships>
</file>

<file path=ppt/slides/_rels/slide3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9.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5.xml"/><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id="{AC2E7C9F-F93C-71E0-6111-50D55CA2D134}"/>
              </a:ext>
            </a:extLst>
          </p:cNvPr>
          <p:cNvSpPr>
            <a:spLocks noGrp="1"/>
          </p:cNvSpPr>
          <p:nvPr>
            <p:ph type="sldNum" sz="quarter" idx="13"/>
          </p:nvPr>
        </p:nvSpPr>
        <p:spPr>
          <a:xfrm>
            <a:off x="11226726" y="6453336"/>
            <a:ext cx="668565" cy="365125"/>
          </a:xfrm>
        </p:spPr>
        <p:txBody>
          <a:bodyPr/>
          <a:lstStyle/>
          <a:p>
            <a:fld id="{17918391-D411-FE40-AAD7-861AE5233E0E}" type="slidenum">
              <a:rPr lang="en-US" smtClean="0">
                <a:solidFill>
                  <a:srgbClr val="0055A0">
                    <a:tint val="75000"/>
                  </a:srgbClr>
                </a:solidFill>
              </a:rPr>
              <a:pPr/>
              <a:t>1</a:t>
            </a:fld>
            <a:endParaRPr lang="en-US" dirty="0">
              <a:solidFill>
                <a:srgbClr val="0055A0">
                  <a:tint val="75000"/>
                </a:srgbClr>
              </a:solidFill>
            </a:endParaRPr>
          </a:p>
        </p:txBody>
      </p:sp>
      <p:pic>
        <p:nvPicPr>
          <p:cNvPr id="4" name="Picture 3">
            <a:extLst>
              <a:ext uri="{FF2B5EF4-FFF2-40B4-BE49-F238E27FC236}">
                <a16:creationId xmlns:a16="http://schemas.microsoft.com/office/drawing/2014/main" id="{98DF056D-E711-2A72-7D26-C06EF78DE507}"/>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11208568" y="93908"/>
            <a:ext cx="823371" cy="454772"/>
          </a:xfrm>
          <a:prstGeom prst="rect">
            <a:avLst/>
          </a:prstGeom>
        </p:spPr>
      </p:pic>
      <p:sp>
        <p:nvSpPr>
          <p:cNvPr id="6" name="Title 5">
            <a:extLst>
              <a:ext uri="{FF2B5EF4-FFF2-40B4-BE49-F238E27FC236}">
                <a16:creationId xmlns:a16="http://schemas.microsoft.com/office/drawing/2014/main" id="{27E3744A-D17A-E24F-979C-854AD4B3BF57}"/>
              </a:ext>
            </a:extLst>
          </p:cNvPr>
          <p:cNvSpPr>
            <a:spLocks noGrp="1"/>
          </p:cNvSpPr>
          <p:nvPr>
            <p:ph type="title"/>
          </p:nvPr>
        </p:nvSpPr>
        <p:spPr>
          <a:xfrm>
            <a:off x="1019436" y="836712"/>
            <a:ext cx="10153128" cy="643954"/>
          </a:xfrm>
          <a:solidFill>
            <a:schemeClr val="bg1">
              <a:alpha val="81772"/>
            </a:schemeClr>
          </a:solidFill>
        </p:spPr>
        <p:txBody>
          <a:bodyPr>
            <a:noAutofit/>
          </a:bodyPr>
          <a:lstStyle/>
          <a:p>
            <a:pPr algn="ctr"/>
            <a:r>
              <a:rPr lang="en-US" sz="4500" dirty="0"/>
              <a:t>Update of the European Strategy for Particle Physics 2026 -</a:t>
            </a:r>
            <a:br>
              <a:rPr lang="en-US" sz="4500" dirty="0"/>
            </a:br>
            <a:r>
              <a:rPr lang="en-US" sz="4500" dirty="0"/>
              <a:t>What are the options?</a:t>
            </a:r>
            <a:br>
              <a:rPr lang="en-US" sz="4500" dirty="0"/>
            </a:br>
            <a:br>
              <a:rPr lang="en-US" sz="4500" dirty="0"/>
            </a:br>
            <a:br>
              <a:rPr lang="en-US" sz="1500" dirty="0"/>
            </a:br>
            <a:r>
              <a:rPr lang="en-US" sz="3000" b="0" dirty="0"/>
              <a:t>EP-DT group meeting 2025</a:t>
            </a:r>
            <a:br>
              <a:rPr lang="en-US" sz="3000" b="0" dirty="0"/>
            </a:br>
            <a:r>
              <a:rPr lang="en-US" sz="3000" b="0" dirty="0"/>
              <a:t>June 11, 2025</a:t>
            </a:r>
            <a:br>
              <a:rPr lang="en-US" sz="3000" b="0" dirty="0"/>
            </a:br>
            <a:br>
              <a:rPr lang="en-US" sz="4500" b="0" dirty="0"/>
            </a:br>
            <a:br>
              <a:rPr lang="en-US" sz="1300" b="0" dirty="0"/>
            </a:br>
            <a:r>
              <a:rPr lang="en-US" sz="2500" b="0" dirty="0"/>
              <a:t>B. Schmidt, D. Dannheim</a:t>
            </a:r>
          </a:p>
        </p:txBody>
      </p:sp>
    </p:spTree>
    <p:extLst>
      <p:ext uri="{BB962C8B-B14F-4D97-AF65-F5344CB8AC3E}">
        <p14:creationId xmlns:p14="http://schemas.microsoft.com/office/powerpoint/2010/main" val="10861022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BD91511B-1320-BEF2-D1AF-96B25F1C7CC8}"/>
              </a:ext>
            </a:extLst>
          </p:cNvPr>
          <p:cNvPicPr>
            <a:picLocks noGrp="1" noChangeAspect="1"/>
          </p:cNvPicPr>
          <p:nvPr>
            <p:ph idx="1"/>
          </p:nvPr>
        </p:nvPicPr>
        <p:blipFill>
          <a:blip r:embed="rId2"/>
          <a:stretch>
            <a:fillRect/>
          </a:stretch>
        </p:blipFill>
        <p:spPr>
          <a:xfrm>
            <a:off x="0" y="1196752"/>
            <a:ext cx="8506136" cy="5472608"/>
          </a:xfrm>
        </p:spPr>
      </p:pic>
      <p:sp>
        <p:nvSpPr>
          <p:cNvPr id="3" name="Title 2">
            <a:extLst>
              <a:ext uri="{FF2B5EF4-FFF2-40B4-BE49-F238E27FC236}">
                <a16:creationId xmlns:a16="http://schemas.microsoft.com/office/drawing/2014/main" id="{55FF72D7-3311-629C-3BEB-B9E5014500DF}"/>
              </a:ext>
            </a:extLst>
          </p:cNvPr>
          <p:cNvSpPr>
            <a:spLocks noGrp="1"/>
          </p:cNvSpPr>
          <p:nvPr>
            <p:ph type="title"/>
          </p:nvPr>
        </p:nvSpPr>
        <p:spPr>
          <a:xfrm>
            <a:off x="335360" y="109027"/>
            <a:ext cx="11376025" cy="864096"/>
          </a:xfrm>
        </p:spPr>
        <p:txBody>
          <a:bodyPr anchor="ctr"/>
          <a:lstStyle/>
          <a:p>
            <a:r>
              <a:rPr lang="en-GB" dirty="0"/>
              <a:t>Higgs physics at the end of the HL-LHC</a:t>
            </a:r>
          </a:p>
        </p:txBody>
      </p:sp>
      <p:sp>
        <p:nvSpPr>
          <p:cNvPr id="4" name="Slide Number Placeholder 3">
            <a:extLst>
              <a:ext uri="{FF2B5EF4-FFF2-40B4-BE49-F238E27FC236}">
                <a16:creationId xmlns:a16="http://schemas.microsoft.com/office/drawing/2014/main" id="{95A7CC15-EED1-0BA9-97AA-1D01A2CC138C}"/>
              </a:ext>
            </a:extLst>
          </p:cNvPr>
          <p:cNvSpPr>
            <a:spLocks noGrp="1"/>
          </p:cNvSpPr>
          <p:nvPr>
            <p:ph type="sldNum" sz="quarter" idx="12"/>
          </p:nvPr>
        </p:nvSpPr>
        <p:spPr/>
        <p:txBody>
          <a:bodyPr/>
          <a:lstStyle/>
          <a:p>
            <a:fld id="{36B5EA5A-BC32-A742-B11B-8E7414D5B535}" type="slidenum">
              <a:rPr lang="en-US" smtClean="0"/>
              <a:pPr/>
              <a:t>10</a:t>
            </a:fld>
            <a:endParaRPr lang="en-US" dirty="0"/>
          </a:p>
        </p:txBody>
      </p:sp>
      <p:pic>
        <p:nvPicPr>
          <p:cNvPr id="8" name="Picture 7">
            <a:extLst>
              <a:ext uri="{FF2B5EF4-FFF2-40B4-BE49-F238E27FC236}">
                <a16:creationId xmlns:a16="http://schemas.microsoft.com/office/drawing/2014/main" id="{D02D35D6-9EC9-326A-D280-F74EEF51DC0D}"/>
              </a:ext>
            </a:extLst>
          </p:cNvPr>
          <p:cNvPicPr>
            <a:picLocks noChangeAspect="1"/>
          </p:cNvPicPr>
          <p:nvPr/>
        </p:nvPicPr>
        <p:blipFill>
          <a:blip r:embed="rId3"/>
          <a:stretch>
            <a:fillRect/>
          </a:stretch>
        </p:blipFill>
        <p:spPr>
          <a:xfrm>
            <a:off x="8334715" y="1782874"/>
            <a:ext cx="3883893" cy="3744416"/>
          </a:xfrm>
          <a:prstGeom prst="rect">
            <a:avLst/>
          </a:prstGeom>
        </p:spPr>
      </p:pic>
      <p:sp>
        <p:nvSpPr>
          <p:cNvPr id="9" name="TextBox 8">
            <a:extLst>
              <a:ext uri="{FF2B5EF4-FFF2-40B4-BE49-F238E27FC236}">
                <a16:creationId xmlns:a16="http://schemas.microsoft.com/office/drawing/2014/main" id="{ADDA38C1-B2B8-2655-606A-D0DAEB845CDD}"/>
              </a:ext>
            </a:extLst>
          </p:cNvPr>
          <p:cNvSpPr txBox="1"/>
          <p:nvPr/>
        </p:nvSpPr>
        <p:spPr>
          <a:xfrm>
            <a:off x="7277391" y="2288485"/>
            <a:ext cx="1554913" cy="1477328"/>
          </a:xfrm>
          <a:prstGeom prst="rect">
            <a:avLst/>
          </a:prstGeom>
          <a:solidFill>
            <a:schemeClr val="bg1"/>
          </a:solidFill>
        </p:spPr>
        <p:txBody>
          <a:bodyPr wrap="none" lIns="0" tIns="0" rIns="0" bIns="0" rtlCol="0">
            <a:spAutoFit/>
          </a:bodyPr>
          <a:lstStyle/>
          <a:p>
            <a:pPr algn="l"/>
            <a:r>
              <a:rPr lang="en-US" sz="1600" dirty="0"/>
              <a:t>FCC-ee reaches</a:t>
            </a:r>
          </a:p>
          <a:p>
            <a:pPr algn="l"/>
            <a:r>
              <a:rPr lang="en-US" sz="1600" dirty="0"/>
              <a:t>~0.1% precision</a:t>
            </a:r>
          </a:p>
          <a:p>
            <a:pPr algn="l"/>
            <a:endParaRPr lang="en-US" sz="1600" dirty="0"/>
          </a:p>
          <a:p>
            <a:pPr algn="l"/>
            <a:endParaRPr lang="en-US" sz="1600" dirty="0"/>
          </a:p>
          <a:p>
            <a:pPr algn="l"/>
            <a:r>
              <a:rPr lang="en-US" sz="1600" dirty="0"/>
              <a:t>Access to 2</a:t>
            </a:r>
            <a:r>
              <a:rPr lang="en-US" sz="1600" baseline="30000" dirty="0"/>
              <a:t>nd</a:t>
            </a:r>
            <a:r>
              <a:rPr lang="en-US" sz="1600" dirty="0"/>
              <a:t>  </a:t>
            </a:r>
          </a:p>
          <a:p>
            <a:pPr algn="l"/>
            <a:r>
              <a:rPr lang="en-US" sz="1600" dirty="0"/>
              <a:t>gen. quarks </a:t>
            </a:r>
            <a:r>
              <a:rPr lang="en-US" sz="1600" baseline="30000" dirty="0"/>
              <a:t> </a:t>
            </a:r>
            <a:endParaRPr lang="en-GB" sz="1600" dirty="0"/>
          </a:p>
        </p:txBody>
      </p:sp>
      <p:sp>
        <p:nvSpPr>
          <p:cNvPr id="10" name="TextBox 9">
            <a:extLst>
              <a:ext uri="{FF2B5EF4-FFF2-40B4-BE49-F238E27FC236}">
                <a16:creationId xmlns:a16="http://schemas.microsoft.com/office/drawing/2014/main" id="{5C5BC4C8-5075-D437-F01B-713F0A5A0AB6}"/>
              </a:ext>
            </a:extLst>
          </p:cNvPr>
          <p:cNvSpPr txBox="1"/>
          <p:nvPr/>
        </p:nvSpPr>
        <p:spPr>
          <a:xfrm>
            <a:off x="10014631" y="1146810"/>
            <a:ext cx="1443472" cy="553998"/>
          </a:xfrm>
          <a:prstGeom prst="rect">
            <a:avLst/>
          </a:prstGeom>
          <a:noFill/>
        </p:spPr>
        <p:txBody>
          <a:bodyPr wrap="none" lIns="0" tIns="0" rIns="0" bIns="0" rtlCol="0">
            <a:spAutoFit/>
          </a:bodyPr>
          <a:lstStyle/>
          <a:p>
            <a:pPr algn="ctr"/>
            <a:r>
              <a:rPr lang="en-GB" dirty="0">
                <a:solidFill>
                  <a:srgbClr val="777777"/>
                </a:solidFill>
                <a:latin typeface="Roboto" panose="02000000000000000000" pitchFamily="2" charset="0"/>
              </a:rPr>
              <a:t>Presented by</a:t>
            </a:r>
          </a:p>
          <a:p>
            <a:pPr algn="l"/>
            <a:r>
              <a:rPr lang="en-GB" dirty="0">
                <a:solidFill>
                  <a:srgbClr val="777777"/>
                </a:solidFill>
                <a:latin typeface="Roboto" panose="02000000000000000000" pitchFamily="2" charset="0"/>
              </a:rPr>
              <a:t>Guy Wilkinson</a:t>
            </a:r>
            <a:endParaRPr lang="en-GB" dirty="0"/>
          </a:p>
        </p:txBody>
      </p:sp>
    </p:spTree>
    <p:extLst>
      <p:ext uri="{BB962C8B-B14F-4D97-AF65-F5344CB8AC3E}">
        <p14:creationId xmlns:p14="http://schemas.microsoft.com/office/powerpoint/2010/main" val="38018383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1F38FE1A-87DB-3192-99C5-66574AE287DC}"/>
              </a:ext>
            </a:extLst>
          </p:cNvPr>
          <p:cNvPicPr>
            <a:picLocks noGrp="1" noChangeAspect="1"/>
          </p:cNvPicPr>
          <p:nvPr>
            <p:ph idx="1"/>
          </p:nvPr>
        </p:nvPicPr>
        <p:blipFill>
          <a:blip r:embed="rId2"/>
          <a:stretch>
            <a:fillRect/>
          </a:stretch>
        </p:blipFill>
        <p:spPr>
          <a:xfrm>
            <a:off x="479376" y="1618615"/>
            <a:ext cx="7689897" cy="5130357"/>
          </a:xfrm>
        </p:spPr>
      </p:pic>
      <p:sp>
        <p:nvSpPr>
          <p:cNvPr id="3" name="Title 2">
            <a:extLst>
              <a:ext uri="{FF2B5EF4-FFF2-40B4-BE49-F238E27FC236}">
                <a16:creationId xmlns:a16="http://schemas.microsoft.com/office/drawing/2014/main" id="{F193BDDE-C734-7EB2-3DF0-2AE65AB35A11}"/>
              </a:ext>
            </a:extLst>
          </p:cNvPr>
          <p:cNvSpPr>
            <a:spLocks noGrp="1"/>
          </p:cNvSpPr>
          <p:nvPr>
            <p:ph type="title"/>
          </p:nvPr>
        </p:nvSpPr>
        <p:spPr>
          <a:xfrm>
            <a:off x="392589" y="291134"/>
            <a:ext cx="11376025" cy="895167"/>
          </a:xfrm>
        </p:spPr>
        <p:txBody>
          <a:bodyPr anchor="ctr"/>
          <a:lstStyle/>
          <a:p>
            <a:r>
              <a:rPr lang="en-GB" dirty="0"/>
              <a:t>Higgs self-coupling at HL-LHC and FCC-</a:t>
            </a:r>
            <a:r>
              <a:rPr lang="en-GB" dirty="0" err="1"/>
              <a:t>hh</a:t>
            </a:r>
            <a:endParaRPr lang="en-GB" dirty="0"/>
          </a:p>
        </p:txBody>
      </p:sp>
      <p:pic>
        <p:nvPicPr>
          <p:cNvPr id="8" name="Picture 7">
            <a:extLst>
              <a:ext uri="{FF2B5EF4-FFF2-40B4-BE49-F238E27FC236}">
                <a16:creationId xmlns:a16="http://schemas.microsoft.com/office/drawing/2014/main" id="{64B1E40B-957F-4CF4-62A6-E9147822A327}"/>
              </a:ext>
            </a:extLst>
          </p:cNvPr>
          <p:cNvPicPr>
            <a:picLocks noChangeAspect="1"/>
          </p:cNvPicPr>
          <p:nvPr/>
        </p:nvPicPr>
        <p:blipFill>
          <a:blip r:embed="rId3"/>
          <a:stretch>
            <a:fillRect/>
          </a:stretch>
        </p:blipFill>
        <p:spPr>
          <a:xfrm>
            <a:off x="8456851" y="1209151"/>
            <a:ext cx="3433365" cy="2544561"/>
          </a:xfrm>
          <a:prstGeom prst="rect">
            <a:avLst/>
          </a:prstGeom>
        </p:spPr>
      </p:pic>
      <p:sp>
        <p:nvSpPr>
          <p:cNvPr id="10" name="TextBox 9">
            <a:extLst>
              <a:ext uri="{FF2B5EF4-FFF2-40B4-BE49-F238E27FC236}">
                <a16:creationId xmlns:a16="http://schemas.microsoft.com/office/drawing/2014/main" id="{342CD264-60C0-11D2-0CE3-938C339F14A0}"/>
              </a:ext>
            </a:extLst>
          </p:cNvPr>
          <p:cNvSpPr txBox="1"/>
          <p:nvPr/>
        </p:nvSpPr>
        <p:spPr>
          <a:xfrm>
            <a:off x="353299" y="1484784"/>
            <a:ext cx="8030686" cy="923330"/>
          </a:xfrm>
          <a:prstGeom prst="rect">
            <a:avLst/>
          </a:prstGeom>
          <a:solidFill>
            <a:schemeClr val="bg1"/>
          </a:solidFill>
        </p:spPr>
        <p:txBody>
          <a:bodyPr wrap="square">
            <a:spAutoFit/>
          </a:bodyPr>
          <a:lstStyle/>
          <a:p>
            <a:r>
              <a:rPr lang="en-GB" dirty="0"/>
              <a:t>A central contribution of FCC-</a:t>
            </a:r>
            <a:r>
              <a:rPr lang="en-GB" dirty="0" err="1"/>
              <a:t>hh</a:t>
            </a:r>
            <a:r>
              <a:rPr lang="en-GB" dirty="0"/>
              <a:t> to Higgs physics, will be to tell us the shape of the Higgs potential, which is linked to critical questions at the dawn of the universe ! </a:t>
            </a:r>
          </a:p>
        </p:txBody>
      </p:sp>
      <p:sp>
        <p:nvSpPr>
          <p:cNvPr id="11" name="Rectangle 10">
            <a:extLst>
              <a:ext uri="{FF2B5EF4-FFF2-40B4-BE49-F238E27FC236}">
                <a16:creationId xmlns:a16="http://schemas.microsoft.com/office/drawing/2014/main" id="{DC117207-A1CE-05D3-B176-DFD49FB498B4}"/>
              </a:ext>
            </a:extLst>
          </p:cNvPr>
          <p:cNvSpPr/>
          <p:nvPr/>
        </p:nvSpPr>
        <p:spPr>
          <a:xfrm>
            <a:off x="5735960" y="2276872"/>
            <a:ext cx="2433313" cy="64807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Picture 12">
            <a:extLst>
              <a:ext uri="{FF2B5EF4-FFF2-40B4-BE49-F238E27FC236}">
                <a16:creationId xmlns:a16="http://schemas.microsoft.com/office/drawing/2014/main" id="{46AFE49A-1A3F-7AB9-7415-8125C2969696}"/>
              </a:ext>
            </a:extLst>
          </p:cNvPr>
          <p:cNvPicPr>
            <a:picLocks noChangeAspect="1"/>
          </p:cNvPicPr>
          <p:nvPr/>
        </p:nvPicPr>
        <p:blipFill>
          <a:blip r:embed="rId4"/>
          <a:stretch>
            <a:fillRect/>
          </a:stretch>
        </p:blipFill>
        <p:spPr>
          <a:xfrm>
            <a:off x="8116446" y="4049985"/>
            <a:ext cx="4057650" cy="2619375"/>
          </a:xfrm>
          <a:prstGeom prst="rect">
            <a:avLst/>
          </a:prstGeom>
        </p:spPr>
      </p:pic>
      <p:sp>
        <p:nvSpPr>
          <p:cNvPr id="14" name="Rectangle 13">
            <a:extLst>
              <a:ext uri="{FF2B5EF4-FFF2-40B4-BE49-F238E27FC236}">
                <a16:creationId xmlns:a16="http://schemas.microsoft.com/office/drawing/2014/main" id="{97359044-3C79-2F35-434E-4A49F709A3FF}"/>
              </a:ext>
            </a:extLst>
          </p:cNvPr>
          <p:cNvSpPr/>
          <p:nvPr/>
        </p:nvSpPr>
        <p:spPr>
          <a:xfrm>
            <a:off x="7752184" y="6376244"/>
            <a:ext cx="216024" cy="36512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Slide Number Placeholder 3">
            <a:extLst>
              <a:ext uri="{FF2B5EF4-FFF2-40B4-BE49-F238E27FC236}">
                <a16:creationId xmlns:a16="http://schemas.microsoft.com/office/drawing/2014/main" id="{CC6870FA-21AA-CD6F-1BD9-FD85D34B27B2}"/>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Tree>
    <p:extLst>
      <p:ext uri="{BB962C8B-B14F-4D97-AF65-F5344CB8AC3E}">
        <p14:creationId xmlns:p14="http://schemas.microsoft.com/office/powerpoint/2010/main" val="6737844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CCA8B4-911B-F4B8-6051-8BDC675DEDEE}"/>
            </a:ext>
          </a:extLst>
        </p:cNvPr>
        <p:cNvGrpSpPr/>
        <p:nvPr/>
      </p:nvGrpSpPr>
      <p:grpSpPr>
        <a:xfrm>
          <a:off x="0" y="0"/>
          <a:ext cx="0" cy="0"/>
          <a:chOff x="0" y="0"/>
          <a:chExt cx="0" cy="0"/>
        </a:xfrm>
      </p:grpSpPr>
      <p:pic>
        <p:nvPicPr>
          <p:cNvPr id="7" name="Picture 6" descr="A picture containing icon&#10;&#10;Description automatically generated">
            <a:extLst>
              <a:ext uri="{FF2B5EF4-FFF2-40B4-BE49-F238E27FC236}">
                <a16:creationId xmlns:a16="http://schemas.microsoft.com/office/drawing/2014/main" id="{9D10DAE4-8B8E-0E68-A1CB-F87D846AAF3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7" cy="654292"/>
          </a:xfrm>
          <a:prstGeom prst="rect">
            <a:avLst/>
          </a:prstGeom>
        </p:spPr>
      </p:pic>
      <p:graphicFrame>
        <p:nvGraphicFramePr>
          <p:cNvPr id="6" name="Table 5">
            <a:extLst>
              <a:ext uri="{FF2B5EF4-FFF2-40B4-BE49-F238E27FC236}">
                <a16:creationId xmlns:a16="http://schemas.microsoft.com/office/drawing/2014/main" id="{46D6004A-F153-C4BA-EC49-852CE13000E5}"/>
              </a:ext>
            </a:extLst>
          </p:cNvPr>
          <p:cNvGraphicFramePr>
            <a:graphicFrameLocks noGrp="1"/>
          </p:cNvGraphicFramePr>
          <p:nvPr/>
        </p:nvGraphicFramePr>
        <p:xfrm>
          <a:off x="1844944" y="1915481"/>
          <a:ext cx="8053307" cy="3429000"/>
        </p:xfrm>
        <a:graphic>
          <a:graphicData uri="http://schemas.openxmlformats.org/drawingml/2006/table">
            <a:tbl>
              <a:tblPr firstRow="1" bandRow="1">
                <a:tableStyleId>{5C22544A-7EE6-4342-B048-85BDC9FD1C3A}</a:tableStyleId>
              </a:tblPr>
              <a:tblGrid>
                <a:gridCol w="5638807">
                  <a:extLst>
                    <a:ext uri="{9D8B030D-6E8A-4147-A177-3AD203B41FA5}">
                      <a16:colId xmlns:a16="http://schemas.microsoft.com/office/drawing/2014/main" val="1063604123"/>
                    </a:ext>
                  </a:extLst>
                </a:gridCol>
                <a:gridCol w="2414500">
                  <a:extLst>
                    <a:ext uri="{9D8B030D-6E8A-4147-A177-3AD203B41FA5}">
                      <a16:colId xmlns:a16="http://schemas.microsoft.com/office/drawing/2014/main" val="3203160879"/>
                    </a:ext>
                  </a:extLst>
                </a:gridCol>
              </a:tblGrid>
              <a:tr h="375920">
                <a:tc>
                  <a:txBody>
                    <a:bodyPr/>
                    <a:lstStyle/>
                    <a:p>
                      <a:pPr algn="ctr" fontAlgn="ctr"/>
                      <a:r>
                        <a:rPr lang="en-US" sz="1900" b="1" u="none" strike="noStrike" dirty="0">
                          <a:solidFill>
                            <a:schemeClr val="bg1"/>
                          </a:solidFill>
                          <a:effectLst/>
                        </a:rPr>
                        <a:t>Domain</a:t>
                      </a:r>
                      <a:endParaRPr lang="en-US" sz="1900" b="1" i="0" u="none" strike="noStrike" dirty="0">
                        <a:solidFill>
                          <a:schemeClr val="bg1"/>
                        </a:solidFill>
                        <a:effectLst/>
                        <a:latin typeface="Aptos Narrow" panose="020B0004020202020204" pitchFamily="34" charset="0"/>
                      </a:endParaRPr>
                    </a:p>
                  </a:txBody>
                  <a:tcPr marL="6472" marR="6472" marT="6472" marB="0" anchor="ctr"/>
                </a:tc>
                <a:tc>
                  <a:txBody>
                    <a:bodyPr/>
                    <a:lstStyle/>
                    <a:p>
                      <a:pPr algn="ctr"/>
                      <a:r>
                        <a:rPr lang="fr-CH" sz="1900" dirty="0" err="1"/>
                        <a:t>Cost</a:t>
                      </a:r>
                      <a:r>
                        <a:rPr lang="fr-CH" sz="1900" dirty="0"/>
                        <a:t> </a:t>
                      </a:r>
                      <a:r>
                        <a:rPr lang="fr-CH" sz="1900"/>
                        <a:t>[MCHF</a:t>
                      </a:r>
                      <a:r>
                        <a:rPr lang="fr-CH" sz="1900" dirty="0"/>
                        <a:t>]</a:t>
                      </a:r>
                    </a:p>
                  </a:txBody>
                  <a:tcPr/>
                </a:tc>
                <a:extLst>
                  <a:ext uri="{0D108BD9-81ED-4DB2-BD59-A6C34878D82A}">
                    <a16:rowId xmlns:a16="http://schemas.microsoft.com/office/drawing/2014/main" val="2882452373"/>
                  </a:ext>
                </a:extLst>
              </a:tr>
              <a:tr h="375920">
                <a:tc>
                  <a:txBody>
                    <a:bodyPr/>
                    <a:lstStyle/>
                    <a:p>
                      <a:pPr algn="l" fontAlgn="ctr"/>
                      <a:r>
                        <a:rPr lang="en-US" sz="1900" u="none" strike="noStrike" dirty="0">
                          <a:effectLst/>
                        </a:rPr>
                        <a:t>Civil engineering</a:t>
                      </a:r>
                      <a:endParaRPr lang="en-US" sz="1900" b="1" i="0" u="none" strike="noStrike" dirty="0">
                        <a:solidFill>
                          <a:srgbClr val="000000"/>
                        </a:solidFill>
                        <a:effectLst/>
                        <a:latin typeface="Aptos Narrow" panose="020B0004020202020204" pitchFamily="34" charset="0"/>
                      </a:endParaRPr>
                    </a:p>
                  </a:txBody>
                  <a:tcPr marL="6472" marR="6472" marT="6472" marB="0" anchor="ctr"/>
                </a:tc>
                <a:tc>
                  <a:txBody>
                    <a:bodyPr/>
                    <a:lstStyle/>
                    <a:p>
                      <a:pPr algn="r"/>
                      <a:r>
                        <a:rPr lang="fr-CH" sz="1900" dirty="0"/>
                        <a:t>6,160</a:t>
                      </a:r>
                    </a:p>
                  </a:txBody>
                  <a:tcPr/>
                </a:tc>
                <a:extLst>
                  <a:ext uri="{0D108BD9-81ED-4DB2-BD59-A6C34878D82A}">
                    <a16:rowId xmlns:a16="http://schemas.microsoft.com/office/drawing/2014/main" val="2265359482"/>
                  </a:ext>
                </a:extLst>
              </a:tr>
              <a:tr h="375920">
                <a:tc>
                  <a:txBody>
                    <a:bodyPr/>
                    <a:lstStyle/>
                    <a:p>
                      <a:pPr algn="l" fontAlgn="ctr"/>
                      <a:r>
                        <a:rPr lang="en-US" sz="1900" u="none" strike="noStrike" dirty="0">
                          <a:effectLst/>
                        </a:rPr>
                        <a:t>Technical infrastructures</a:t>
                      </a:r>
                      <a:endParaRPr lang="en-GB" sz="1900" b="1" i="0" u="none" strike="noStrike" dirty="0">
                        <a:solidFill>
                          <a:srgbClr val="000000"/>
                        </a:solidFill>
                        <a:effectLst/>
                        <a:latin typeface="Aptos Narrow" panose="020B0004020202020204" pitchFamily="34" charset="0"/>
                      </a:endParaRPr>
                    </a:p>
                  </a:txBody>
                  <a:tcPr marL="6472" marR="6472" marT="6472" marB="0" anchor="ctr"/>
                </a:tc>
                <a:tc>
                  <a:txBody>
                    <a:bodyPr/>
                    <a:lstStyle/>
                    <a:p>
                      <a:pPr algn="r"/>
                      <a:r>
                        <a:rPr lang="fr-CH" sz="1900" dirty="0"/>
                        <a:t>2,840</a:t>
                      </a:r>
                    </a:p>
                  </a:txBody>
                  <a:tcPr/>
                </a:tc>
                <a:extLst>
                  <a:ext uri="{0D108BD9-81ED-4DB2-BD59-A6C34878D82A}">
                    <a16:rowId xmlns:a16="http://schemas.microsoft.com/office/drawing/2014/main" val="1173030713"/>
                  </a:ext>
                </a:extLst>
              </a:tr>
              <a:tr h="375920">
                <a:tc>
                  <a:txBody>
                    <a:bodyPr/>
                    <a:lstStyle/>
                    <a:p>
                      <a:pPr algn="l" fontAlgn="ctr"/>
                      <a:r>
                        <a:rPr lang="en-US" sz="1900" u="none" strike="noStrike" dirty="0">
                          <a:effectLst/>
                        </a:rPr>
                        <a:t>Injectors and transfer lines</a:t>
                      </a:r>
                      <a:endParaRPr lang="en-US" sz="1900" b="1" i="0" u="none" strike="noStrike" dirty="0">
                        <a:solidFill>
                          <a:srgbClr val="000000"/>
                        </a:solidFill>
                        <a:effectLst/>
                        <a:latin typeface="Aptos Narrow" panose="020B0004020202020204" pitchFamily="34" charset="0"/>
                      </a:endParaRPr>
                    </a:p>
                  </a:txBody>
                  <a:tcPr marL="6472" marR="6472" marT="6472" marB="0" anchor="ctr"/>
                </a:tc>
                <a:tc>
                  <a:txBody>
                    <a:bodyPr/>
                    <a:lstStyle/>
                    <a:p>
                      <a:pPr algn="r"/>
                      <a:r>
                        <a:rPr lang="fr-CH" sz="1900" dirty="0"/>
                        <a:t>590</a:t>
                      </a:r>
                    </a:p>
                  </a:txBody>
                  <a:tcPr/>
                </a:tc>
                <a:extLst>
                  <a:ext uri="{0D108BD9-81ED-4DB2-BD59-A6C34878D82A}">
                    <a16:rowId xmlns:a16="http://schemas.microsoft.com/office/drawing/2014/main" val="605564608"/>
                  </a:ext>
                </a:extLst>
              </a:tr>
              <a:tr h="375920">
                <a:tc>
                  <a:txBody>
                    <a:bodyPr/>
                    <a:lstStyle/>
                    <a:p>
                      <a:pPr algn="l" fontAlgn="ctr"/>
                      <a:r>
                        <a:rPr lang="en-US" sz="1900" u="none" strike="noStrike" dirty="0">
                          <a:effectLst/>
                        </a:rPr>
                        <a:t>Booster and collider</a:t>
                      </a:r>
                      <a:endParaRPr lang="en-US" sz="1900" b="1" i="0" u="none" strike="noStrike" dirty="0">
                        <a:solidFill>
                          <a:srgbClr val="000000"/>
                        </a:solidFill>
                        <a:effectLst/>
                        <a:latin typeface="Aptos Narrow" panose="020B0004020202020204" pitchFamily="34" charset="0"/>
                      </a:endParaRPr>
                    </a:p>
                  </a:txBody>
                  <a:tcPr marL="6472" marR="6472" marT="6472" marB="0" anchor="ctr"/>
                </a:tc>
                <a:tc>
                  <a:txBody>
                    <a:bodyPr/>
                    <a:lstStyle/>
                    <a:p>
                      <a:pPr algn="r"/>
                      <a:r>
                        <a:rPr lang="fr-CH" sz="1900" dirty="0"/>
                        <a:t>4,140</a:t>
                      </a:r>
                    </a:p>
                  </a:txBody>
                  <a:tcPr/>
                </a:tc>
                <a:extLst>
                  <a:ext uri="{0D108BD9-81ED-4DB2-BD59-A6C34878D82A}">
                    <a16:rowId xmlns:a16="http://schemas.microsoft.com/office/drawing/2014/main" val="666036087"/>
                  </a:ext>
                </a:extLst>
              </a:tr>
              <a:tr h="375920">
                <a:tc>
                  <a:txBody>
                    <a:bodyPr/>
                    <a:lstStyle/>
                    <a:p>
                      <a:pPr algn="l" fontAlgn="ctr"/>
                      <a:r>
                        <a:rPr lang="en-GB" sz="1900" u="none" strike="noStrike" dirty="0">
                          <a:solidFill>
                            <a:schemeClr val="tx1"/>
                          </a:solidFill>
                          <a:effectLst/>
                        </a:rPr>
                        <a:t>CERN contribution to four experiments</a:t>
                      </a:r>
                      <a:endParaRPr lang="en-GB" sz="1900" b="1" i="0" u="none" strike="noStrike" dirty="0">
                        <a:solidFill>
                          <a:schemeClr val="tx1"/>
                        </a:solidFill>
                        <a:effectLst/>
                        <a:latin typeface="Aptos Narrow" panose="020B0004020202020204" pitchFamily="34" charset="0"/>
                      </a:endParaRPr>
                    </a:p>
                  </a:txBody>
                  <a:tcPr marL="6472" marR="6472" marT="6472" marB="0" anchor="ctr"/>
                </a:tc>
                <a:tc>
                  <a:txBody>
                    <a:bodyPr/>
                    <a:lstStyle/>
                    <a:p>
                      <a:pPr algn="r"/>
                      <a:r>
                        <a:rPr lang="fr-CH" sz="1900" dirty="0">
                          <a:solidFill>
                            <a:schemeClr val="tx1"/>
                          </a:solidFill>
                        </a:rPr>
                        <a:t>290</a:t>
                      </a:r>
                    </a:p>
                  </a:txBody>
                  <a:tcPr/>
                </a:tc>
                <a:extLst>
                  <a:ext uri="{0D108BD9-81ED-4DB2-BD59-A6C34878D82A}">
                    <a16:rowId xmlns:a16="http://schemas.microsoft.com/office/drawing/2014/main" val="2927566934"/>
                  </a:ext>
                </a:extLst>
              </a:tr>
              <a:tr h="375920">
                <a:tc>
                  <a:txBody>
                    <a:bodyPr/>
                    <a:lstStyle/>
                    <a:p>
                      <a:pPr algn="l" fontAlgn="ctr"/>
                      <a:r>
                        <a:rPr lang="en-US" sz="2100" b="1" u="none" strike="noStrike" dirty="0">
                          <a:solidFill>
                            <a:schemeClr val="tx1"/>
                          </a:solidFill>
                          <a:effectLst/>
                        </a:rPr>
                        <a:t>FCC-ee total</a:t>
                      </a:r>
                      <a:endParaRPr lang="en-US" sz="2100" b="1" i="0" u="none" strike="noStrike" dirty="0">
                        <a:solidFill>
                          <a:schemeClr val="tx1"/>
                        </a:solidFill>
                        <a:effectLst/>
                        <a:latin typeface="Aptos Narrow" panose="020B0004020202020204" pitchFamily="34" charset="0"/>
                      </a:endParaRPr>
                    </a:p>
                  </a:txBody>
                  <a:tcPr marL="6472" marR="6472" marT="6472" marB="0" anchor="ctr"/>
                </a:tc>
                <a:tc>
                  <a:txBody>
                    <a:bodyPr/>
                    <a:lstStyle/>
                    <a:p>
                      <a:pPr algn="r"/>
                      <a:r>
                        <a:rPr lang="fr-CH" sz="1900" b="1" dirty="0">
                          <a:solidFill>
                            <a:schemeClr val="tx1"/>
                          </a:solidFill>
                        </a:rPr>
                        <a:t>14,020</a:t>
                      </a:r>
                    </a:p>
                  </a:txBody>
                  <a:tcPr/>
                </a:tc>
                <a:extLst>
                  <a:ext uri="{0D108BD9-81ED-4DB2-BD59-A6C34878D82A}">
                    <a16:rowId xmlns:a16="http://schemas.microsoft.com/office/drawing/2014/main" val="2450449094"/>
                  </a:ext>
                </a:extLst>
              </a:tr>
              <a:tr h="375920">
                <a:tc>
                  <a:txBody>
                    <a:bodyPr/>
                    <a:lstStyle/>
                    <a:p>
                      <a:pPr algn="l" fontAlgn="ctr"/>
                      <a:r>
                        <a:rPr lang="en-US" sz="1900" u="none" strike="noStrike" dirty="0">
                          <a:solidFill>
                            <a:schemeClr val="tx1"/>
                          </a:solidFill>
                          <a:effectLst/>
                        </a:rPr>
                        <a:t>+ four experiments (non-CERN part)</a:t>
                      </a:r>
                      <a:endParaRPr lang="en-US" sz="1900" b="1" i="0" u="none" strike="noStrike" dirty="0">
                        <a:solidFill>
                          <a:schemeClr val="tx1"/>
                        </a:solidFill>
                        <a:effectLst/>
                        <a:latin typeface="Aptos Narrow" panose="020B0004020202020204" pitchFamily="34" charset="0"/>
                      </a:endParaRPr>
                    </a:p>
                  </a:txBody>
                  <a:tcPr marL="6472" marR="6472" marT="6472" marB="0" anchor="ctr"/>
                </a:tc>
                <a:tc>
                  <a:txBody>
                    <a:bodyPr/>
                    <a:lstStyle/>
                    <a:p>
                      <a:pPr algn="r"/>
                      <a:r>
                        <a:rPr lang="fr-CH" sz="1900" dirty="0">
                          <a:solidFill>
                            <a:schemeClr val="tx1"/>
                          </a:solidFill>
                        </a:rPr>
                        <a:t>1,300</a:t>
                      </a:r>
                    </a:p>
                  </a:txBody>
                  <a:tcPr/>
                </a:tc>
                <a:extLst>
                  <a:ext uri="{0D108BD9-81ED-4DB2-BD59-A6C34878D82A}">
                    <a16:rowId xmlns:a16="http://schemas.microsoft.com/office/drawing/2014/main" val="3895709845"/>
                  </a:ext>
                </a:extLst>
              </a:tr>
              <a:tr h="375920">
                <a:tc>
                  <a:txBody>
                    <a:bodyPr/>
                    <a:lstStyle/>
                    <a:p>
                      <a:pPr algn="l" fontAlgn="ctr"/>
                      <a:r>
                        <a:rPr lang="en-US" sz="1900" b="1" u="none" strike="noStrike" dirty="0">
                          <a:solidFill>
                            <a:schemeClr val="tx1"/>
                          </a:solidFill>
                          <a:effectLst/>
                        </a:rPr>
                        <a:t>FCC-ee total incl. four experiments</a:t>
                      </a:r>
                      <a:endParaRPr lang="en-US" sz="1900" b="1" i="0" u="none" strike="noStrike" dirty="0">
                        <a:solidFill>
                          <a:schemeClr val="tx1"/>
                        </a:solidFill>
                        <a:effectLst/>
                        <a:latin typeface="Aptos Narrow" panose="020B0004020202020204" pitchFamily="34" charset="0"/>
                      </a:endParaRPr>
                    </a:p>
                  </a:txBody>
                  <a:tcPr marL="6472" marR="6472" marT="6472" marB="0" anchor="ctr"/>
                </a:tc>
                <a:tc>
                  <a:txBody>
                    <a:bodyPr/>
                    <a:lstStyle/>
                    <a:p>
                      <a:pPr algn="r"/>
                      <a:r>
                        <a:rPr lang="fr-CH" sz="1900" b="1" dirty="0">
                          <a:solidFill>
                            <a:schemeClr val="tx1"/>
                          </a:solidFill>
                        </a:rPr>
                        <a:t>15,320</a:t>
                      </a:r>
                    </a:p>
                  </a:txBody>
                  <a:tcPr/>
                </a:tc>
                <a:extLst>
                  <a:ext uri="{0D108BD9-81ED-4DB2-BD59-A6C34878D82A}">
                    <a16:rowId xmlns:a16="http://schemas.microsoft.com/office/drawing/2014/main" val="2692959433"/>
                  </a:ext>
                </a:extLst>
              </a:tr>
            </a:tbl>
          </a:graphicData>
        </a:graphic>
      </p:graphicFrame>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2D65E293-4D0A-29B9-E2F9-EED326303AD2}"/>
                  </a:ext>
                </a:extLst>
              </p:cNvPr>
              <p:cNvSpPr txBox="1"/>
              <p:nvPr/>
            </p:nvSpPr>
            <p:spPr>
              <a:xfrm>
                <a:off x="571579" y="5618071"/>
                <a:ext cx="11048843" cy="666977"/>
              </a:xfrm>
              <a:prstGeom prst="rect">
                <a:avLst/>
              </a:prstGeom>
              <a:noFill/>
            </p:spPr>
            <p:txBody>
              <a:bodyPr wrap="square">
                <a:spAutoFit/>
              </a:bodyPr>
              <a:lstStyle/>
              <a:p>
                <a:r>
                  <a:rPr lang="en-GB" sz="1867" dirty="0"/>
                  <a:t>Operation of the FCC collider at the </a:t>
                </a:r>
                <a14:m>
                  <m:oMath xmlns:m="http://schemas.openxmlformats.org/officeDocument/2006/math">
                    <m:r>
                      <m:rPr>
                        <m:nor/>
                      </m:rPr>
                      <a:rPr lang="en-US" sz="1867">
                        <a:latin typeface="Cambria Math" panose="02040503050406030204" pitchFamily="18" charset="0"/>
                      </a:rPr>
                      <m:t>t</m:t>
                    </m:r>
                    <m:acc>
                      <m:accPr>
                        <m:chr m:val="̅"/>
                        <m:ctrlPr>
                          <a:rPr lang="en-US" sz="1867" i="1">
                            <a:latin typeface="Cambria Math" panose="02040503050406030204" pitchFamily="18" charset="0"/>
                          </a:rPr>
                        </m:ctrlPr>
                      </m:accPr>
                      <m:e>
                        <m:r>
                          <m:rPr>
                            <m:nor/>
                          </m:rPr>
                          <a:rPr lang="en-US" sz="1867">
                            <a:latin typeface="Cambria Math" panose="02040503050406030204" pitchFamily="18" charset="0"/>
                          </a:rPr>
                          <m:t>t</m:t>
                        </m:r>
                      </m:e>
                    </m:acc>
                    <m:r>
                      <m:rPr>
                        <m:nor/>
                      </m:rPr>
                      <a:rPr lang="en-US" sz="1867">
                        <a:latin typeface="Cambria Math" panose="02040503050406030204" pitchFamily="18" charset="0"/>
                      </a:rPr>
                      <m:t> </m:t>
                    </m:r>
                  </m:oMath>
                </a14:m>
                <a:r>
                  <a:rPr lang="en-GB" sz="1867" dirty="0"/>
                  <a:t>working point will require later installation of additional RF cavities and associated cryogenic cooling infrastructure with a corresponding total cost of 1,260 MCHF.  </a:t>
                </a:r>
              </a:p>
            </p:txBody>
          </p:sp>
        </mc:Choice>
        <mc:Fallback xmlns="">
          <p:sp>
            <p:nvSpPr>
              <p:cNvPr id="4" name="TextBox 3">
                <a:extLst>
                  <a:ext uri="{FF2B5EF4-FFF2-40B4-BE49-F238E27FC236}">
                    <a16:creationId xmlns:a16="http://schemas.microsoft.com/office/drawing/2014/main" id="{2D65E293-4D0A-29B9-E2F9-EED326303AD2}"/>
                  </a:ext>
                </a:extLst>
              </p:cNvPr>
              <p:cNvSpPr txBox="1">
                <a:spLocks noRot="1" noChangeAspect="1" noMove="1" noResize="1" noEditPoints="1" noAdjustHandles="1" noChangeArrowheads="1" noChangeShapeType="1" noTextEdit="1"/>
              </p:cNvSpPr>
              <p:nvPr/>
            </p:nvSpPr>
            <p:spPr>
              <a:xfrm>
                <a:off x="571579" y="5618071"/>
                <a:ext cx="11048843" cy="666977"/>
              </a:xfrm>
              <a:prstGeom prst="rect">
                <a:avLst/>
              </a:prstGeom>
              <a:blipFill>
                <a:blip r:embed="rId3"/>
                <a:stretch>
                  <a:fillRect l="-497" t="-4587" r="-773" b="-14679"/>
                </a:stretch>
              </a:blipFill>
            </p:spPr>
            <p:txBody>
              <a:bodyPr/>
              <a:lstStyle/>
              <a:p>
                <a:r>
                  <a:rPr lang="en-GB">
                    <a:noFill/>
                  </a:rPr>
                  <a:t> </a:t>
                </a:r>
              </a:p>
            </p:txBody>
          </p:sp>
        </mc:Fallback>
      </mc:AlternateContent>
      <p:sp>
        <p:nvSpPr>
          <p:cNvPr id="9" name="TextBox 8">
            <a:extLst>
              <a:ext uri="{FF2B5EF4-FFF2-40B4-BE49-F238E27FC236}">
                <a16:creationId xmlns:a16="http://schemas.microsoft.com/office/drawing/2014/main" id="{01340A4E-ACAF-AAD9-CD4E-988D339ACA1F}"/>
              </a:ext>
            </a:extLst>
          </p:cNvPr>
          <p:cNvSpPr txBox="1"/>
          <p:nvPr/>
        </p:nvSpPr>
        <p:spPr>
          <a:xfrm>
            <a:off x="668311" y="898547"/>
            <a:ext cx="10805116" cy="666977"/>
          </a:xfrm>
          <a:prstGeom prst="rect">
            <a:avLst/>
          </a:prstGeom>
          <a:noFill/>
        </p:spPr>
        <p:txBody>
          <a:bodyPr wrap="square">
            <a:spAutoFit/>
          </a:bodyPr>
          <a:lstStyle/>
          <a:p>
            <a:r>
              <a:rPr lang="en-GB" sz="1867" dirty="0"/>
              <a:t>Capital cost for construction of the FCC-ee is summarised below. This cost includes construction of the entire new infrastructure and all equipment for operation at the Z, WW and ZH working points.</a:t>
            </a:r>
          </a:p>
        </p:txBody>
      </p:sp>
      <p:sp>
        <p:nvSpPr>
          <p:cNvPr id="5" name="Title 1">
            <a:extLst>
              <a:ext uri="{FF2B5EF4-FFF2-40B4-BE49-F238E27FC236}">
                <a16:creationId xmlns:a16="http://schemas.microsoft.com/office/drawing/2014/main" id="{28808DCA-CDFD-5218-3A34-8F3F31FBD6B4}"/>
              </a:ext>
            </a:extLst>
          </p:cNvPr>
          <p:cNvSpPr txBox="1">
            <a:spLocks/>
          </p:cNvSpPr>
          <p:nvPr/>
        </p:nvSpPr>
        <p:spPr>
          <a:xfrm>
            <a:off x="571579" y="85952"/>
            <a:ext cx="12192000" cy="770699"/>
          </a:xfrm>
          <a:prstGeom prst="rect">
            <a:avLst/>
          </a:prstGeom>
          <a:solidFill>
            <a:schemeClr val="bg1"/>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algn="l" defTabSz="914377">
              <a:defRPr/>
            </a:pPr>
            <a:r>
              <a:rPr lang="fr-CH" dirty="0"/>
              <a:t> </a:t>
            </a:r>
            <a:r>
              <a:rPr lang="en-US" sz="3600" dirty="0">
                <a:solidFill>
                  <a:schemeClr val="tx1"/>
                </a:solidFill>
                <a:latin typeface="+mn-lt"/>
              </a:rPr>
              <a:t>FCC-ee cost estimate, FSR 2025</a:t>
            </a:r>
            <a:endParaRPr lang="en-US" dirty="0">
              <a:solidFill>
                <a:schemeClr val="tx1"/>
              </a:solidFill>
              <a:latin typeface="+mn-lt"/>
            </a:endParaRPr>
          </a:p>
        </p:txBody>
      </p:sp>
    </p:spTree>
    <p:extLst>
      <p:ext uri="{BB962C8B-B14F-4D97-AF65-F5344CB8AC3E}">
        <p14:creationId xmlns:p14="http://schemas.microsoft.com/office/powerpoint/2010/main" val="187975915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2E4A7F82-97B8-051C-E328-7692DBCC3974}"/>
              </a:ext>
            </a:extLst>
          </p:cNvPr>
          <p:cNvPicPr>
            <a:picLocks noGrp="1" noChangeAspect="1"/>
          </p:cNvPicPr>
          <p:nvPr>
            <p:ph idx="1"/>
          </p:nvPr>
        </p:nvPicPr>
        <p:blipFill>
          <a:blip r:embed="rId2"/>
          <a:stretch>
            <a:fillRect/>
          </a:stretch>
        </p:blipFill>
        <p:spPr>
          <a:xfrm>
            <a:off x="1559496" y="1227138"/>
            <a:ext cx="8812374" cy="4608512"/>
          </a:xfrm>
        </p:spPr>
      </p:pic>
      <p:sp>
        <p:nvSpPr>
          <p:cNvPr id="3" name="Title 2">
            <a:extLst>
              <a:ext uri="{FF2B5EF4-FFF2-40B4-BE49-F238E27FC236}">
                <a16:creationId xmlns:a16="http://schemas.microsoft.com/office/drawing/2014/main" id="{BE49C0B0-5B3D-AD87-6A00-38F33086530A}"/>
              </a:ext>
            </a:extLst>
          </p:cNvPr>
          <p:cNvSpPr>
            <a:spLocks noGrp="1"/>
          </p:cNvSpPr>
          <p:nvPr>
            <p:ph type="title"/>
          </p:nvPr>
        </p:nvSpPr>
        <p:spPr>
          <a:xfrm>
            <a:off x="412775" y="271199"/>
            <a:ext cx="11376025" cy="751151"/>
          </a:xfrm>
        </p:spPr>
        <p:txBody>
          <a:bodyPr anchor="ctr"/>
          <a:lstStyle/>
          <a:p>
            <a:r>
              <a:rPr lang="en-US" dirty="0"/>
              <a:t>  </a:t>
            </a:r>
            <a:r>
              <a:rPr lang="en-GB" dirty="0"/>
              <a:t>Alternative uses of the LHC tunnel - LEP3</a:t>
            </a:r>
          </a:p>
        </p:txBody>
      </p:sp>
      <p:sp>
        <p:nvSpPr>
          <p:cNvPr id="5" name="Slide Number Placeholder 4">
            <a:extLst>
              <a:ext uri="{FF2B5EF4-FFF2-40B4-BE49-F238E27FC236}">
                <a16:creationId xmlns:a16="http://schemas.microsoft.com/office/drawing/2014/main" id="{9A963AF0-7ABD-F4CB-B9A9-1D9A2D1E88FE}"/>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
        <p:nvSpPr>
          <p:cNvPr id="8" name="TextBox 7">
            <a:extLst>
              <a:ext uri="{FF2B5EF4-FFF2-40B4-BE49-F238E27FC236}">
                <a16:creationId xmlns:a16="http://schemas.microsoft.com/office/drawing/2014/main" id="{44FC6BBE-B889-B3AC-AFB2-451D343F2252}"/>
              </a:ext>
            </a:extLst>
          </p:cNvPr>
          <p:cNvSpPr txBox="1"/>
          <p:nvPr/>
        </p:nvSpPr>
        <p:spPr>
          <a:xfrm>
            <a:off x="9912424" y="1988840"/>
            <a:ext cx="1647887" cy="553998"/>
          </a:xfrm>
          <a:prstGeom prst="rect">
            <a:avLst/>
          </a:prstGeom>
          <a:noFill/>
        </p:spPr>
        <p:txBody>
          <a:bodyPr wrap="none" lIns="0" tIns="0" rIns="0" bIns="0" rtlCol="0">
            <a:spAutoFit/>
          </a:bodyPr>
          <a:lstStyle/>
          <a:p>
            <a:pPr algn="ctr"/>
            <a:r>
              <a:rPr lang="en-GB" dirty="0">
                <a:solidFill>
                  <a:srgbClr val="777777"/>
                </a:solidFill>
                <a:latin typeface="Roboto" panose="02000000000000000000" pitchFamily="2" charset="0"/>
              </a:rPr>
              <a:t>Presented by</a:t>
            </a:r>
          </a:p>
          <a:p>
            <a:pPr algn="l"/>
            <a:r>
              <a:rPr lang="en-GB" b="0" i="0" dirty="0">
                <a:solidFill>
                  <a:srgbClr val="777777"/>
                </a:solidFill>
                <a:effectLst/>
                <a:latin typeface="Roboto" panose="02000000000000000000" pitchFamily="2" charset="0"/>
              </a:rPr>
              <a:t>Maurizio Pierini</a:t>
            </a:r>
            <a:endParaRPr lang="en-GB" dirty="0"/>
          </a:p>
        </p:txBody>
      </p:sp>
    </p:spTree>
    <p:extLst>
      <p:ext uri="{BB962C8B-B14F-4D97-AF65-F5344CB8AC3E}">
        <p14:creationId xmlns:p14="http://schemas.microsoft.com/office/powerpoint/2010/main" val="23300221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4D689A-25B0-F93F-FAA1-A34D099F101F}"/>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6A64AB2C-356D-B5DE-FD11-B1EC37EB5456}"/>
              </a:ext>
            </a:extLst>
          </p:cNvPr>
          <p:cNvSpPr>
            <a:spLocks noGrp="1"/>
          </p:cNvSpPr>
          <p:nvPr>
            <p:ph type="title"/>
          </p:nvPr>
        </p:nvSpPr>
        <p:spPr>
          <a:xfrm>
            <a:off x="623392" y="325687"/>
            <a:ext cx="11218972" cy="663075"/>
          </a:xfrm>
        </p:spPr>
        <p:txBody>
          <a:bodyPr anchor="ctr"/>
          <a:lstStyle/>
          <a:p>
            <a:r>
              <a:rPr lang="en-GB" dirty="0"/>
              <a:t>The LEP3 Physics Program in a nutshell</a:t>
            </a:r>
          </a:p>
        </p:txBody>
      </p:sp>
      <p:sp>
        <p:nvSpPr>
          <p:cNvPr id="5" name="Slide Number Placeholder 4">
            <a:extLst>
              <a:ext uri="{FF2B5EF4-FFF2-40B4-BE49-F238E27FC236}">
                <a16:creationId xmlns:a16="http://schemas.microsoft.com/office/drawing/2014/main" id="{0E0C096B-33FA-8468-98F9-2AE81288F99F}"/>
              </a:ext>
            </a:extLst>
          </p:cNvPr>
          <p:cNvSpPr>
            <a:spLocks noGrp="1"/>
          </p:cNvSpPr>
          <p:nvPr>
            <p:ph type="sldNum" sz="quarter" idx="12"/>
          </p:nvPr>
        </p:nvSpPr>
        <p:spPr/>
        <p:txBody>
          <a:bodyPr/>
          <a:lstStyle/>
          <a:p>
            <a:fld id="{36B5EA5A-BC32-A742-B11B-8E7414D5B535}" type="slidenum">
              <a:rPr lang="en-US" smtClean="0"/>
              <a:pPr/>
              <a:t>14</a:t>
            </a:fld>
            <a:endParaRPr lang="en-US" dirty="0"/>
          </a:p>
        </p:txBody>
      </p:sp>
      <p:pic>
        <p:nvPicPr>
          <p:cNvPr id="9" name="Content Placeholder 8">
            <a:extLst>
              <a:ext uri="{FF2B5EF4-FFF2-40B4-BE49-F238E27FC236}">
                <a16:creationId xmlns:a16="http://schemas.microsoft.com/office/drawing/2014/main" id="{E3752F12-7857-7FA8-3A12-C8EAE0E68B8C}"/>
              </a:ext>
            </a:extLst>
          </p:cNvPr>
          <p:cNvPicPr>
            <a:picLocks noGrp="1" noChangeAspect="1"/>
          </p:cNvPicPr>
          <p:nvPr>
            <p:ph idx="1"/>
          </p:nvPr>
        </p:nvPicPr>
        <p:blipFill>
          <a:blip r:embed="rId2"/>
          <a:stretch>
            <a:fillRect/>
          </a:stretch>
        </p:blipFill>
        <p:spPr>
          <a:xfrm>
            <a:off x="543664" y="1382049"/>
            <a:ext cx="11240968" cy="4608512"/>
          </a:xfrm>
        </p:spPr>
      </p:pic>
    </p:spTree>
    <p:extLst>
      <p:ext uri="{BB962C8B-B14F-4D97-AF65-F5344CB8AC3E}">
        <p14:creationId xmlns:p14="http://schemas.microsoft.com/office/powerpoint/2010/main" val="5931084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DD7FF71D-668E-6F84-7B68-C6F75DB229FB}"/>
              </a:ext>
            </a:extLst>
          </p:cNvPr>
          <p:cNvPicPr>
            <a:picLocks noGrp="1" noChangeAspect="1"/>
          </p:cNvPicPr>
          <p:nvPr>
            <p:ph idx="1"/>
          </p:nvPr>
        </p:nvPicPr>
        <p:blipFill>
          <a:blip r:embed="rId2"/>
          <a:stretch>
            <a:fillRect/>
          </a:stretch>
        </p:blipFill>
        <p:spPr>
          <a:xfrm>
            <a:off x="1151037" y="1645657"/>
            <a:ext cx="9787916" cy="4608512"/>
          </a:xfrm>
        </p:spPr>
      </p:pic>
      <p:sp>
        <p:nvSpPr>
          <p:cNvPr id="3" name="Title 2">
            <a:extLst>
              <a:ext uri="{FF2B5EF4-FFF2-40B4-BE49-F238E27FC236}">
                <a16:creationId xmlns:a16="http://schemas.microsoft.com/office/drawing/2014/main" id="{5FE8BBEA-CD76-E0EB-8160-00980D404D13}"/>
              </a:ext>
            </a:extLst>
          </p:cNvPr>
          <p:cNvSpPr>
            <a:spLocks noGrp="1"/>
          </p:cNvSpPr>
          <p:nvPr>
            <p:ph type="title"/>
          </p:nvPr>
        </p:nvSpPr>
        <p:spPr>
          <a:xfrm>
            <a:off x="551384" y="245645"/>
            <a:ext cx="11218972" cy="663075"/>
          </a:xfrm>
        </p:spPr>
        <p:txBody>
          <a:bodyPr anchor="ctr"/>
          <a:lstStyle/>
          <a:p>
            <a:r>
              <a:rPr lang="en-GB" dirty="0"/>
              <a:t>Physics Performance Comparison HL-LHC / LEP3</a:t>
            </a:r>
          </a:p>
        </p:txBody>
      </p:sp>
      <p:sp>
        <p:nvSpPr>
          <p:cNvPr id="5" name="Slide Number Placeholder 4">
            <a:extLst>
              <a:ext uri="{FF2B5EF4-FFF2-40B4-BE49-F238E27FC236}">
                <a16:creationId xmlns:a16="http://schemas.microsoft.com/office/drawing/2014/main" id="{D01A6907-A8B5-4F20-4208-E8B1C6B35B62}"/>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
        <p:nvSpPr>
          <p:cNvPr id="8" name="TextBox 7">
            <a:extLst>
              <a:ext uri="{FF2B5EF4-FFF2-40B4-BE49-F238E27FC236}">
                <a16:creationId xmlns:a16="http://schemas.microsoft.com/office/drawing/2014/main" id="{2C842D9F-FF50-8D38-B749-4F5CD39B0DDD}"/>
              </a:ext>
            </a:extLst>
          </p:cNvPr>
          <p:cNvSpPr txBox="1"/>
          <p:nvPr/>
        </p:nvSpPr>
        <p:spPr>
          <a:xfrm>
            <a:off x="6528048" y="1209388"/>
            <a:ext cx="2103140" cy="369332"/>
          </a:xfrm>
          <a:prstGeom prst="rect">
            <a:avLst/>
          </a:prstGeom>
          <a:noFill/>
        </p:spPr>
        <p:txBody>
          <a:bodyPr wrap="none" lIns="0" tIns="0" rIns="0" bIns="0" rtlCol="0">
            <a:spAutoFit/>
          </a:bodyPr>
          <a:lstStyle/>
          <a:p>
            <a:pPr algn="l"/>
            <a:r>
              <a:rPr lang="en-US" sz="2400" b="1" dirty="0"/>
              <a:t>Higgs Physics</a:t>
            </a:r>
            <a:endParaRPr lang="en-GB" sz="2400" b="1" dirty="0"/>
          </a:p>
        </p:txBody>
      </p:sp>
    </p:spTree>
    <p:extLst>
      <p:ext uri="{BB962C8B-B14F-4D97-AF65-F5344CB8AC3E}">
        <p14:creationId xmlns:p14="http://schemas.microsoft.com/office/powerpoint/2010/main" val="20847428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D51DB019-F41B-044C-5C7E-AD181A614BBF}"/>
              </a:ext>
            </a:extLst>
          </p:cNvPr>
          <p:cNvPicPr>
            <a:picLocks noGrp="1" noChangeAspect="1"/>
          </p:cNvPicPr>
          <p:nvPr>
            <p:ph idx="1"/>
          </p:nvPr>
        </p:nvPicPr>
        <p:blipFill>
          <a:blip r:embed="rId2"/>
          <a:stretch>
            <a:fillRect/>
          </a:stretch>
        </p:blipFill>
        <p:spPr>
          <a:xfrm>
            <a:off x="1509722" y="978233"/>
            <a:ext cx="9247303" cy="4840255"/>
          </a:xfrm>
        </p:spPr>
      </p:pic>
      <p:sp>
        <p:nvSpPr>
          <p:cNvPr id="3" name="Title 2">
            <a:extLst>
              <a:ext uri="{FF2B5EF4-FFF2-40B4-BE49-F238E27FC236}">
                <a16:creationId xmlns:a16="http://schemas.microsoft.com/office/drawing/2014/main" id="{CC91FA92-7C04-655F-431C-E62439AF012A}"/>
              </a:ext>
            </a:extLst>
          </p:cNvPr>
          <p:cNvSpPr>
            <a:spLocks noGrp="1"/>
          </p:cNvSpPr>
          <p:nvPr>
            <p:ph type="title"/>
          </p:nvPr>
        </p:nvSpPr>
        <p:spPr>
          <a:xfrm>
            <a:off x="810661" y="227082"/>
            <a:ext cx="10944597" cy="751151"/>
          </a:xfrm>
        </p:spPr>
        <p:txBody>
          <a:bodyPr anchor="ctr"/>
          <a:lstStyle/>
          <a:p>
            <a:r>
              <a:rPr lang="en-US" dirty="0"/>
              <a:t> Cost Estimation and time-line for LEP3</a:t>
            </a:r>
            <a:endParaRPr lang="en-GB" dirty="0"/>
          </a:p>
        </p:txBody>
      </p:sp>
      <p:sp>
        <p:nvSpPr>
          <p:cNvPr id="5" name="Slide Number Placeholder 4">
            <a:extLst>
              <a:ext uri="{FF2B5EF4-FFF2-40B4-BE49-F238E27FC236}">
                <a16:creationId xmlns:a16="http://schemas.microsoft.com/office/drawing/2014/main" id="{4780E7FF-BB1E-6DBF-C917-2CC34F13DC65}"/>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
        <p:nvSpPr>
          <p:cNvPr id="8" name="TextBox 7">
            <a:extLst>
              <a:ext uri="{FF2B5EF4-FFF2-40B4-BE49-F238E27FC236}">
                <a16:creationId xmlns:a16="http://schemas.microsoft.com/office/drawing/2014/main" id="{A1F38C4D-5318-F2FA-7657-52098F323CF6}"/>
              </a:ext>
            </a:extLst>
          </p:cNvPr>
          <p:cNvSpPr txBox="1"/>
          <p:nvPr/>
        </p:nvSpPr>
        <p:spPr>
          <a:xfrm>
            <a:off x="2279576" y="5974281"/>
            <a:ext cx="9777468" cy="276999"/>
          </a:xfrm>
          <a:prstGeom prst="rect">
            <a:avLst/>
          </a:prstGeom>
          <a:noFill/>
        </p:spPr>
        <p:txBody>
          <a:bodyPr wrap="square" lIns="0" tIns="0" rIns="0" bIns="0" rtlCol="0">
            <a:spAutoFit/>
          </a:bodyPr>
          <a:lstStyle/>
          <a:p>
            <a:pPr marL="285750" indent="-285750" algn="l">
              <a:buFont typeface="Wingdings" panose="05000000000000000000" pitchFamily="2" charset="2"/>
              <a:buChar char="Ø"/>
            </a:pPr>
            <a:r>
              <a:rPr lang="en-GB" b="1" dirty="0"/>
              <a:t>LEP3 could be operational within ~ 5 years from the end of HL-LHC operation</a:t>
            </a:r>
          </a:p>
        </p:txBody>
      </p:sp>
      <p:sp>
        <p:nvSpPr>
          <p:cNvPr id="9" name="Oval 8">
            <a:extLst>
              <a:ext uri="{FF2B5EF4-FFF2-40B4-BE49-F238E27FC236}">
                <a16:creationId xmlns:a16="http://schemas.microsoft.com/office/drawing/2014/main" id="{D36D4554-0B3D-F8F4-60E0-8C23EB3A2948}"/>
              </a:ext>
            </a:extLst>
          </p:cNvPr>
          <p:cNvSpPr/>
          <p:nvPr/>
        </p:nvSpPr>
        <p:spPr>
          <a:xfrm>
            <a:off x="7536160" y="2780928"/>
            <a:ext cx="1728192" cy="360040"/>
          </a:xfrm>
          <a:prstGeom prst="ellipse">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824CFDB6-E74D-6DF3-56AD-615A0A1965D4}"/>
              </a:ext>
            </a:extLst>
          </p:cNvPr>
          <p:cNvSpPr txBox="1"/>
          <p:nvPr/>
        </p:nvSpPr>
        <p:spPr>
          <a:xfrm>
            <a:off x="9529977" y="1556792"/>
            <a:ext cx="2279470" cy="1477328"/>
          </a:xfrm>
          <a:prstGeom prst="rect">
            <a:avLst/>
          </a:prstGeom>
          <a:noFill/>
        </p:spPr>
        <p:txBody>
          <a:bodyPr wrap="none" lIns="0" tIns="0" rIns="0" bIns="0" rtlCol="0">
            <a:spAutoFit/>
          </a:bodyPr>
          <a:lstStyle/>
          <a:p>
            <a:pPr algn="ctr"/>
            <a:r>
              <a:rPr lang="en-US" sz="1600" b="1" dirty="0"/>
              <a:t>A construction budget </a:t>
            </a:r>
          </a:p>
          <a:p>
            <a:pPr algn="ctr"/>
            <a:r>
              <a:rPr lang="en-US" sz="1600" b="1" dirty="0"/>
              <a:t>of ~3.5 BCHF </a:t>
            </a:r>
          </a:p>
          <a:p>
            <a:pPr algn="ctr"/>
            <a:r>
              <a:rPr lang="en-US" sz="1600" b="1" dirty="0"/>
              <a:t>is required.</a:t>
            </a:r>
          </a:p>
          <a:p>
            <a:pPr algn="ctr"/>
            <a:r>
              <a:rPr lang="en-US" sz="1600" b="1" dirty="0"/>
              <a:t>The operations budget</a:t>
            </a:r>
          </a:p>
          <a:p>
            <a:pPr algn="ctr"/>
            <a:r>
              <a:rPr lang="en-US" sz="1600" b="1" dirty="0"/>
              <a:t>will be high due to </a:t>
            </a:r>
          </a:p>
          <a:p>
            <a:pPr algn="ctr"/>
            <a:r>
              <a:rPr lang="en-US" sz="1600" b="1" dirty="0"/>
              <a:t>Synchrotron Radiation!</a:t>
            </a:r>
            <a:endParaRPr lang="en-GB" sz="1600" b="1" dirty="0"/>
          </a:p>
        </p:txBody>
      </p:sp>
    </p:spTree>
    <p:extLst>
      <p:ext uri="{BB962C8B-B14F-4D97-AF65-F5344CB8AC3E}">
        <p14:creationId xmlns:p14="http://schemas.microsoft.com/office/powerpoint/2010/main" val="3069502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EDD5977E-380B-876A-20A1-F6DCDBEC41BD}"/>
              </a:ext>
            </a:extLst>
          </p:cNvPr>
          <p:cNvPicPr>
            <a:picLocks noGrp="1" noChangeAspect="1"/>
          </p:cNvPicPr>
          <p:nvPr>
            <p:ph idx="1"/>
          </p:nvPr>
        </p:nvPicPr>
        <p:blipFill>
          <a:blip r:embed="rId2"/>
          <a:stretch>
            <a:fillRect/>
          </a:stretch>
        </p:blipFill>
        <p:spPr>
          <a:xfrm>
            <a:off x="951537" y="1124744"/>
            <a:ext cx="9879946" cy="4608512"/>
          </a:xfrm>
        </p:spPr>
      </p:pic>
      <p:sp>
        <p:nvSpPr>
          <p:cNvPr id="3" name="Title 2">
            <a:extLst>
              <a:ext uri="{FF2B5EF4-FFF2-40B4-BE49-F238E27FC236}">
                <a16:creationId xmlns:a16="http://schemas.microsoft.com/office/drawing/2014/main" id="{406D1C70-8DA2-CD0E-61FD-5FF256B6806D}"/>
              </a:ext>
            </a:extLst>
          </p:cNvPr>
          <p:cNvSpPr>
            <a:spLocks noGrp="1"/>
          </p:cNvSpPr>
          <p:nvPr>
            <p:ph type="title"/>
          </p:nvPr>
        </p:nvSpPr>
        <p:spPr>
          <a:xfrm>
            <a:off x="807017" y="225077"/>
            <a:ext cx="11376025" cy="679143"/>
          </a:xfrm>
        </p:spPr>
        <p:txBody>
          <a:bodyPr anchor="ctr"/>
          <a:lstStyle/>
          <a:p>
            <a:r>
              <a:rPr lang="en-GB" dirty="0"/>
              <a:t>Alternative uses of the LHC tunnel - </a:t>
            </a:r>
            <a:r>
              <a:rPr lang="en-GB" dirty="0" err="1"/>
              <a:t>LHeC</a:t>
            </a:r>
            <a:endParaRPr lang="en-GB" dirty="0"/>
          </a:p>
        </p:txBody>
      </p:sp>
      <p:sp>
        <p:nvSpPr>
          <p:cNvPr id="5" name="Slide Number Placeholder 4">
            <a:extLst>
              <a:ext uri="{FF2B5EF4-FFF2-40B4-BE49-F238E27FC236}">
                <a16:creationId xmlns:a16="http://schemas.microsoft.com/office/drawing/2014/main" id="{23B6EF70-A9D2-F74E-A922-C8B486BD6796}"/>
              </a:ext>
            </a:extLst>
          </p:cNvPr>
          <p:cNvSpPr>
            <a:spLocks noGrp="1"/>
          </p:cNvSpPr>
          <p:nvPr>
            <p:ph type="sldNum" sz="quarter" idx="12"/>
          </p:nvPr>
        </p:nvSpPr>
        <p:spPr/>
        <p:txBody>
          <a:bodyPr/>
          <a:lstStyle/>
          <a:p>
            <a:fld id="{36B5EA5A-BC32-A742-B11B-8E7414D5B535}" type="slidenum">
              <a:rPr lang="en-US" smtClean="0"/>
              <a:pPr/>
              <a:t>17</a:t>
            </a:fld>
            <a:endParaRPr lang="en-US" dirty="0"/>
          </a:p>
        </p:txBody>
      </p:sp>
      <p:sp>
        <p:nvSpPr>
          <p:cNvPr id="8" name="TextBox 7">
            <a:extLst>
              <a:ext uri="{FF2B5EF4-FFF2-40B4-BE49-F238E27FC236}">
                <a16:creationId xmlns:a16="http://schemas.microsoft.com/office/drawing/2014/main" id="{4A5FF5F8-C537-759B-5745-F5F5D18CBDCB}"/>
              </a:ext>
            </a:extLst>
          </p:cNvPr>
          <p:cNvSpPr txBox="1"/>
          <p:nvPr/>
        </p:nvSpPr>
        <p:spPr>
          <a:xfrm>
            <a:off x="9235680" y="1101033"/>
            <a:ext cx="1627170" cy="553998"/>
          </a:xfrm>
          <a:prstGeom prst="rect">
            <a:avLst/>
          </a:prstGeom>
          <a:solidFill>
            <a:schemeClr val="bg1"/>
          </a:solidFill>
        </p:spPr>
        <p:txBody>
          <a:bodyPr wrap="square" lIns="0" tIns="0" rIns="0" bIns="0" rtlCol="0">
            <a:spAutoFit/>
          </a:bodyPr>
          <a:lstStyle/>
          <a:p>
            <a:pPr algn="l"/>
            <a:r>
              <a:rPr lang="en-GB" dirty="0">
                <a:solidFill>
                  <a:srgbClr val="777777"/>
                </a:solidFill>
                <a:latin typeface="Roboto" panose="02000000000000000000" pitchFamily="2" charset="0"/>
              </a:rPr>
              <a:t>Presented by:</a:t>
            </a:r>
          </a:p>
          <a:p>
            <a:pPr algn="l"/>
            <a:r>
              <a:rPr lang="en-GB" b="0" i="0" dirty="0">
                <a:solidFill>
                  <a:srgbClr val="777777"/>
                </a:solidFill>
                <a:effectLst/>
                <a:latin typeface="Roboto" panose="02000000000000000000" pitchFamily="2" charset="0"/>
              </a:rPr>
              <a:t>Oliver Bruning</a:t>
            </a:r>
            <a:endParaRPr lang="en-GB" dirty="0"/>
          </a:p>
        </p:txBody>
      </p:sp>
      <p:sp>
        <p:nvSpPr>
          <p:cNvPr id="10" name="TextBox 9">
            <a:extLst>
              <a:ext uri="{FF2B5EF4-FFF2-40B4-BE49-F238E27FC236}">
                <a16:creationId xmlns:a16="http://schemas.microsoft.com/office/drawing/2014/main" id="{AC94E27C-0AC8-FDC9-77C9-B1603543AA38}"/>
              </a:ext>
            </a:extLst>
          </p:cNvPr>
          <p:cNvSpPr txBox="1"/>
          <p:nvPr/>
        </p:nvSpPr>
        <p:spPr>
          <a:xfrm>
            <a:off x="1668820" y="5893241"/>
            <a:ext cx="9429184" cy="400110"/>
          </a:xfrm>
          <a:prstGeom prst="rect">
            <a:avLst/>
          </a:prstGeom>
          <a:noFill/>
        </p:spPr>
        <p:txBody>
          <a:bodyPr wrap="none" rtlCol="0">
            <a:spAutoFit/>
          </a:bodyPr>
          <a:lstStyle/>
          <a:p>
            <a:pPr marL="285750" indent="-285750">
              <a:buFont typeface="Wingdings" panose="05000000000000000000" pitchFamily="2" charset="2"/>
              <a:buChar char="Ø"/>
            </a:pPr>
            <a:r>
              <a:rPr lang="en-US" sz="2000" b="1" dirty="0">
                <a:solidFill>
                  <a:srgbClr val="0032A0"/>
                </a:solidFill>
              </a:rPr>
              <a:t>Required Budget : 1 – 1.8 BCHF (CERN-ACC-2018-0061) (~10% of FCC ee)</a:t>
            </a:r>
          </a:p>
        </p:txBody>
      </p:sp>
    </p:spTree>
    <p:extLst>
      <p:ext uri="{BB962C8B-B14F-4D97-AF65-F5344CB8AC3E}">
        <p14:creationId xmlns:p14="http://schemas.microsoft.com/office/powerpoint/2010/main" val="1748224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5DE14C-85EF-ED30-4FC7-700C0B8FA042}"/>
            </a:ext>
          </a:extLst>
        </p:cNvPr>
        <p:cNvGrpSpPr/>
        <p:nvPr/>
      </p:nvGrpSpPr>
      <p:grpSpPr>
        <a:xfrm>
          <a:off x="0" y="0"/>
          <a:ext cx="0" cy="0"/>
          <a:chOff x="0" y="0"/>
          <a:chExt cx="0" cy="0"/>
        </a:xfrm>
      </p:grpSpPr>
      <p:pic>
        <p:nvPicPr>
          <p:cNvPr id="3" name="Picture 2" descr="A group of graphs with numbers and letters&#10;&#10;Description automatically generated with medium confidence">
            <a:extLst>
              <a:ext uri="{FF2B5EF4-FFF2-40B4-BE49-F238E27FC236}">
                <a16:creationId xmlns:a16="http://schemas.microsoft.com/office/drawing/2014/main" id="{0579E36B-246D-F644-A393-E36BE315526A}"/>
              </a:ext>
            </a:extLst>
          </p:cNvPr>
          <p:cNvPicPr>
            <a:picLocks noChangeAspect="1"/>
          </p:cNvPicPr>
          <p:nvPr/>
        </p:nvPicPr>
        <p:blipFill>
          <a:blip r:embed="rId2"/>
          <a:stretch>
            <a:fillRect/>
          </a:stretch>
        </p:blipFill>
        <p:spPr>
          <a:xfrm>
            <a:off x="3698060" y="800100"/>
            <a:ext cx="8550584" cy="6061410"/>
          </a:xfrm>
          <a:prstGeom prst="rect">
            <a:avLst/>
          </a:prstGeom>
        </p:spPr>
      </p:pic>
      <p:sp>
        <p:nvSpPr>
          <p:cNvPr id="5" name="TextBox 4">
            <a:extLst>
              <a:ext uri="{FF2B5EF4-FFF2-40B4-BE49-F238E27FC236}">
                <a16:creationId xmlns:a16="http://schemas.microsoft.com/office/drawing/2014/main" id="{36DB00BA-2003-9BC0-BA86-83BE26EA2485}"/>
              </a:ext>
            </a:extLst>
          </p:cNvPr>
          <p:cNvSpPr txBox="1"/>
          <p:nvPr/>
        </p:nvSpPr>
        <p:spPr>
          <a:xfrm>
            <a:off x="252234" y="215325"/>
            <a:ext cx="9720931" cy="584775"/>
          </a:xfrm>
          <a:prstGeom prst="rect">
            <a:avLst/>
          </a:prstGeom>
          <a:noFill/>
        </p:spPr>
        <p:txBody>
          <a:bodyPr wrap="none" rtlCol="0">
            <a:spAutoFit/>
          </a:bodyPr>
          <a:lstStyle/>
          <a:p>
            <a:r>
              <a:rPr lang="en-BE" sz="3200" b="1" dirty="0">
                <a:solidFill>
                  <a:srgbClr val="0032A0"/>
                </a:solidFill>
              </a:rPr>
              <a:t>Some physics highlights</a:t>
            </a:r>
            <a:r>
              <a:rPr lang="en-US" sz="3200" b="1" dirty="0">
                <a:solidFill>
                  <a:srgbClr val="0032A0"/>
                </a:solidFill>
              </a:rPr>
              <a:t> of </a:t>
            </a:r>
            <a:r>
              <a:rPr lang="en-US" sz="3200" b="1" dirty="0" err="1">
                <a:solidFill>
                  <a:srgbClr val="0032A0"/>
                </a:solidFill>
              </a:rPr>
              <a:t>LHeC</a:t>
            </a:r>
            <a:r>
              <a:rPr lang="en-BE" sz="3200" b="1" dirty="0">
                <a:solidFill>
                  <a:srgbClr val="0032A0"/>
                </a:solidFill>
              </a:rPr>
              <a:t>: Higgs physics</a:t>
            </a:r>
          </a:p>
        </p:txBody>
      </p:sp>
      <p:sp>
        <p:nvSpPr>
          <p:cNvPr id="6" name="TextBox 5">
            <a:extLst>
              <a:ext uri="{FF2B5EF4-FFF2-40B4-BE49-F238E27FC236}">
                <a16:creationId xmlns:a16="http://schemas.microsoft.com/office/drawing/2014/main" id="{08DB46CE-6A61-A4C8-70C5-BAA9E1FF4BF0}"/>
              </a:ext>
            </a:extLst>
          </p:cNvPr>
          <p:cNvSpPr txBox="1"/>
          <p:nvPr/>
        </p:nvSpPr>
        <p:spPr>
          <a:xfrm>
            <a:off x="159268" y="922490"/>
            <a:ext cx="3538792" cy="5909310"/>
          </a:xfrm>
          <a:prstGeom prst="rect">
            <a:avLst/>
          </a:prstGeom>
          <a:noFill/>
        </p:spPr>
        <p:txBody>
          <a:bodyPr wrap="square" rtlCol="0">
            <a:spAutoFit/>
          </a:bodyPr>
          <a:lstStyle/>
          <a:p>
            <a:r>
              <a:rPr lang="en-US" sz="2000" dirty="0">
                <a:solidFill>
                  <a:schemeClr val="tx2"/>
                </a:solidFill>
                <a:effectLst/>
              </a:rPr>
              <a:t>The </a:t>
            </a:r>
            <a:r>
              <a:rPr lang="en-US" sz="2000" dirty="0" err="1">
                <a:solidFill>
                  <a:schemeClr val="tx2"/>
                </a:solidFill>
                <a:effectLst/>
              </a:rPr>
              <a:t>LHeC</a:t>
            </a:r>
            <a:r>
              <a:rPr lang="en-US" sz="2000" dirty="0">
                <a:solidFill>
                  <a:schemeClr val="tx2"/>
                </a:solidFill>
                <a:effectLst/>
              </a:rPr>
              <a:t> is partially a </a:t>
            </a:r>
            <a:r>
              <a:rPr lang="en-US" sz="2000" b="1" dirty="0">
                <a:solidFill>
                  <a:schemeClr val="tx2"/>
                </a:solidFill>
                <a:effectLst/>
              </a:rPr>
              <a:t>Higgs Factory</a:t>
            </a:r>
            <a:r>
              <a:rPr lang="en-US" sz="2000" dirty="0">
                <a:solidFill>
                  <a:schemeClr val="tx2"/>
                </a:solidFill>
                <a:effectLst/>
              </a:rPr>
              <a:t> with several couplings significantly improved over HL-LHC expectations, and some even more accurately compared to FCC-</a:t>
            </a:r>
            <a:r>
              <a:rPr lang="en-US" sz="2000" dirty="0" err="1">
                <a:solidFill>
                  <a:schemeClr val="tx2"/>
                </a:solidFill>
                <a:effectLst/>
              </a:rPr>
              <a:t>ee</a:t>
            </a:r>
            <a:r>
              <a:rPr lang="en-US" sz="2000" dirty="0">
                <a:solidFill>
                  <a:schemeClr val="tx2"/>
                </a:solidFill>
                <a:effectLst/>
              </a:rPr>
              <a:t> at 240 GeV. </a:t>
            </a:r>
          </a:p>
          <a:p>
            <a:pPr lvl="1"/>
            <a:endParaRPr lang="en-US" sz="1200" dirty="0">
              <a:solidFill>
                <a:schemeClr val="tx2"/>
              </a:solidFill>
              <a:effectLst/>
            </a:endParaRPr>
          </a:p>
          <a:p>
            <a:pPr marL="666750" lvl="1" indent="-209550">
              <a:buFont typeface="Arial" panose="020B0604020202020204" pitchFamily="34" charset="0"/>
              <a:buChar char="•"/>
            </a:pPr>
            <a:r>
              <a:rPr lang="en-US" dirty="0">
                <a:solidFill>
                  <a:schemeClr val="tx2"/>
                </a:solidFill>
              </a:rPr>
              <a:t>s</a:t>
            </a:r>
            <a:r>
              <a:rPr lang="en-US" dirty="0">
                <a:solidFill>
                  <a:schemeClr val="tx2"/>
                </a:solidFill>
                <a:effectLst/>
              </a:rPr>
              <a:t>ignificantly improved: </a:t>
            </a:r>
          </a:p>
          <a:p>
            <a:pPr marL="666750" lvl="1" indent="-209550"/>
            <a:r>
              <a:rPr lang="en-US" dirty="0">
                <a:solidFill>
                  <a:schemeClr val="tx2"/>
                </a:solidFill>
              </a:rPr>
              <a:t>		</a:t>
            </a:r>
            <a:r>
              <a:rPr lang="en-US" dirty="0">
                <a:solidFill>
                  <a:schemeClr val="tx2"/>
                </a:solidFill>
                <a:effectLst/>
                <a:latin typeface="Symbol" pitchFamily="2" charset="2"/>
              </a:rPr>
              <a:t>k</a:t>
            </a:r>
            <a:r>
              <a:rPr lang="en-US" baseline="-25000" dirty="0">
                <a:solidFill>
                  <a:schemeClr val="tx2"/>
                </a:solidFill>
                <a:effectLst/>
              </a:rPr>
              <a:t>t</a:t>
            </a:r>
            <a:r>
              <a:rPr lang="en-US" dirty="0">
                <a:solidFill>
                  <a:schemeClr val="tx2"/>
                </a:solidFill>
                <a:effectLst/>
              </a:rPr>
              <a:t>, </a:t>
            </a:r>
            <a:r>
              <a:rPr lang="en-US" dirty="0">
                <a:solidFill>
                  <a:schemeClr val="tx2"/>
                </a:solidFill>
                <a:effectLst/>
                <a:latin typeface="Symbol" pitchFamily="2" charset="2"/>
              </a:rPr>
              <a:t>k</a:t>
            </a:r>
            <a:r>
              <a:rPr lang="en-US" baseline="-25000" dirty="0">
                <a:solidFill>
                  <a:schemeClr val="tx2"/>
                </a:solidFill>
                <a:effectLst/>
                <a:latin typeface="Symbol" pitchFamily="2" charset="2"/>
              </a:rPr>
              <a:t>t</a:t>
            </a:r>
            <a:r>
              <a:rPr lang="en-US" dirty="0">
                <a:solidFill>
                  <a:schemeClr val="tx2"/>
                </a:solidFill>
                <a:effectLst/>
              </a:rPr>
              <a:t>, </a:t>
            </a:r>
            <a:r>
              <a:rPr lang="en-US" dirty="0">
                <a:solidFill>
                  <a:schemeClr val="tx2"/>
                </a:solidFill>
                <a:effectLst/>
                <a:latin typeface="Symbol" pitchFamily="2" charset="2"/>
              </a:rPr>
              <a:t>k</a:t>
            </a:r>
            <a:r>
              <a:rPr lang="en-US" baseline="-25000" dirty="0">
                <a:solidFill>
                  <a:schemeClr val="tx2"/>
                </a:solidFill>
                <a:effectLst/>
              </a:rPr>
              <a:t>g</a:t>
            </a:r>
            <a:r>
              <a:rPr lang="en-US" dirty="0">
                <a:solidFill>
                  <a:schemeClr val="tx2"/>
                </a:solidFill>
                <a:effectLst/>
              </a:rPr>
              <a:t> </a:t>
            </a:r>
          </a:p>
          <a:p>
            <a:pPr marL="666750" lvl="1" indent="-209550">
              <a:buFont typeface="Arial" panose="020B0604020202020204" pitchFamily="34" charset="0"/>
              <a:buChar char="•"/>
            </a:pPr>
            <a:r>
              <a:rPr lang="en-US" dirty="0">
                <a:solidFill>
                  <a:schemeClr val="tx2"/>
                </a:solidFill>
              </a:rPr>
              <a:t>greatly improved: </a:t>
            </a:r>
          </a:p>
          <a:p>
            <a:pPr marL="666750" lvl="1" indent="-209550"/>
            <a:r>
              <a:rPr lang="en-US" dirty="0">
                <a:solidFill>
                  <a:schemeClr val="tx2"/>
                </a:solidFill>
              </a:rPr>
              <a:t>		</a:t>
            </a:r>
            <a:r>
              <a:rPr lang="en-US" dirty="0">
                <a:solidFill>
                  <a:schemeClr val="tx2"/>
                </a:solidFill>
                <a:effectLst/>
                <a:latin typeface="Symbol" pitchFamily="2" charset="2"/>
              </a:rPr>
              <a:t>k</a:t>
            </a:r>
            <a:r>
              <a:rPr lang="en-US" baseline="-25000" dirty="0">
                <a:solidFill>
                  <a:schemeClr val="tx2"/>
                </a:solidFill>
                <a:effectLst/>
              </a:rPr>
              <a:t>b</a:t>
            </a:r>
            <a:r>
              <a:rPr lang="en-US" dirty="0">
                <a:solidFill>
                  <a:schemeClr val="tx2"/>
                </a:solidFill>
                <a:effectLst/>
              </a:rPr>
              <a:t>,</a:t>
            </a:r>
            <a:r>
              <a:rPr lang="en-US" baseline="-25000" dirty="0">
                <a:solidFill>
                  <a:schemeClr val="tx2"/>
                </a:solidFill>
                <a:effectLst/>
              </a:rPr>
              <a:t> </a:t>
            </a:r>
            <a:r>
              <a:rPr lang="en-US" dirty="0">
                <a:solidFill>
                  <a:schemeClr val="tx2"/>
                </a:solidFill>
                <a:latin typeface="Symbol" pitchFamily="2" charset="2"/>
              </a:rPr>
              <a:t>k</a:t>
            </a:r>
            <a:r>
              <a:rPr lang="en-US" baseline="-25000" dirty="0">
                <a:solidFill>
                  <a:schemeClr val="tx2"/>
                </a:solidFill>
              </a:rPr>
              <a:t>W</a:t>
            </a:r>
            <a:r>
              <a:rPr lang="en-US" dirty="0">
                <a:solidFill>
                  <a:schemeClr val="tx2"/>
                </a:solidFill>
              </a:rPr>
              <a:t>, </a:t>
            </a:r>
            <a:r>
              <a:rPr lang="en-US" dirty="0" err="1">
                <a:solidFill>
                  <a:schemeClr val="tx2"/>
                </a:solidFill>
                <a:latin typeface="Symbol" pitchFamily="2" charset="2"/>
              </a:rPr>
              <a:t>k</a:t>
            </a:r>
            <a:r>
              <a:rPr lang="en-US" baseline="-25000" dirty="0" err="1">
                <a:solidFill>
                  <a:schemeClr val="tx2"/>
                </a:solidFill>
              </a:rPr>
              <a:t>Z</a:t>
            </a:r>
            <a:endParaRPr lang="en-US" baseline="-25000" dirty="0">
              <a:solidFill>
                <a:schemeClr val="tx2"/>
              </a:solidFill>
            </a:endParaRPr>
          </a:p>
          <a:p>
            <a:pPr marL="666750" lvl="1" indent="-209550">
              <a:buFont typeface="Arial" panose="020B0604020202020204" pitchFamily="34" charset="0"/>
              <a:buChar char="•"/>
            </a:pPr>
            <a:r>
              <a:rPr lang="en-US" dirty="0">
                <a:solidFill>
                  <a:schemeClr val="tx2"/>
                </a:solidFill>
              </a:rPr>
              <a:t>first time ever:</a:t>
            </a:r>
          </a:p>
          <a:p>
            <a:pPr lvl="1"/>
            <a:r>
              <a:rPr lang="en-US" dirty="0">
                <a:solidFill>
                  <a:schemeClr val="tx2"/>
                </a:solidFill>
              </a:rPr>
              <a:t>	</a:t>
            </a:r>
            <a:r>
              <a:rPr lang="en-US" dirty="0">
                <a:solidFill>
                  <a:schemeClr val="tx2"/>
                </a:solidFill>
                <a:latin typeface="Symbol" pitchFamily="2" charset="2"/>
              </a:rPr>
              <a:t>k</a:t>
            </a:r>
            <a:r>
              <a:rPr lang="en-US" baseline="-25000" dirty="0">
                <a:solidFill>
                  <a:schemeClr val="tx2"/>
                </a:solidFill>
              </a:rPr>
              <a:t>c</a:t>
            </a:r>
            <a:endParaRPr lang="en-GB" baseline="-25000" dirty="0">
              <a:solidFill>
                <a:schemeClr val="tx2"/>
              </a:solidFill>
              <a:effectLst/>
            </a:endParaRPr>
          </a:p>
          <a:p>
            <a:endParaRPr lang="en-GB" sz="1400" dirty="0">
              <a:solidFill>
                <a:schemeClr val="tx2"/>
              </a:solidFill>
            </a:endParaRPr>
          </a:p>
          <a:p>
            <a:r>
              <a:rPr lang="en-GB" sz="1400" u="sng" dirty="0">
                <a:solidFill>
                  <a:schemeClr val="tx2"/>
                </a:solidFill>
                <a:effectLst/>
              </a:rPr>
              <a:t>Figure:</a:t>
            </a:r>
          </a:p>
          <a:p>
            <a:r>
              <a:rPr lang="en-GB" sz="1400" dirty="0">
                <a:solidFill>
                  <a:schemeClr val="tx2"/>
                </a:solidFill>
                <a:effectLst/>
              </a:rPr>
              <a:t>The relative uncertainty on the fermion, vector and loop coupling modifiers obtained in the kappa-3 framework, for different combinations of the HL-LHC, HL-LHC (with improved PDFs from the </a:t>
            </a:r>
            <a:r>
              <a:rPr lang="en-GB" sz="1400" dirty="0" err="1">
                <a:solidFill>
                  <a:schemeClr val="tx2"/>
                </a:solidFill>
                <a:effectLst/>
              </a:rPr>
              <a:t>LHeC</a:t>
            </a:r>
            <a:r>
              <a:rPr lang="en-GB" sz="1400" dirty="0">
                <a:solidFill>
                  <a:schemeClr val="tx2"/>
                </a:solidFill>
                <a:effectLst/>
              </a:rPr>
              <a:t>), </a:t>
            </a:r>
            <a:r>
              <a:rPr lang="en-GB" sz="1400" dirty="0" err="1">
                <a:solidFill>
                  <a:schemeClr val="tx2"/>
                </a:solidFill>
                <a:effectLst/>
              </a:rPr>
              <a:t>LHeC</a:t>
            </a:r>
            <a:r>
              <a:rPr lang="en-GB" sz="1400" dirty="0">
                <a:solidFill>
                  <a:schemeClr val="tx2"/>
                </a:solidFill>
                <a:effectLst/>
              </a:rPr>
              <a:t>, and FCC-</a:t>
            </a:r>
            <a:r>
              <a:rPr lang="en-GB" sz="1400" dirty="0" err="1">
                <a:solidFill>
                  <a:schemeClr val="tx2"/>
                </a:solidFill>
                <a:effectLst/>
              </a:rPr>
              <a:t>ee</a:t>
            </a:r>
            <a:r>
              <a:rPr lang="en-GB" sz="1400" dirty="0">
                <a:solidFill>
                  <a:schemeClr val="tx2"/>
                </a:solidFill>
                <a:effectLst/>
              </a:rPr>
              <a:t>.</a:t>
            </a:r>
          </a:p>
        </p:txBody>
      </p:sp>
      <p:sp>
        <p:nvSpPr>
          <p:cNvPr id="7" name="Shape 6">
            <a:extLst>
              <a:ext uri="{FF2B5EF4-FFF2-40B4-BE49-F238E27FC236}">
                <a16:creationId xmlns:a16="http://schemas.microsoft.com/office/drawing/2014/main" id="{B9D0B402-9A05-4CFE-392C-239322590B8F}"/>
              </a:ext>
            </a:extLst>
          </p:cNvPr>
          <p:cNvSpPr/>
          <p:nvPr/>
        </p:nvSpPr>
        <p:spPr>
          <a:xfrm rot="13032866" flipH="1">
            <a:off x="3686272" y="1629438"/>
            <a:ext cx="1120847" cy="892550"/>
          </a:xfrm>
          <a:prstGeom prst="swooshArrow">
            <a:avLst>
              <a:gd name="adj1" fmla="val 9118"/>
              <a:gd name="adj2" fmla="val 26248"/>
            </a:avLst>
          </a:prstGeom>
          <a:solidFill>
            <a:srgbClr val="FF0000"/>
          </a:solidFill>
          <a:ln>
            <a:solidFill>
              <a:srgbClr val="FF0000"/>
            </a:solid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black">
                  <a:hueOff val="0"/>
                  <a:satOff val="0"/>
                  <a:lumOff val="0"/>
                  <a:alphaOff val="0"/>
                </a:prstClr>
              </a:solidFill>
              <a:effectLst/>
              <a:uLnTx/>
              <a:uFillTx/>
              <a:latin typeface="Calibri"/>
              <a:ea typeface="+mn-ea"/>
              <a:cs typeface="+mn-cs"/>
            </a:endParaRPr>
          </a:p>
        </p:txBody>
      </p:sp>
      <p:sp>
        <p:nvSpPr>
          <p:cNvPr id="9" name="Shape 8">
            <a:extLst>
              <a:ext uri="{FF2B5EF4-FFF2-40B4-BE49-F238E27FC236}">
                <a16:creationId xmlns:a16="http://schemas.microsoft.com/office/drawing/2014/main" id="{139039ED-4508-DF4F-335C-D14ACD661A17}"/>
              </a:ext>
            </a:extLst>
          </p:cNvPr>
          <p:cNvSpPr/>
          <p:nvPr/>
        </p:nvSpPr>
        <p:spPr>
          <a:xfrm rot="6449180">
            <a:off x="5697492" y="2859822"/>
            <a:ext cx="392340" cy="425891"/>
          </a:xfrm>
          <a:prstGeom prst="swooshArrow">
            <a:avLst>
              <a:gd name="adj1" fmla="val 9118"/>
              <a:gd name="adj2" fmla="val 37507"/>
            </a:avLst>
          </a:prstGeom>
          <a:solidFill>
            <a:srgbClr val="FF0000"/>
          </a:solidFill>
          <a:ln>
            <a:solidFill>
              <a:srgbClr val="FF0000"/>
            </a:solid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black">
                  <a:hueOff val="0"/>
                  <a:satOff val="0"/>
                  <a:lumOff val="0"/>
                  <a:alphaOff val="0"/>
                </a:prstClr>
              </a:solidFill>
              <a:effectLst/>
              <a:uLnTx/>
              <a:uFillTx/>
              <a:latin typeface="Calibri"/>
              <a:ea typeface="+mn-ea"/>
              <a:cs typeface="+mn-cs"/>
            </a:endParaRPr>
          </a:p>
        </p:txBody>
      </p:sp>
      <p:sp>
        <p:nvSpPr>
          <p:cNvPr id="10" name="Shape 9">
            <a:extLst>
              <a:ext uri="{FF2B5EF4-FFF2-40B4-BE49-F238E27FC236}">
                <a16:creationId xmlns:a16="http://schemas.microsoft.com/office/drawing/2014/main" id="{BE069F0D-1BC7-6824-51D8-B083521DF6E1}"/>
              </a:ext>
            </a:extLst>
          </p:cNvPr>
          <p:cNvSpPr/>
          <p:nvPr/>
        </p:nvSpPr>
        <p:spPr>
          <a:xfrm rot="6449180">
            <a:off x="8449509" y="2997842"/>
            <a:ext cx="388839" cy="437007"/>
          </a:xfrm>
          <a:prstGeom prst="swooshArrow">
            <a:avLst>
              <a:gd name="adj1" fmla="val 9118"/>
              <a:gd name="adj2" fmla="val 37507"/>
            </a:avLst>
          </a:prstGeom>
          <a:solidFill>
            <a:srgbClr val="FF0000"/>
          </a:solidFill>
          <a:ln>
            <a:solidFill>
              <a:srgbClr val="FF0000"/>
            </a:solid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black">
                  <a:hueOff val="0"/>
                  <a:satOff val="0"/>
                  <a:lumOff val="0"/>
                  <a:alphaOff val="0"/>
                </a:prstClr>
              </a:solidFill>
              <a:effectLst/>
              <a:uLnTx/>
              <a:uFillTx/>
              <a:latin typeface="Calibri"/>
              <a:ea typeface="+mn-ea"/>
              <a:cs typeface="+mn-cs"/>
            </a:endParaRPr>
          </a:p>
        </p:txBody>
      </p:sp>
      <p:sp>
        <p:nvSpPr>
          <p:cNvPr id="11" name="Shape 10">
            <a:extLst>
              <a:ext uri="{FF2B5EF4-FFF2-40B4-BE49-F238E27FC236}">
                <a16:creationId xmlns:a16="http://schemas.microsoft.com/office/drawing/2014/main" id="{B8617C07-C6DD-166F-C067-F2D1A403124C}"/>
              </a:ext>
            </a:extLst>
          </p:cNvPr>
          <p:cNvSpPr/>
          <p:nvPr/>
        </p:nvSpPr>
        <p:spPr>
          <a:xfrm rot="5400000">
            <a:off x="9287517" y="2926935"/>
            <a:ext cx="384604" cy="461246"/>
          </a:xfrm>
          <a:prstGeom prst="swooshArrow">
            <a:avLst>
              <a:gd name="adj1" fmla="val 9118"/>
              <a:gd name="adj2" fmla="val 37507"/>
            </a:avLst>
          </a:prstGeom>
          <a:solidFill>
            <a:srgbClr val="FF0000"/>
          </a:solidFill>
          <a:ln>
            <a:solidFill>
              <a:srgbClr val="FF0000"/>
            </a:solid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black">
                  <a:hueOff val="0"/>
                  <a:satOff val="0"/>
                  <a:lumOff val="0"/>
                  <a:alphaOff val="0"/>
                </a:prstClr>
              </a:solidFill>
              <a:effectLst/>
              <a:uLnTx/>
              <a:uFillTx/>
              <a:latin typeface="Calibri"/>
              <a:ea typeface="+mn-ea"/>
              <a:cs typeface="+mn-cs"/>
            </a:endParaRPr>
          </a:p>
        </p:txBody>
      </p:sp>
      <p:sp>
        <p:nvSpPr>
          <p:cNvPr id="12" name="Shape 11">
            <a:extLst>
              <a:ext uri="{FF2B5EF4-FFF2-40B4-BE49-F238E27FC236}">
                <a16:creationId xmlns:a16="http://schemas.microsoft.com/office/drawing/2014/main" id="{D3A17FD6-25CE-C11E-9741-94D926C5049B}"/>
              </a:ext>
            </a:extLst>
          </p:cNvPr>
          <p:cNvSpPr/>
          <p:nvPr/>
        </p:nvSpPr>
        <p:spPr>
          <a:xfrm rot="6449180">
            <a:off x="10012750" y="2491535"/>
            <a:ext cx="769302" cy="557053"/>
          </a:xfrm>
          <a:prstGeom prst="swooshArrow">
            <a:avLst>
              <a:gd name="adj1" fmla="val 9118"/>
              <a:gd name="adj2" fmla="val 37507"/>
            </a:avLst>
          </a:prstGeom>
          <a:solidFill>
            <a:srgbClr val="FF0000"/>
          </a:solidFill>
          <a:ln>
            <a:solidFill>
              <a:srgbClr val="FF0000"/>
            </a:solid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black">
                  <a:hueOff val="0"/>
                  <a:satOff val="0"/>
                  <a:lumOff val="0"/>
                  <a:alphaOff val="0"/>
                </a:prstClr>
              </a:solidFill>
              <a:effectLst/>
              <a:uLnTx/>
              <a:uFillTx/>
              <a:latin typeface="Calibri"/>
              <a:ea typeface="+mn-ea"/>
              <a:cs typeface="+mn-cs"/>
            </a:endParaRPr>
          </a:p>
        </p:txBody>
      </p:sp>
      <p:sp>
        <p:nvSpPr>
          <p:cNvPr id="13" name="TextBox 12">
            <a:extLst>
              <a:ext uri="{FF2B5EF4-FFF2-40B4-BE49-F238E27FC236}">
                <a16:creationId xmlns:a16="http://schemas.microsoft.com/office/drawing/2014/main" id="{52AEB695-41E2-5247-663F-3D9750A3694B}"/>
              </a:ext>
            </a:extLst>
          </p:cNvPr>
          <p:cNvSpPr txBox="1"/>
          <p:nvPr/>
        </p:nvSpPr>
        <p:spPr>
          <a:xfrm>
            <a:off x="4175490" y="2103929"/>
            <a:ext cx="1087990" cy="276999"/>
          </a:xfrm>
          <a:prstGeom prst="rect">
            <a:avLst/>
          </a:prstGeom>
          <a:noFill/>
        </p:spPr>
        <p:txBody>
          <a:bodyPr wrap="none" rtlCol="0">
            <a:spAutoFit/>
          </a:bodyPr>
          <a:lstStyle/>
          <a:p>
            <a:r>
              <a:rPr lang="en-GB" sz="1200" dirty="0">
                <a:solidFill>
                  <a:srgbClr val="FF0000"/>
                </a:solidFill>
              </a:rPr>
              <a:t>f</a:t>
            </a:r>
            <a:r>
              <a:rPr lang="en-BE" sz="1200" dirty="0">
                <a:solidFill>
                  <a:srgbClr val="FF0000"/>
                </a:solidFill>
              </a:rPr>
              <a:t>irst time ever</a:t>
            </a:r>
          </a:p>
        </p:txBody>
      </p:sp>
      <p:sp>
        <p:nvSpPr>
          <p:cNvPr id="2" name="Slide Number Placeholder 1">
            <a:extLst>
              <a:ext uri="{FF2B5EF4-FFF2-40B4-BE49-F238E27FC236}">
                <a16:creationId xmlns:a16="http://schemas.microsoft.com/office/drawing/2014/main" id="{01E1999A-FABA-3627-722B-E5E000C1C40F}"/>
              </a:ext>
            </a:extLst>
          </p:cNvPr>
          <p:cNvSpPr>
            <a:spLocks noGrp="1"/>
          </p:cNvSpPr>
          <p:nvPr>
            <p:ph type="sldNum" sz="quarter" idx="4"/>
          </p:nvPr>
        </p:nvSpPr>
        <p:spPr/>
        <p:txBody>
          <a:bodyPr/>
          <a:lstStyle/>
          <a:p>
            <a:fld id="{17918391-D411-FE40-AAD7-861AE5233E0E}" type="slidenum">
              <a:rPr lang="en-US" smtClean="0"/>
              <a:pPr/>
              <a:t>18</a:t>
            </a:fld>
            <a:endParaRPr lang="en-US" dirty="0"/>
          </a:p>
        </p:txBody>
      </p:sp>
    </p:spTree>
    <p:extLst>
      <p:ext uri="{BB962C8B-B14F-4D97-AF65-F5344CB8AC3E}">
        <p14:creationId xmlns:p14="http://schemas.microsoft.com/office/powerpoint/2010/main" val="38976842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7B70BB-43E7-FAFE-48AD-DA808DC02497}"/>
            </a:ext>
          </a:extLst>
        </p:cNvPr>
        <p:cNvGrpSpPr/>
        <p:nvPr/>
      </p:nvGrpSpPr>
      <p:grpSpPr>
        <a:xfrm>
          <a:off x="0" y="0"/>
          <a:ext cx="0" cy="0"/>
          <a:chOff x="0" y="0"/>
          <a:chExt cx="0" cy="0"/>
        </a:xfrm>
      </p:grpSpPr>
      <p:pic>
        <p:nvPicPr>
          <p:cNvPr id="38" name="Picture 37">
            <a:extLst>
              <a:ext uri="{FF2B5EF4-FFF2-40B4-BE49-F238E27FC236}">
                <a16:creationId xmlns:a16="http://schemas.microsoft.com/office/drawing/2014/main" id="{7DA59512-17F0-B1BB-AF91-FCDB22EB0150}"/>
              </a:ext>
            </a:extLst>
          </p:cNvPr>
          <p:cNvPicPr>
            <a:picLocks noChangeAspect="1"/>
          </p:cNvPicPr>
          <p:nvPr/>
        </p:nvPicPr>
        <p:blipFill>
          <a:blip r:embed="rId3"/>
          <a:stretch>
            <a:fillRect/>
          </a:stretch>
        </p:blipFill>
        <p:spPr>
          <a:xfrm>
            <a:off x="3719736" y="3815897"/>
            <a:ext cx="3168352" cy="2637439"/>
          </a:xfrm>
          <a:prstGeom prst="rect">
            <a:avLst/>
          </a:prstGeom>
        </p:spPr>
      </p:pic>
      <p:sp>
        <p:nvSpPr>
          <p:cNvPr id="2" name="Title 1">
            <a:extLst>
              <a:ext uri="{FF2B5EF4-FFF2-40B4-BE49-F238E27FC236}">
                <a16:creationId xmlns:a16="http://schemas.microsoft.com/office/drawing/2014/main" id="{6FBCD70E-882A-1935-46AC-6B1A19AA9075}"/>
              </a:ext>
            </a:extLst>
          </p:cNvPr>
          <p:cNvSpPr>
            <a:spLocks noGrp="1"/>
          </p:cNvSpPr>
          <p:nvPr>
            <p:ph type="title"/>
          </p:nvPr>
        </p:nvSpPr>
        <p:spPr>
          <a:xfrm>
            <a:off x="407988" y="188640"/>
            <a:ext cx="11376025" cy="1065742"/>
          </a:xfrm>
        </p:spPr>
        <p:txBody>
          <a:bodyPr>
            <a:normAutofit/>
          </a:bodyPr>
          <a:lstStyle/>
          <a:p>
            <a:r>
              <a:rPr lang="en-CH" sz="4400" dirty="0"/>
              <a:t>Motivation for a Linear Lepton Collider</a:t>
            </a:r>
            <a:endParaRPr lang="en-GB" dirty="0"/>
          </a:p>
        </p:txBody>
      </p:sp>
      <p:sp>
        <p:nvSpPr>
          <p:cNvPr id="9" name="TextBox 8">
            <a:extLst>
              <a:ext uri="{FF2B5EF4-FFF2-40B4-BE49-F238E27FC236}">
                <a16:creationId xmlns:a16="http://schemas.microsoft.com/office/drawing/2014/main" id="{9B4ADDFB-9ADA-82EE-DA22-DE9C33D142F3}"/>
              </a:ext>
            </a:extLst>
          </p:cNvPr>
          <p:cNvSpPr txBox="1"/>
          <p:nvPr/>
        </p:nvSpPr>
        <p:spPr>
          <a:xfrm>
            <a:off x="284371" y="836712"/>
            <a:ext cx="11264319" cy="2133405"/>
          </a:xfrm>
          <a:prstGeom prst="rect">
            <a:avLst/>
          </a:prstGeom>
          <a:noFill/>
        </p:spPr>
        <p:txBody>
          <a:bodyPr wrap="square" rtlCol="0">
            <a:spAutoFit/>
          </a:bodyPr>
          <a:lstStyle/>
          <a:p>
            <a:pPr marL="285750" indent="-285750">
              <a:lnSpc>
                <a:spcPct val="120000"/>
              </a:lnSpc>
              <a:buFont typeface="Arial" panose="020B0604020202020204" pitchFamily="34" charset="0"/>
              <a:buChar char="•"/>
            </a:pPr>
            <a:r>
              <a:rPr lang="en-CH" sz="1600" b="0" dirty="0">
                <a:solidFill>
                  <a:srgbClr val="000000"/>
                </a:solidFill>
              </a:rPr>
              <a:t>Synchrotron radiation losses in circular lepton colliders limit </a:t>
            </a:r>
            <a:r>
              <a:rPr lang="en-CH" sz="1600" b="1" dirty="0">
                <a:solidFill>
                  <a:srgbClr val="000000"/>
                </a:solidFill>
              </a:rPr>
              <a:t>energy</a:t>
            </a:r>
            <a:r>
              <a:rPr lang="en-CH" sz="1600" b="0" dirty="0">
                <a:solidFill>
                  <a:srgbClr val="000000"/>
                </a:solidFill>
              </a:rPr>
              <a:t> and </a:t>
            </a:r>
            <a:r>
              <a:rPr lang="en-CH" sz="1600" b="1" dirty="0">
                <a:solidFill>
                  <a:srgbClr val="000000"/>
                </a:solidFill>
              </a:rPr>
              <a:t>luminosity</a:t>
            </a:r>
            <a:r>
              <a:rPr lang="en-CH" sz="1600" b="0" dirty="0">
                <a:solidFill>
                  <a:srgbClr val="000000"/>
                </a:solidFill>
              </a:rPr>
              <a:t> reach and efficiency</a:t>
            </a:r>
          </a:p>
          <a:p>
            <a:pPr marL="285750" indent="-285750">
              <a:lnSpc>
                <a:spcPct val="120000"/>
              </a:lnSpc>
              <a:buFont typeface="Wingdings" pitchFamily="2" charset="2"/>
              <a:buChar char="à"/>
            </a:pPr>
            <a:r>
              <a:rPr lang="en-CH" sz="1600" dirty="0">
                <a:solidFill>
                  <a:srgbClr val="000000"/>
                </a:solidFill>
                <a:sym typeface="Wingdings" pitchFamily="2" charset="2"/>
              </a:rPr>
              <a:t>Linear lepton colliders can reach </a:t>
            </a:r>
            <a:r>
              <a:rPr lang="en-CH" sz="1600" b="1" dirty="0">
                <a:solidFill>
                  <a:srgbClr val="000000"/>
                </a:solidFill>
                <a:sym typeface="Wingdings" pitchFamily="2" charset="2"/>
              </a:rPr>
              <a:t>higher</a:t>
            </a:r>
            <a:r>
              <a:rPr lang="en-CH" sz="1600" b="1" dirty="0">
                <a:solidFill>
                  <a:srgbClr val="000000"/>
                </a:solidFill>
              </a:rPr>
              <a:t> centre-of-mass energies </a:t>
            </a:r>
            <a:r>
              <a:rPr lang="en-CH" sz="1600" b="0" dirty="0">
                <a:solidFill>
                  <a:srgbClr val="000000"/>
                </a:solidFill>
              </a:rPr>
              <a:t>at </a:t>
            </a:r>
            <a:r>
              <a:rPr lang="en-CH" sz="1600" b="1" dirty="0">
                <a:solidFill>
                  <a:srgbClr val="000000"/>
                </a:solidFill>
              </a:rPr>
              <a:t>lower power budget</a:t>
            </a:r>
          </a:p>
          <a:p>
            <a:pPr marL="285750" indent="-285750">
              <a:lnSpc>
                <a:spcPct val="120000"/>
              </a:lnSpc>
              <a:buFont typeface="Arial" panose="020B0604020202020204" pitchFamily="34" charset="0"/>
              <a:buChar char="•"/>
            </a:pPr>
            <a:r>
              <a:rPr lang="en-CH" sz="1600" b="0" dirty="0">
                <a:solidFill>
                  <a:srgbClr val="000000"/>
                </a:solidFill>
              </a:rPr>
              <a:t>Linear colliders can be extended in length (</a:t>
            </a:r>
            <a:r>
              <a:rPr lang="en-CH" sz="1600" b="1" dirty="0">
                <a:solidFill>
                  <a:srgbClr val="000000"/>
                </a:solidFill>
              </a:rPr>
              <a:t>staged construction</a:t>
            </a:r>
            <a:r>
              <a:rPr lang="en-CH" sz="1600" b="0" dirty="0">
                <a:solidFill>
                  <a:srgbClr val="000000"/>
                </a:solidFill>
              </a:rPr>
              <a:t>) to increase the energy towards </a:t>
            </a:r>
            <a:r>
              <a:rPr lang="en-CH" sz="1600" b="1" dirty="0">
                <a:solidFill>
                  <a:srgbClr val="000000"/>
                </a:solidFill>
              </a:rPr>
              <a:t>multi-TeV</a:t>
            </a:r>
          </a:p>
          <a:p>
            <a:pPr>
              <a:lnSpc>
                <a:spcPct val="120000"/>
              </a:lnSpc>
            </a:pPr>
            <a:r>
              <a:rPr lang="en-CH" sz="1600" dirty="0">
                <a:solidFill>
                  <a:srgbClr val="000000"/>
                </a:solidFill>
                <a:sym typeface="Wingdings" pitchFamily="2" charset="2"/>
              </a:rPr>
              <a:t> Unique combination of </a:t>
            </a:r>
            <a:r>
              <a:rPr lang="en-CH" sz="1600" b="1" dirty="0">
                <a:solidFill>
                  <a:srgbClr val="000000"/>
                </a:solidFill>
                <a:sym typeface="Wingdings" pitchFamily="2" charset="2"/>
              </a:rPr>
              <a:t>high collision energies </a:t>
            </a:r>
            <a:r>
              <a:rPr lang="en-CH" sz="1600" dirty="0">
                <a:solidFill>
                  <a:srgbClr val="000000"/>
                </a:solidFill>
                <a:sym typeface="Wingdings" pitchFamily="2" charset="2"/>
              </a:rPr>
              <a:t>with </a:t>
            </a:r>
            <a:r>
              <a:rPr lang="en-CH" sz="1600" b="1" dirty="0">
                <a:solidFill>
                  <a:srgbClr val="000000"/>
                </a:solidFill>
                <a:sym typeface="Wingdings" pitchFamily="2" charset="2"/>
              </a:rPr>
              <a:t>high luminosity </a:t>
            </a:r>
            <a:r>
              <a:rPr lang="en-CH" sz="1600" dirty="0">
                <a:solidFill>
                  <a:srgbClr val="000000"/>
                </a:solidFill>
                <a:sym typeface="Wingdings" pitchFamily="2" charset="2"/>
              </a:rPr>
              <a:t>and </a:t>
            </a:r>
            <a:r>
              <a:rPr lang="en-CH" sz="1600" b="1" dirty="0">
                <a:solidFill>
                  <a:srgbClr val="000000"/>
                </a:solidFill>
                <a:sym typeface="Wingdings" pitchFamily="2" charset="2"/>
              </a:rPr>
              <a:t>clean e</a:t>
            </a:r>
            <a:r>
              <a:rPr lang="en-CH" sz="1600" b="1" baseline="30000" dirty="0">
                <a:solidFill>
                  <a:srgbClr val="000000"/>
                </a:solidFill>
                <a:sym typeface="Wingdings" pitchFamily="2" charset="2"/>
              </a:rPr>
              <a:t>+</a:t>
            </a:r>
            <a:r>
              <a:rPr lang="en-CH" sz="1600" b="1" dirty="0">
                <a:solidFill>
                  <a:srgbClr val="000000"/>
                </a:solidFill>
                <a:sym typeface="Wingdings" pitchFamily="2" charset="2"/>
              </a:rPr>
              <a:t>e</a:t>
            </a:r>
            <a:r>
              <a:rPr lang="en-CH" sz="1600" b="1" baseline="30000" dirty="0">
                <a:solidFill>
                  <a:srgbClr val="000000"/>
                </a:solidFill>
                <a:sym typeface="Wingdings" pitchFamily="2" charset="2"/>
              </a:rPr>
              <a:t>-</a:t>
            </a:r>
            <a:r>
              <a:rPr lang="en-CH" sz="1600" b="1" dirty="0">
                <a:solidFill>
                  <a:srgbClr val="000000"/>
                </a:solidFill>
                <a:sym typeface="Wingdings" pitchFamily="2" charset="2"/>
              </a:rPr>
              <a:t> environment</a:t>
            </a:r>
            <a:endParaRPr lang="en-CH" sz="1600" b="1" dirty="0">
              <a:solidFill>
                <a:srgbClr val="000000"/>
              </a:solidFill>
            </a:endParaRPr>
          </a:p>
          <a:p>
            <a:pPr marL="285750" indent="-285750">
              <a:lnSpc>
                <a:spcPct val="120000"/>
              </a:lnSpc>
              <a:buFont typeface="Wingdings" pitchFamily="2" charset="2"/>
              <a:buChar char="à"/>
            </a:pPr>
            <a:r>
              <a:rPr lang="en-CH" sz="1600" b="1" dirty="0">
                <a:solidFill>
                  <a:srgbClr val="000000"/>
                </a:solidFill>
                <a:sym typeface="Wingdings" pitchFamily="2" charset="2"/>
              </a:rPr>
              <a:t>Flexible</a:t>
            </a:r>
            <a:r>
              <a:rPr lang="en-CH" sz="1600" b="0" dirty="0">
                <a:solidFill>
                  <a:srgbClr val="000000"/>
                </a:solidFill>
                <a:sym typeface="Wingdings" pitchFamily="2" charset="2"/>
              </a:rPr>
              <a:t> running and upgrade scenarios, adaptable to physics results and advancements in accelerator technology</a:t>
            </a:r>
          </a:p>
          <a:p>
            <a:pPr marL="742950" lvl="1" indent="-285750">
              <a:lnSpc>
                <a:spcPct val="120000"/>
              </a:lnSpc>
              <a:buFont typeface="Wingdings" pitchFamily="2" charset="2"/>
              <a:buChar char="à"/>
            </a:pPr>
            <a:r>
              <a:rPr lang="en-CH" sz="1600" dirty="0">
                <a:solidFill>
                  <a:srgbClr val="000000"/>
                </a:solidFill>
                <a:sym typeface="Wingdings" pitchFamily="2" charset="2"/>
              </a:rPr>
              <a:t>Probe various </a:t>
            </a:r>
            <a:r>
              <a:rPr lang="en-CH" sz="1600" b="1" dirty="0">
                <a:solidFill>
                  <a:srgbClr val="000000"/>
                </a:solidFill>
                <a:sym typeface="Wingdings" pitchFamily="2" charset="2"/>
              </a:rPr>
              <a:t>Higgs-</a:t>
            </a:r>
            <a:r>
              <a:rPr lang="en-CH" sz="1600" dirty="0">
                <a:solidFill>
                  <a:srgbClr val="000000"/>
                </a:solidFill>
                <a:sym typeface="Wingdings" pitchFamily="2" charset="2"/>
              </a:rPr>
              <a:t> and </a:t>
            </a:r>
            <a:r>
              <a:rPr lang="en-CH" sz="1600" b="1" dirty="0">
                <a:solidFill>
                  <a:srgbClr val="000000"/>
                </a:solidFill>
                <a:sym typeface="Wingdings" pitchFamily="2" charset="2"/>
              </a:rPr>
              <a:t>top-production </a:t>
            </a:r>
            <a:r>
              <a:rPr lang="en-CH" sz="1600" dirty="0">
                <a:solidFill>
                  <a:srgbClr val="000000"/>
                </a:solidFill>
                <a:sym typeface="Wingdings" pitchFamily="2" charset="2"/>
              </a:rPr>
              <a:t>processes dominant at different energy scales</a:t>
            </a:r>
          </a:p>
          <a:p>
            <a:pPr marL="742950" lvl="1" indent="-285750">
              <a:lnSpc>
                <a:spcPct val="120000"/>
              </a:lnSpc>
              <a:buFont typeface="Wingdings" pitchFamily="2" charset="2"/>
              <a:buChar char="à"/>
            </a:pPr>
            <a:r>
              <a:rPr lang="en-CH" sz="1600" b="0" dirty="0">
                <a:solidFill>
                  <a:srgbClr val="000000"/>
                </a:solidFill>
                <a:sym typeface="Wingdings" pitchFamily="2" charset="2"/>
              </a:rPr>
              <a:t>Sensitivity to </a:t>
            </a:r>
            <a:r>
              <a:rPr lang="en-CH" sz="1600" b="1" dirty="0">
                <a:solidFill>
                  <a:srgbClr val="000000"/>
                </a:solidFill>
                <a:sym typeface="Wingdings" pitchFamily="2" charset="2"/>
              </a:rPr>
              <a:t>new physics </a:t>
            </a:r>
            <a:r>
              <a:rPr lang="en-CH" sz="1600" b="0" dirty="0">
                <a:solidFill>
                  <a:srgbClr val="000000"/>
                </a:solidFill>
                <a:sym typeface="Wingdings" pitchFamily="2" charset="2"/>
              </a:rPr>
              <a:t>with electroweak-sized coupling strength or through mixing with known particles </a:t>
            </a:r>
            <a:endParaRPr lang="en-CH" sz="1600" b="0" dirty="0">
              <a:solidFill>
                <a:srgbClr val="000000"/>
              </a:solidFill>
            </a:endParaRPr>
          </a:p>
        </p:txBody>
      </p:sp>
      <p:sp>
        <p:nvSpPr>
          <p:cNvPr id="28" name="Slide Number Placeholder 27">
            <a:extLst>
              <a:ext uri="{FF2B5EF4-FFF2-40B4-BE49-F238E27FC236}">
                <a16:creationId xmlns:a16="http://schemas.microsoft.com/office/drawing/2014/main" id="{4A686F5C-EDF9-CBEC-30BF-83134453C33C}"/>
              </a:ext>
            </a:extLst>
          </p:cNvPr>
          <p:cNvSpPr>
            <a:spLocks noGrp="1"/>
          </p:cNvSpPr>
          <p:nvPr>
            <p:ph type="sldNum" sz="quarter" idx="4"/>
          </p:nvPr>
        </p:nvSpPr>
        <p:spPr>
          <a:xfrm>
            <a:off x="10913835" y="6520259"/>
            <a:ext cx="668565" cy="365125"/>
          </a:xfrm>
        </p:spPr>
        <p:txBody>
          <a:bodyPr/>
          <a:lstStyle/>
          <a:p>
            <a:fld id="{17918391-D411-FE40-AAD7-861AE5233E0E}" type="slidenum">
              <a:rPr lang="en-US" smtClean="0"/>
              <a:pPr/>
              <a:t>19</a:t>
            </a:fld>
            <a:endParaRPr lang="en-US" dirty="0"/>
          </a:p>
        </p:txBody>
      </p:sp>
      <p:pic>
        <p:nvPicPr>
          <p:cNvPr id="11" name="Picture 10" descr="TripleH_Feynman.pdf">
            <a:extLst>
              <a:ext uri="{FF2B5EF4-FFF2-40B4-BE49-F238E27FC236}">
                <a16:creationId xmlns:a16="http://schemas.microsoft.com/office/drawing/2014/main" id="{88C93B34-6C74-9BEB-7995-E17B1E9A62C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76120" y="5085184"/>
            <a:ext cx="1584176" cy="1195898"/>
          </a:xfrm>
          <a:prstGeom prst="rect">
            <a:avLst/>
          </a:prstGeom>
        </p:spPr>
      </p:pic>
      <p:sp>
        <p:nvSpPr>
          <p:cNvPr id="25" name="TextBox 24">
            <a:extLst>
              <a:ext uri="{FF2B5EF4-FFF2-40B4-BE49-F238E27FC236}">
                <a16:creationId xmlns:a16="http://schemas.microsoft.com/office/drawing/2014/main" id="{972E0367-F931-5809-B890-48E94AEF194C}"/>
              </a:ext>
            </a:extLst>
          </p:cNvPr>
          <p:cNvSpPr txBox="1"/>
          <p:nvPr/>
        </p:nvSpPr>
        <p:spPr>
          <a:xfrm>
            <a:off x="8904312" y="5229200"/>
            <a:ext cx="3027412" cy="738664"/>
          </a:xfrm>
          <a:prstGeom prst="rect">
            <a:avLst/>
          </a:prstGeom>
          <a:noFill/>
        </p:spPr>
        <p:txBody>
          <a:bodyPr wrap="none" rtlCol="0">
            <a:spAutoFit/>
          </a:bodyPr>
          <a:lstStyle/>
          <a:p>
            <a:r>
              <a:rPr lang="en-US" sz="1400" b="1" dirty="0"/>
              <a:t>Double-Higgs prod.</a:t>
            </a:r>
            <a:r>
              <a:rPr lang="en-US" sz="1400" dirty="0"/>
              <a:t>: </a:t>
            </a:r>
            <a:r>
              <a:rPr lang="en-US" sz="1400" dirty="0" err="1"/>
              <a:t>e</a:t>
            </a:r>
            <a:r>
              <a:rPr lang="en-US" sz="1400" baseline="30000" dirty="0" err="1"/>
              <a:t>+</a:t>
            </a:r>
            <a:r>
              <a:rPr lang="en-US" sz="1400" dirty="0" err="1"/>
              <a:t>e</a:t>
            </a:r>
            <a:r>
              <a:rPr lang="en-US" sz="1400" baseline="30000" dirty="0"/>
              <a:t>-</a:t>
            </a:r>
            <a:r>
              <a:rPr lang="en-US" sz="1400" dirty="0">
                <a:sym typeface="Wingdings"/>
              </a:rPr>
              <a:t></a:t>
            </a:r>
            <a:r>
              <a:rPr lang="en-US" sz="1400" dirty="0" err="1">
                <a:sym typeface="Wingdings"/>
              </a:rPr>
              <a:t>HHν</a:t>
            </a:r>
            <a:r>
              <a:rPr lang="en-US" sz="1400" baseline="-25000" dirty="0" err="1">
                <a:sym typeface="Wingdings"/>
              </a:rPr>
              <a:t>e</a:t>
            </a:r>
            <a:r>
              <a:rPr lang="en-US" sz="1400" dirty="0" err="1">
                <a:sym typeface="Wingdings"/>
              </a:rPr>
              <a:t>ν</a:t>
            </a:r>
            <a:r>
              <a:rPr lang="en-US" sz="1400" baseline="-25000" dirty="0" err="1">
                <a:sym typeface="Wingdings"/>
              </a:rPr>
              <a:t>e</a:t>
            </a:r>
            <a:endParaRPr lang="en-US" sz="1400" baseline="-25000" dirty="0">
              <a:sym typeface="Wingdings"/>
            </a:endParaRPr>
          </a:p>
          <a:p>
            <a:pPr marL="140400" indent="-140400">
              <a:buFont typeface="Arial"/>
              <a:buChar char="•"/>
            </a:pPr>
            <a:r>
              <a:rPr lang="en-US" sz="1400" dirty="0">
                <a:sym typeface="Wingdings"/>
              </a:rPr>
              <a:t>Measure tri-linear self coupling</a:t>
            </a:r>
          </a:p>
          <a:p>
            <a:pPr marL="140400" indent="-140400">
              <a:buFont typeface="Arial"/>
              <a:buChar char="•"/>
            </a:pPr>
            <a:r>
              <a:rPr lang="en-US" sz="1400" dirty="0">
                <a:sym typeface="Wingdings"/>
              </a:rPr>
              <a:t>Needs high </a:t>
            </a:r>
            <a:r>
              <a:rPr lang="en-US" sz="1400" b="1" dirty="0">
                <a:sym typeface="Wingdings"/>
              </a:rPr>
              <a:t>√s ≳1.5 TeV</a:t>
            </a:r>
          </a:p>
        </p:txBody>
      </p:sp>
      <p:sp>
        <p:nvSpPr>
          <p:cNvPr id="26" name="Rectangle 25">
            <a:extLst>
              <a:ext uri="{FF2B5EF4-FFF2-40B4-BE49-F238E27FC236}">
                <a16:creationId xmlns:a16="http://schemas.microsoft.com/office/drawing/2014/main" id="{A72EDF1A-223B-D909-D121-17D85CA4E53D}"/>
              </a:ext>
            </a:extLst>
          </p:cNvPr>
          <p:cNvSpPr/>
          <p:nvPr/>
        </p:nvSpPr>
        <p:spPr>
          <a:xfrm>
            <a:off x="8944571" y="4077072"/>
            <a:ext cx="3073728" cy="738664"/>
          </a:xfrm>
          <a:prstGeom prst="rect">
            <a:avLst/>
          </a:prstGeom>
        </p:spPr>
        <p:txBody>
          <a:bodyPr wrap="none">
            <a:spAutoFit/>
          </a:bodyPr>
          <a:lstStyle/>
          <a:p>
            <a:r>
              <a:rPr lang="en-US" sz="1400" b="1" dirty="0"/>
              <a:t>Radiation off top-quarks</a:t>
            </a:r>
            <a:r>
              <a:rPr lang="en-US" sz="1400" dirty="0"/>
              <a:t>: </a:t>
            </a:r>
            <a:r>
              <a:rPr lang="en-US" sz="1400" dirty="0" err="1"/>
              <a:t>e</a:t>
            </a:r>
            <a:r>
              <a:rPr lang="en-US" sz="1400" baseline="30000" dirty="0" err="1"/>
              <a:t>+</a:t>
            </a:r>
            <a:r>
              <a:rPr lang="en-US" sz="1400" dirty="0" err="1"/>
              <a:t>e</a:t>
            </a:r>
            <a:r>
              <a:rPr lang="en-US" sz="1400" baseline="30000" dirty="0"/>
              <a:t>-</a:t>
            </a:r>
            <a:r>
              <a:rPr lang="en-US" sz="1400" dirty="0">
                <a:sym typeface="Wingdings"/>
              </a:rPr>
              <a:t></a:t>
            </a:r>
            <a:r>
              <a:rPr lang="en-US" sz="1400" dirty="0" err="1">
                <a:sym typeface="Wingdings"/>
              </a:rPr>
              <a:t>ttH</a:t>
            </a:r>
            <a:endParaRPr lang="en-US" sz="1400" baseline="-25000" dirty="0">
              <a:sym typeface="Wingdings"/>
            </a:endParaRPr>
          </a:p>
          <a:p>
            <a:pPr marL="140400" indent="-140400">
              <a:buFont typeface="Arial"/>
              <a:buChar char="•"/>
            </a:pPr>
            <a:r>
              <a:rPr lang="en-US" sz="1400" dirty="0">
                <a:sym typeface="Wingdings"/>
              </a:rPr>
              <a:t>Measure top Yukawa coupling</a:t>
            </a:r>
          </a:p>
          <a:p>
            <a:pPr marL="140400" indent="-140400">
              <a:buFont typeface="Arial"/>
              <a:buChar char="•"/>
            </a:pPr>
            <a:r>
              <a:rPr lang="en-US" sz="1400" dirty="0">
                <a:sym typeface="Wingdings"/>
              </a:rPr>
              <a:t>Needs </a:t>
            </a:r>
            <a:r>
              <a:rPr lang="en-US" sz="1400" b="1" dirty="0">
                <a:sym typeface="Wingdings"/>
              </a:rPr>
              <a:t>√s≳500 </a:t>
            </a:r>
            <a:r>
              <a:rPr lang="en-US" sz="1400" b="1" dirty="0" err="1">
                <a:sym typeface="Wingdings"/>
              </a:rPr>
              <a:t>GeV</a:t>
            </a:r>
            <a:endParaRPr lang="en-US" sz="1400" b="1" dirty="0">
              <a:sym typeface="Wingdings"/>
            </a:endParaRPr>
          </a:p>
        </p:txBody>
      </p:sp>
      <p:pic>
        <p:nvPicPr>
          <p:cNvPr id="29" name="Picture 28">
            <a:extLst>
              <a:ext uri="{FF2B5EF4-FFF2-40B4-BE49-F238E27FC236}">
                <a16:creationId xmlns:a16="http://schemas.microsoft.com/office/drawing/2014/main" id="{DFD37DA9-E023-0F84-78EA-FDBF80318B32}"/>
              </a:ext>
            </a:extLst>
          </p:cNvPr>
          <p:cNvPicPr>
            <a:picLocks noChangeAspect="1"/>
          </p:cNvPicPr>
          <p:nvPr/>
        </p:nvPicPr>
        <p:blipFill>
          <a:blip r:embed="rId5"/>
          <a:stretch>
            <a:fillRect/>
          </a:stretch>
        </p:blipFill>
        <p:spPr>
          <a:xfrm>
            <a:off x="7330719" y="4221088"/>
            <a:ext cx="1368152" cy="523613"/>
          </a:xfrm>
          <a:prstGeom prst="rect">
            <a:avLst/>
          </a:prstGeom>
        </p:spPr>
      </p:pic>
      <p:sp>
        <p:nvSpPr>
          <p:cNvPr id="36" name="TextBox 35">
            <a:extLst>
              <a:ext uri="{FF2B5EF4-FFF2-40B4-BE49-F238E27FC236}">
                <a16:creationId xmlns:a16="http://schemas.microsoft.com/office/drawing/2014/main" id="{A7478808-B364-52FE-6897-2F065E73DE72}"/>
              </a:ext>
            </a:extLst>
          </p:cNvPr>
          <p:cNvSpPr txBox="1"/>
          <p:nvPr/>
        </p:nvSpPr>
        <p:spPr>
          <a:xfrm>
            <a:off x="5916530" y="3288087"/>
            <a:ext cx="4032448" cy="584775"/>
          </a:xfrm>
          <a:prstGeom prst="rect">
            <a:avLst/>
          </a:prstGeom>
          <a:noFill/>
        </p:spPr>
        <p:txBody>
          <a:bodyPr wrap="square">
            <a:spAutoFit/>
          </a:bodyPr>
          <a:lstStyle/>
          <a:p>
            <a:r>
              <a:rPr lang="en-CH" sz="1600" b="0" dirty="0">
                <a:solidFill>
                  <a:srgbClr val="0032A0"/>
                </a:solidFill>
              </a:rPr>
              <a:t>Complementary Higgs measurements by accessing wide energy range:</a:t>
            </a:r>
          </a:p>
        </p:txBody>
      </p:sp>
      <p:sp>
        <p:nvSpPr>
          <p:cNvPr id="37" name="TextBox 36">
            <a:extLst>
              <a:ext uri="{FF2B5EF4-FFF2-40B4-BE49-F238E27FC236}">
                <a16:creationId xmlns:a16="http://schemas.microsoft.com/office/drawing/2014/main" id="{26EEDB0D-E72D-8EB2-7180-C55A40981B6E}"/>
              </a:ext>
            </a:extLst>
          </p:cNvPr>
          <p:cNvSpPr txBox="1"/>
          <p:nvPr/>
        </p:nvSpPr>
        <p:spPr>
          <a:xfrm>
            <a:off x="364914" y="3250128"/>
            <a:ext cx="3168352" cy="584775"/>
          </a:xfrm>
          <a:prstGeom prst="rect">
            <a:avLst/>
          </a:prstGeom>
          <a:noFill/>
        </p:spPr>
        <p:txBody>
          <a:bodyPr wrap="square">
            <a:spAutoFit/>
          </a:bodyPr>
          <a:lstStyle/>
          <a:p>
            <a:r>
              <a:rPr lang="en-CH" sz="1600" dirty="0">
                <a:solidFill>
                  <a:srgbClr val="0032A0"/>
                </a:solidFill>
              </a:rPr>
              <a:t>Energy and luminosity reaches for circular and linear colliders:</a:t>
            </a:r>
            <a:endParaRPr lang="en-CH" sz="1600" b="0" dirty="0">
              <a:solidFill>
                <a:srgbClr val="0032A0"/>
              </a:solidFill>
            </a:endParaRPr>
          </a:p>
        </p:txBody>
      </p:sp>
      <p:pic>
        <p:nvPicPr>
          <p:cNvPr id="39" name="Picture 38">
            <a:extLst>
              <a:ext uri="{FF2B5EF4-FFF2-40B4-BE49-F238E27FC236}">
                <a16:creationId xmlns:a16="http://schemas.microsoft.com/office/drawing/2014/main" id="{D73BBF54-3DD8-2CFB-936B-48B5B62161C9}"/>
              </a:ext>
            </a:extLst>
          </p:cNvPr>
          <p:cNvPicPr>
            <a:picLocks noChangeAspect="1"/>
          </p:cNvPicPr>
          <p:nvPr/>
        </p:nvPicPr>
        <p:blipFill>
          <a:blip r:embed="rId6"/>
          <a:stretch>
            <a:fillRect/>
          </a:stretch>
        </p:blipFill>
        <p:spPr>
          <a:xfrm>
            <a:off x="119214" y="3783776"/>
            <a:ext cx="3403785" cy="2604938"/>
          </a:xfrm>
          <a:prstGeom prst="rect">
            <a:avLst/>
          </a:prstGeom>
        </p:spPr>
      </p:pic>
    </p:spTree>
    <p:extLst>
      <p:ext uri="{BB962C8B-B14F-4D97-AF65-F5344CB8AC3E}">
        <p14:creationId xmlns:p14="http://schemas.microsoft.com/office/powerpoint/2010/main" val="25448614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220362F-7C15-6890-B3BC-FB8D3C56580A}"/>
              </a:ext>
            </a:extLst>
          </p:cNvPr>
          <p:cNvSpPr>
            <a:spLocks noGrp="1"/>
          </p:cNvSpPr>
          <p:nvPr>
            <p:ph type="sldNum" sz="quarter" idx="12"/>
          </p:nvPr>
        </p:nvSpPr>
        <p:spPr>
          <a:xfrm>
            <a:off x="11391410" y="6520259"/>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87A23F-BAF2-40F7-981E-A4E481A32A38}" type="slidenum">
              <a:rPr lang="en-US" smtClean="0"/>
              <a:pPr/>
              <a:t>2</a:t>
            </a:fld>
            <a:endParaRPr lang="en-US"/>
          </a:p>
        </p:txBody>
      </p:sp>
      <p:sp>
        <p:nvSpPr>
          <p:cNvPr id="5" name="TextBox 4">
            <a:extLst>
              <a:ext uri="{FF2B5EF4-FFF2-40B4-BE49-F238E27FC236}">
                <a16:creationId xmlns:a16="http://schemas.microsoft.com/office/drawing/2014/main" id="{BCD3677C-03C2-B523-337E-F3C14FC957AF}"/>
              </a:ext>
            </a:extLst>
          </p:cNvPr>
          <p:cNvSpPr txBox="1"/>
          <p:nvPr/>
        </p:nvSpPr>
        <p:spPr>
          <a:xfrm>
            <a:off x="479376" y="172953"/>
            <a:ext cx="10310515" cy="553998"/>
          </a:xfrm>
          <a:prstGeom prst="rect">
            <a:avLst/>
          </a:prstGeom>
          <a:noFill/>
        </p:spPr>
        <p:txBody>
          <a:bodyPr wrap="none" lIns="0" tIns="0" rIns="0" bIns="0" rtlCol="0">
            <a:spAutoFit/>
          </a:bodyPr>
          <a:lstStyle/>
          <a:p>
            <a:pPr algn="l"/>
            <a:r>
              <a:rPr lang="en-US" sz="3600" b="1" dirty="0"/>
              <a:t>European Strategy for Particle Physics  (ESPP)</a:t>
            </a:r>
            <a:endParaRPr lang="en-CH" sz="3600" b="1" dirty="0">
              <a:solidFill>
                <a:schemeClr val="tx2"/>
              </a:solidFill>
            </a:endParaRPr>
          </a:p>
        </p:txBody>
      </p:sp>
      <p:sp>
        <p:nvSpPr>
          <p:cNvPr id="6" name="TextBox 4">
            <a:extLst>
              <a:ext uri="{FF2B5EF4-FFF2-40B4-BE49-F238E27FC236}">
                <a16:creationId xmlns:a16="http://schemas.microsoft.com/office/drawing/2014/main" id="{DE3F08AE-DE5F-F89F-FB56-F89A54AFBBE1}"/>
              </a:ext>
            </a:extLst>
          </p:cNvPr>
          <p:cNvSpPr txBox="1">
            <a:spLocks noChangeArrowheads="1"/>
          </p:cNvSpPr>
          <p:nvPr/>
        </p:nvSpPr>
        <p:spPr bwMode="auto">
          <a:xfrm>
            <a:off x="404862" y="1052736"/>
            <a:ext cx="11307134"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285750" indent="-285750">
              <a:buClr>
                <a:schemeClr val="tx2"/>
              </a:buClr>
              <a:buFont typeface="Wingdings" panose="05000000000000000000" pitchFamily="2" charset="2"/>
              <a:buChar char="Ø"/>
              <a:defRPr/>
            </a:pPr>
            <a:r>
              <a:rPr lang="en-US" altLang="en-US" sz="1600" dirty="0">
                <a:solidFill>
                  <a:srgbClr val="C00000"/>
                </a:solidFill>
                <a:latin typeface="+mj-lt"/>
                <a:ea typeface="ＭＳ Ｐゴシック" charset="-128"/>
              </a:rPr>
              <a:t>The ESPP is the process by which “</a:t>
            </a:r>
            <a:r>
              <a:rPr lang="en-CH" sz="1600" dirty="0">
                <a:solidFill>
                  <a:srgbClr val="C00000"/>
                </a:solidFill>
                <a:latin typeface="+mj-lt"/>
              </a:rPr>
              <a:t>approximately every 5 years”, </a:t>
            </a:r>
            <a:r>
              <a:rPr lang="en-US" altLang="en-US" sz="1600" dirty="0">
                <a:solidFill>
                  <a:srgbClr val="C00000"/>
                </a:solidFill>
                <a:latin typeface="+mj-lt"/>
                <a:ea typeface="ＭＳ Ｐゴシック" charset="-128"/>
              </a:rPr>
              <a:t>the European particle physics community </a:t>
            </a:r>
            <a:r>
              <a:rPr lang="en-US" altLang="en-US" sz="1600" b="1" u="sng" dirty="0">
                <a:solidFill>
                  <a:srgbClr val="C00000"/>
                </a:solidFill>
                <a:latin typeface="+mj-lt"/>
                <a:ea typeface="ＭＳ Ｐゴシック" charset="-128"/>
              </a:rPr>
              <a:t>updates</a:t>
            </a:r>
            <a:r>
              <a:rPr lang="en-US" altLang="en-US" sz="1600" b="1" dirty="0">
                <a:solidFill>
                  <a:srgbClr val="C00000"/>
                </a:solidFill>
                <a:latin typeface="+mj-lt"/>
                <a:ea typeface="ＭＳ Ｐゴシック" charset="-128"/>
              </a:rPr>
              <a:t> </a:t>
            </a:r>
          </a:p>
          <a:p>
            <a:pPr>
              <a:defRPr/>
            </a:pPr>
            <a:r>
              <a:rPr lang="en-US" altLang="en-US" sz="1600" dirty="0">
                <a:solidFill>
                  <a:srgbClr val="C00000"/>
                </a:solidFill>
                <a:latin typeface="+mj-lt"/>
                <a:ea typeface="ＭＳ Ｐゴシック" charset="-128"/>
              </a:rPr>
              <a:t>     the strategy and priorities of the field.</a:t>
            </a:r>
          </a:p>
          <a:p>
            <a:pPr>
              <a:defRPr/>
            </a:pPr>
            <a:r>
              <a:rPr lang="en-US" altLang="en-US" sz="1500" dirty="0">
                <a:solidFill>
                  <a:schemeClr val="tx2"/>
                </a:solidFill>
                <a:latin typeface="Arial" charset="0"/>
                <a:ea typeface="ＭＳ Ｐゴシック" charset="-128"/>
              </a:rPr>
              <a:t>      It also provides recommendations on activities beyond the scientific </a:t>
            </a:r>
            <a:r>
              <a:rPr lang="en-US" altLang="en-US" sz="1500" dirty="0" err="1">
                <a:solidFill>
                  <a:schemeClr val="tx2"/>
                </a:solidFill>
                <a:latin typeface="Arial" charset="0"/>
                <a:ea typeface="ＭＳ Ｐゴシック" charset="-128"/>
              </a:rPr>
              <a:t>programme</a:t>
            </a:r>
            <a:r>
              <a:rPr lang="en-US" altLang="en-US" sz="1500" dirty="0">
                <a:solidFill>
                  <a:schemeClr val="tx2"/>
                </a:solidFill>
                <a:latin typeface="Arial" charset="0"/>
                <a:ea typeface="ＭＳ Ｐゴシック" charset="-128"/>
              </a:rPr>
              <a:t>: training and careers of the young people, </a:t>
            </a:r>
          </a:p>
          <a:p>
            <a:pPr>
              <a:defRPr/>
            </a:pPr>
            <a:r>
              <a:rPr lang="en-US" altLang="en-US" sz="1500" dirty="0">
                <a:solidFill>
                  <a:schemeClr val="tx2"/>
                </a:solidFill>
                <a:latin typeface="Arial" charset="0"/>
                <a:ea typeface="ＭＳ Ｐゴシック" charset="-128"/>
              </a:rPr>
              <a:t>      knowledge transfer, environmental impact, education, communications and outreach, etc.</a:t>
            </a:r>
            <a:endParaRPr lang="en-US" altLang="en-US" sz="1600" dirty="0">
              <a:latin typeface="Arial" charset="0"/>
              <a:ea typeface="ＭＳ Ｐゴシック" charset="-128"/>
            </a:endParaRPr>
          </a:p>
          <a:p>
            <a:pPr>
              <a:defRPr/>
            </a:pPr>
            <a:r>
              <a:rPr lang="en-US" altLang="en-US" sz="1500" dirty="0">
                <a:solidFill>
                  <a:schemeClr val="tx2"/>
                </a:solidFill>
                <a:latin typeface="Arial" charset="0"/>
                <a:ea typeface="ＭＳ Ｐゴシック" charset="-128"/>
              </a:rPr>
              <a:t>      First ESPP in 2006; first update in 2013; second update in 2020; </a:t>
            </a:r>
            <a:r>
              <a:rPr lang="en-US" altLang="en-US" sz="1500" b="1" dirty="0">
                <a:solidFill>
                  <a:schemeClr val="tx2"/>
                </a:solidFill>
                <a:latin typeface="Arial" charset="0"/>
                <a:ea typeface="ＭＳ Ｐゴシック" charset="-128"/>
              </a:rPr>
              <a:t>ongoing update to be concluded in 2026</a:t>
            </a:r>
            <a:r>
              <a:rPr lang="en-US" altLang="en-US" sz="1500" dirty="0">
                <a:solidFill>
                  <a:schemeClr val="tx2"/>
                </a:solidFill>
                <a:latin typeface="Arial" charset="0"/>
                <a:ea typeface="ＭＳ Ｐゴシック" charset="-128"/>
              </a:rPr>
              <a:t>. </a:t>
            </a:r>
          </a:p>
          <a:p>
            <a:pPr>
              <a:defRPr/>
            </a:pPr>
            <a:endParaRPr lang="en-US" altLang="en-US" sz="1600" dirty="0">
              <a:latin typeface="Arial" charset="0"/>
              <a:ea typeface="ＭＳ Ｐゴシック" charset="-128"/>
            </a:endParaRPr>
          </a:p>
          <a:p>
            <a:pPr marL="285750" indent="-285750">
              <a:buClr>
                <a:schemeClr val="tx2"/>
              </a:buClr>
              <a:buFont typeface="Wingdings" panose="05000000000000000000" pitchFamily="2" charset="2"/>
              <a:buChar char="Ø"/>
              <a:defRPr/>
            </a:pPr>
            <a:r>
              <a:rPr lang="en-US" altLang="en-US" sz="1600" dirty="0">
                <a:solidFill>
                  <a:srgbClr val="0432FF"/>
                </a:solidFill>
                <a:latin typeface="Arial" charset="0"/>
                <a:ea typeface="ＭＳ Ｐゴシック" charset="-128"/>
              </a:rPr>
              <a:t>Bottom-up process involving the community. </a:t>
            </a:r>
          </a:p>
          <a:p>
            <a:pPr>
              <a:defRPr/>
            </a:pPr>
            <a:r>
              <a:rPr lang="en-US" altLang="en-US" sz="1600" dirty="0">
                <a:solidFill>
                  <a:srgbClr val="0432FF"/>
                </a:solidFill>
                <a:latin typeface="Arial" charset="0"/>
                <a:ea typeface="ＭＳ Ｐゴシック" charset="-128"/>
              </a:rPr>
              <a:t>     Driven by physics (in the brought sense), with awareness of financial and technical feasibility. </a:t>
            </a:r>
          </a:p>
          <a:p>
            <a:pPr>
              <a:defRPr/>
            </a:pPr>
            <a:endParaRPr lang="en-US" altLang="en-US" sz="1600" dirty="0">
              <a:latin typeface="Arial" charset="0"/>
              <a:ea typeface="ＭＳ Ｐゴシック" charset="-128"/>
            </a:endParaRPr>
          </a:p>
          <a:p>
            <a:pPr marL="285750" indent="-285750">
              <a:buClr>
                <a:schemeClr val="tx2"/>
              </a:buClr>
              <a:buFont typeface="Wingdings" panose="05000000000000000000" pitchFamily="2" charset="2"/>
              <a:buChar char="Ø"/>
              <a:defRPr/>
            </a:pPr>
            <a:r>
              <a:rPr lang="en-US" altLang="en-US" sz="1600" dirty="0">
                <a:solidFill>
                  <a:srgbClr val="009051"/>
                </a:solidFill>
                <a:latin typeface="Arial" charset="0"/>
                <a:ea typeface="ＭＳ Ｐゴシック" charset="-128"/>
              </a:rPr>
              <a:t>ESPP produces the European roadmap in the worldwide context of the field</a:t>
            </a:r>
            <a:r>
              <a:rPr lang="en-US" altLang="en-US" sz="1600" dirty="0">
                <a:solidFill>
                  <a:schemeClr val="accent6">
                    <a:lumMod val="50000"/>
                  </a:schemeClr>
                </a:solidFill>
                <a:latin typeface="Arial" charset="0"/>
                <a:ea typeface="ＭＳ Ｐゴシック" charset="-128"/>
              </a:rPr>
              <a:t>.</a:t>
            </a:r>
          </a:p>
          <a:p>
            <a:pPr>
              <a:defRPr/>
            </a:pPr>
            <a:r>
              <a:rPr lang="en-US" altLang="en-US" sz="1500" dirty="0">
                <a:solidFill>
                  <a:schemeClr val="tx2"/>
                </a:solidFill>
                <a:latin typeface="Arial" charset="0"/>
                <a:ea typeface="ＭＳ Ｐゴシック" charset="-128"/>
                <a:sym typeface="Wingdings"/>
              </a:rPr>
              <a:t>     P</a:t>
            </a:r>
            <a:r>
              <a:rPr lang="en-US" altLang="en-US" sz="1500" dirty="0">
                <a:solidFill>
                  <a:schemeClr val="tx2"/>
                </a:solidFill>
                <a:latin typeface="Arial" charset="0"/>
                <a:ea typeface="ＭＳ Ｐゴシック" charset="-128"/>
              </a:rPr>
              <a:t>article physics requires global coordination, given the number, size and complexity of the projects.</a:t>
            </a:r>
          </a:p>
          <a:p>
            <a:pPr>
              <a:defRPr/>
            </a:pPr>
            <a:r>
              <a:rPr lang="en-US" altLang="en-US" sz="1500" dirty="0">
                <a:solidFill>
                  <a:schemeClr val="tx2"/>
                </a:solidFill>
                <a:latin typeface="Arial" charset="0"/>
                <a:ea typeface="ＭＳ Ｐゴシック" charset="-128"/>
              </a:rPr>
              <a:t>     Colleagues from Asia and the Americas are involved in the process.</a:t>
            </a:r>
          </a:p>
          <a:p>
            <a:pPr>
              <a:defRPr/>
            </a:pPr>
            <a:endParaRPr lang="en-US" altLang="en-US" sz="1600" dirty="0">
              <a:latin typeface="Arial" charset="0"/>
              <a:ea typeface="ＭＳ Ｐゴシック" charset="-128"/>
            </a:endParaRPr>
          </a:p>
          <a:p>
            <a:pPr marL="285750" indent="-285750">
              <a:buClr>
                <a:schemeClr val="tx2"/>
              </a:buClr>
              <a:buFont typeface="Wingdings" panose="05000000000000000000" pitchFamily="2" charset="2"/>
              <a:buChar char="Ø"/>
              <a:defRPr/>
            </a:pPr>
            <a:r>
              <a:rPr lang="en-US" altLang="en-US" sz="1600" dirty="0">
                <a:solidFill>
                  <a:srgbClr val="7030A0"/>
                </a:solidFill>
                <a:latin typeface="Arial" charset="0"/>
                <a:ea typeface="ＭＳ Ｐゴシック" charset="-128"/>
              </a:rPr>
              <a:t>The Strategy is adopted by the CERN Council.</a:t>
            </a:r>
          </a:p>
          <a:p>
            <a:r>
              <a:rPr lang="en-CH" sz="1600" dirty="0">
                <a:solidFill>
                  <a:schemeClr val="tx2"/>
                </a:solidFill>
              </a:rPr>
              <a:t>      </a:t>
            </a:r>
            <a:r>
              <a:rPr lang="en-CH" sz="1500" dirty="0">
                <a:solidFill>
                  <a:schemeClr val="tx2"/>
                </a:solidFill>
              </a:rPr>
              <a:t>Note  - The </a:t>
            </a:r>
            <a:r>
              <a:rPr lang="en-CH" sz="1500" dirty="0">
                <a:solidFill>
                  <a:srgbClr val="7030A0"/>
                </a:solidFill>
              </a:rPr>
              <a:t>ESPP provides input and recommendations to the Council about </a:t>
            </a:r>
            <a:r>
              <a:rPr lang="en-GB" sz="1500" dirty="0">
                <a:solidFill>
                  <a:srgbClr val="7030A0"/>
                </a:solidFill>
              </a:rPr>
              <a:t>t</a:t>
            </a:r>
            <a:r>
              <a:rPr lang="en-CH" sz="1500" dirty="0">
                <a:solidFill>
                  <a:srgbClr val="7030A0"/>
                </a:solidFill>
              </a:rPr>
              <a:t>he community’s aspirations and priorities. </a:t>
            </a:r>
          </a:p>
          <a:p>
            <a:r>
              <a:rPr lang="en-CH" sz="1500" b="1" dirty="0">
                <a:solidFill>
                  <a:srgbClr val="7030A0"/>
                </a:solidFill>
              </a:rPr>
              <a:t>                   </a:t>
            </a:r>
            <a:r>
              <a:rPr lang="en-CH" sz="1500" dirty="0">
                <a:solidFill>
                  <a:srgbClr val="7030A0"/>
                </a:solidFill>
              </a:rPr>
              <a:t>It </a:t>
            </a:r>
            <a:r>
              <a:rPr lang="en-CH" sz="1500" b="1" dirty="0">
                <a:solidFill>
                  <a:srgbClr val="7030A0"/>
                </a:solidFill>
              </a:rPr>
              <a:t>does not </a:t>
            </a:r>
            <a:r>
              <a:rPr lang="en-CH" sz="1500" dirty="0">
                <a:solidFill>
                  <a:srgbClr val="7030A0"/>
                </a:solidFill>
              </a:rPr>
              <a:t>approve projects</a:t>
            </a:r>
            <a:r>
              <a:rPr lang="en-US" sz="1500" dirty="0">
                <a:solidFill>
                  <a:srgbClr val="7030A0"/>
                </a:solidFill>
              </a:rPr>
              <a:t>.</a:t>
            </a:r>
            <a:r>
              <a:rPr lang="en-CH" sz="1500" dirty="0">
                <a:solidFill>
                  <a:srgbClr val="7030A0"/>
                </a:solidFill>
              </a:rPr>
              <a:t> </a:t>
            </a:r>
            <a:endParaRPr lang="en-US" sz="1500" dirty="0">
              <a:solidFill>
                <a:srgbClr val="7030A0"/>
              </a:solidFill>
            </a:endParaRPr>
          </a:p>
          <a:p>
            <a:r>
              <a:rPr lang="en-CH" sz="1500" dirty="0">
                <a:solidFill>
                  <a:schemeClr val="tx2"/>
                </a:solidFill>
              </a:rPr>
              <a:t>                 -</a:t>
            </a:r>
            <a:r>
              <a:rPr lang="en-CH" sz="1500" dirty="0">
                <a:solidFill>
                  <a:srgbClr val="0432FF"/>
                </a:solidFill>
              </a:rPr>
              <a:t> </a:t>
            </a:r>
            <a:r>
              <a:rPr lang="en-CH" sz="1500" dirty="0">
                <a:solidFill>
                  <a:srgbClr val="7030A0"/>
                </a:solidFill>
              </a:rPr>
              <a:t>Adoption of the ESPP by the Council does not automatically imply approval of all projects recommended by it</a:t>
            </a:r>
            <a:r>
              <a:rPr lang="en-CH" sz="1500" dirty="0">
                <a:solidFill>
                  <a:schemeClr val="tx2"/>
                </a:solidFill>
              </a:rPr>
              <a:t>.</a:t>
            </a:r>
          </a:p>
          <a:p>
            <a:pPr>
              <a:buClr>
                <a:schemeClr val="tx2"/>
              </a:buClr>
            </a:pPr>
            <a:r>
              <a:rPr lang="en-CH" sz="1500" dirty="0">
                <a:solidFill>
                  <a:srgbClr val="0432FF"/>
                </a:solidFill>
              </a:rPr>
              <a:t>                   </a:t>
            </a:r>
            <a:r>
              <a:rPr lang="en-CH" sz="1500" dirty="0">
                <a:solidFill>
                  <a:srgbClr val="7030A0"/>
                </a:solidFill>
              </a:rPr>
              <a:t>Projects are individually approved by the Council through a separate decision process.</a:t>
            </a:r>
          </a:p>
          <a:p>
            <a:r>
              <a:rPr lang="en-CH" sz="1500" dirty="0">
                <a:solidFill>
                  <a:schemeClr val="tx2"/>
                </a:solidFill>
              </a:rPr>
              <a:t>                   Small projects approved through MTP. For big projects, approval is usually based on additional documentation beyond </a:t>
            </a:r>
          </a:p>
          <a:p>
            <a:r>
              <a:rPr lang="en-CH" sz="1500" dirty="0">
                <a:solidFill>
                  <a:schemeClr val="tx2"/>
                </a:solidFill>
              </a:rPr>
              <a:t>                   the input to the ESPP </a:t>
            </a:r>
            <a:r>
              <a:rPr lang="en-CH" sz="1400" dirty="0">
                <a:solidFill>
                  <a:schemeClr val="tx2"/>
                </a:solidFill>
              </a:rPr>
              <a:t>(e.g. Technical Design Reports, etc.)</a:t>
            </a:r>
          </a:p>
          <a:p>
            <a:pPr>
              <a:defRPr/>
            </a:pPr>
            <a:endParaRPr lang="en-US" altLang="en-US" sz="1600" dirty="0">
              <a:solidFill>
                <a:srgbClr val="7030A0"/>
              </a:solidFill>
              <a:latin typeface="Arial" charset="0"/>
              <a:ea typeface="ＭＳ Ｐゴシック" charset="-128"/>
            </a:endParaRPr>
          </a:p>
          <a:p>
            <a:pPr marL="285750" indent="-285750">
              <a:buClr>
                <a:schemeClr val="tx2"/>
              </a:buClr>
              <a:buFont typeface="Wingdings" panose="05000000000000000000" pitchFamily="2" charset="2"/>
              <a:buChar char="Ø"/>
              <a:defRPr/>
            </a:pPr>
            <a:r>
              <a:rPr lang="en-US" altLang="en-US" sz="1600" dirty="0">
                <a:solidFill>
                  <a:srgbClr val="0432FF"/>
                </a:solidFill>
                <a:latin typeface="Arial" charset="0"/>
                <a:ea typeface="ＭＳ Ｐゴシック" charset="-128"/>
              </a:rPr>
              <a:t>The CERN DG is responsible for the implementation of the Strategy </a:t>
            </a:r>
          </a:p>
        </p:txBody>
      </p:sp>
      <p:sp>
        <p:nvSpPr>
          <p:cNvPr id="2" name="TextBox 1">
            <a:extLst>
              <a:ext uri="{FF2B5EF4-FFF2-40B4-BE49-F238E27FC236}">
                <a16:creationId xmlns:a16="http://schemas.microsoft.com/office/drawing/2014/main" id="{C70BDDE0-F589-5925-AECA-185706995921}"/>
              </a:ext>
            </a:extLst>
          </p:cNvPr>
          <p:cNvSpPr txBox="1"/>
          <p:nvPr/>
        </p:nvSpPr>
        <p:spPr>
          <a:xfrm>
            <a:off x="8472264" y="6056493"/>
            <a:ext cx="3077766" cy="276999"/>
          </a:xfrm>
          <a:prstGeom prst="rect">
            <a:avLst/>
          </a:prstGeom>
          <a:noFill/>
        </p:spPr>
        <p:txBody>
          <a:bodyPr wrap="none" lIns="0" tIns="0" rIns="0" bIns="0" rtlCol="0">
            <a:spAutoFit/>
          </a:bodyPr>
          <a:lstStyle/>
          <a:p>
            <a:pPr algn="l"/>
            <a:r>
              <a:rPr lang="en-US" dirty="0"/>
              <a:t>From the DG, Fabiola Gianotti</a:t>
            </a:r>
            <a:endParaRPr lang="en-GB" dirty="0"/>
          </a:p>
        </p:txBody>
      </p:sp>
    </p:spTree>
    <p:extLst>
      <p:ext uri="{BB962C8B-B14F-4D97-AF65-F5344CB8AC3E}">
        <p14:creationId xmlns:p14="http://schemas.microsoft.com/office/powerpoint/2010/main" val="2468277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xEl>
                                              <p:pRg st="9" end="9"/>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10" end="1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xEl>
                                              <p:pRg st="13" end="1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14" end="1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xEl>
                                              <p:pRg st="15" end="15"/>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xEl>
                                              <p:pRg st="16" end="1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
                                            <p:txEl>
                                              <p:pRg st="17" end="17"/>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
                                            <p:txEl>
                                              <p:pRg st="18" end="18"/>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
                                            <p:txEl>
                                              <p:pRg st="19" end="19"/>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6">
                                            <p:txEl>
                                              <p:pRg st="21" end="2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640D12-7E22-1ED8-7271-EDA525840511}"/>
            </a:ext>
          </a:extLst>
        </p:cNvPr>
        <p:cNvGrpSpPr/>
        <p:nvPr/>
      </p:nvGrpSpPr>
      <p:grpSpPr>
        <a:xfrm>
          <a:off x="0" y="0"/>
          <a:ext cx="0" cy="0"/>
          <a:chOff x="0" y="0"/>
          <a:chExt cx="0" cy="0"/>
        </a:xfrm>
      </p:grpSpPr>
      <p:sp>
        <p:nvSpPr>
          <p:cNvPr id="28" name="Slide Number Placeholder 27">
            <a:extLst>
              <a:ext uri="{FF2B5EF4-FFF2-40B4-BE49-F238E27FC236}">
                <a16:creationId xmlns:a16="http://schemas.microsoft.com/office/drawing/2014/main" id="{7B5A8231-9AAB-F244-39A2-69F44069ECFB}"/>
              </a:ext>
            </a:extLst>
          </p:cNvPr>
          <p:cNvSpPr>
            <a:spLocks noGrp="1"/>
          </p:cNvSpPr>
          <p:nvPr>
            <p:ph type="sldNum" sz="quarter" idx="4"/>
          </p:nvPr>
        </p:nvSpPr>
        <p:spPr/>
        <p:txBody>
          <a:bodyPr/>
          <a:lstStyle/>
          <a:p>
            <a:fld id="{17918391-D411-FE40-AAD7-861AE5233E0E}" type="slidenum">
              <a:rPr lang="en-US" smtClean="0"/>
              <a:pPr/>
              <a:t>20</a:t>
            </a:fld>
            <a:endParaRPr lang="en-US" dirty="0"/>
          </a:p>
        </p:txBody>
      </p:sp>
      <p:sp>
        <p:nvSpPr>
          <p:cNvPr id="5" name="Title 1">
            <a:extLst>
              <a:ext uri="{FF2B5EF4-FFF2-40B4-BE49-F238E27FC236}">
                <a16:creationId xmlns:a16="http://schemas.microsoft.com/office/drawing/2014/main" id="{86B0A4CB-1BD3-4236-2C55-28767A092735}"/>
              </a:ext>
            </a:extLst>
          </p:cNvPr>
          <p:cNvSpPr txBox="1">
            <a:spLocks/>
          </p:cNvSpPr>
          <p:nvPr/>
        </p:nvSpPr>
        <p:spPr>
          <a:xfrm>
            <a:off x="480615" y="116632"/>
            <a:ext cx="11376025" cy="1065742"/>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CH" sz="4400" dirty="0"/>
              <a:t>Linear Collider acceleration technologies</a:t>
            </a:r>
            <a:endParaRPr lang="en-GB" dirty="0"/>
          </a:p>
        </p:txBody>
      </p:sp>
      <p:pic>
        <p:nvPicPr>
          <p:cNvPr id="2" name="Picture 5" descr="ilc_04.jpg">
            <a:extLst>
              <a:ext uri="{FF2B5EF4-FFF2-40B4-BE49-F238E27FC236}">
                <a16:creationId xmlns:a16="http://schemas.microsoft.com/office/drawing/2014/main" id="{4EEAC34B-8781-29D1-D4D2-BC757F0EB13E}"/>
              </a:ext>
            </a:extLst>
          </p:cNvPr>
          <p:cNvPicPr>
            <a:picLocks noChangeAspect="1"/>
          </p:cNvPicPr>
          <p:nvPr/>
        </p:nvPicPr>
        <p:blipFill>
          <a:blip r:embed="rId3"/>
          <a:srcRect/>
          <a:stretch>
            <a:fillRect/>
          </a:stretch>
        </p:blipFill>
        <p:spPr bwMode="auto">
          <a:xfrm>
            <a:off x="219793" y="3227522"/>
            <a:ext cx="4497747" cy="2247899"/>
          </a:xfrm>
          <a:prstGeom prst="rect">
            <a:avLst/>
          </a:prstGeom>
          <a:noFill/>
          <a:ln w="9525">
            <a:noFill/>
            <a:miter lim="800000"/>
            <a:headEnd/>
            <a:tailEnd/>
          </a:ln>
        </p:spPr>
      </p:pic>
      <p:pic>
        <p:nvPicPr>
          <p:cNvPr id="3" name="Picture 4">
            <a:extLst>
              <a:ext uri="{FF2B5EF4-FFF2-40B4-BE49-F238E27FC236}">
                <a16:creationId xmlns:a16="http://schemas.microsoft.com/office/drawing/2014/main" id="{9EB36FAF-7820-07F9-3681-DB624B600E33}"/>
              </a:ext>
            </a:extLst>
          </p:cNvPr>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5081038" y="1196752"/>
            <a:ext cx="2705515" cy="3600400"/>
          </a:xfrm>
          <a:prstGeom prst="rect">
            <a:avLst/>
          </a:prstGeom>
          <a:noFill/>
          <a:ln w="0">
            <a:noFill/>
            <a:miter lim="800000"/>
            <a:headEnd/>
            <a:tailEnd/>
          </a:ln>
        </p:spPr>
      </p:pic>
      <p:sp>
        <p:nvSpPr>
          <p:cNvPr id="4" name="TextBox 8">
            <a:extLst>
              <a:ext uri="{FF2B5EF4-FFF2-40B4-BE49-F238E27FC236}">
                <a16:creationId xmlns:a16="http://schemas.microsoft.com/office/drawing/2014/main" id="{927C6C1B-F95C-CB77-286A-E652BB07A24F}"/>
              </a:ext>
            </a:extLst>
          </p:cNvPr>
          <p:cNvSpPr txBox="1">
            <a:spLocks noChangeArrowheads="1"/>
          </p:cNvSpPr>
          <p:nvPr/>
        </p:nvSpPr>
        <p:spPr bwMode="auto">
          <a:xfrm>
            <a:off x="5981788" y="764704"/>
            <a:ext cx="2627642" cy="461665"/>
          </a:xfrm>
          <a:prstGeom prst="rect">
            <a:avLst/>
          </a:prstGeom>
          <a:noFill/>
          <a:ln w="9525">
            <a:noFill/>
            <a:miter lim="800000"/>
            <a:headEnd/>
            <a:tailEnd/>
          </a:ln>
        </p:spPr>
        <p:txBody>
          <a:bodyPr wrap="none">
            <a:prstTxWarp prst="textNoShape">
              <a:avLst/>
            </a:prstTxWarp>
            <a:spAutoFit/>
          </a:bodyPr>
          <a:lstStyle/>
          <a:p>
            <a:r>
              <a:rPr lang="en-US" sz="2400" b="1" dirty="0">
                <a:solidFill>
                  <a:srgbClr val="FF0000"/>
                </a:solidFill>
                <a:latin typeface="Arial" pitchFamily="-106" charset="0"/>
                <a:ea typeface="Arial" pitchFamily="-106" charset="0"/>
                <a:cs typeface="Arial" pitchFamily="-106" charset="0"/>
              </a:rPr>
              <a:t>CLIC technology</a:t>
            </a:r>
          </a:p>
        </p:txBody>
      </p:sp>
      <p:sp>
        <p:nvSpPr>
          <p:cNvPr id="6" name="TextBox 9">
            <a:extLst>
              <a:ext uri="{FF2B5EF4-FFF2-40B4-BE49-F238E27FC236}">
                <a16:creationId xmlns:a16="http://schemas.microsoft.com/office/drawing/2014/main" id="{73F7CBF5-D735-63F8-7B38-3071A3D49642}"/>
              </a:ext>
            </a:extLst>
          </p:cNvPr>
          <p:cNvSpPr txBox="1">
            <a:spLocks noChangeArrowheads="1"/>
          </p:cNvSpPr>
          <p:nvPr/>
        </p:nvSpPr>
        <p:spPr bwMode="auto">
          <a:xfrm>
            <a:off x="242144" y="2775431"/>
            <a:ext cx="2404826" cy="461665"/>
          </a:xfrm>
          <a:prstGeom prst="rect">
            <a:avLst/>
          </a:prstGeom>
          <a:noFill/>
          <a:ln w="9525">
            <a:noFill/>
            <a:miter lim="800000"/>
            <a:headEnd/>
            <a:tailEnd/>
          </a:ln>
        </p:spPr>
        <p:txBody>
          <a:bodyPr wrap="none">
            <a:prstTxWarp prst="textNoShape">
              <a:avLst/>
            </a:prstTxWarp>
            <a:spAutoFit/>
          </a:bodyPr>
          <a:lstStyle/>
          <a:p>
            <a:r>
              <a:rPr lang="en-US" sz="2400" b="1" dirty="0">
                <a:solidFill>
                  <a:srgbClr val="FF0000"/>
                </a:solidFill>
                <a:latin typeface="Arial" pitchFamily="-106" charset="0"/>
                <a:ea typeface="Arial" pitchFamily="-106" charset="0"/>
                <a:cs typeface="Arial" pitchFamily="-106" charset="0"/>
              </a:rPr>
              <a:t>ILC technology</a:t>
            </a:r>
          </a:p>
        </p:txBody>
      </p:sp>
      <p:sp>
        <p:nvSpPr>
          <p:cNvPr id="7" name="TextBox 6">
            <a:extLst>
              <a:ext uri="{FF2B5EF4-FFF2-40B4-BE49-F238E27FC236}">
                <a16:creationId xmlns:a16="http://schemas.microsoft.com/office/drawing/2014/main" id="{74ABE3AC-439E-B0F2-E0B0-A4425B41BEF8}"/>
              </a:ext>
            </a:extLst>
          </p:cNvPr>
          <p:cNvSpPr txBox="1"/>
          <p:nvPr/>
        </p:nvSpPr>
        <p:spPr>
          <a:xfrm>
            <a:off x="7851711" y="3633986"/>
            <a:ext cx="4398275" cy="1077218"/>
          </a:xfrm>
          <a:prstGeom prst="rect">
            <a:avLst/>
          </a:prstGeom>
          <a:noFill/>
        </p:spPr>
        <p:txBody>
          <a:bodyPr wrap="square">
            <a:prstTxWarp prst="textNoShape">
              <a:avLst/>
            </a:prstTxWarp>
            <a:spAutoFit/>
          </a:bodyPr>
          <a:lstStyle/>
          <a:p>
            <a:pPr>
              <a:buFont typeface="Arial" pitchFamily="-106" charset="0"/>
              <a:buChar char="•"/>
            </a:pPr>
            <a:r>
              <a:rPr lang="en-US" sz="1600" dirty="0">
                <a:solidFill>
                  <a:srgbClr val="000000"/>
                </a:solidFill>
                <a:latin typeface="Arial" pitchFamily="-106" charset="0"/>
                <a:ea typeface="Arial" pitchFamily="-106" charset="0"/>
                <a:cs typeface="Arial" pitchFamily="-106" charset="0"/>
              </a:rPr>
              <a:t>2-beam acceleration scheme operated at room temperature</a:t>
            </a:r>
          </a:p>
          <a:p>
            <a:pPr>
              <a:buFont typeface="Arial" pitchFamily="-106" charset="0"/>
              <a:buChar char="•"/>
            </a:pPr>
            <a:r>
              <a:rPr lang="en-US" sz="1600" dirty="0">
                <a:solidFill>
                  <a:srgbClr val="000000"/>
                </a:solidFill>
                <a:latin typeface="Arial" pitchFamily="-106" charset="0"/>
                <a:ea typeface="Arial" pitchFamily="-106" charset="0"/>
                <a:cs typeface="Arial" pitchFamily="-106" charset="0"/>
              </a:rPr>
              <a:t>Gradient </a:t>
            </a:r>
            <a:r>
              <a:rPr lang="en-US" sz="1600" b="1" dirty="0">
                <a:solidFill>
                  <a:srgbClr val="000000"/>
                </a:solidFill>
                <a:latin typeface="Arial" pitchFamily="-106" charset="0"/>
                <a:ea typeface="Arial" pitchFamily="-106" charset="0"/>
                <a:cs typeface="Arial" pitchFamily="-106" charset="0"/>
              </a:rPr>
              <a:t>72-100 MV/m</a:t>
            </a:r>
          </a:p>
          <a:p>
            <a:pPr>
              <a:buFont typeface="Arial" pitchFamily="-106" charset="0"/>
              <a:buChar char="•"/>
            </a:pPr>
            <a:r>
              <a:rPr lang="en-US" sz="1600" dirty="0">
                <a:solidFill>
                  <a:srgbClr val="000000"/>
                </a:solidFill>
                <a:latin typeface="Arial" pitchFamily="-106" charset="0"/>
                <a:ea typeface="Arial" pitchFamily="-106" charset="0"/>
                <a:cs typeface="Arial" pitchFamily="-106" charset="0"/>
              </a:rPr>
              <a:t>Demonstrated in </a:t>
            </a:r>
            <a:r>
              <a:rPr lang="en-US" sz="1600" b="1" dirty="0">
                <a:solidFill>
                  <a:srgbClr val="000000"/>
                </a:solidFill>
                <a:latin typeface="Arial" pitchFamily="-106" charset="0"/>
                <a:ea typeface="Arial" pitchFamily="-106" charset="0"/>
                <a:cs typeface="Arial" pitchFamily="-106" charset="0"/>
              </a:rPr>
              <a:t>CTF3</a:t>
            </a:r>
            <a:r>
              <a:rPr lang="en-US" sz="1600" dirty="0">
                <a:solidFill>
                  <a:srgbClr val="000000"/>
                </a:solidFill>
                <a:latin typeface="Arial" pitchFamily="-106" charset="0"/>
                <a:ea typeface="Arial" pitchFamily="-106" charset="0"/>
                <a:cs typeface="Arial" pitchFamily="-106" charset="0"/>
              </a:rPr>
              <a:t> test facility at CERN</a:t>
            </a:r>
          </a:p>
        </p:txBody>
      </p:sp>
      <p:sp>
        <p:nvSpPr>
          <p:cNvPr id="8" name="TextBox 7">
            <a:extLst>
              <a:ext uri="{FF2B5EF4-FFF2-40B4-BE49-F238E27FC236}">
                <a16:creationId xmlns:a16="http://schemas.microsoft.com/office/drawing/2014/main" id="{6B44B46D-A62D-FC5D-B73F-5D9025FD7581}"/>
              </a:ext>
            </a:extLst>
          </p:cNvPr>
          <p:cNvSpPr txBox="1"/>
          <p:nvPr/>
        </p:nvSpPr>
        <p:spPr>
          <a:xfrm>
            <a:off x="119336" y="5550331"/>
            <a:ext cx="4692352" cy="830997"/>
          </a:xfrm>
          <a:prstGeom prst="rect">
            <a:avLst/>
          </a:prstGeom>
          <a:solidFill>
            <a:srgbClr val="FFFFFF"/>
          </a:solidFill>
        </p:spPr>
        <p:txBody>
          <a:bodyPr wrap="square">
            <a:prstTxWarp prst="textNoShape">
              <a:avLst/>
            </a:prstTxWarp>
            <a:spAutoFit/>
          </a:bodyPr>
          <a:lstStyle/>
          <a:p>
            <a:pPr>
              <a:buFont typeface="Arial" pitchFamily="-106" charset="0"/>
              <a:buChar char="•"/>
            </a:pPr>
            <a:r>
              <a:rPr lang="en-US" sz="1600" dirty="0">
                <a:solidFill>
                  <a:srgbClr val="2F2F2F"/>
                </a:solidFill>
                <a:latin typeface="Arial" pitchFamily="-106" charset="0"/>
                <a:ea typeface="Arial" pitchFamily="-106" charset="0"/>
                <a:cs typeface="Arial" pitchFamily="-106" charset="0"/>
              </a:rPr>
              <a:t>Superconducting RF cavities </a:t>
            </a:r>
          </a:p>
          <a:p>
            <a:pPr>
              <a:buFont typeface="Arial" pitchFamily="-106" charset="0"/>
              <a:buChar char="•"/>
            </a:pPr>
            <a:r>
              <a:rPr lang="en-US" sz="1600" dirty="0">
                <a:solidFill>
                  <a:srgbClr val="2F2F2F"/>
                </a:solidFill>
                <a:latin typeface="Arial" pitchFamily="-106" charset="0"/>
                <a:ea typeface="Arial" pitchFamily="-106" charset="0"/>
                <a:cs typeface="Arial" pitchFamily="-106" charset="0"/>
              </a:rPr>
              <a:t>Gradient </a:t>
            </a:r>
            <a:r>
              <a:rPr lang="en-US" sz="1600" b="1" dirty="0">
                <a:solidFill>
                  <a:srgbClr val="2F2F2F"/>
                </a:solidFill>
                <a:latin typeface="Arial" pitchFamily="-106" charset="0"/>
                <a:ea typeface="Arial" pitchFamily="-106" charset="0"/>
                <a:cs typeface="Arial" pitchFamily="-106" charset="0"/>
              </a:rPr>
              <a:t>32 MV/m</a:t>
            </a:r>
          </a:p>
          <a:p>
            <a:pPr>
              <a:buFont typeface="Arial" pitchFamily="-106" charset="0"/>
              <a:buChar char="•"/>
            </a:pPr>
            <a:r>
              <a:rPr lang="en-US" sz="1600" dirty="0">
                <a:solidFill>
                  <a:srgbClr val="2F2F2F"/>
                </a:solidFill>
                <a:latin typeface="Arial" pitchFamily="-106" charset="0"/>
                <a:ea typeface="Arial" pitchFamily="-106" charset="0"/>
                <a:cs typeface="Arial" pitchFamily="-106" charset="0"/>
              </a:rPr>
              <a:t>Industrialized technology, used e.g. for XFEL</a:t>
            </a:r>
          </a:p>
        </p:txBody>
      </p:sp>
      <p:sp>
        <p:nvSpPr>
          <p:cNvPr id="11" name="TextBox 8">
            <a:extLst>
              <a:ext uri="{FF2B5EF4-FFF2-40B4-BE49-F238E27FC236}">
                <a16:creationId xmlns:a16="http://schemas.microsoft.com/office/drawing/2014/main" id="{BEB36C18-F2B9-E3AD-FFFD-470B543F58CC}"/>
              </a:ext>
            </a:extLst>
          </p:cNvPr>
          <p:cNvSpPr txBox="1">
            <a:spLocks noChangeArrowheads="1"/>
          </p:cNvSpPr>
          <p:nvPr/>
        </p:nvSpPr>
        <p:spPr bwMode="auto">
          <a:xfrm>
            <a:off x="5013327" y="4869160"/>
            <a:ext cx="2303836" cy="461665"/>
          </a:xfrm>
          <a:prstGeom prst="rect">
            <a:avLst/>
          </a:prstGeom>
          <a:noFill/>
          <a:ln w="9525">
            <a:noFill/>
            <a:miter lim="800000"/>
            <a:headEnd/>
            <a:tailEnd/>
          </a:ln>
        </p:spPr>
        <p:txBody>
          <a:bodyPr wrap="none">
            <a:prstTxWarp prst="textNoShape">
              <a:avLst/>
            </a:prstTxWarp>
            <a:spAutoFit/>
          </a:bodyPr>
          <a:lstStyle/>
          <a:p>
            <a:r>
              <a:rPr lang="en-US" sz="2400" b="1" dirty="0">
                <a:solidFill>
                  <a:srgbClr val="FF0000"/>
                </a:solidFill>
                <a:latin typeface="Arial" pitchFamily="-106" charset="0"/>
                <a:ea typeface="Arial" pitchFamily="-106" charset="0"/>
                <a:cs typeface="Arial" pitchFamily="-106" charset="0"/>
              </a:rPr>
              <a:t>C</a:t>
            </a:r>
            <a:r>
              <a:rPr lang="en-US" sz="2400" b="1" baseline="30000" dirty="0">
                <a:solidFill>
                  <a:srgbClr val="FF0000"/>
                </a:solidFill>
                <a:latin typeface="Arial" pitchFamily="-106" charset="0"/>
                <a:ea typeface="Arial" pitchFamily="-106" charset="0"/>
                <a:cs typeface="Arial" pitchFamily="-106" charset="0"/>
              </a:rPr>
              <a:t>3</a:t>
            </a:r>
            <a:r>
              <a:rPr lang="en-US" sz="2400" b="1" dirty="0">
                <a:solidFill>
                  <a:srgbClr val="FF0000"/>
                </a:solidFill>
                <a:latin typeface="Arial" pitchFamily="-106" charset="0"/>
                <a:ea typeface="Arial" pitchFamily="-106" charset="0"/>
                <a:cs typeface="Arial" pitchFamily="-106" charset="0"/>
              </a:rPr>
              <a:t> technology</a:t>
            </a:r>
          </a:p>
        </p:txBody>
      </p:sp>
      <p:sp>
        <p:nvSpPr>
          <p:cNvPr id="12" name="TextBox 8">
            <a:extLst>
              <a:ext uri="{FF2B5EF4-FFF2-40B4-BE49-F238E27FC236}">
                <a16:creationId xmlns:a16="http://schemas.microsoft.com/office/drawing/2014/main" id="{2CB1CCE2-5A43-F103-DEEE-DAB2BF7585E5}"/>
              </a:ext>
            </a:extLst>
          </p:cNvPr>
          <p:cNvSpPr txBox="1">
            <a:spLocks noChangeArrowheads="1"/>
          </p:cNvSpPr>
          <p:nvPr/>
        </p:nvSpPr>
        <p:spPr bwMode="auto">
          <a:xfrm>
            <a:off x="8629351" y="4869160"/>
            <a:ext cx="3515321" cy="461665"/>
          </a:xfrm>
          <a:prstGeom prst="rect">
            <a:avLst/>
          </a:prstGeom>
          <a:noFill/>
          <a:ln w="9525">
            <a:noFill/>
            <a:miter lim="800000"/>
            <a:headEnd/>
            <a:tailEnd/>
          </a:ln>
        </p:spPr>
        <p:txBody>
          <a:bodyPr wrap="none">
            <a:prstTxWarp prst="textNoShape">
              <a:avLst/>
            </a:prstTxWarp>
            <a:spAutoFit/>
          </a:bodyPr>
          <a:lstStyle/>
          <a:p>
            <a:r>
              <a:rPr lang="en-US" sz="2400" b="1" dirty="0">
                <a:solidFill>
                  <a:srgbClr val="FF0000"/>
                </a:solidFill>
                <a:latin typeface="Arial" pitchFamily="-106" charset="0"/>
                <a:ea typeface="Arial" pitchFamily="-106" charset="0"/>
                <a:cs typeface="Arial" pitchFamily="-106" charset="0"/>
              </a:rPr>
              <a:t>Plasma-Wakefield Acc.</a:t>
            </a:r>
          </a:p>
        </p:txBody>
      </p:sp>
      <p:sp>
        <p:nvSpPr>
          <p:cNvPr id="13" name="TextBox 12">
            <a:extLst>
              <a:ext uri="{FF2B5EF4-FFF2-40B4-BE49-F238E27FC236}">
                <a16:creationId xmlns:a16="http://schemas.microsoft.com/office/drawing/2014/main" id="{6841AC33-744F-52B7-93BC-CD0C6F2D40B8}"/>
              </a:ext>
            </a:extLst>
          </p:cNvPr>
          <p:cNvSpPr txBox="1"/>
          <p:nvPr/>
        </p:nvSpPr>
        <p:spPr>
          <a:xfrm>
            <a:off x="5015880" y="5239397"/>
            <a:ext cx="3515321" cy="1246495"/>
          </a:xfrm>
          <a:prstGeom prst="rect">
            <a:avLst/>
          </a:prstGeom>
          <a:noFill/>
        </p:spPr>
        <p:txBody>
          <a:bodyPr wrap="square">
            <a:prstTxWarp prst="textNoShape">
              <a:avLst/>
            </a:prstTxWarp>
            <a:spAutoFit/>
          </a:bodyPr>
          <a:lstStyle/>
          <a:p>
            <a:pPr>
              <a:buFont typeface="Arial" pitchFamily="-106" charset="0"/>
              <a:buChar char="•"/>
            </a:pPr>
            <a:r>
              <a:rPr lang="en-US" sz="1500" dirty="0">
                <a:solidFill>
                  <a:srgbClr val="000000"/>
                </a:solidFill>
                <a:latin typeface="Arial" pitchFamily="-106" charset="0"/>
                <a:ea typeface="Arial" pitchFamily="-106" charset="0"/>
                <a:cs typeface="Arial" pitchFamily="-106" charset="0"/>
              </a:rPr>
              <a:t> Normal-conducting coupling accelerators operated at cryogenic temperature</a:t>
            </a:r>
          </a:p>
          <a:p>
            <a:pPr>
              <a:buFont typeface="Arial" pitchFamily="-106" charset="0"/>
              <a:buChar char="•"/>
            </a:pPr>
            <a:r>
              <a:rPr lang="en-US" sz="1500" dirty="0">
                <a:solidFill>
                  <a:srgbClr val="000000"/>
                </a:solidFill>
                <a:latin typeface="Arial" pitchFamily="-106" charset="0"/>
                <a:ea typeface="Arial" pitchFamily="-106" charset="0"/>
                <a:cs typeface="Arial" pitchFamily="-106" charset="0"/>
              </a:rPr>
              <a:t>Gradient </a:t>
            </a:r>
            <a:r>
              <a:rPr lang="en-US" sz="1500" b="1" dirty="0">
                <a:solidFill>
                  <a:srgbClr val="000000"/>
                </a:solidFill>
                <a:latin typeface="Arial" pitchFamily="-106" charset="0"/>
                <a:ea typeface="Arial" pitchFamily="-106" charset="0"/>
                <a:cs typeface="Arial" pitchFamily="-106" charset="0"/>
              </a:rPr>
              <a:t>70-120 MV/m </a:t>
            </a:r>
          </a:p>
          <a:p>
            <a:pPr>
              <a:buFont typeface="Arial" pitchFamily="-106" charset="0"/>
              <a:buChar char="•"/>
            </a:pPr>
            <a:r>
              <a:rPr lang="en-US" sz="1500" dirty="0">
                <a:solidFill>
                  <a:srgbClr val="000000"/>
                </a:solidFill>
                <a:latin typeface="Arial" pitchFamily="-106" charset="0"/>
                <a:ea typeface="Arial" pitchFamily="-106" charset="0"/>
                <a:cs typeface="Arial" pitchFamily="-106" charset="0"/>
              </a:rPr>
              <a:t>Component + system R&amp;D in progress </a:t>
            </a:r>
          </a:p>
        </p:txBody>
      </p:sp>
      <p:sp>
        <p:nvSpPr>
          <p:cNvPr id="14" name="TextBox 13">
            <a:extLst>
              <a:ext uri="{FF2B5EF4-FFF2-40B4-BE49-F238E27FC236}">
                <a16:creationId xmlns:a16="http://schemas.microsoft.com/office/drawing/2014/main" id="{DCC773BE-5CA3-FA34-9A83-EE9B1C25DD4E}"/>
              </a:ext>
            </a:extLst>
          </p:cNvPr>
          <p:cNvSpPr txBox="1"/>
          <p:nvPr/>
        </p:nvSpPr>
        <p:spPr>
          <a:xfrm>
            <a:off x="8629352" y="5301208"/>
            <a:ext cx="3528442" cy="1015663"/>
          </a:xfrm>
          <a:prstGeom prst="rect">
            <a:avLst/>
          </a:prstGeom>
          <a:noFill/>
        </p:spPr>
        <p:txBody>
          <a:bodyPr wrap="square">
            <a:prstTxWarp prst="textNoShape">
              <a:avLst/>
            </a:prstTxWarp>
            <a:spAutoFit/>
          </a:bodyPr>
          <a:lstStyle/>
          <a:p>
            <a:pPr>
              <a:buFont typeface="Arial" pitchFamily="-106" charset="0"/>
              <a:buChar char="•"/>
            </a:pPr>
            <a:r>
              <a:rPr lang="en-US" sz="1500" dirty="0">
                <a:solidFill>
                  <a:srgbClr val="000000"/>
                </a:solidFill>
                <a:latin typeface="Arial" pitchFamily="-106" charset="0"/>
                <a:ea typeface="Arial" pitchFamily="-106" charset="0"/>
                <a:cs typeface="Arial" pitchFamily="-106" charset="0"/>
              </a:rPr>
              <a:t>Electric field of plasma wave is used to accelerate e</a:t>
            </a:r>
            <a:r>
              <a:rPr lang="en-US" sz="1500" baseline="30000" dirty="0">
                <a:solidFill>
                  <a:srgbClr val="000000"/>
                </a:solidFill>
                <a:latin typeface="Arial" pitchFamily="-106" charset="0"/>
                <a:ea typeface="Arial" pitchFamily="-106" charset="0"/>
                <a:cs typeface="Arial" pitchFamily="-106" charset="0"/>
              </a:rPr>
              <a:t>-</a:t>
            </a:r>
            <a:r>
              <a:rPr lang="en-US" sz="1500" dirty="0">
                <a:solidFill>
                  <a:srgbClr val="000000"/>
                </a:solidFill>
                <a:latin typeface="Arial" pitchFamily="-106" charset="0"/>
                <a:ea typeface="Arial" pitchFamily="-106" charset="0"/>
                <a:cs typeface="Arial" pitchFamily="-106" charset="0"/>
              </a:rPr>
              <a:t>, e</a:t>
            </a:r>
            <a:r>
              <a:rPr lang="en-US" sz="1500" baseline="30000" dirty="0">
                <a:solidFill>
                  <a:srgbClr val="000000"/>
                </a:solidFill>
                <a:latin typeface="Arial" pitchFamily="-106" charset="0"/>
                <a:ea typeface="Arial" pitchFamily="-106" charset="0"/>
                <a:cs typeface="Arial" pitchFamily="-106" charset="0"/>
              </a:rPr>
              <a:t>+</a:t>
            </a:r>
            <a:endParaRPr lang="en-US" sz="1500" dirty="0">
              <a:solidFill>
                <a:srgbClr val="000000"/>
              </a:solidFill>
              <a:latin typeface="Arial" pitchFamily="-106" charset="0"/>
              <a:ea typeface="Arial" pitchFamily="-106" charset="0"/>
              <a:cs typeface="Arial" pitchFamily="-106" charset="0"/>
            </a:endParaRPr>
          </a:p>
          <a:p>
            <a:pPr>
              <a:buFont typeface="Arial" pitchFamily="-106" charset="0"/>
              <a:buChar char="•"/>
            </a:pPr>
            <a:r>
              <a:rPr lang="en-US" sz="1500" dirty="0">
                <a:solidFill>
                  <a:srgbClr val="000000"/>
                </a:solidFill>
                <a:latin typeface="Arial" pitchFamily="-106" charset="0"/>
                <a:ea typeface="Arial" pitchFamily="-106" charset="0"/>
                <a:cs typeface="Arial" pitchFamily="-106" charset="0"/>
              </a:rPr>
              <a:t>Gradient </a:t>
            </a:r>
            <a:r>
              <a:rPr lang="en-US" sz="1500" b="1" dirty="0">
                <a:solidFill>
                  <a:srgbClr val="000000"/>
                </a:solidFill>
                <a:latin typeface="Arial" pitchFamily="-106" charset="0"/>
                <a:ea typeface="Arial" pitchFamily="-106" charset="0"/>
                <a:cs typeface="Arial" pitchFamily="-106" charset="0"/>
              </a:rPr>
              <a:t>≳10 GV/m</a:t>
            </a:r>
          </a:p>
          <a:p>
            <a:pPr>
              <a:buFont typeface="Arial" pitchFamily="-106" charset="0"/>
              <a:buChar char="•"/>
            </a:pPr>
            <a:r>
              <a:rPr lang="en-US" sz="1500" dirty="0">
                <a:solidFill>
                  <a:srgbClr val="000000"/>
                </a:solidFill>
                <a:latin typeface="Arial" pitchFamily="-106" charset="0"/>
                <a:ea typeface="Arial" pitchFamily="-106" charset="0"/>
                <a:cs typeface="Arial" pitchFamily="-106" charset="0"/>
              </a:rPr>
              <a:t>Early-stage R&amp;D, e</a:t>
            </a:r>
            <a:r>
              <a:rPr lang="en-US" sz="1500" baseline="30000" dirty="0">
                <a:solidFill>
                  <a:srgbClr val="000000"/>
                </a:solidFill>
                <a:latin typeface="Arial" pitchFamily="-106" charset="0"/>
                <a:ea typeface="Arial" pitchFamily="-106" charset="0"/>
                <a:cs typeface="Arial" pitchFamily="-106" charset="0"/>
              </a:rPr>
              <a:t>+</a:t>
            </a:r>
            <a:r>
              <a:rPr lang="en-US" sz="1500" dirty="0">
                <a:solidFill>
                  <a:srgbClr val="000000"/>
                </a:solidFill>
                <a:latin typeface="Arial" pitchFamily="-106" charset="0"/>
                <a:ea typeface="Arial" pitchFamily="-106" charset="0"/>
                <a:cs typeface="Arial" pitchFamily="-106" charset="0"/>
              </a:rPr>
              <a:t> acc. not shown</a:t>
            </a:r>
          </a:p>
        </p:txBody>
      </p:sp>
      <p:sp>
        <p:nvSpPr>
          <p:cNvPr id="15" name="TextBox 14">
            <a:extLst>
              <a:ext uri="{FF2B5EF4-FFF2-40B4-BE49-F238E27FC236}">
                <a16:creationId xmlns:a16="http://schemas.microsoft.com/office/drawing/2014/main" id="{54A0F8D3-95E3-CECA-9FA2-717B55DF57D5}"/>
              </a:ext>
            </a:extLst>
          </p:cNvPr>
          <p:cNvSpPr txBox="1"/>
          <p:nvPr/>
        </p:nvSpPr>
        <p:spPr>
          <a:xfrm>
            <a:off x="159657" y="877649"/>
            <a:ext cx="4723881" cy="1831271"/>
          </a:xfrm>
          <a:prstGeom prst="rect">
            <a:avLst/>
          </a:prstGeom>
          <a:noFill/>
        </p:spPr>
        <p:txBody>
          <a:bodyPr wrap="square" lIns="0" tIns="0" rIns="0" bIns="0" rtlCol="0">
            <a:spAutoFit/>
          </a:bodyPr>
          <a:lstStyle/>
          <a:p>
            <a:pPr marL="144463" indent="-144463" algn="l">
              <a:buFont typeface="Arial" panose="020B0604020202020204" pitchFamily="34" charset="0"/>
              <a:buChar char="•"/>
            </a:pPr>
            <a:r>
              <a:rPr lang="en-CH" sz="1700" dirty="0">
                <a:solidFill>
                  <a:srgbClr val="2F2F2F"/>
                </a:solidFill>
              </a:rPr>
              <a:t>Linear collider requires very </a:t>
            </a:r>
            <a:r>
              <a:rPr lang="en-CH" sz="1700" b="1" dirty="0">
                <a:solidFill>
                  <a:srgbClr val="2F2F2F"/>
                </a:solidFill>
              </a:rPr>
              <a:t>high acceleration gradients</a:t>
            </a:r>
            <a:r>
              <a:rPr lang="en-CH" sz="1700" dirty="0">
                <a:solidFill>
                  <a:srgbClr val="2F2F2F"/>
                </a:solidFill>
              </a:rPr>
              <a:t> + </a:t>
            </a:r>
            <a:r>
              <a:rPr lang="en-CH" sz="1700" b="1" dirty="0">
                <a:solidFill>
                  <a:srgbClr val="2F2F2F"/>
                </a:solidFill>
              </a:rPr>
              <a:t>low emittance </a:t>
            </a:r>
            <a:r>
              <a:rPr lang="en-CH" sz="1700" dirty="0">
                <a:solidFill>
                  <a:srgbClr val="2F2F2F"/>
                </a:solidFill>
              </a:rPr>
              <a:t>to reach high centre-of-mass energy + luminosity</a:t>
            </a:r>
          </a:p>
          <a:p>
            <a:pPr marL="144463" indent="-144463" algn="l">
              <a:buFont typeface="Arial" panose="020B0604020202020204" pitchFamily="34" charset="0"/>
              <a:buChar char="•"/>
            </a:pPr>
            <a:r>
              <a:rPr lang="en-CH" sz="1700" dirty="0">
                <a:solidFill>
                  <a:srgbClr val="2F2F2F"/>
                </a:solidFill>
              </a:rPr>
              <a:t>Various technologies under study, with different levels of maturity</a:t>
            </a:r>
          </a:p>
          <a:p>
            <a:pPr marL="144463" indent="-144463" algn="l">
              <a:buFont typeface="Arial" panose="020B0604020202020204" pitchFamily="34" charset="0"/>
              <a:buChar char="•"/>
            </a:pPr>
            <a:r>
              <a:rPr lang="en-CH" sz="1700" dirty="0">
                <a:solidFill>
                  <a:srgbClr val="2F2F2F"/>
                </a:solidFill>
              </a:rPr>
              <a:t>Focus of CERN </a:t>
            </a:r>
            <a:r>
              <a:rPr lang="en-US" sz="1700" dirty="0">
                <a:solidFill>
                  <a:srgbClr val="2F2F2F"/>
                </a:solidFill>
              </a:rPr>
              <a:t>s</a:t>
            </a:r>
            <a:r>
              <a:rPr lang="en-CH" sz="1700" dirty="0">
                <a:solidFill>
                  <a:srgbClr val="2F2F2F"/>
                </a:solidFill>
              </a:rPr>
              <a:t>tudies on </a:t>
            </a:r>
            <a:r>
              <a:rPr lang="en-CH" sz="1700" b="1" dirty="0">
                <a:solidFill>
                  <a:srgbClr val="2F2F2F"/>
                </a:solidFill>
              </a:rPr>
              <a:t>CLIC</a:t>
            </a:r>
            <a:r>
              <a:rPr lang="en-CH" sz="1700" dirty="0">
                <a:solidFill>
                  <a:srgbClr val="2F2F2F"/>
                </a:solidFill>
              </a:rPr>
              <a:t>:</a:t>
            </a:r>
            <a:br>
              <a:rPr lang="en-CH" sz="1700" dirty="0">
                <a:solidFill>
                  <a:srgbClr val="2F2F2F"/>
                </a:solidFill>
              </a:rPr>
            </a:br>
            <a:r>
              <a:rPr lang="en-CH" sz="1700" b="1" dirty="0">
                <a:solidFill>
                  <a:srgbClr val="2F2F2F"/>
                </a:solidFill>
              </a:rPr>
              <a:t>&gt;450M CHF </a:t>
            </a:r>
            <a:r>
              <a:rPr lang="en-CH" sz="1700" dirty="0">
                <a:solidFill>
                  <a:srgbClr val="2F2F2F"/>
                </a:solidFill>
              </a:rPr>
              <a:t>investements in R&amp;D since 1992</a:t>
            </a:r>
          </a:p>
        </p:txBody>
      </p:sp>
      <p:grpSp>
        <p:nvGrpSpPr>
          <p:cNvPr id="19" name="Group 18">
            <a:extLst>
              <a:ext uri="{FF2B5EF4-FFF2-40B4-BE49-F238E27FC236}">
                <a16:creationId xmlns:a16="http://schemas.microsoft.com/office/drawing/2014/main" id="{C02E86AC-617E-E95A-369C-7A4D48035D48}"/>
              </a:ext>
            </a:extLst>
          </p:cNvPr>
          <p:cNvGrpSpPr/>
          <p:nvPr/>
        </p:nvGrpSpPr>
        <p:grpSpPr>
          <a:xfrm>
            <a:off x="7974519" y="1207405"/>
            <a:ext cx="4104417" cy="2221595"/>
            <a:chOff x="8053377" y="1279413"/>
            <a:chExt cx="4104417" cy="2221595"/>
          </a:xfrm>
        </p:grpSpPr>
        <p:pic>
          <p:nvPicPr>
            <p:cNvPr id="10" name="Picture 9">
              <a:extLst>
                <a:ext uri="{FF2B5EF4-FFF2-40B4-BE49-F238E27FC236}">
                  <a16:creationId xmlns:a16="http://schemas.microsoft.com/office/drawing/2014/main" id="{CAB3A8F9-2EAE-EC1F-2C48-CE7D33D28BE1}"/>
                </a:ext>
              </a:extLst>
            </p:cNvPr>
            <p:cNvPicPr>
              <a:picLocks noChangeAspect="1"/>
            </p:cNvPicPr>
            <p:nvPr/>
          </p:nvPicPr>
          <p:blipFill rotWithShape="1">
            <a:blip r:embed="rId5"/>
            <a:srcRect t="-426"/>
            <a:stretch/>
          </p:blipFill>
          <p:spPr>
            <a:xfrm>
              <a:off x="8053377" y="1279413"/>
              <a:ext cx="4104417" cy="2221595"/>
            </a:xfrm>
            <a:prstGeom prst="rect">
              <a:avLst/>
            </a:prstGeom>
          </p:spPr>
        </p:pic>
        <p:sp>
          <p:nvSpPr>
            <p:cNvPr id="9" name="TextBox 8">
              <a:extLst>
                <a:ext uri="{FF2B5EF4-FFF2-40B4-BE49-F238E27FC236}">
                  <a16:creationId xmlns:a16="http://schemas.microsoft.com/office/drawing/2014/main" id="{431BFE98-5299-1891-8AC2-35A53CB2CCAD}"/>
                </a:ext>
              </a:extLst>
            </p:cNvPr>
            <p:cNvSpPr txBox="1"/>
            <p:nvPr/>
          </p:nvSpPr>
          <p:spPr>
            <a:xfrm>
              <a:off x="8760296" y="1436871"/>
              <a:ext cx="504056" cy="169277"/>
            </a:xfrm>
            <a:prstGeom prst="rect">
              <a:avLst/>
            </a:prstGeom>
            <a:solidFill>
              <a:schemeClr val="bg1"/>
            </a:solidFill>
          </p:spPr>
          <p:txBody>
            <a:bodyPr wrap="square" lIns="0" tIns="0" rIns="0" bIns="0" rtlCol="0">
              <a:spAutoFit/>
            </a:bodyPr>
            <a:lstStyle/>
            <a:p>
              <a:pPr algn="ctr"/>
              <a:r>
                <a:rPr lang="en-CH" sz="1000" dirty="0">
                  <a:solidFill>
                    <a:srgbClr val="2F2F2F"/>
                  </a:solidFill>
                  <a:latin typeface="Arial Narrow" panose="020B0604020202020204" pitchFamily="34" charset="0"/>
                  <a:cs typeface="Arial Narrow" panose="020B0604020202020204" pitchFamily="34" charset="0"/>
                </a:rPr>
                <a:t>1.91 GeV</a:t>
              </a:r>
            </a:p>
          </p:txBody>
        </p:sp>
        <p:sp>
          <p:nvSpPr>
            <p:cNvPr id="16" name="TextBox 15">
              <a:extLst>
                <a:ext uri="{FF2B5EF4-FFF2-40B4-BE49-F238E27FC236}">
                  <a16:creationId xmlns:a16="http://schemas.microsoft.com/office/drawing/2014/main" id="{FF73B72C-F08F-0BC9-19F6-AEB123F65475}"/>
                </a:ext>
              </a:extLst>
            </p:cNvPr>
            <p:cNvSpPr txBox="1"/>
            <p:nvPr/>
          </p:nvSpPr>
          <p:spPr>
            <a:xfrm>
              <a:off x="9687567" y="1297672"/>
              <a:ext cx="360040" cy="139898"/>
            </a:xfrm>
            <a:prstGeom prst="rect">
              <a:avLst/>
            </a:prstGeom>
            <a:solidFill>
              <a:schemeClr val="bg1"/>
            </a:solidFill>
          </p:spPr>
          <p:txBody>
            <a:bodyPr wrap="square" lIns="0" tIns="0" rIns="0" bIns="0" rtlCol="0">
              <a:spAutoFit/>
            </a:bodyPr>
            <a:lstStyle/>
            <a:p>
              <a:pPr algn="ctr"/>
              <a:r>
                <a:rPr lang="en-CH" sz="1000" dirty="0">
                  <a:solidFill>
                    <a:srgbClr val="2F2F2F"/>
                  </a:solidFill>
                  <a:latin typeface="Arial Narrow" panose="020B0604020202020204" pitchFamily="34" charset="0"/>
                  <a:cs typeface="Arial Narrow" panose="020B0604020202020204" pitchFamily="34" charset="0"/>
                </a:rPr>
                <a:t>244 ns</a:t>
              </a:r>
            </a:p>
          </p:txBody>
        </p:sp>
        <p:sp>
          <p:nvSpPr>
            <p:cNvPr id="18" name="TextBox 17">
              <a:extLst>
                <a:ext uri="{FF2B5EF4-FFF2-40B4-BE49-F238E27FC236}">
                  <a16:creationId xmlns:a16="http://schemas.microsoft.com/office/drawing/2014/main" id="{7C9ECB88-2CBD-5A8C-8003-18625652B52D}"/>
                </a:ext>
              </a:extLst>
            </p:cNvPr>
            <p:cNvSpPr txBox="1"/>
            <p:nvPr/>
          </p:nvSpPr>
          <p:spPr>
            <a:xfrm>
              <a:off x="9120336" y="3187284"/>
              <a:ext cx="432048" cy="186205"/>
            </a:xfrm>
            <a:prstGeom prst="rect">
              <a:avLst/>
            </a:prstGeom>
            <a:solidFill>
              <a:schemeClr val="bg1"/>
            </a:solidFill>
          </p:spPr>
          <p:txBody>
            <a:bodyPr wrap="square" lIns="0" tIns="0" rIns="0" bIns="0" rtlCol="0">
              <a:spAutoFit/>
            </a:bodyPr>
            <a:lstStyle/>
            <a:p>
              <a:pPr algn="ctr"/>
              <a:r>
                <a:rPr lang="en-CH" sz="1000" dirty="0">
                  <a:solidFill>
                    <a:srgbClr val="2F2F2F"/>
                  </a:solidFill>
                  <a:latin typeface="Arial Narrow" panose="020B0604020202020204" pitchFamily="34" charset="0"/>
                  <a:cs typeface="Arial Narrow" panose="020B0604020202020204" pitchFamily="34" charset="0"/>
                </a:rPr>
                <a:t>176 ns</a:t>
              </a:r>
            </a:p>
          </p:txBody>
        </p:sp>
      </p:grpSp>
      <p:sp>
        <p:nvSpPr>
          <p:cNvPr id="23" name="Rectangle 22">
            <a:extLst>
              <a:ext uri="{FF2B5EF4-FFF2-40B4-BE49-F238E27FC236}">
                <a16:creationId xmlns:a16="http://schemas.microsoft.com/office/drawing/2014/main" id="{635037D2-2625-E34E-5D6F-50A4CAA21EAF}"/>
              </a:ext>
            </a:extLst>
          </p:cNvPr>
          <p:cNvSpPr/>
          <p:nvPr/>
        </p:nvSpPr>
        <p:spPr>
          <a:xfrm>
            <a:off x="5015880" y="764704"/>
            <a:ext cx="7063056" cy="4104456"/>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18001392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146986-B36B-94E8-CCF0-8F6DB7C694AA}"/>
            </a:ext>
          </a:extLst>
        </p:cNvPr>
        <p:cNvGrpSpPr/>
        <p:nvPr/>
      </p:nvGrpSpPr>
      <p:grpSpPr>
        <a:xfrm>
          <a:off x="0" y="0"/>
          <a:ext cx="0" cy="0"/>
          <a:chOff x="0" y="0"/>
          <a:chExt cx="0" cy="0"/>
        </a:xfrm>
      </p:grpSpPr>
      <p:sp>
        <p:nvSpPr>
          <p:cNvPr id="28" name="Slide Number Placeholder 27">
            <a:extLst>
              <a:ext uri="{FF2B5EF4-FFF2-40B4-BE49-F238E27FC236}">
                <a16:creationId xmlns:a16="http://schemas.microsoft.com/office/drawing/2014/main" id="{3CF2110B-8DF3-F606-33F4-7672C810CD07}"/>
              </a:ext>
            </a:extLst>
          </p:cNvPr>
          <p:cNvSpPr>
            <a:spLocks noGrp="1"/>
          </p:cNvSpPr>
          <p:nvPr>
            <p:ph type="sldNum" sz="quarter" idx="4"/>
          </p:nvPr>
        </p:nvSpPr>
        <p:spPr>
          <a:xfrm>
            <a:off x="10913835" y="6520259"/>
            <a:ext cx="668565" cy="365125"/>
          </a:xfrm>
        </p:spPr>
        <p:txBody>
          <a:bodyPr/>
          <a:lstStyle/>
          <a:p>
            <a:fld id="{17918391-D411-FE40-AAD7-861AE5233E0E}" type="slidenum">
              <a:rPr lang="en-US" smtClean="0"/>
              <a:pPr/>
              <a:t>21</a:t>
            </a:fld>
            <a:endParaRPr lang="en-US" dirty="0"/>
          </a:p>
        </p:txBody>
      </p:sp>
      <p:sp>
        <p:nvSpPr>
          <p:cNvPr id="5" name="Title 1">
            <a:extLst>
              <a:ext uri="{FF2B5EF4-FFF2-40B4-BE49-F238E27FC236}">
                <a16:creationId xmlns:a16="http://schemas.microsoft.com/office/drawing/2014/main" id="{433AAD9D-C062-E689-2526-4C42588A3533}"/>
              </a:ext>
            </a:extLst>
          </p:cNvPr>
          <p:cNvSpPr txBox="1">
            <a:spLocks/>
          </p:cNvSpPr>
          <p:nvPr/>
        </p:nvSpPr>
        <p:spPr>
          <a:xfrm>
            <a:off x="480615" y="116632"/>
            <a:ext cx="11376025" cy="1065742"/>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CH" sz="4400" dirty="0"/>
              <a:t>CLIC staged implementation</a:t>
            </a:r>
            <a:endParaRPr lang="en-GB" dirty="0"/>
          </a:p>
        </p:txBody>
      </p:sp>
      <p:pic>
        <p:nvPicPr>
          <p:cNvPr id="2" name="Picture 1">
            <a:extLst>
              <a:ext uri="{FF2B5EF4-FFF2-40B4-BE49-F238E27FC236}">
                <a16:creationId xmlns:a16="http://schemas.microsoft.com/office/drawing/2014/main" id="{B820C57F-B085-52A0-BFD2-D77B651BA400}"/>
              </a:ext>
            </a:extLst>
          </p:cNvPr>
          <p:cNvPicPr>
            <a:picLocks noChangeAspect="1"/>
          </p:cNvPicPr>
          <p:nvPr/>
        </p:nvPicPr>
        <p:blipFill>
          <a:blip r:embed="rId3"/>
          <a:stretch>
            <a:fillRect/>
          </a:stretch>
        </p:blipFill>
        <p:spPr>
          <a:xfrm>
            <a:off x="5087888" y="2636912"/>
            <a:ext cx="6912768" cy="3895194"/>
          </a:xfrm>
          <a:prstGeom prst="rect">
            <a:avLst/>
          </a:prstGeom>
        </p:spPr>
      </p:pic>
      <p:pic>
        <p:nvPicPr>
          <p:cNvPr id="3" name="Picture 2">
            <a:extLst>
              <a:ext uri="{FF2B5EF4-FFF2-40B4-BE49-F238E27FC236}">
                <a16:creationId xmlns:a16="http://schemas.microsoft.com/office/drawing/2014/main" id="{AC032622-7A6D-6109-7306-8386ECBA9910}"/>
              </a:ext>
            </a:extLst>
          </p:cNvPr>
          <p:cNvPicPr>
            <a:picLocks noChangeAspect="1"/>
          </p:cNvPicPr>
          <p:nvPr/>
        </p:nvPicPr>
        <p:blipFill>
          <a:blip r:embed="rId4"/>
          <a:stretch>
            <a:fillRect/>
          </a:stretch>
        </p:blipFill>
        <p:spPr>
          <a:xfrm>
            <a:off x="64489" y="2763714"/>
            <a:ext cx="4859724" cy="3677335"/>
          </a:xfrm>
          <a:prstGeom prst="rect">
            <a:avLst/>
          </a:prstGeom>
        </p:spPr>
      </p:pic>
      <p:grpSp>
        <p:nvGrpSpPr>
          <p:cNvPr id="15" name="Group 14">
            <a:extLst>
              <a:ext uri="{FF2B5EF4-FFF2-40B4-BE49-F238E27FC236}">
                <a16:creationId xmlns:a16="http://schemas.microsoft.com/office/drawing/2014/main" id="{F03CAA13-11F8-6C52-442B-BE10F33216C4}"/>
              </a:ext>
            </a:extLst>
          </p:cNvPr>
          <p:cNvGrpSpPr/>
          <p:nvPr/>
        </p:nvGrpSpPr>
        <p:grpSpPr>
          <a:xfrm>
            <a:off x="8701301" y="783111"/>
            <a:ext cx="3463030" cy="2226561"/>
            <a:chOff x="8473837" y="467928"/>
            <a:chExt cx="3670835" cy="2360170"/>
          </a:xfrm>
        </p:grpSpPr>
        <p:pic>
          <p:nvPicPr>
            <p:cNvPr id="14" name="Picture 13">
              <a:extLst>
                <a:ext uri="{FF2B5EF4-FFF2-40B4-BE49-F238E27FC236}">
                  <a16:creationId xmlns:a16="http://schemas.microsoft.com/office/drawing/2014/main" id="{38EE2E96-86DB-6185-E488-75EABD9D0F9A}"/>
                </a:ext>
              </a:extLst>
            </p:cNvPr>
            <p:cNvPicPr>
              <a:picLocks noChangeAspect="1"/>
            </p:cNvPicPr>
            <p:nvPr/>
          </p:nvPicPr>
          <p:blipFill>
            <a:blip r:embed="rId5"/>
            <a:srcRect l="67120" t="25301" b="8113"/>
            <a:stretch/>
          </p:blipFill>
          <p:spPr>
            <a:xfrm>
              <a:off x="10486771" y="809891"/>
              <a:ext cx="1657901" cy="1878871"/>
            </a:xfrm>
            <a:prstGeom prst="rect">
              <a:avLst/>
            </a:prstGeom>
          </p:spPr>
        </p:pic>
        <p:pic>
          <p:nvPicPr>
            <p:cNvPr id="13" name="Picture 12">
              <a:extLst>
                <a:ext uri="{FF2B5EF4-FFF2-40B4-BE49-F238E27FC236}">
                  <a16:creationId xmlns:a16="http://schemas.microsoft.com/office/drawing/2014/main" id="{16166E16-EEAB-FA88-A929-6148C39695CE}"/>
                </a:ext>
              </a:extLst>
            </p:cNvPr>
            <p:cNvPicPr>
              <a:picLocks noChangeAspect="1"/>
            </p:cNvPicPr>
            <p:nvPr/>
          </p:nvPicPr>
          <p:blipFill>
            <a:blip r:embed="rId5"/>
            <a:srcRect r="50795"/>
            <a:stretch/>
          </p:blipFill>
          <p:spPr>
            <a:xfrm>
              <a:off x="8473837" y="467928"/>
              <a:ext cx="2075219" cy="2360170"/>
            </a:xfrm>
            <a:prstGeom prst="rect">
              <a:avLst/>
            </a:prstGeom>
          </p:spPr>
        </p:pic>
      </p:grpSp>
      <p:sp>
        <p:nvSpPr>
          <p:cNvPr id="9" name="TextBox 8">
            <a:extLst>
              <a:ext uri="{FF2B5EF4-FFF2-40B4-BE49-F238E27FC236}">
                <a16:creationId xmlns:a16="http://schemas.microsoft.com/office/drawing/2014/main" id="{5CA90704-8CAF-3CD3-F461-29E3F9960F6F}"/>
              </a:ext>
            </a:extLst>
          </p:cNvPr>
          <p:cNvSpPr txBox="1"/>
          <p:nvPr/>
        </p:nvSpPr>
        <p:spPr>
          <a:xfrm>
            <a:off x="119336" y="764704"/>
            <a:ext cx="8590557" cy="1938992"/>
          </a:xfrm>
          <a:prstGeom prst="rect">
            <a:avLst/>
          </a:prstGeom>
          <a:noFill/>
        </p:spPr>
        <p:txBody>
          <a:bodyPr wrap="none" lIns="0" tIns="0" rIns="0" bIns="0" rtlCol="0">
            <a:spAutoFit/>
          </a:bodyPr>
          <a:lstStyle/>
          <a:p>
            <a:pPr marL="184150" indent="-184150" algn="l">
              <a:buFont typeface="Arial" panose="020B0604020202020204" pitchFamily="34" charset="0"/>
              <a:buChar char="•"/>
            </a:pPr>
            <a:r>
              <a:rPr lang="en-CH" u="sng" dirty="0">
                <a:solidFill>
                  <a:srgbClr val="2F2F2F"/>
                </a:solidFill>
              </a:rPr>
              <a:t>New 2025 staging baseline optimised for luminosity performance, cost and power:</a:t>
            </a:r>
          </a:p>
          <a:p>
            <a:pPr marL="317500" lvl="1" indent="-133350">
              <a:buFont typeface="Arial" panose="020B0604020202020204" pitchFamily="34" charset="0"/>
              <a:buChar char="•"/>
            </a:pPr>
            <a:r>
              <a:rPr lang="en-CH" b="1" dirty="0">
                <a:solidFill>
                  <a:srgbClr val="2F2F2F"/>
                </a:solidFill>
              </a:rPr>
              <a:t>380 GeV</a:t>
            </a:r>
            <a:r>
              <a:rPr lang="en-CH" dirty="0">
                <a:solidFill>
                  <a:srgbClr val="2F2F2F"/>
                </a:solidFill>
              </a:rPr>
              <a:t>: 12.1 km tunnel, 100 Hz operation, P=166 MW, L</a:t>
            </a:r>
            <a:r>
              <a:rPr lang="en-CH" baseline="-25000" dirty="0">
                <a:solidFill>
                  <a:srgbClr val="2F2F2F"/>
                </a:solidFill>
              </a:rPr>
              <a:t>tot</a:t>
            </a:r>
            <a:r>
              <a:rPr lang="en-CH" dirty="0">
                <a:solidFill>
                  <a:srgbClr val="2F2F2F"/>
                </a:solidFill>
              </a:rPr>
              <a:t> = 4.5 x 10</a:t>
            </a:r>
            <a:r>
              <a:rPr lang="en-CH" baseline="30000" dirty="0">
                <a:solidFill>
                  <a:srgbClr val="2F2F2F"/>
                </a:solidFill>
              </a:rPr>
              <a:t>34</a:t>
            </a:r>
            <a:r>
              <a:rPr lang="en-CH" dirty="0">
                <a:solidFill>
                  <a:srgbClr val="2F2F2F"/>
                </a:solidFill>
              </a:rPr>
              <a:t> cm</a:t>
            </a:r>
            <a:r>
              <a:rPr lang="en-CH" baseline="30000" dirty="0">
                <a:solidFill>
                  <a:srgbClr val="2F2F2F"/>
                </a:solidFill>
              </a:rPr>
              <a:t>-2</a:t>
            </a:r>
            <a:r>
              <a:rPr lang="en-CH" dirty="0">
                <a:solidFill>
                  <a:srgbClr val="2F2F2F"/>
                </a:solidFill>
              </a:rPr>
              <a:t> s</a:t>
            </a:r>
            <a:r>
              <a:rPr lang="en-CH" baseline="30000" dirty="0">
                <a:solidFill>
                  <a:srgbClr val="2F2F2F"/>
                </a:solidFill>
              </a:rPr>
              <a:t>-1</a:t>
            </a:r>
            <a:r>
              <a:rPr lang="en-CH" dirty="0">
                <a:solidFill>
                  <a:srgbClr val="2F2F2F"/>
                </a:solidFill>
              </a:rPr>
              <a:t> </a:t>
            </a:r>
          </a:p>
          <a:p>
            <a:pPr marL="317500" lvl="1" indent="-133350">
              <a:buFont typeface="Arial" panose="020B0604020202020204" pitchFamily="34" charset="0"/>
              <a:buChar char="•"/>
            </a:pPr>
            <a:r>
              <a:rPr lang="en-CH" b="1" dirty="0">
                <a:solidFill>
                  <a:srgbClr val="2F2F2F"/>
                </a:solidFill>
              </a:rPr>
              <a:t>1.5 TeV</a:t>
            </a:r>
            <a:r>
              <a:rPr lang="en-CH" dirty="0">
                <a:solidFill>
                  <a:srgbClr val="2F2F2F"/>
                </a:solidFill>
              </a:rPr>
              <a:t>: 29.6 km tunnel, 50 Hz operation, P=282 MW, L</a:t>
            </a:r>
            <a:r>
              <a:rPr lang="en-CH" baseline="-25000" dirty="0">
                <a:solidFill>
                  <a:srgbClr val="2F2F2F"/>
                </a:solidFill>
              </a:rPr>
              <a:t>tot</a:t>
            </a:r>
            <a:r>
              <a:rPr lang="en-CH" dirty="0">
                <a:solidFill>
                  <a:srgbClr val="2F2F2F"/>
                </a:solidFill>
              </a:rPr>
              <a:t> ~ 5.6 x 10</a:t>
            </a:r>
            <a:r>
              <a:rPr lang="en-CH" baseline="30000" dirty="0">
                <a:solidFill>
                  <a:srgbClr val="2F2F2F"/>
                </a:solidFill>
              </a:rPr>
              <a:t>34</a:t>
            </a:r>
            <a:r>
              <a:rPr lang="en-CH" dirty="0">
                <a:solidFill>
                  <a:srgbClr val="2F2F2F"/>
                </a:solidFill>
              </a:rPr>
              <a:t> cm</a:t>
            </a:r>
            <a:r>
              <a:rPr lang="en-CH" baseline="30000" dirty="0">
                <a:solidFill>
                  <a:srgbClr val="2F2F2F"/>
                </a:solidFill>
              </a:rPr>
              <a:t>-2</a:t>
            </a:r>
            <a:r>
              <a:rPr lang="en-CH" dirty="0">
                <a:solidFill>
                  <a:srgbClr val="2F2F2F"/>
                </a:solidFill>
              </a:rPr>
              <a:t> s</a:t>
            </a:r>
            <a:r>
              <a:rPr lang="en-CH" baseline="30000" dirty="0">
                <a:solidFill>
                  <a:srgbClr val="2F2F2F"/>
                </a:solidFill>
              </a:rPr>
              <a:t>-1</a:t>
            </a:r>
            <a:endParaRPr lang="en-CH" dirty="0">
              <a:solidFill>
                <a:srgbClr val="2F2F2F"/>
              </a:solidFill>
            </a:endParaRPr>
          </a:p>
          <a:p>
            <a:pPr marL="317500" lvl="1" indent="-133350">
              <a:buFont typeface="Arial" panose="020B0604020202020204" pitchFamily="34" charset="0"/>
              <a:buChar char="•"/>
            </a:pPr>
            <a:r>
              <a:rPr lang="en-CH" b="1" dirty="0">
                <a:solidFill>
                  <a:srgbClr val="2F2F2F"/>
                </a:solidFill>
              </a:rPr>
              <a:t>2 interaction points</a:t>
            </a:r>
            <a:r>
              <a:rPr lang="en-CH" dirty="0">
                <a:solidFill>
                  <a:srgbClr val="2F2F2F"/>
                </a:solidFill>
              </a:rPr>
              <a:t>, flexible sharing of luminosity</a:t>
            </a:r>
          </a:p>
          <a:p>
            <a:pPr marL="317500" lvl="1" indent="-133350">
              <a:buFont typeface="Arial" panose="020B0604020202020204" pitchFamily="34" charset="0"/>
              <a:buChar char="•"/>
            </a:pPr>
            <a:r>
              <a:rPr lang="en-CH" b="1" dirty="0">
                <a:solidFill>
                  <a:srgbClr val="2F2F2F"/>
                </a:solidFill>
              </a:rPr>
              <a:t>Single drive beam </a:t>
            </a:r>
            <a:r>
              <a:rPr lang="en-CH" dirty="0">
                <a:solidFill>
                  <a:srgbClr val="2F2F2F"/>
                </a:solidFill>
              </a:rPr>
              <a:t>for both stages (feasible up to 2 TeV)</a:t>
            </a:r>
          </a:p>
          <a:p>
            <a:pPr marL="317500" lvl="1" indent="-133350">
              <a:buFont typeface="Arial" panose="020B0604020202020204" pitchFamily="34" charset="0"/>
              <a:buChar char="•"/>
            </a:pPr>
            <a:r>
              <a:rPr lang="en-CH" b="1" dirty="0">
                <a:solidFill>
                  <a:srgbClr val="2F2F2F"/>
                </a:solidFill>
              </a:rPr>
              <a:t>3x higher luminosity / power</a:t>
            </a:r>
            <a:r>
              <a:rPr lang="en-CH" dirty="0">
                <a:solidFill>
                  <a:srgbClr val="2F2F2F"/>
                </a:solidFill>
              </a:rPr>
              <a:t>, compared to 2018 design</a:t>
            </a:r>
            <a:br>
              <a:rPr lang="en-CH" dirty="0">
                <a:solidFill>
                  <a:srgbClr val="2F2F2F"/>
                </a:solidFill>
              </a:rPr>
            </a:br>
            <a:r>
              <a:rPr lang="en-CH" dirty="0">
                <a:solidFill>
                  <a:srgbClr val="2F2F2F"/>
                </a:solidFill>
              </a:rPr>
              <a:t>(0.82 TWh/y @380 GeV; 1.4 TWh/y @1.5 TeV) </a:t>
            </a:r>
          </a:p>
        </p:txBody>
      </p:sp>
      <p:pic>
        <p:nvPicPr>
          <p:cNvPr id="16" name="Picture 15">
            <a:extLst>
              <a:ext uri="{FF2B5EF4-FFF2-40B4-BE49-F238E27FC236}">
                <a16:creationId xmlns:a16="http://schemas.microsoft.com/office/drawing/2014/main" id="{D28A2EF2-BD95-A63F-AAE4-A1F16C66D0E5}"/>
              </a:ext>
            </a:extLst>
          </p:cNvPr>
          <p:cNvPicPr>
            <a:picLocks noChangeAspect="1"/>
          </p:cNvPicPr>
          <p:nvPr/>
        </p:nvPicPr>
        <p:blipFill>
          <a:blip r:embed="rId6">
            <a:alphaModFix amt="85000"/>
          </a:blip>
          <a:stretch>
            <a:fillRect/>
          </a:stretch>
        </p:blipFill>
        <p:spPr>
          <a:xfrm>
            <a:off x="119336" y="5805264"/>
            <a:ext cx="2647154" cy="576788"/>
          </a:xfrm>
          <a:prstGeom prst="rect">
            <a:avLst/>
          </a:prstGeom>
        </p:spPr>
      </p:pic>
      <p:sp>
        <p:nvSpPr>
          <p:cNvPr id="6" name="TextBox 5">
            <a:extLst>
              <a:ext uri="{FF2B5EF4-FFF2-40B4-BE49-F238E27FC236}">
                <a16:creationId xmlns:a16="http://schemas.microsoft.com/office/drawing/2014/main" id="{CA37D0D6-90C5-B808-C79E-2F3FBD718D8B}"/>
              </a:ext>
            </a:extLst>
          </p:cNvPr>
          <p:cNvSpPr txBox="1"/>
          <p:nvPr/>
        </p:nvSpPr>
        <p:spPr>
          <a:xfrm>
            <a:off x="3360580" y="6382052"/>
            <a:ext cx="4431656" cy="276999"/>
          </a:xfrm>
          <a:prstGeom prst="rect">
            <a:avLst/>
          </a:prstGeom>
          <a:noFill/>
        </p:spPr>
        <p:txBody>
          <a:bodyPr wrap="square">
            <a:spAutoFit/>
          </a:bodyPr>
          <a:lstStyle/>
          <a:p>
            <a:r>
              <a:rPr lang="en-CH" sz="1200" i="1" dirty="0"/>
              <a:t>https://indico.cern.ch/event/1439855/contributions/6461475/</a:t>
            </a:r>
          </a:p>
        </p:txBody>
      </p:sp>
    </p:spTree>
    <p:extLst>
      <p:ext uri="{BB962C8B-B14F-4D97-AF65-F5344CB8AC3E}">
        <p14:creationId xmlns:p14="http://schemas.microsoft.com/office/powerpoint/2010/main" val="17836893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4206D4-2C14-4A38-D487-1E4415E64C26}"/>
            </a:ext>
          </a:extLst>
        </p:cNvPr>
        <p:cNvGrpSpPr/>
        <p:nvPr/>
      </p:nvGrpSpPr>
      <p:grpSpPr>
        <a:xfrm>
          <a:off x="0" y="0"/>
          <a:ext cx="0" cy="0"/>
          <a:chOff x="0" y="0"/>
          <a:chExt cx="0" cy="0"/>
        </a:xfrm>
      </p:grpSpPr>
      <p:sp>
        <p:nvSpPr>
          <p:cNvPr id="28" name="Slide Number Placeholder 27">
            <a:extLst>
              <a:ext uri="{FF2B5EF4-FFF2-40B4-BE49-F238E27FC236}">
                <a16:creationId xmlns:a16="http://schemas.microsoft.com/office/drawing/2014/main" id="{39E91919-BE44-A64A-9037-FBC879CB7FD1}"/>
              </a:ext>
            </a:extLst>
          </p:cNvPr>
          <p:cNvSpPr>
            <a:spLocks noGrp="1"/>
          </p:cNvSpPr>
          <p:nvPr>
            <p:ph type="sldNum" sz="quarter" idx="4"/>
          </p:nvPr>
        </p:nvSpPr>
        <p:spPr>
          <a:xfrm>
            <a:off x="10913835" y="6525344"/>
            <a:ext cx="668565" cy="365125"/>
          </a:xfrm>
        </p:spPr>
        <p:txBody>
          <a:bodyPr/>
          <a:lstStyle/>
          <a:p>
            <a:fld id="{17918391-D411-FE40-AAD7-861AE5233E0E}" type="slidenum">
              <a:rPr lang="en-US" smtClean="0"/>
              <a:pPr/>
              <a:t>22</a:t>
            </a:fld>
            <a:endParaRPr lang="en-US" dirty="0"/>
          </a:p>
        </p:txBody>
      </p:sp>
      <p:sp>
        <p:nvSpPr>
          <p:cNvPr id="5" name="Title 1">
            <a:extLst>
              <a:ext uri="{FF2B5EF4-FFF2-40B4-BE49-F238E27FC236}">
                <a16:creationId xmlns:a16="http://schemas.microsoft.com/office/drawing/2014/main" id="{85136EFF-3BBB-C48C-29FC-9AAE9CC3A528}"/>
              </a:ext>
            </a:extLst>
          </p:cNvPr>
          <p:cNvSpPr txBox="1">
            <a:spLocks/>
          </p:cNvSpPr>
          <p:nvPr/>
        </p:nvSpPr>
        <p:spPr>
          <a:xfrm>
            <a:off x="480615" y="116632"/>
            <a:ext cx="11376025" cy="1065742"/>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CH" sz="4400" dirty="0"/>
              <a:t>CLIC schedule and cost</a:t>
            </a:r>
            <a:endParaRPr lang="en-GB" dirty="0"/>
          </a:p>
        </p:txBody>
      </p:sp>
      <p:pic>
        <p:nvPicPr>
          <p:cNvPr id="2" name="Picture 1">
            <a:extLst>
              <a:ext uri="{FF2B5EF4-FFF2-40B4-BE49-F238E27FC236}">
                <a16:creationId xmlns:a16="http://schemas.microsoft.com/office/drawing/2014/main" id="{D8B96295-1AF9-5E20-47AF-8AA70C4420D1}"/>
              </a:ext>
            </a:extLst>
          </p:cNvPr>
          <p:cNvPicPr>
            <a:picLocks noChangeAspect="1"/>
          </p:cNvPicPr>
          <p:nvPr/>
        </p:nvPicPr>
        <p:blipFill>
          <a:blip r:embed="rId3"/>
          <a:stretch>
            <a:fillRect/>
          </a:stretch>
        </p:blipFill>
        <p:spPr>
          <a:xfrm>
            <a:off x="141402" y="4845012"/>
            <a:ext cx="5566257" cy="1752340"/>
          </a:xfrm>
          <a:prstGeom prst="rect">
            <a:avLst/>
          </a:prstGeom>
        </p:spPr>
      </p:pic>
      <p:pic>
        <p:nvPicPr>
          <p:cNvPr id="6" name="Picture 5">
            <a:extLst>
              <a:ext uri="{FF2B5EF4-FFF2-40B4-BE49-F238E27FC236}">
                <a16:creationId xmlns:a16="http://schemas.microsoft.com/office/drawing/2014/main" id="{4B74F555-FAE0-4767-9E7B-FBB5BDB0D170}"/>
              </a:ext>
            </a:extLst>
          </p:cNvPr>
          <p:cNvPicPr>
            <a:picLocks noChangeAspect="1"/>
          </p:cNvPicPr>
          <p:nvPr/>
        </p:nvPicPr>
        <p:blipFill>
          <a:blip r:embed="rId4"/>
          <a:stretch>
            <a:fillRect/>
          </a:stretch>
        </p:blipFill>
        <p:spPr>
          <a:xfrm>
            <a:off x="119336" y="985117"/>
            <a:ext cx="3746744" cy="3590630"/>
          </a:xfrm>
          <a:prstGeom prst="rect">
            <a:avLst/>
          </a:prstGeom>
        </p:spPr>
      </p:pic>
      <p:pic>
        <p:nvPicPr>
          <p:cNvPr id="8" name="Picture 7">
            <a:extLst>
              <a:ext uri="{FF2B5EF4-FFF2-40B4-BE49-F238E27FC236}">
                <a16:creationId xmlns:a16="http://schemas.microsoft.com/office/drawing/2014/main" id="{F5920FAB-AC13-768F-FCBF-0C9D4CBAC112}"/>
              </a:ext>
            </a:extLst>
          </p:cNvPr>
          <p:cNvPicPr>
            <a:picLocks noChangeAspect="1"/>
          </p:cNvPicPr>
          <p:nvPr/>
        </p:nvPicPr>
        <p:blipFill>
          <a:blip r:embed="rId5"/>
          <a:stretch>
            <a:fillRect/>
          </a:stretch>
        </p:blipFill>
        <p:spPr>
          <a:xfrm>
            <a:off x="6744072" y="4293096"/>
            <a:ext cx="3913183" cy="2253666"/>
          </a:xfrm>
          <a:prstGeom prst="rect">
            <a:avLst/>
          </a:prstGeom>
        </p:spPr>
      </p:pic>
      <p:sp>
        <p:nvSpPr>
          <p:cNvPr id="9" name="TextBox 8">
            <a:extLst>
              <a:ext uri="{FF2B5EF4-FFF2-40B4-BE49-F238E27FC236}">
                <a16:creationId xmlns:a16="http://schemas.microsoft.com/office/drawing/2014/main" id="{57CD585D-902F-C537-671A-8A0C5E8F56BB}"/>
              </a:ext>
            </a:extLst>
          </p:cNvPr>
          <p:cNvSpPr txBox="1"/>
          <p:nvPr/>
        </p:nvSpPr>
        <p:spPr>
          <a:xfrm>
            <a:off x="190107" y="764704"/>
            <a:ext cx="3967572" cy="246221"/>
          </a:xfrm>
          <a:prstGeom prst="rect">
            <a:avLst/>
          </a:prstGeom>
          <a:noFill/>
        </p:spPr>
        <p:txBody>
          <a:bodyPr wrap="square" lIns="0" tIns="0" rIns="0" bIns="0" rtlCol="0">
            <a:spAutoFit/>
          </a:bodyPr>
          <a:lstStyle/>
          <a:p>
            <a:pPr algn="l"/>
            <a:r>
              <a:rPr lang="en-GB" sz="1600" dirty="0"/>
              <a:t>Construction schedule for 380 GeV stage</a:t>
            </a:r>
            <a:endParaRPr lang="en-CH" sz="1600" dirty="0"/>
          </a:p>
        </p:txBody>
      </p:sp>
      <p:sp>
        <p:nvSpPr>
          <p:cNvPr id="10" name="TextBox 9">
            <a:extLst>
              <a:ext uri="{FF2B5EF4-FFF2-40B4-BE49-F238E27FC236}">
                <a16:creationId xmlns:a16="http://schemas.microsoft.com/office/drawing/2014/main" id="{F6AA1C40-F2BE-3659-7382-246E0E5B7176}"/>
              </a:ext>
            </a:extLst>
          </p:cNvPr>
          <p:cNvSpPr txBox="1"/>
          <p:nvPr/>
        </p:nvSpPr>
        <p:spPr>
          <a:xfrm>
            <a:off x="498096" y="4622939"/>
            <a:ext cx="5765824" cy="246221"/>
          </a:xfrm>
          <a:prstGeom prst="rect">
            <a:avLst/>
          </a:prstGeom>
          <a:noFill/>
        </p:spPr>
        <p:txBody>
          <a:bodyPr wrap="square" lIns="0" tIns="0" rIns="0" bIns="0" rtlCol="0">
            <a:spAutoFit/>
          </a:bodyPr>
          <a:lstStyle/>
          <a:p>
            <a:pPr algn="l"/>
            <a:r>
              <a:rPr lang="en-GB" sz="1600" dirty="0"/>
              <a:t>Construction and operation schedule for 2-stages</a:t>
            </a:r>
            <a:endParaRPr lang="en-CH" sz="1600" dirty="0"/>
          </a:p>
        </p:txBody>
      </p:sp>
      <p:sp>
        <p:nvSpPr>
          <p:cNvPr id="11" name="TextBox 10">
            <a:extLst>
              <a:ext uri="{FF2B5EF4-FFF2-40B4-BE49-F238E27FC236}">
                <a16:creationId xmlns:a16="http://schemas.microsoft.com/office/drawing/2014/main" id="{DFAA8A5C-9D5B-CAAB-917D-535EE03102EB}"/>
              </a:ext>
            </a:extLst>
          </p:cNvPr>
          <p:cNvSpPr txBox="1"/>
          <p:nvPr/>
        </p:nvSpPr>
        <p:spPr>
          <a:xfrm>
            <a:off x="4299367" y="906393"/>
            <a:ext cx="7845305" cy="3200876"/>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US" sz="1600" dirty="0">
                <a:solidFill>
                  <a:srgbClr val="2F2F2F"/>
                </a:solidFill>
              </a:rPr>
              <a:t>First stage can be constructed in </a:t>
            </a:r>
            <a:r>
              <a:rPr lang="en-US" sz="1600" b="1" dirty="0">
                <a:solidFill>
                  <a:srgbClr val="2F2F2F"/>
                </a:solidFill>
              </a:rPr>
              <a:t>7 years</a:t>
            </a:r>
            <a:r>
              <a:rPr lang="en-US" sz="1600" dirty="0">
                <a:solidFill>
                  <a:srgbClr val="2F2F2F"/>
                </a:solidFill>
              </a:rPr>
              <a:t>, starting ~2034-35</a:t>
            </a:r>
          </a:p>
          <a:p>
            <a:pPr marL="742950" lvl="1" indent="-285750">
              <a:buFont typeface="Arial" panose="020B0604020202020204" pitchFamily="34" charset="0"/>
              <a:buChar char="•"/>
            </a:pPr>
            <a:r>
              <a:rPr lang="en-US" sz="1600" dirty="0">
                <a:solidFill>
                  <a:srgbClr val="2F2F2F"/>
                </a:solidFill>
              </a:rPr>
              <a:t>Cost of 380 GeV stage: </a:t>
            </a:r>
            <a:r>
              <a:rPr lang="en-US" sz="1600" b="1" dirty="0">
                <a:solidFill>
                  <a:srgbClr val="2F2F2F"/>
                </a:solidFill>
              </a:rPr>
              <a:t>7.2 BCHF</a:t>
            </a:r>
          </a:p>
          <a:p>
            <a:pPr marL="742950" lvl="1" indent="-285750">
              <a:buFont typeface="Arial" panose="020B0604020202020204" pitchFamily="34" charset="0"/>
              <a:buChar char="•"/>
            </a:pPr>
            <a:r>
              <a:rPr lang="en-US" sz="1600" dirty="0">
                <a:solidFill>
                  <a:srgbClr val="2F2F2F"/>
                </a:solidFill>
              </a:rPr>
              <a:t>Alternative 250 GeV 1</a:t>
            </a:r>
            <a:r>
              <a:rPr lang="en-US" sz="1600" baseline="30000" dirty="0">
                <a:solidFill>
                  <a:srgbClr val="2F2F2F"/>
                </a:solidFill>
              </a:rPr>
              <a:t>st</a:t>
            </a:r>
            <a:r>
              <a:rPr lang="en-US" sz="1600" dirty="0">
                <a:solidFill>
                  <a:srgbClr val="2F2F2F"/>
                </a:solidFill>
              </a:rPr>
              <a:t> stage: 6.5 BCHF</a:t>
            </a:r>
          </a:p>
          <a:p>
            <a:pPr marL="742950" lvl="1" indent="-285750">
              <a:buFont typeface="Arial" panose="020B0604020202020204" pitchFamily="34" charset="0"/>
              <a:buChar char="•"/>
            </a:pPr>
            <a:r>
              <a:rPr lang="en-US" sz="1600" dirty="0">
                <a:solidFill>
                  <a:srgbClr val="2F2F2F"/>
                </a:solidFill>
              </a:rPr>
              <a:t>Alternative 550 GeV 1</a:t>
            </a:r>
            <a:r>
              <a:rPr lang="en-US" sz="1600" baseline="30000" dirty="0">
                <a:solidFill>
                  <a:srgbClr val="2F2F2F"/>
                </a:solidFill>
              </a:rPr>
              <a:t>st</a:t>
            </a:r>
            <a:r>
              <a:rPr lang="en-US" sz="1600" dirty="0">
                <a:solidFill>
                  <a:srgbClr val="2F2F2F"/>
                </a:solidFill>
              </a:rPr>
              <a:t> stage: 9.4 BCHF</a:t>
            </a:r>
          </a:p>
          <a:p>
            <a:pPr marL="285750" indent="-285750" algn="l">
              <a:buFont typeface="Arial" panose="020B0604020202020204" pitchFamily="34" charset="0"/>
              <a:buChar char="•"/>
            </a:pPr>
            <a:endParaRPr lang="en-US" sz="1600" dirty="0">
              <a:solidFill>
                <a:srgbClr val="2F2F2F"/>
              </a:solidFill>
            </a:endParaRPr>
          </a:p>
          <a:p>
            <a:pPr marL="285750" indent="-285750" algn="l">
              <a:buFont typeface="Arial" panose="020B0604020202020204" pitchFamily="34" charset="0"/>
              <a:buChar char="•"/>
            </a:pPr>
            <a:r>
              <a:rPr lang="en-US" sz="1600" dirty="0">
                <a:solidFill>
                  <a:srgbClr val="2F2F2F"/>
                </a:solidFill>
              </a:rPr>
              <a:t>Construction of 2</a:t>
            </a:r>
            <a:r>
              <a:rPr lang="en-US" sz="1600" baseline="30000" dirty="0">
                <a:solidFill>
                  <a:srgbClr val="2F2F2F"/>
                </a:solidFill>
              </a:rPr>
              <a:t>nd</a:t>
            </a:r>
            <a:r>
              <a:rPr lang="en-US" sz="1600" dirty="0">
                <a:solidFill>
                  <a:srgbClr val="2F2F2F"/>
                </a:solidFill>
              </a:rPr>
              <a:t> stage with minimal interference </a:t>
            </a:r>
            <a:r>
              <a:rPr lang="en-US" sz="1600" dirty="0">
                <a:solidFill>
                  <a:srgbClr val="2F2F2F"/>
                </a:solidFill>
                <a:sym typeface="Wingdings" pitchFamily="2" charset="2"/>
              </a:rPr>
              <a:t>(2y gap)</a:t>
            </a:r>
            <a:endParaRPr lang="en-US" sz="1600" dirty="0">
              <a:solidFill>
                <a:srgbClr val="2F2F2F"/>
              </a:solidFill>
            </a:endParaRPr>
          </a:p>
          <a:p>
            <a:pPr marL="742950" lvl="1" indent="-285750">
              <a:buFont typeface="Arial" panose="020B0604020202020204" pitchFamily="34" charset="0"/>
              <a:buChar char="•"/>
            </a:pPr>
            <a:r>
              <a:rPr lang="en-US" sz="1600" dirty="0">
                <a:solidFill>
                  <a:srgbClr val="2F2F2F"/>
                </a:solidFill>
              </a:rPr>
              <a:t>Cost of upgrade to 1.5 TeV: </a:t>
            </a:r>
            <a:r>
              <a:rPr lang="en-US" sz="1600" b="1" dirty="0">
                <a:solidFill>
                  <a:srgbClr val="2F2F2F"/>
                </a:solidFill>
              </a:rPr>
              <a:t>7.1 BCHF</a:t>
            </a:r>
          </a:p>
          <a:p>
            <a:pPr algn="l"/>
            <a:endParaRPr lang="en-US" sz="1600" dirty="0">
              <a:solidFill>
                <a:srgbClr val="2F2F2F"/>
              </a:solidFill>
            </a:endParaRPr>
          </a:p>
          <a:p>
            <a:pPr marL="285750" indent="-285750">
              <a:buFont typeface="Arial" panose="020B0604020202020204" pitchFamily="34" charset="0"/>
              <a:buChar char="•"/>
            </a:pPr>
            <a:r>
              <a:rPr lang="en-US" sz="1600" dirty="0">
                <a:solidFill>
                  <a:srgbClr val="2F2F2F"/>
                </a:solidFill>
              </a:rPr>
              <a:t>Cost of detector (CLICdet design): </a:t>
            </a:r>
            <a:r>
              <a:rPr lang="en-US" sz="1600" b="1" dirty="0">
                <a:solidFill>
                  <a:srgbClr val="2F2F2F"/>
                </a:solidFill>
              </a:rPr>
              <a:t>~400 MCHF </a:t>
            </a:r>
          </a:p>
          <a:p>
            <a:pPr marL="285750" indent="-285750" algn="l">
              <a:buFont typeface="Arial" panose="020B0604020202020204" pitchFamily="34" charset="0"/>
              <a:buChar char="•"/>
            </a:pPr>
            <a:endParaRPr lang="en-US" sz="1600" dirty="0">
              <a:solidFill>
                <a:srgbClr val="2F2F2F"/>
              </a:solidFill>
            </a:endParaRPr>
          </a:p>
          <a:p>
            <a:pPr marL="285750" indent="-285750" algn="l">
              <a:buFont typeface="Arial" panose="020B0604020202020204" pitchFamily="34" charset="0"/>
              <a:buChar char="•"/>
            </a:pPr>
            <a:r>
              <a:rPr lang="en-US" sz="1600" dirty="0">
                <a:solidFill>
                  <a:srgbClr val="2F2F2F"/>
                </a:solidFill>
              </a:rPr>
              <a:t>Physics program covers ~10 years per stage, accumulating </a:t>
            </a:r>
            <a:r>
              <a:rPr lang="en-US" sz="1600" b="1" dirty="0">
                <a:solidFill>
                  <a:srgbClr val="2F2F2F"/>
                </a:solidFill>
              </a:rPr>
              <a:t>≳4 ab</a:t>
            </a:r>
            <a:r>
              <a:rPr lang="en-US" sz="1600" b="1" baseline="30000" dirty="0">
                <a:solidFill>
                  <a:srgbClr val="2F2F2F"/>
                </a:solidFill>
              </a:rPr>
              <a:t>-1</a:t>
            </a:r>
            <a:r>
              <a:rPr lang="en-US" sz="1600" dirty="0">
                <a:solidFill>
                  <a:srgbClr val="2F2F2F"/>
                </a:solidFill>
              </a:rPr>
              <a:t> per stage</a:t>
            </a:r>
          </a:p>
          <a:p>
            <a:pPr marL="742950" lvl="1" indent="-285750">
              <a:buFont typeface="Arial" panose="020B0604020202020204" pitchFamily="34" charset="0"/>
              <a:buChar char="•"/>
            </a:pPr>
            <a:r>
              <a:rPr lang="en-US" sz="1600" dirty="0">
                <a:solidFill>
                  <a:srgbClr val="2F2F2F"/>
                </a:solidFill>
              </a:rPr>
              <a:t>Operation cost @ 380 GeV: </a:t>
            </a:r>
            <a:r>
              <a:rPr lang="en-US" sz="1600" b="1" dirty="0">
                <a:solidFill>
                  <a:srgbClr val="2F2F2F"/>
                </a:solidFill>
              </a:rPr>
              <a:t>137 MCHF / y + ~650 </a:t>
            </a:r>
            <a:r>
              <a:rPr lang="en-US" sz="1600" b="1" dirty="0" err="1">
                <a:solidFill>
                  <a:srgbClr val="2F2F2F"/>
                </a:solidFill>
              </a:rPr>
              <a:t>FTEy</a:t>
            </a:r>
            <a:r>
              <a:rPr lang="en-US" sz="1600" b="1" dirty="0">
                <a:solidFill>
                  <a:srgbClr val="2F2F2F"/>
                </a:solidFill>
              </a:rPr>
              <a:t> / y</a:t>
            </a:r>
          </a:p>
          <a:p>
            <a:pPr marL="742950" lvl="1" indent="-285750">
              <a:buFont typeface="Arial" panose="020B0604020202020204" pitchFamily="34" charset="0"/>
              <a:buChar char="•"/>
            </a:pPr>
            <a:r>
              <a:rPr lang="en-US" sz="1600" dirty="0">
                <a:solidFill>
                  <a:srgbClr val="2F2F2F"/>
                </a:solidFill>
              </a:rPr>
              <a:t>Energy cost: </a:t>
            </a:r>
            <a:r>
              <a:rPr lang="en-US" sz="1600" b="1" dirty="0">
                <a:solidFill>
                  <a:srgbClr val="2F2F2F"/>
                </a:solidFill>
              </a:rPr>
              <a:t>66 MCHF / y </a:t>
            </a:r>
            <a:r>
              <a:rPr lang="en-US" sz="1600" dirty="0">
                <a:solidFill>
                  <a:srgbClr val="2F2F2F"/>
                </a:solidFill>
              </a:rPr>
              <a:t> @ 380 GeV (</a:t>
            </a:r>
            <a:r>
              <a:rPr lang="en-US" sz="1600" b="1" dirty="0">
                <a:solidFill>
                  <a:srgbClr val="2F2F2F"/>
                </a:solidFill>
              </a:rPr>
              <a:t>112 MCHF /y </a:t>
            </a:r>
            <a:r>
              <a:rPr lang="en-US" sz="1600" dirty="0">
                <a:solidFill>
                  <a:srgbClr val="2F2F2F"/>
                </a:solidFill>
              </a:rPr>
              <a:t>@ 1.5 TeV)</a:t>
            </a:r>
            <a:endParaRPr lang="en-US" sz="1600" b="1" dirty="0">
              <a:solidFill>
                <a:srgbClr val="2F2F2F"/>
              </a:solidFill>
            </a:endParaRPr>
          </a:p>
        </p:txBody>
      </p:sp>
      <p:sp>
        <p:nvSpPr>
          <p:cNvPr id="12" name="TextBox 11">
            <a:extLst>
              <a:ext uri="{FF2B5EF4-FFF2-40B4-BE49-F238E27FC236}">
                <a16:creationId xmlns:a16="http://schemas.microsoft.com/office/drawing/2014/main" id="{A4DB4F5F-2BA5-6F97-8CD7-0E3E86463E7E}"/>
              </a:ext>
            </a:extLst>
          </p:cNvPr>
          <p:cNvSpPr txBox="1"/>
          <p:nvPr/>
        </p:nvSpPr>
        <p:spPr>
          <a:xfrm>
            <a:off x="7029512" y="4293096"/>
            <a:ext cx="3399474" cy="246221"/>
          </a:xfrm>
          <a:prstGeom prst="rect">
            <a:avLst/>
          </a:prstGeom>
          <a:solidFill>
            <a:schemeClr val="bg1"/>
          </a:solidFill>
        </p:spPr>
        <p:txBody>
          <a:bodyPr wrap="square" lIns="0" tIns="0" rIns="0" bIns="0" rtlCol="0">
            <a:spAutoFit/>
          </a:bodyPr>
          <a:lstStyle/>
          <a:p>
            <a:pPr algn="l"/>
            <a:r>
              <a:rPr lang="en-GB" sz="1600" dirty="0"/>
              <a:t>Construction cost share for 380 GeV</a:t>
            </a:r>
            <a:endParaRPr lang="en-CH" sz="1600" dirty="0"/>
          </a:p>
        </p:txBody>
      </p:sp>
    </p:spTree>
    <p:extLst>
      <p:ext uri="{BB962C8B-B14F-4D97-AF65-F5344CB8AC3E}">
        <p14:creationId xmlns:p14="http://schemas.microsoft.com/office/powerpoint/2010/main" val="38173662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F83C00-9269-970B-CE2C-C48002BDCBF2}"/>
            </a:ext>
          </a:extLst>
        </p:cNvPr>
        <p:cNvGrpSpPr/>
        <p:nvPr/>
      </p:nvGrpSpPr>
      <p:grpSpPr>
        <a:xfrm>
          <a:off x="0" y="0"/>
          <a:ext cx="0" cy="0"/>
          <a:chOff x="0" y="0"/>
          <a:chExt cx="0" cy="0"/>
        </a:xfrm>
      </p:grpSpPr>
      <p:sp>
        <p:nvSpPr>
          <p:cNvPr id="28" name="Slide Number Placeholder 27">
            <a:extLst>
              <a:ext uri="{FF2B5EF4-FFF2-40B4-BE49-F238E27FC236}">
                <a16:creationId xmlns:a16="http://schemas.microsoft.com/office/drawing/2014/main" id="{DD029FF5-34E8-8683-F436-412D76BFB308}"/>
              </a:ext>
            </a:extLst>
          </p:cNvPr>
          <p:cNvSpPr>
            <a:spLocks noGrp="1"/>
          </p:cNvSpPr>
          <p:nvPr>
            <p:ph type="sldNum" sz="quarter" idx="4"/>
          </p:nvPr>
        </p:nvSpPr>
        <p:spPr/>
        <p:txBody>
          <a:bodyPr/>
          <a:lstStyle/>
          <a:p>
            <a:fld id="{17918391-D411-FE40-AAD7-861AE5233E0E}" type="slidenum">
              <a:rPr lang="en-US" smtClean="0"/>
              <a:pPr/>
              <a:t>23</a:t>
            </a:fld>
            <a:endParaRPr lang="en-US" dirty="0"/>
          </a:p>
        </p:txBody>
      </p:sp>
      <p:sp>
        <p:nvSpPr>
          <p:cNvPr id="5" name="Title 1">
            <a:extLst>
              <a:ext uri="{FF2B5EF4-FFF2-40B4-BE49-F238E27FC236}">
                <a16:creationId xmlns:a16="http://schemas.microsoft.com/office/drawing/2014/main" id="{33B06B54-BEA1-ED3A-CE5A-A6A2D1047175}"/>
              </a:ext>
            </a:extLst>
          </p:cNvPr>
          <p:cNvSpPr txBox="1">
            <a:spLocks/>
          </p:cNvSpPr>
          <p:nvPr/>
        </p:nvSpPr>
        <p:spPr>
          <a:xfrm>
            <a:off x="407368" y="116632"/>
            <a:ext cx="11376025" cy="1065742"/>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CH" sz="4400" dirty="0"/>
              <a:t>Other options for CERN-based Linear Coll.</a:t>
            </a:r>
            <a:endParaRPr lang="en-GB" dirty="0"/>
          </a:p>
        </p:txBody>
      </p:sp>
      <p:sp>
        <p:nvSpPr>
          <p:cNvPr id="2" name="TextBox 1">
            <a:extLst>
              <a:ext uri="{FF2B5EF4-FFF2-40B4-BE49-F238E27FC236}">
                <a16:creationId xmlns:a16="http://schemas.microsoft.com/office/drawing/2014/main" id="{501ADF40-FCB4-BAF7-F0E5-685EEB3C63BA}"/>
              </a:ext>
            </a:extLst>
          </p:cNvPr>
          <p:cNvSpPr txBox="1"/>
          <p:nvPr/>
        </p:nvSpPr>
        <p:spPr>
          <a:xfrm>
            <a:off x="72008" y="764704"/>
            <a:ext cx="12072664" cy="5493812"/>
          </a:xfrm>
          <a:prstGeom prst="rect">
            <a:avLst/>
          </a:prstGeom>
          <a:noFill/>
        </p:spPr>
        <p:txBody>
          <a:bodyPr wrap="square" lIns="0" tIns="0" rIns="0" bIns="0" rtlCol="0">
            <a:spAutoFit/>
          </a:bodyPr>
          <a:lstStyle/>
          <a:p>
            <a:pPr marL="228600" indent="-188913" algn="l">
              <a:buFont typeface="Arial" panose="020B0604020202020204" pitchFamily="34" charset="0"/>
              <a:buChar char="•"/>
            </a:pPr>
            <a:r>
              <a:rPr lang="en-US" sz="1700" dirty="0">
                <a:solidFill>
                  <a:srgbClr val="2F2F2F"/>
                </a:solidFill>
              </a:rPr>
              <a:t>CLIC underground civil-engineering footprint is also </a:t>
            </a:r>
            <a:r>
              <a:rPr lang="en-US" sz="1700" b="1" dirty="0">
                <a:solidFill>
                  <a:srgbClr val="2F2F2F"/>
                </a:solidFill>
              </a:rPr>
              <a:t>compatible</a:t>
            </a:r>
            <a:r>
              <a:rPr lang="en-US" sz="1700" dirty="0">
                <a:solidFill>
                  <a:srgbClr val="2F2F2F"/>
                </a:solidFill>
              </a:rPr>
              <a:t> with </a:t>
            </a:r>
            <a:r>
              <a:rPr lang="en-US" sz="1700" b="1" dirty="0">
                <a:solidFill>
                  <a:srgbClr val="2F2F2F"/>
                </a:solidFill>
              </a:rPr>
              <a:t>alternative acceleration technologies</a:t>
            </a:r>
          </a:p>
          <a:p>
            <a:pPr marL="228600" indent="-188913" algn="l">
              <a:buFont typeface="Arial" panose="020B0604020202020204" pitchFamily="34" charset="0"/>
              <a:buChar char="•"/>
            </a:pPr>
            <a:r>
              <a:rPr lang="en-US" sz="1700" dirty="0">
                <a:solidFill>
                  <a:srgbClr val="2F2F2F"/>
                </a:solidFill>
              </a:rPr>
              <a:t>Strategy submission “Linear Collider Facility @ CERN (</a:t>
            </a:r>
            <a:r>
              <a:rPr lang="en-US" sz="1700" dirty="0">
                <a:solidFill>
                  <a:srgbClr val="2F2F2F"/>
                </a:solidFill>
                <a:hlinkClick r:id="rId3"/>
              </a:rPr>
              <a:t>LCVision</a:t>
            </a:r>
            <a:r>
              <a:rPr lang="en-US" sz="1700" dirty="0">
                <a:solidFill>
                  <a:srgbClr val="2F2F2F"/>
                </a:solidFill>
              </a:rPr>
              <a:t>)” discusses several options with </a:t>
            </a:r>
            <a:r>
              <a:rPr lang="en-US" sz="1700" b="1" dirty="0">
                <a:solidFill>
                  <a:srgbClr val="2F2F2F"/>
                </a:solidFill>
              </a:rPr>
              <a:t>SCRF</a:t>
            </a:r>
            <a:r>
              <a:rPr lang="en-US" sz="1700" dirty="0">
                <a:solidFill>
                  <a:srgbClr val="2F2F2F"/>
                </a:solidFill>
              </a:rPr>
              <a:t> stages</a:t>
            </a:r>
            <a:endParaRPr lang="en-CH" sz="1700" dirty="0">
              <a:solidFill>
                <a:srgbClr val="2F2F2F"/>
              </a:solidFill>
            </a:endParaRPr>
          </a:p>
          <a:p>
            <a:pPr marL="534988" lvl="2" indent="-214313">
              <a:buFont typeface="Arial" panose="020B0604020202020204" pitchFamily="34" charset="0"/>
              <a:buChar char="•"/>
            </a:pPr>
            <a:r>
              <a:rPr lang="en-GB" sz="1700" dirty="0">
                <a:solidFill>
                  <a:srgbClr val="2F2F2F"/>
                </a:solidFill>
              </a:rPr>
              <a:t>Pros: first stage(s) based on already </a:t>
            </a:r>
            <a:r>
              <a:rPr lang="en-GB" sz="1700" b="1" dirty="0">
                <a:solidFill>
                  <a:srgbClr val="2F2F2F"/>
                </a:solidFill>
              </a:rPr>
              <a:t>industrialized</a:t>
            </a:r>
            <a:r>
              <a:rPr lang="en-GB" sz="1700" dirty="0">
                <a:solidFill>
                  <a:srgbClr val="2F2F2F"/>
                </a:solidFill>
              </a:rPr>
              <a:t> SCRF technology</a:t>
            </a:r>
          </a:p>
          <a:p>
            <a:pPr marL="534988" lvl="2" indent="-214313">
              <a:buFont typeface="Arial" panose="020B0604020202020204" pitchFamily="34" charset="0"/>
              <a:buChar char="•"/>
            </a:pPr>
            <a:r>
              <a:rPr lang="en-GB" sz="1700" dirty="0">
                <a:solidFill>
                  <a:srgbClr val="2F2F2F"/>
                </a:solidFill>
              </a:rPr>
              <a:t>Cons: high </a:t>
            </a:r>
            <a:r>
              <a:rPr lang="en-GB" sz="1700" b="1" dirty="0">
                <a:solidFill>
                  <a:srgbClr val="2F2F2F"/>
                </a:solidFill>
              </a:rPr>
              <a:t>cost</a:t>
            </a:r>
            <a:r>
              <a:rPr lang="en-GB" sz="1700" dirty="0">
                <a:solidFill>
                  <a:srgbClr val="2F2F2F"/>
                </a:solidFill>
              </a:rPr>
              <a:t> of initial stages (250 GeV: </a:t>
            </a:r>
            <a:r>
              <a:rPr lang="en-GB" sz="1700" b="1" dirty="0">
                <a:solidFill>
                  <a:srgbClr val="2F2F2F"/>
                </a:solidFill>
              </a:rPr>
              <a:t>9.1 BCHF</a:t>
            </a:r>
            <a:r>
              <a:rPr lang="en-GB" sz="1700" dirty="0">
                <a:solidFill>
                  <a:srgbClr val="2F2F2F"/>
                </a:solidFill>
              </a:rPr>
              <a:t>; 550 GeV: </a:t>
            </a:r>
            <a:r>
              <a:rPr lang="en-GB" sz="1700" b="1" dirty="0">
                <a:solidFill>
                  <a:srgbClr val="2F2F2F"/>
                </a:solidFill>
              </a:rPr>
              <a:t>+5.5 BCHF</a:t>
            </a:r>
            <a:r>
              <a:rPr lang="en-GB" sz="1700" dirty="0">
                <a:solidFill>
                  <a:srgbClr val="2F2F2F"/>
                </a:solidFill>
              </a:rPr>
              <a:t>), </a:t>
            </a:r>
            <a:r>
              <a:rPr lang="en-GB" sz="1700" b="1" dirty="0">
                <a:solidFill>
                  <a:srgbClr val="2F2F2F"/>
                </a:solidFill>
                <a:sym typeface="Wingdings" pitchFamily="2" charset="2"/>
              </a:rPr>
              <a:t>long down times</a:t>
            </a:r>
            <a:endParaRPr lang="en-CH" sz="1700" b="1" dirty="0">
              <a:solidFill>
                <a:srgbClr val="2F2F2F"/>
              </a:solidFill>
            </a:endParaRPr>
          </a:p>
          <a:p>
            <a:pPr marL="496887" lvl="2"/>
            <a:endParaRPr lang="en-CH" sz="1700" dirty="0">
              <a:solidFill>
                <a:srgbClr val="2F2F2F"/>
              </a:solidFill>
            </a:endParaRPr>
          </a:p>
          <a:p>
            <a:pPr marL="496887" lvl="2"/>
            <a:endParaRPr lang="en-CH" sz="1700" dirty="0">
              <a:solidFill>
                <a:srgbClr val="2F2F2F"/>
              </a:solidFill>
            </a:endParaRPr>
          </a:p>
          <a:p>
            <a:pPr marL="496887" lvl="2"/>
            <a:endParaRPr lang="en-CH" sz="1700" dirty="0">
              <a:solidFill>
                <a:srgbClr val="2F2F2F"/>
              </a:solidFill>
            </a:endParaRPr>
          </a:p>
          <a:p>
            <a:pPr marL="496887" lvl="2"/>
            <a:endParaRPr lang="en-CH" sz="1700" dirty="0">
              <a:solidFill>
                <a:srgbClr val="2F2F2F"/>
              </a:solidFill>
            </a:endParaRPr>
          </a:p>
          <a:p>
            <a:pPr marL="496887" lvl="2"/>
            <a:endParaRPr lang="en-CH" sz="1700" dirty="0">
              <a:solidFill>
                <a:srgbClr val="2F2F2F"/>
              </a:solidFill>
            </a:endParaRPr>
          </a:p>
          <a:p>
            <a:pPr marL="717550" lvl="2" indent="-220663">
              <a:buFont typeface="Arial" panose="020B0604020202020204" pitchFamily="34" charset="0"/>
              <a:buChar char="•"/>
            </a:pPr>
            <a:endParaRPr lang="en-CH" sz="1700" dirty="0">
              <a:solidFill>
                <a:srgbClr val="2F2F2F"/>
              </a:solidFill>
            </a:endParaRPr>
          </a:p>
          <a:p>
            <a:pPr marL="717550" lvl="2" indent="-220663">
              <a:buFont typeface="Arial" panose="020B0604020202020204" pitchFamily="34" charset="0"/>
              <a:buChar char="•"/>
            </a:pPr>
            <a:endParaRPr lang="en-CH" sz="1700" dirty="0">
              <a:solidFill>
                <a:srgbClr val="2F2F2F"/>
              </a:solidFill>
            </a:endParaRPr>
          </a:p>
          <a:p>
            <a:pPr marL="717550" lvl="2" indent="-220663">
              <a:buFont typeface="Arial" panose="020B0604020202020204" pitchFamily="34" charset="0"/>
              <a:buChar char="•"/>
            </a:pPr>
            <a:endParaRPr lang="en-CH" sz="1700" dirty="0">
              <a:solidFill>
                <a:srgbClr val="2F2F2F"/>
              </a:solidFill>
            </a:endParaRPr>
          </a:p>
          <a:p>
            <a:pPr marL="717550" lvl="2" indent="-220663">
              <a:buFont typeface="Arial" panose="020B0604020202020204" pitchFamily="34" charset="0"/>
              <a:buChar char="•"/>
            </a:pPr>
            <a:endParaRPr lang="en-CH" sz="1700" dirty="0">
              <a:solidFill>
                <a:srgbClr val="2F2F2F"/>
              </a:solidFill>
            </a:endParaRPr>
          </a:p>
          <a:p>
            <a:pPr marL="717550" lvl="2" indent="-220663">
              <a:buFont typeface="Arial" panose="020B0604020202020204" pitchFamily="34" charset="0"/>
              <a:buChar char="•"/>
            </a:pPr>
            <a:endParaRPr lang="en-CH" sz="1700" dirty="0">
              <a:solidFill>
                <a:srgbClr val="2F2F2F"/>
              </a:solidFill>
            </a:endParaRPr>
          </a:p>
          <a:p>
            <a:pPr marL="717550" lvl="2" indent="-220663">
              <a:buFont typeface="Arial" panose="020B0604020202020204" pitchFamily="34" charset="0"/>
              <a:buChar char="•"/>
            </a:pPr>
            <a:endParaRPr lang="en-CH" sz="1700" dirty="0">
              <a:solidFill>
                <a:srgbClr val="2F2F2F"/>
              </a:solidFill>
            </a:endParaRPr>
          </a:p>
          <a:p>
            <a:pPr marL="717550" lvl="2" indent="-220663">
              <a:buFont typeface="Arial" panose="020B0604020202020204" pitchFamily="34" charset="0"/>
              <a:buChar char="•"/>
            </a:pPr>
            <a:endParaRPr lang="en-CH" sz="1700" dirty="0">
              <a:solidFill>
                <a:srgbClr val="2F2F2F"/>
              </a:solidFill>
            </a:endParaRPr>
          </a:p>
          <a:p>
            <a:pPr marL="717550" lvl="2" indent="-220663">
              <a:buFont typeface="Arial" panose="020B0604020202020204" pitchFamily="34" charset="0"/>
              <a:buChar char="•"/>
            </a:pPr>
            <a:endParaRPr lang="en-CH" sz="1700" dirty="0">
              <a:solidFill>
                <a:srgbClr val="2F2F2F"/>
              </a:solidFill>
            </a:endParaRPr>
          </a:p>
          <a:p>
            <a:pPr marL="717550" lvl="2" indent="-220663">
              <a:buFont typeface="Arial" panose="020B0604020202020204" pitchFamily="34" charset="0"/>
              <a:buChar char="•"/>
            </a:pPr>
            <a:endParaRPr lang="en-CH" sz="1700" dirty="0">
              <a:solidFill>
                <a:srgbClr val="2F2F2F"/>
              </a:solidFill>
            </a:endParaRPr>
          </a:p>
          <a:p>
            <a:pPr marL="325437" lvl="1" indent="-285750">
              <a:buFont typeface="Wingdings" pitchFamily="2" charset="2"/>
              <a:buChar char="à"/>
            </a:pPr>
            <a:r>
              <a:rPr lang="en-CH" sz="1700" dirty="0">
                <a:solidFill>
                  <a:srgbClr val="2F2F2F"/>
                </a:solidFill>
                <a:sym typeface="Wingdings" pitchFamily="2" charset="2"/>
              </a:rPr>
              <a:t>Such alternative options show the </a:t>
            </a:r>
            <a:r>
              <a:rPr lang="en-CH" sz="1700" b="1" dirty="0">
                <a:solidFill>
                  <a:srgbClr val="2F2F2F"/>
                </a:solidFill>
                <a:sym typeface="Wingdings" pitchFamily="2" charset="2"/>
              </a:rPr>
              <a:t>versatility</a:t>
            </a:r>
            <a:r>
              <a:rPr lang="en-CH" sz="1700" dirty="0">
                <a:solidFill>
                  <a:srgbClr val="2F2F2F"/>
                </a:solidFill>
                <a:sym typeface="Wingdings" pitchFamily="2" charset="2"/>
              </a:rPr>
              <a:t> of the Linear Collider concept </a:t>
            </a:r>
          </a:p>
          <a:p>
            <a:pPr marL="325437" lvl="1" indent="-285750">
              <a:buFont typeface="Wingdings" pitchFamily="2" charset="2"/>
              <a:buChar char="à"/>
            </a:pPr>
            <a:r>
              <a:rPr lang="en-CH" sz="1700" dirty="0">
                <a:solidFill>
                  <a:srgbClr val="2F2F2F"/>
                </a:solidFill>
                <a:sym typeface="Wingdings" pitchFamily="2" charset="2"/>
              </a:rPr>
              <a:t>LCVision initiative helps to </a:t>
            </a:r>
            <a:r>
              <a:rPr lang="en-CH" sz="1700" b="1" dirty="0">
                <a:solidFill>
                  <a:srgbClr val="2F2F2F"/>
                </a:solidFill>
                <a:sym typeface="Wingdings" pitchFamily="2" charset="2"/>
              </a:rPr>
              <a:t>engage</a:t>
            </a:r>
            <a:r>
              <a:rPr lang="en-CH" sz="1700" dirty="0">
                <a:solidFill>
                  <a:srgbClr val="2F2F2F"/>
                </a:solidFill>
                <a:sym typeface="Wingdings" pitchFamily="2" charset="2"/>
              </a:rPr>
              <a:t> the world-wide ILC community in a CERN-based project</a:t>
            </a:r>
          </a:p>
          <a:p>
            <a:pPr marL="325437" lvl="1" indent="-285750">
              <a:buFont typeface="Wingdings" pitchFamily="2" charset="2"/>
              <a:buChar char="à"/>
            </a:pPr>
            <a:r>
              <a:rPr lang="en-CH" sz="1700" dirty="0">
                <a:solidFill>
                  <a:srgbClr val="2F2F2F"/>
                </a:solidFill>
              </a:rPr>
              <a:t>However: </a:t>
            </a:r>
            <a:r>
              <a:rPr lang="en-CH" sz="1700" b="1" dirty="0">
                <a:solidFill>
                  <a:srgbClr val="2F2F2F"/>
                </a:solidFill>
              </a:rPr>
              <a:t>CLIC</a:t>
            </a:r>
            <a:r>
              <a:rPr lang="en-CH" sz="1700" dirty="0">
                <a:solidFill>
                  <a:srgbClr val="2F2F2F"/>
                </a:solidFill>
              </a:rPr>
              <a:t> technology remains </a:t>
            </a:r>
            <a:r>
              <a:rPr lang="en-CH" sz="1700" b="1" dirty="0">
                <a:solidFill>
                  <a:srgbClr val="2F2F2F"/>
                </a:solidFill>
              </a:rPr>
              <a:t>preferred Lin. Coll. option </a:t>
            </a:r>
            <a:r>
              <a:rPr lang="en-CH" sz="1700" dirty="0">
                <a:solidFill>
                  <a:srgbClr val="2F2F2F"/>
                </a:solidFill>
              </a:rPr>
              <a:t>for CERN in terms of energy reach, feasibility and cost</a:t>
            </a:r>
          </a:p>
        </p:txBody>
      </p:sp>
      <p:pic>
        <p:nvPicPr>
          <p:cNvPr id="3" name="Picture 2">
            <a:extLst>
              <a:ext uri="{FF2B5EF4-FFF2-40B4-BE49-F238E27FC236}">
                <a16:creationId xmlns:a16="http://schemas.microsoft.com/office/drawing/2014/main" id="{4D7E39BB-3DBA-58D3-DCCE-6D2CD8ABB733}"/>
              </a:ext>
            </a:extLst>
          </p:cNvPr>
          <p:cNvPicPr>
            <a:picLocks noChangeAspect="1"/>
          </p:cNvPicPr>
          <p:nvPr/>
        </p:nvPicPr>
        <p:blipFill>
          <a:blip r:embed="rId4"/>
          <a:stretch>
            <a:fillRect/>
          </a:stretch>
        </p:blipFill>
        <p:spPr>
          <a:xfrm>
            <a:off x="60142" y="2032973"/>
            <a:ext cx="5819834" cy="3197388"/>
          </a:xfrm>
          <a:prstGeom prst="rect">
            <a:avLst/>
          </a:prstGeom>
        </p:spPr>
      </p:pic>
      <p:pic>
        <p:nvPicPr>
          <p:cNvPr id="4" name="Picture 3">
            <a:extLst>
              <a:ext uri="{FF2B5EF4-FFF2-40B4-BE49-F238E27FC236}">
                <a16:creationId xmlns:a16="http://schemas.microsoft.com/office/drawing/2014/main" id="{3AC0CBCE-6EC6-B84A-8403-4D78A7C2E9CB}"/>
              </a:ext>
            </a:extLst>
          </p:cNvPr>
          <p:cNvPicPr>
            <a:picLocks noChangeAspect="1"/>
          </p:cNvPicPr>
          <p:nvPr/>
        </p:nvPicPr>
        <p:blipFill>
          <a:blip r:embed="rId5"/>
          <a:stretch>
            <a:fillRect/>
          </a:stretch>
        </p:blipFill>
        <p:spPr>
          <a:xfrm>
            <a:off x="6063760" y="2032973"/>
            <a:ext cx="5819834" cy="3197388"/>
          </a:xfrm>
          <a:prstGeom prst="rect">
            <a:avLst/>
          </a:prstGeom>
        </p:spPr>
      </p:pic>
      <p:sp>
        <p:nvSpPr>
          <p:cNvPr id="7" name="TextBox 6">
            <a:extLst>
              <a:ext uri="{FF2B5EF4-FFF2-40B4-BE49-F238E27FC236}">
                <a16:creationId xmlns:a16="http://schemas.microsoft.com/office/drawing/2014/main" id="{26C3561F-5204-CE3C-1775-725F66799963}"/>
              </a:ext>
            </a:extLst>
          </p:cNvPr>
          <p:cNvSpPr txBox="1"/>
          <p:nvPr/>
        </p:nvSpPr>
        <p:spPr>
          <a:xfrm>
            <a:off x="8242448" y="5230361"/>
            <a:ext cx="3902224" cy="430887"/>
          </a:xfrm>
          <a:prstGeom prst="rect">
            <a:avLst/>
          </a:prstGeom>
          <a:noFill/>
        </p:spPr>
        <p:txBody>
          <a:bodyPr wrap="square">
            <a:spAutoFit/>
          </a:bodyPr>
          <a:lstStyle/>
          <a:p>
            <a:r>
              <a:rPr lang="en-CH" sz="1100" i="1" dirty="0"/>
              <a:t>P. Kloppenburg</a:t>
            </a:r>
          </a:p>
          <a:p>
            <a:r>
              <a:rPr lang="en-CH" sz="1100" i="1" dirty="0"/>
              <a:t>https://indico.cern.ch/event/1527581/contributions/6497901/</a:t>
            </a:r>
          </a:p>
        </p:txBody>
      </p:sp>
    </p:spTree>
    <p:extLst>
      <p:ext uri="{BB962C8B-B14F-4D97-AF65-F5344CB8AC3E}">
        <p14:creationId xmlns:p14="http://schemas.microsoft.com/office/powerpoint/2010/main" val="33580973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7E11B0-69EC-EC42-DDF1-F39527D68733}"/>
            </a:ext>
          </a:extLst>
        </p:cNvPr>
        <p:cNvGrpSpPr/>
        <p:nvPr/>
      </p:nvGrpSpPr>
      <p:grpSpPr>
        <a:xfrm>
          <a:off x="0" y="0"/>
          <a:ext cx="0" cy="0"/>
          <a:chOff x="0" y="0"/>
          <a:chExt cx="0" cy="0"/>
        </a:xfrm>
      </p:grpSpPr>
      <p:sp>
        <p:nvSpPr>
          <p:cNvPr id="28" name="Slide Number Placeholder 27">
            <a:extLst>
              <a:ext uri="{FF2B5EF4-FFF2-40B4-BE49-F238E27FC236}">
                <a16:creationId xmlns:a16="http://schemas.microsoft.com/office/drawing/2014/main" id="{9E80C57F-829B-E75F-16E1-2DE223C3B9AD}"/>
              </a:ext>
            </a:extLst>
          </p:cNvPr>
          <p:cNvSpPr>
            <a:spLocks noGrp="1"/>
          </p:cNvSpPr>
          <p:nvPr>
            <p:ph type="sldNum" sz="quarter" idx="4"/>
          </p:nvPr>
        </p:nvSpPr>
        <p:spPr/>
        <p:txBody>
          <a:bodyPr/>
          <a:lstStyle/>
          <a:p>
            <a:fld id="{17918391-D411-FE40-AAD7-861AE5233E0E}" type="slidenum">
              <a:rPr lang="en-US" smtClean="0"/>
              <a:pPr/>
              <a:t>24</a:t>
            </a:fld>
            <a:endParaRPr lang="en-US" dirty="0"/>
          </a:p>
        </p:txBody>
      </p:sp>
      <p:sp>
        <p:nvSpPr>
          <p:cNvPr id="5" name="Title 1">
            <a:extLst>
              <a:ext uri="{FF2B5EF4-FFF2-40B4-BE49-F238E27FC236}">
                <a16:creationId xmlns:a16="http://schemas.microsoft.com/office/drawing/2014/main" id="{F8B2E851-6D0B-98F1-B507-1E4692F8348C}"/>
              </a:ext>
            </a:extLst>
          </p:cNvPr>
          <p:cNvSpPr txBox="1">
            <a:spLocks/>
          </p:cNvSpPr>
          <p:nvPr/>
        </p:nvSpPr>
        <p:spPr>
          <a:xfrm>
            <a:off x="480615" y="116632"/>
            <a:ext cx="11376025" cy="627889"/>
          </a:xfrm>
          <a:prstGeom prst="rect">
            <a:avLst/>
          </a:prstGeom>
        </p:spPr>
        <p:txBody>
          <a:bodyPr vert="horz" lIns="0" tIns="0" rIns="0" bIns="0" rtlCol="0" anchor="ctr" anchorCtr="0">
            <a:normAutofit fontScale="92500"/>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CH" sz="4400" dirty="0"/>
              <a:t>R&amp;D </a:t>
            </a:r>
            <a:r>
              <a:rPr lang="en-US" sz="4400" dirty="0"/>
              <a:t>on Experimental Technologies </a:t>
            </a:r>
            <a:r>
              <a:rPr lang="en-CH" sz="4400" dirty="0"/>
              <a:t>in EP-DT</a:t>
            </a:r>
            <a:endParaRPr lang="en-GB" dirty="0"/>
          </a:p>
        </p:txBody>
      </p:sp>
      <p:sp>
        <p:nvSpPr>
          <p:cNvPr id="2" name="TextBox 1">
            <a:extLst>
              <a:ext uri="{FF2B5EF4-FFF2-40B4-BE49-F238E27FC236}">
                <a16:creationId xmlns:a16="http://schemas.microsoft.com/office/drawing/2014/main" id="{BE4EE745-2AB6-4627-5948-2FF1F20D6A40}"/>
              </a:ext>
            </a:extLst>
          </p:cNvPr>
          <p:cNvSpPr txBox="1"/>
          <p:nvPr/>
        </p:nvSpPr>
        <p:spPr>
          <a:xfrm>
            <a:off x="58941" y="836712"/>
            <a:ext cx="11652443" cy="1477328"/>
          </a:xfrm>
          <a:prstGeom prst="rect">
            <a:avLst/>
          </a:prstGeom>
          <a:noFill/>
        </p:spPr>
        <p:txBody>
          <a:bodyPr wrap="square" rtlCol="0">
            <a:spAutoFit/>
          </a:bodyPr>
          <a:lstStyle/>
          <a:p>
            <a:pPr marL="136525" indent="-136525">
              <a:buFont typeface="Arial" panose="020B0604020202020204" pitchFamily="34" charset="0"/>
              <a:buChar char="•"/>
            </a:pPr>
            <a:r>
              <a:rPr lang="en-US" dirty="0">
                <a:solidFill>
                  <a:srgbClr val="2F2F2F"/>
                </a:solidFill>
              </a:rPr>
              <a:t>Since 2020: strategic R&amp;D for future colliders at CERN is performed within </a:t>
            </a:r>
            <a:r>
              <a:rPr lang="en-US" b="1" dirty="0">
                <a:solidFill>
                  <a:srgbClr val="2F2F2F"/>
                </a:solidFill>
                <a:hlinkClick r:id="rId3"/>
              </a:rPr>
              <a:t>EP R&amp;D</a:t>
            </a:r>
            <a:r>
              <a:rPr lang="en-US" dirty="0">
                <a:solidFill>
                  <a:srgbClr val="2F2F2F"/>
                </a:solidFill>
              </a:rPr>
              <a:t> program (</a:t>
            </a:r>
            <a:r>
              <a:rPr lang="en-US" b="1" dirty="0">
                <a:solidFill>
                  <a:srgbClr val="2F2F2F"/>
                </a:solidFill>
              </a:rPr>
              <a:t>~8M CHF / y</a:t>
            </a:r>
            <a:r>
              <a:rPr lang="en-US" dirty="0">
                <a:solidFill>
                  <a:srgbClr val="2F2F2F"/>
                </a:solidFill>
              </a:rPr>
              <a:t>)</a:t>
            </a:r>
          </a:p>
          <a:p>
            <a:pPr marL="136525" indent="-136525">
              <a:buFont typeface="Arial" panose="020B0604020202020204" pitchFamily="34" charset="0"/>
              <a:buChar char="•"/>
            </a:pPr>
            <a:r>
              <a:rPr lang="en-US" sz="1800" dirty="0">
                <a:solidFill>
                  <a:srgbClr val="2F2F2F"/>
                </a:solidFill>
              </a:rPr>
              <a:t>FCC-ee / CLIC detector requirements are </a:t>
            </a:r>
            <a:r>
              <a:rPr lang="en-US" sz="1800" b="1" dirty="0">
                <a:solidFill>
                  <a:srgbClr val="2F2F2F"/>
                </a:solidFill>
              </a:rPr>
              <a:t>main drivers </a:t>
            </a:r>
            <a:r>
              <a:rPr lang="en-US" sz="1800" dirty="0">
                <a:solidFill>
                  <a:srgbClr val="2F2F2F"/>
                </a:solidFill>
              </a:rPr>
              <a:t>of the R&amp;D</a:t>
            </a:r>
          </a:p>
          <a:p>
            <a:pPr marL="136525" indent="-136525">
              <a:buFont typeface="Arial" panose="020B0604020202020204" pitchFamily="34" charset="0"/>
              <a:buChar char="•"/>
            </a:pPr>
            <a:r>
              <a:rPr lang="en-US" sz="1800" dirty="0">
                <a:solidFill>
                  <a:srgbClr val="2F2F2F"/>
                </a:solidFill>
              </a:rPr>
              <a:t>Strong contribution from EP-DT: 3 </a:t>
            </a:r>
            <a:r>
              <a:rPr lang="en-US" dirty="0">
                <a:solidFill>
                  <a:srgbClr val="2F2F2F"/>
                </a:solidFill>
              </a:rPr>
              <a:t>o</a:t>
            </a:r>
            <a:r>
              <a:rPr lang="en-US" sz="1800" dirty="0">
                <a:solidFill>
                  <a:srgbClr val="2F2F2F"/>
                </a:solidFill>
              </a:rPr>
              <a:t>f the 9 Work Packages are co-convened / hosted by </a:t>
            </a:r>
            <a:r>
              <a:rPr lang="en-US" sz="1800" b="1" dirty="0">
                <a:solidFill>
                  <a:srgbClr val="2F2F2F"/>
                </a:solidFill>
              </a:rPr>
              <a:t>EP-DT</a:t>
            </a:r>
            <a:r>
              <a:rPr lang="en-US" sz="1800" dirty="0">
                <a:solidFill>
                  <a:srgbClr val="2F2F2F"/>
                </a:solidFill>
              </a:rPr>
              <a:t> (WP 1, 2, 4)</a:t>
            </a:r>
          </a:p>
          <a:p>
            <a:pPr marL="136525" indent="-136525">
              <a:buFont typeface="Arial" panose="020B0604020202020204" pitchFamily="34" charset="0"/>
              <a:buChar char="•"/>
            </a:pPr>
            <a:r>
              <a:rPr lang="en-US" dirty="0">
                <a:solidFill>
                  <a:srgbClr val="2F2F2F"/>
                </a:solidFill>
              </a:rPr>
              <a:t>Activities are embedded in world-wide </a:t>
            </a:r>
            <a:r>
              <a:rPr lang="en-US" b="1" dirty="0">
                <a:solidFill>
                  <a:srgbClr val="2F2F2F"/>
                </a:solidFill>
              </a:rPr>
              <a:t>DRD</a:t>
            </a:r>
            <a:r>
              <a:rPr lang="en-US" dirty="0">
                <a:solidFill>
                  <a:srgbClr val="2F2F2F"/>
                </a:solidFill>
              </a:rPr>
              <a:t> collaborations and have been co-funded by </a:t>
            </a:r>
            <a:r>
              <a:rPr lang="en-US" b="1" dirty="0" err="1">
                <a:solidFill>
                  <a:srgbClr val="2F2F2F"/>
                </a:solidFill>
              </a:rPr>
              <a:t>AIDAinnova</a:t>
            </a:r>
            <a:endParaRPr lang="en-US" b="1" dirty="0">
              <a:solidFill>
                <a:srgbClr val="2F2F2F"/>
              </a:solidFill>
            </a:endParaRPr>
          </a:p>
          <a:p>
            <a:pPr marL="136525" indent="-136525">
              <a:buFont typeface="Arial" panose="020B0604020202020204" pitchFamily="34" charset="0"/>
              <a:buChar char="•"/>
            </a:pPr>
            <a:r>
              <a:rPr lang="en-US" dirty="0">
                <a:solidFill>
                  <a:srgbClr val="2F2F2F"/>
                </a:solidFill>
              </a:rPr>
              <a:t>Synergies with </a:t>
            </a:r>
            <a:r>
              <a:rPr lang="en-US" b="1" dirty="0">
                <a:solidFill>
                  <a:srgbClr val="2F2F2F"/>
                </a:solidFill>
              </a:rPr>
              <a:t>HL-LHC upgrade </a:t>
            </a:r>
            <a:r>
              <a:rPr lang="en-US" dirty="0">
                <a:solidFill>
                  <a:srgbClr val="2F2F2F"/>
                </a:solidFill>
              </a:rPr>
              <a:t>projects, also outside EP R&amp;D (e.g. imaging calorimetry in CMS-HGCAL)</a:t>
            </a:r>
          </a:p>
        </p:txBody>
      </p:sp>
      <p:pic>
        <p:nvPicPr>
          <p:cNvPr id="3" name="Picture 2">
            <a:extLst>
              <a:ext uri="{FF2B5EF4-FFF2-40B4-BE49-F238E27FC236}">
                <a16:creationId xmlns:a16="http://schemas.microsoft.com/office/drawing/2014/main" id="{51C9B563-9BB1-2166-579E-BD8498B1CC48}"/>
              </a:ext>
            </a:extLst>
          </p:cNvPr>
          <p:cNvPicPr>
            <a:picLocks noChangeAspect="1"/>
          </p:cNvPicPr>
          <p:nvPr/>
        </p:nvPicPr>
        <p:blipFill>
          <a:blip r:embed="rId4"/>
          <a:stretch>
            <a:fillRect/>
          </a:stretch>
        </p:blipFill>
        <p:spPr>
          <a:xfrm>
            <a:off x="61964" y="2641543"/>
            <a:ext cx="8050260" cy="3622618"/>
          </a:xfrm>
          <a:prstGeom prst="rect">
            <a:avLst/>
          </a:prstGeom>
          <a:noFill/>
        </p:spPr>
      </p:pic>
      <p:pic>
        <p:nvPicPr>
          <p:cNvPr id="7" name="Picture 6">
            <a:extLst>
              <a:ext uri="{FF2B5EF4-FFF2-40B4-BE49-F238E27FC236}">
                <a16:creationId xmlns:a16="http://schemas.microsoft.com/office/drawing/2014/main" id="{18680F24-7CD1-29B4-1234-0E2B637B1CC8}"/>
              </a:ext>
            </a:extLst>
          </p:cNvPr>
          <p:cNvPicPr>
            <a:picLocks noChangeAspect="1"/>
          </p:cNvPicPr>
          <p:nvPr/>
        </p:nvPicPr>
        <p:blipFill>
          <a:blip r:embed="rId5"/>
          <a:stretch>
            <a:fillRect/>
          </a:stretch>
        </p:blipFill>
        <p:spPr>
          <a:xfrm>
            <a:off x="8112224" y="2604354"/>
            <a:ext cx="3928120" cy="3659806"/>
          </a:xfrm>
          <a:prstGeom prst="rect">
            <a:avLst/>
          </a:prstGeom>
        </p:spPr>
      </p:pic>
      <p:sp>
        <p:nvSpPr>
          <p:cNvPr id="9" name="Rectangle 8">
            <a:extLst>
              <a:ext uri="{FF2B5EF4-FFF2-40B4-BE49-F238E27FC236}">
                <a16:creationId xmlns:a16="http://schemas.microsoft.com/office/drawing/2014/main" id="{94A437E8-D724-9734-AA9C-444B4D0CBD77}"/>
              </a:ext>
            </a:extLst>
          </p:cNvPr>
          <p:cNvSpPr/>
          <p:nvPr/>
        </p:nvSpPr>
        <p:spPr>
          <a:xfrm>
            <a:off x="58415" y="2595264"/>
            <a:ext cx="2365177" cy="1481808"/>
          </a:xfrm>
          <a:prstGeom prst="rect">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1" name="Rectangle 10">
            <a:extLst>
              <a:ext uri="{FF2B5EF4-FFF2-40B4-BE49-F238E27FC236}">
                <a16:creationId xmlns:a16="http://schemas.microsoft.com/office/drawing/2014/main" id="{867CE8C8-A7D4-763F-D2D0-7A959070078E}"/>
              </a:ext>
            </a:extLst>
          </p:cNvPr>
          <p:cNvSpPr/>
          <p:nvPr/>
        </p:nvSpPr>
        <p:spPr>
          <a:xfrm>
            <a:off x="2567608" y="2608472"/>
            <a:ext cx="2736304" cy="1481808"/>
          </a:xfrm>
          <a:prstGeom prst="rect">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4" name="Rectangle 13">
            <a:extLst>
              <a:ext uri="{FF2B5EF4-FFF2-40B4-BE49-F238E27FC236}">
                <a16:creationId xmlns:a16="http://schemas.microsoft.com/office/drawing/2014/main" id="{6070E949-E3A6-A26B-B719-9DF633829D94}"/>
              </a:ext>
            </a:extLst>
          </p:cNvPr>
          <p:cNvSpPr/>
          <p:nvPr/>
        </p:nvSpPr>
        <p:spPr>
          <a:xfrm>
            <a:off x="5414940" y="2604353"/>
            <a:ext cx="2394616" cy="1481808"/>
          </a:xfrm>
          <a:prstGeom prst="rect">
            <a:avLst/>
          </a:prstGeom>
          <a:noFill/>
          <a:ln w="25400">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 name="Rectangle 3">
            <a:extLst>
              <a:ext uri="{FF2B5EF4-FFF2-40B4-BE49-F238E27FC236}">
                <a16:creationId xmlns:a16="http://schemas.microsoft.com/office/drawing/2014/main" id="{C452E0E5-09EA-CA1F-164A-4BBB5723290B}"/>
              </a:ext>
            </a:extLst>
          </p:cNvPr>
          <p:cNvSpPr/>
          <p:nvPr/>
        </p:nvSpPr>
        <p:spPr>
          <a:xfrm>
            <a:off x="4872482" y="5229200"/>
            <a:ext cx="2663677" cy="1034960"/>
          </a:xfrm>
          <a:prstGeom prst="rect">
            <a:avLst/>
          </a:prstGeom>
          <a:noFill/>
          <a:ln w="25400">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 name="Oval 5">
            <a:extLst>
              <a:ext uri="{FF2B5EF4-FFF2-40B4-BE49-F238E27FC236}">
                <a16:creationId xmlns:a16="http://schemas.microsoft.com/office/drawing/2014/main" id="{C3267743-F422-1C68-8FFD-0055106B4C85}"/>
              </a:ext>
            </a:extLst>
          </p:cNvPr>
          <p:cNvSpPr>
            <a:spLocks/>
          </p:cNvSpPr>
          <p:nvPr/>
        </p:nvSpPr>
        <p:spPr>
          <a:xfrm>
            <a:off x="1559496" y="4880278"/>
            <a:ext cx="720016" cy="252000"/>
          </a:xfrm>
          <a:prstGeom prst="ellipse">
            <a:avLst/>
          </a:prstGeom>
          <a:solidFill>
            <a:srgbClr val="0D5E8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800" dirty="0"/>
              <a:t>DRD8</a:t>
            </a:r>
          </a:p>
        </p:txBody>
      </p:sp>
      <p:sp>
        <p:nvSpPr>
          <p:cNvPr id="13" name="Rectangle 12">
            <a:extLst>
              <a:ext uri="{FF2B5EF4-FFF2-40B4-BE49-F238E27FC236}">
                <a16:creationId xmlns:a16="http://schemas.microsoft.com/office/drawing/2014/main" id="{A5EB1F72-9DA1-C606-2C6C-DE232A43238C}"/>
              </a:ext>
            </a:extLst>
          </p:cNvPr>
          <p:cNvSpPr/>
          <p:nvPr/>
        </p:nvSpPr>
        <p:spPr>
          <a:xfrm>
            <a:off x="66366" y="4176909"/>
            <a:ext cx="2149153" cy="987930"/>
          </a:xfrm>
          <a:prstGeom prst="rect">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19921916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D3ECB3-21A3-59AA-2B5E-54E3F13D3BED}"/>
            </a:ext>
          </a:extLst>
        </p:cNvPr>
        <p:cNvGrpSpPr/>
        <p:nvPr/>
      </p:nvGrpSpPr>
      <p:grpSpPr>
        <a:xfrm>
          <a:off x="0" y="0"/>
          <a:ext cx="0" cy="0"/>
          <a:chOff x="0" y="0"/>
          <a:chExt cx="0" cy="0"/>
        </a:xfrm>
      </p:grpSpPr>
      <p:sp>
        <p:nvSpPr>
          <p:cNvPr id="28" name="Slide Number Placeholder 27">
            <a:extLst>
              <a:ext uri="{FF2B5EF4-FFF2-40B4-BE49-F238E27FC236}">
                <a16:creationId xmlns:a16="http://schemas.microsoft.com/office/drawing/2014/main" id="{68177131-9F88-C954-98F4-1AD4FD538FF4}"/>
              </a:ext>
            </a:extLst>
          </p:cNvPr>
          <p:cNvSpPr>
            <a:spLocks noGrp="1"/>
          </p:cNvSpPr>
          <p:nvPr>
            <p:ph type="sldNum" sz="quarter" idx="4"/>
          </p:nvPr>
        </p:nvSpPr>
        <p:spPr>
          <a:xfrm>
            <a:off x="11064552" y="6464511"/>
            <a:ext cx="668565" cy="365125"/>
          </a:xfrm>
        </p:spPr>
        <p:txBody>
          <a:bodyPr/>
          <a:lstStyle/>
          <a:p>
            <a:fld id="{17918391-D411-FE40-AAD7-861AE5233E0E}" type="slidenum">
              <a:rPr lang="en-US" smtClean="0"/>
              <a:pPr/>
              <a:t>25</a:t>
            </a:fld>
            <a:endParaRPr lang="en-US" dirty="0"/>
          </a:p>
        </p:txBody>
      </p:sp>
      <p:sp>
        <p:nvSpPr>
          <p:cNvPr id="5" name="Title 1">
            <a:extLst>
              <a:ext uri="{FF2B5EF4-FFF2-40B4-BE49-F238E27FC236}">
                <a16:creationId xmlns:a16="http://schemas.microsoft.com/office/drawing/2014/main" id="{349CBF09-9D6A-078E-EC39-0D587639256D}"/>
              </a:ext>
            </a:extLst>
          </p:cNvPr>
          <p:cNvSpPr txBox="1">
            <a:spLocks/>
          </p:cNvSpPr>
          <p:nvPr/>
        </p:nvSpPr>
        <p:spPr>
          <a:xfrm>
            <a:off x="767408" y="116632"/>
            <a:ext cx="11376025" cy="792513"/>
          </a:xfrm>
          <a:prstGeom prst="rect">
            <a:avLst/>
          </a:prstGeom>
        </p:spPr>
        <p:txBody>
          <a:bodyPr vert="horz" lIns="0" tIns="0" rIns="0" bIns="0" rtlCol="0" anchor="ctr" anchorCtr="0">
            <a:norm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CH" sz="4400" dirty="0"/>
              <a:t>Conclusions</a:t>
            </a:r>
            <a:endParaRPr lang="en-GB" dirty="0"/>
          </a:p>
        </p:txBody>
      </p:sp>
      <p:sp>
        <p:nvSpPr>
          <p:cNvPr id="2" name="TextBox 1">
            <a:extLst>
              <a:ext uri="{FF2B5EF4-FFF2-40B4-BE49-F238E27FC236}">
                <a16:creationId xmlns:a16="http://schemas.microsoft.com/office/drawing/2014/main" id="{492272EA-80DE-323E-6EC3-7A72F625B94D}"/>
              </a:ext>
            </a:extLst>
          </p:cNvPr>
          <p:cNvSpPr txBox="1"/>
          <p:nvPr/>
        </p:nvSpPr>
        <p:spPr>
          <a:xfrm>
            <a:off x="370092" y="1091707"/>
            <a:ext cx="11723549" cy="5232202"/>
          </a:xfrm>
          <a:prstGeom prst="rect">
            <a:avLst/>
          </a:prstGeom>
          <a:noFill/>
        </p:spPr>
        <p:txBody>
          <a:bodyPr wrap="square" rtlCol="0">
            <a:spAutoFit/>
          </a:bodyPr>
          <a:lstStyle/>
          <a:p>
            <a:pPr marL="342900" indent="-342900">
              <a:buFont typeface="Arial" panose="020B0604020202020204" pitchFamily="34" charset="0"/>
              <a:buChar char="•"/>
            </a:pPr>
            <a:r>
              <a:rPr lang="en-GB" sz="1900" dirty="0">
                <a:solidFill>
                  <a:srgbClr val="2F2F2F"/>
                </a:solidFill>
              </a:rPr>
              <a:t>FCC-ee and FCC-</a:t>
            </a:r>
            <a:r>
              <a:rPr lang="en-GB" sz="1900" dirty="0" err="1">
                <a:solidFill>
                  <a:srgbClr val="2F2F2F"/>
                </a:solidFill>
              </a:rPr>
              <a:t>hh</a:t>
            </a:r>
            <a:r>
              <a:rPr lang="en-GB" sz="1900" dirty="0">
                <a:solidFill>
                  <a:srgbClr val="2F2F2F"/>
                </a:solidFill>
              </a:rPr>
              <a:t> together offer an integrated programme in collider physics that is well matched to continuing the search for physics beyond the Standard Model (‘New Physics’) in the post HL-LHC era;</a:t>
            </a:r>
          </a:p>
          <a:p>
            <a:pPr marL="342900" indent="-342900">
              <a:buFont typeface="Arial" panose="020B0604020202020204" pitchFamily="34" charset="0"/>
              <a:buChar char="•"/>
            </a:pPr>
            <a:r>
              <a:rPr lang="en-GB" sz="1900" dirty="0">
                <a:solidFill>
                  <a:srgbClr val="2F2F2F"/>
                </a:solidFill>
              </a:rPr>
              <a:t>A precise characterisation of the Higgs boson is central to this programme, but of equal importance is the high sensitivity to New Physics provided by the ultra precise electroweak and heavy flavour measurements and by new particle searches, at both FCC-ee and the energy frontier.</a:t>
            </a:r>
          </a:p>
          <a:p>
            <a:pPr marL="342900" indent="-342900">
              <a:buFont typeface="Wingdings" panose="05000000000000000000" pitchFamily="2" charset="2"/>
              <a:buChar char="Ø"/>
            </a:pPr>
            <a:r>
              <a:rPr lang="en-GB" sz="1900" b="1" dirty="0"/>
              <a:t>A comprehensive and deep-reaching collider programme for CERN and the global HEP community that will address many of the most profound open questions in fundamental physics.</a:t>
            </a:r>
          </a:p>
          <a:p>
            <a:pPr marL="342900" indent="-342900">
              <a:buFont typeface="Wingdings" panose="05000000000000000000" pitchFamily="2" charset="2"/>
              <a:buChar char="Ø"/>
            </a:pPr>
            <a:endParaRPr lang="en-US" sz="1000" b="1" dirty="0"/>
          </a:p>
          <a:p>
            <a:pPr marL="285750" indent="-285750">
              <a:buFont typeface="Arial" charset="0"/>
              <a:buChar char="•"/>
            </a:pPr>
            <a:r>
              <a:rPr lang="en-US" sz="1900" dirty="0">
                <a:solidFill>
                  <a:srgbClr val="2F2F2F"/>
                </a:solidFill>
              </a:rPr>
              <a:t>An </a:t>
            </a:r>
            <a:r>
              <a:rPr lang="en-US" sz="1900" dirty="0" err="1">
                <a:solidFill>
                  <a:srgbClr val="2F2F2F"/>
                </a:solidFill>
              </a:rPr>
              <a:t>e+e</a:t>
            </a:r>
            <a:r>
              <a:rPr lang="en-US" sz="1900" dirty="0">
                <a:solidFill>
                  <a:srgbClr val="2F2F2F"/>
                </a:solidFill>
              </a:rPr>
              <a:t>− collider in the LHC tunnel, referred to as LEP3, is proposed as a backup option </a:t>
            </a:r>
          </a:p>
          <a:p>
            <a:pPr marL="285750" indent="-285750">
              <a:buFont typeface="Arial" charset="0"/>
              <a:buChar char="•"/>
            </a:pPr>
            <a:r>
              <a:rPr lang="en-US" sz="1900" dirty="0">
                <a:solidFill>
                  <a:srgbClr val="2F2F2F"/>
                </a:solidFill>
              </a:rPr>
              <a:t>Compared to the linear </a:t>
            </a:r>
            <a:r>
              <a:rPr lang="en-US" sz="1900" dirty="0" err="1">
                <a:solidFill>
                  <a:srgbClr val="2F2F2F"/>
                </a:solidFill>
              </a:rPr>
              <a:t>e+e</a:t>
            </a:r>
            <a:r>
              <a:rPr lang="en-US" sz="1900" dirty="0">
                <a:solidFill>
                  <a:srgbClr val="2F2F2F"/>
                </a:solidFill>
              </a:rPr>
              <a:t>− colliders proposed, LEP3 provides similar luminosity for ZH production, higher luminosity at lower energies and options for multiple experiments, all at much lower cost.  </a:t>
            </a:r>
          </a:p>
          <a:p>
            <a:pPr marL="342900" indent="-342900">
              <a:buFont typeface="Wingdings" panose="05000000000000000000" pitchFamily="2" charset="2"/>
              <a:buChar char="Ø"/>
            </a:pPr>
            <a:r>
              <a:rPr lang="en-US" sz="1900" b="1" dirty="0"/>
              <a:t>LEP3 is a reasonable backup option, leaves room (time, budget, resources) for further develop-</a:t>
            </a:r>
            <a:r>
              <a:rPr lang="en-US" sz="1900" b="1" dirty="0" err="1"/>
              <a:t>ment</a:t>
            </a:r>
            <a:r>
              <a:rPr lang="en-US" sz="1900" b="1" dirty="0"/>
              <a:t> of a machine that can probe directly the energy frontier at a constituent √s ~ 10 times LHC.</a:t>
            </a:r>
          </a:p>
          <a:p>
            <a:pPr marL="342900" indent="-342900">
              <a:buFont typeface="Wingdings" panose="05000000000000000000" pitchFamily="2" charset="2"/>
              <a:buChar char="Ø"/>
            </a:pPr>
            <a:endParaRPr lang="en-US" sz="1000" b="1" dirty="0"/>
          </a:p>
          <a:p>
            <a:pPr marL="285750" indent="-285750">
              <a:buFont typeface="Arial" charset="0"/>
              <a:buChar char="•"/>
            </a:pPr>
            <a:r>
              <a:rPr lang="en-US" sz="1900" dirty="0">
                <a:solidFill>
                  <a:srgbClr val="2F2F2F"/>
                </a:solidFill>
              </a:rPr>
              <a:t>CLIC is a mature option for a Linear Collider at CERN by ~2041</a:t>
            </a:r>
          </a:p>
          <a:p>
            <a:pPr marL="742950" lvl="1" indent="-285750">
              <a:buFont typeface="Arial" charset="0"/>
              <a:buChar char="•"/>
            </a:pPr>
            <a:r>
              <a:rPr lang="en-US" sz="1900" dirty="0">
                <a:solidFill>
                  <a:srgbClr val="2F2F2F"/>
                </a:solidFill>
              </a:rPr>
              <a:t>Provides a rich physics program with flexible upgrade options towards multi-TeV</a:t>
            </a:r>
          </a:p>
          <a:p>
            <a:pPr marL="742950" lvl="1" indent="-285750">
              <a:buFont typeface="Arial" charset="0"/>
              <a:buChar char="•"/>
            </a:pPr>
            <a:r>
              <a:rPr lang="en-US" sz="1900" dirty="0">
                <a:solidFill>
                  <a:srgbClr val="2F2F2F"/>
                </a:solidFill>
              </a:rPr>
              <a:t>Required resources compatible with CERN’s current budget + moderate external contributions</a:t>
            </a:r>
          </a:p>
          <a:p>
            <a:pPr marL="285750" indent="-285750">
              <a:buFont typeface="Arial" charset="0"/>
              <a:buChar char="•"/>
            </a:pPr>
            <a:endParaRPr lang="en-US" sz="1000" dirty="0">
              <a:solidFill>
                <a:srgbClr val="2F2F2F"/>
              </a:solidFill>
            </a:endParaRPr>
          </a:p>
          <a:p>
            <a:pPr marL="342900" indent="-342900">
              <a:buFont typeface="Wingdings" panose="05000000000000000000" pitchFamily="2" charset="2"/>
              <a:buChar char="Ø"/>
            </a:pPr>
            <a:r>
              <a:rPr lang="en-US" sz="1900" b="1" dirty="0"/>
              <a:t>Challenging detector requirements of all future projects lead to opportunities for R&amp;D in EP-DT</a:t>
            </a:r>
          </a:p>
        </p:txBody>
      </p:sp>
    </p:spTree>
    <p:extLst>
      <p:ext uri="{BB962C8B-B14F-4D97-AF65-F5344CB8AC3E}">
        <p14:creationId xmlns:p14="http://schemas.microsoft.com/office/powerpoint/2010/main" val="3392663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E5D0BA-1E7E-8DDA-8158-2A1480776F34}"/>
            </a:ext>
          </a:extLst>
        </p:cNvPr>
        <p:cNvGrpSpPr/>
        <p:nvPr/>
      </p:nvGrpSpPr>
      <p:grpSpPr>
        <a:xfrm>
          <a:off x="0" y="0"/>
          <a:ext cx="0" cy="0"/>
          <a:chOff x="0" y="0"/>
          <a:chExt cx="0" cy="0"/>
        </a:xfrm>
      </p:grpSpPr>
      <p:sp>
        <p:nvSpPr>
          <p:cNvPr id="28" name="Slide Number Placeholder 27">
            <a:extLst>
              <a:ext uri="{FF2B5EF4-FFF2-40B4-BE49-F238E27FC236}">
                <a16:creationId xmlns:a16="http://schemas.microsoft.com/office/drawing/2014/main" id="{9CBCBAE5-7CF9-3A12-57C5-FC2450F3672E}"/>
              </a:ext>
            </a:extLst>
          </p:cNvPr>
          <p:cNvSpPr>
            <a:spLocks noGrp="1"/>
          </p:cNvSpPr>
          <p:nvPr>
            <p:ph type="sldNum" sz="quarter" idx="4"/>
          </p:nvPr>
        </p:nvSpPr>
        <p:spPr/>
        <p:txBody>
          <a:bodyPr/>
          <a:lstStyle/>
          <a:p>
            <a:fld id="{17918391-D411-FE40-AAD7-861AE5233E0E}" type="slidenum">
              <a:rPr lang="en-US" smtClean="0"/>
              <a:pPr/>
              <a:t>26</a:t>
            </a:fld>
            <a:endParaRPr lang="en-US" dirty="0"/>
          </a:p>
        </p:txBody>
      </p:sp>
      <p:sp>
        <p:nvSpPr>
          <p:cNvPr id="5" name="Title 1">
            <a:extLst>
              <a:ext uri="{FF2B5EF4-FFF2-40B4-BE49-F238E27FC236}">
                <a16:creationId xmlns:a16="http://schemas.microsoft.com/office/drawing/2014/main" id="{A816FE17-0C87-BB4D-7410-91A64253D820}"/>
              </a:ext>
            </a:extLst>
          </p:cNvPr>
          <p:cNvSpPr txBox="1">
            <a:spLocks/>
          </p:cNvSpPr>
          <p:nvPr/>
        </p:nvSpPr>
        <p:spPr>
          <a:xfrm>
            <a:off x="480615" y="116632"/>
            <a:ext cx="11376025" cy="1065742"/>
          </a:xfrm>
          <a:prstGeom prst="rect">
            <a:avLst/>
          </a:prstGeom>
        </p:spPr>
        <p:txBody>
          <a:bodyPr vert="horz" lIns="0" tIns="0" rIns="0" bIns="0" rtlCol="0" anchor="t" anchorCtr="0">
            <a:normAutofit lnSpcReduction="10000"/>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CH" sz="4400" dirty="0"/>
              <a:t>Additional material</a:t>
            </a:r>
            <a:br>
              <a:rPr lang="en-CH" dirty="0"/>
            </a:br>
            <a:endParaRPr lang="en-GB" dirty="0"/>
          </a:p>
        </p:txBody>
      </p:sp>
    </p:spTree>
    <p:extLst>
      <p:ext uri="{BB962C8B-B14F-4D97-AF65-F5344CB8AC3E}">
        <p14:creationId xmlns:p14="http://schemas.microsoft.com/office/powerpoint/2010/main" val="8744724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B49A27F3-AF2D-ACC9-CEDE-FDE75629F8B0}"/>
              </a:ext>
            </a:extLst>
          </p:cNvPr>
          <p:cNvPicPr>
            <a:picLocks noGrp="1" noChangeAspect="1"/>
          </p:cNvPicPr>
          <p:nvPr>
            <p:ph idx="1"/>
          </p:nvPr>
        </p:nvPicPr>
        <p:blipFill>
          <a:blip r:embed="rId2"/>
          <a:stretch>
            <a:fillRect/>
          </a:stretch>
        </p:blipFill>
        <p:spPr>
          <a:xfrm>
            <a:off x="119738" y="1110647"/>
            <a:ext cx="8568952" cy="5273201"/>
          </a:xfrm>
        </p:spPr>
      </p:pic>
      <p:sp>
        <p:nvSpPr>
          <p:cNvPr id="3" name="Title 2">
            <a:extLst>
              <a:ext uri="{FF2B5EF4-FFF2-40B4-BE49-F238E27FC236}">
                <a16:creationId xmlns:a16="http://schemas.microsoft.com/office/drawing/2014/main" id="{ECCF609F-1115-346D-F899-FFA470FDFC54}"/>
              </a:ext>
            </a:extLst>
          </p:cNvPr>
          <p:cNvSpPr>
            <a:spLocks noGrp="1"/>
          </p:cNvSpPr>
          <p:nvPr>
            <p:ph type="title"/>
          </p:nvPr>
        </p:nvSpPr>
        <p:spPr>
          <a:xfrm>
            <a:off x="442893" y="109027"/>
            <a:ext cx="11376025" cy="895167"/>
          </a:xfrm>
        </p:spPr>
        <p:txBody>
          <a:bodyPr anchor="ctr"/>
          <a:lstStyle/>
          <a:p>
            <a:r>
              <a:rPr lang="en-US" dirty="0"/>
              <a:t>Physics Potential of the FCC-ee</a:t>
            </a:r>
            <a:endParaRPr lang="en-GB" dirty="0"/>
          </a:p>
        </p:txBody>
      </p:sp>
      <p:sp>
        <p:nvSpPr>
          <p:cNvPr id="4" name="Slide Number Placeholder 3">
            <a:extLst>
              <a:ext uri="{FF2B5EF4-FFF2-40B4-BE49-F238E27FC236}">
                <a16:creationId xmlns:a16="http://schemas.microsoft.com/office/drawing/2014/main" id="{78F5CD50-8EB1-0352-A4AA-3A079E44A3DB}"/>
              </a:ext>
            </a:extLst>
          </p:cNvPr>
          <p:cNvSpPr>
            <a:spLocks noGrp="1"/>
          </p:cNvSpPr>
          <p:nvPr>
            <p:ph type="sldNum" sz="quarter" idx="12"/>
          </p:nvPr>
        </p:nvSpPr>
        <p:spPr/>
        <p:txBody>
          <a:bodyPr/>
          <a:lstStyle/>
          <a:p>
            <a:fld id="{36B5EA5A-BC32-A742-B11B-8E7414D5B535}" type="slidenum">
              <a:rPr lang="en-US" smtClean="0"/>
              <a:pPr/>
              <a:t>27</a:t>
            </a:fld>
            <a:endParaRPr lang="en-US" dirty="0"/>
          </a:p>
        </p:txBody>
      </p:sp>
      <p:pic>
        <p:nvPicPr>
          <p:cNvPr id="8" name="Picture 7">
            <a:extLst>
              <a:ext uri="{FF2B5EF4-FFF2-40B4-BE49-F238E27FC236}">
                <a16:creationId xmlns:a16="http://schemas.microsoft.com/office/drawing/2014/main" id="{D02D2BC4-AE22-50EC-AC22-236280CE8E7E}"/>
              </a:ext>
            </a:extLst>
          </p:cNvPr>
          <p:cNvPicPr>
            <a:picLocks noChangeAspect="1"/>
          </p:cNvPicPr>
          <p:nvPr/>
        </p:nvPicPr>
        <p:blipFill>
          <a:blip r:embed="rId3"/>
          <a:stretch>
            <a:fillRect/>
          </a:stretch>
        </p:blipFill>
        <p:spPr>
          <a:xfrm>
            <a:off x="7757966" y="1728192"/>
            <a:ext cx="4306626" cy="4077072"/>
          </a:xfrm>
          <a:prstGeom prst="rect">
            <a:avLst/>
          </a:prstGeom>
        </p:spPr>
      </p:pic>
    </p:spTree>
    <p:extLst>
      <p:ext uri="{BB962C8B-B14F-4D97-AF65-F5344CB8AC3E}">
        <p14:creationId xmlns:p14="http://schemas.microsoft.com/office/powerpoint/2010/main" val="284235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210C277B-5FF4-80A4-87D5-40F1E7BF53E2}"/>
              </a:ext>
            </a:extLst>
          </p:cNvPr>
          <p:cNvPicPr>
            <a:picLocks noGrp="1" noChangeAspect="1"/>
          </p:cNvPicPr>
          <p:nvPr>
            <p:ph idx="1"/>
          </p:nvPr>
        </p:nvPicPr>
        <p:blipFill>
          <a:blip r:embed="rId2"/>
          <a:stretch>
            <a:fillRect/>
          </a:stretch>
        </p:blipFill>
        <p:spPr>
          <a:xfrm>
            <a:off x="983432" y="1099477"/>
            <a:ext cx="9568047" cy="5624229"/>
          </a:xfrm>
        </p:spPr>
      </p:pic>
      <p:sp>
        <p:nvSpPr>
          <p:cNvPr id="3" name="Title 2">
            <a:extLst>
              <a:ext uri="{FF2B5EF4-FFF2-40B4-BE49-F238E27FC236}">
                <a16:creationId xmlns:a16="http://schemas.microsoft.com/office/drawing/2014/main" id="{37EDDF99-3DF5-F395-4D81-4DA9E3F390F3}"/>
              </a:ext>
            </a:extLst>
          </p:cNvPr>
          <p:cNvSpPr>
            <a:spLocks noGrp="1"/>
          </p:cNvSpPr>
          <p:nvPr>
            <p:ph type="title"/>
          </p:nvPr>
        </p:nvSpPr>
        <p:spPr>
          <a:xfrm>
            <a:off x="1089242" y="373593"/>
            <a:ext cx="11376025" cy="1065742"/>
          </a:xfrm>
        </p:spPr>
        <p:txBody>
          <a:bodyPr/>
          <a:lstStyle/>
          <a:p>
            <a:r>
              <a:rPr lang="en-US" dirty="0"/>
              <a:t>Detector Opportunities at the FCC-ee</a:t>
            </a:r>
            <a:endParaRPr lang="en-GB" dirty="0"/>
          </a:p>
        </p:txBody>
      </p:sp>
      <p:sp>
        <p:nvSpPr>
          <p:cNvPr id="4" name="Slide Number Placeholder 3">
            <a:extLst>
              <a:ext uri="{FF2B5EF4-FFF2-40B4-BE49-F238E27FC236}">
                <a16:creationId xmlns:a16="http://schemas.microsoft.com/office/drawing/2014/main" id="{E8D144AF-3908-1CF3-9B00-BABA87F56F23}"/>
              </a:ext>
            </a:extLst>
          </p:cNvPr>
          <p:cNvSpPr>
            <a:spLocks noGrp="1"/>
          </p:cNvSpPr>
          <p:nvPr>
            <p:ph type="sldNum" sz="quarter" idx="12"/>
          </p:nvPr>
        </p:nvSpPr>
        <p:spPr/>
        <p:txBody>
          <a:bodyPr/>
          <a:lstStyle/>
          <a:p>
            <a:fld id="{36B5EA5A-BC32-A742-B11B-8E7414D5B535}" type="slidenum">
              <a:rPr lang="en-US" smtClean="0"/>
              <a:pPr/>
              <a:t>28</a:t>
            </a:fld>
            <a:endParaRPr lang="en-US" dirty="0"/>
          </a:p>
        </p:txBody>
      </p:sp>
    </p:spTree>
    <p:extLst>
      <p:ext uri="{BB962C8B-B14F-4D97-AF65-F5344CB8AC3E}">
        <p14:creationId xmlns:p14="http://schemas.microsoft.com/office/powerpoint/2010/main" val="10119819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BD2495-CA0F-CF3D-806E-72BAF10BD544}"/>
            </a:ext>
          </a:extLst>
        </p:cNvPr>
        <p:cNvGrpSpPr/>
        <p:nvPr/>
      </p:nvGrpSpPr>
      <p:grpSpPr>
        <a:xfrm>
          <a:off x="0" y="0"/>
          <a:ext cx="0" cy="0"/>
          <a:chOff x="0" y="0"/>
          <a:chExt cx="0" cy="0"/>
        </a:xfrm>
      </p:grpSpPr>
      <p:sp>
        <p:nvSpPr>
          <p:cNvPr id="28" name="Slide Number Placeholder 27">
            <a:extLst>
              <a:ext uri="{FF2B5EF4-FFF2-40B4-BE49-F238E27FC236}">
                <a16:creationId xmlns:a16="http://schemas.microsoft.com/office/drawing/2014/main" id="{13B13F60-A378-D7EE-79C6-3E9C0B42FDF1}"/>
              </a:ext>
            </a:extLst>
          </p:cNvPr>
          <p:cNvSpPr>
            <a:spLocks noGrp="1"/>
          </p:cNvSpPr>
          <p:nvPr>
            <p:ph type="sldNum" sz="quarter" idx="4"/>
          </p:nvPr>
        </p:nvSpPr>
        <p:spPr/>
        <p:txBody>
          <a:bodyPr/>
          <a:lstStyle/>
          <a:p>
            <a:fld id="{17918391-D411-FE40-AAD7-861AE5233E0E}" type="slidenum">
              <a:rPr lang="en-US" smtClean="0"/>
              <a:pPr/>
              <a:t>29</a:t>
            </a:fld>
            <a:endParaRPr lang="en-US" dirty="0"/>
          </a:p>
        </p:txBody>
      </p:sp>
      <p:sp>
        <p:nvSpPr>
          <p:cNvPr id="5" name="Title 1">
            <a:extLst>
              <a:ext uri="{FF2B5EF4-FFF2-40B4-BE49-F238E27FC236}">
                <a16:creationId xmlns:a16="http://schemas.microsoft.com/office/drawing/2014/main" id="{FCC32FF5-6472-4671-03D7-5D2EBE47CF2A}"/>
              </a:ext>
            </a:extLst>
          </p:cNvPr>
          <p:cNvSpPr txBox="1">
            <a:spLocks/>
          </p:cNvSpPr>
          <p:nvPr/>
        </p:nvSpPr>
        <p:spPr>
          <a:xfrm>
            <a:off x="480615" y="116632"/>
            <a:ext cx="11376025" cy="1065742"/>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CH" sz="4400" dirty="0"/>
              <a:t>Detectors for Lepton Colliders</a:t>
            </a:r>
            <a:endParaRPr lang="en-GB" dirty="0"/>
          </a:p>
        </p:txBody>
      </p:sp>
      <p:grpSp>
        <p:nvGrpSpPr>
          <p:cNvPr id="2" name="Group 1">
            <a:extLst>
              <a:ext uri="{FF2B5EF4-FFF2-40B4-BE49-F238E27FC236}">
                <a16:creationId xmlns:a16="http://schemas.microsoft.com/office/drawing/2014/main" id="{5B6B2631-D77D-156D-DE04-936244D9C0AA}"/>
              </a:ext>
            </a:extLst>
          </p:cNvPr>
          <p:cNvGrpSpPr/>
          <p:nvPr/>
        </p:nvGrpSpPr>
        <p:grpSpPr>
          <a:xfrm>
            <a:off x="8184232" y="891202"/>
            <a:ext cx="1518864" cy="1102889"/>
            <a:chOff x="1368237" y="3792386"/>
            <a:chExt cx="1518864" cy="1102889"/>
          </a:xfrm>
        </p:grpSpPr>
        <p:pic>
          <p:nvPicPr>
            <p:cNvPr id="3" name="Picture 4" descr="SiD">
              <a:extLst>
                <a:ext uri="{FF2B5EF4-FFF2-40B4-BE49-F238E27FC236}">
                  <a16:creationId xmlns:a16="http://schemas.microsoft.com/office/drawing/2014/main" id="{010C1656-0E0E-27D8-006C-021B68181A6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3847" y="3792386"/>
              <a:ext cx="1513254" cy="110288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B1016EE5-7E6A-F934-1AB6-58992DE90538}"/>
                </a:ext>
              </a:extLst>
            </p:cNvPr>
            <p:cNvSpPr txBox="1"/>
            <p:nvPr/>
          </p:nvSpPr>
          <p:spPr>
            <a:xfrm>
              <a:off x="1368237" y="4495358"/>
              <a:ext cx="431528" cy="276999"/>
            </a:xfrm>
            <a:prstGeom prst="rect">
              <a:avLst/>
            </a:prstGeom>
            <a:noFill/>
          </p:spPr>
          <p:txBody>
            <a:bodyPr wrap="none" rtlCol="0">
              <a:spAutoFit/>
            </a:bodyPr>
            <a:lstStyle/>
            <a:p>
              <a:r>
                <a:rPr lang="en-CH" sz="1200" dirty="0">
                  <a:solidFill>
                    <a:srgbClr val="0432FF"/>
                  </a:solidFill>
                </a:rPr>
                <a:t>SiD</a:t>
              </a:r>
            </a:p>
          </p:txBody>
        </p:sp>
      </p:grpSp>
      <p:grpSp>
        <p:nvGrpSpPr>
          <p:cNvPr id="6" name="Group 5">
            <a:extLst>
              <a:ext uri="{FF2B5EF4-FFF2-40B4-BE49-F238E27FC236}">
                <a16:creationId xmlns:a16="http://schemas.microsoft.com/office/drawing/2014/main" id="{6B1E2822-B232-F775-AC16-E4A27AA6A9EE}"/>
              </a:ext>
            </a:extLst>
          </p:cNvPr>
          <p:cNvGrpSpPr/>
          <p:nvPr/>
        </p:nvGrpSpPr>
        <p:grpSpPr>
          <a:xfrm>
            <a:off x="10374772" y="890437"/>
            <a:ext cx="1570527" cy="998733"/>
            <a:chOff x="1505666" y="5076946"/>
            <a:chExt cx="1570527" cy="998733"/>
          </a:xfrm>
        </p:grpSpPr>
        <p:pic>
          <p:nvPicPr>
            <p:cNvPr id="7" name="Picture 2" descr="Fig. 22.7">
              <a:extLst>
                <a:ext uri="{FF2B5EF4-FFF2-40B4-BE49-F238E27FC236}">
                  <a16:creationId xmlns:a16="http://schemas.microsoft.com/office/drawing/2014/main" id="{3015965D-F7F3-88DB-DBE3-4C38E1C017D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56727" y="5076946"/>
              <a:ext cx="1519466" cy="998733"/>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62E01C64-8FD7-C8FC-05F3-3817DC338AE5}"/>
                </a:ext>
              </a:extLst>
            </p:cNvPr>
            <p:cNvSpPr txBox="1"/>
            <p:nvPr/>
          </p:nvSpPr>
          <p:spPr>
            <a:xfrm>
              <a:off x="1505666" y="5729119"/>
              <a:ext cx="423514" cy="276999"/>
            </a:xfrm>
            <a:prstGeom prst="rect">
              <a:avLst/>
            </a:prstGeom>
            <a:noFill/>
          </p:spPr>
          <p:txBody>
            <a:bodyPr wrap="none" rtlCol="0">
              <a:spAutoFit/>
            </a:bodyPr>
            <a:lstStyle/>
            <a:p>
              <a:r>
                <a:rPr lang="en-CH" sz="1200" dirty="0">
                  <a:solidFill>
                    <a:srgbClr val="0432FF"/>
                  </a:solidFill>
                </a:rPr>
                <a:t>ILD</a:t>
              </a:r>
            </a:p>
          </p:txBody>
        </p:sp>
      </p:grpSp>
      <p:grpSp>
        <p:nvGrpSpPr>
          <p:cNvPr id="9" name="Group 8">
            <a:extLst>
              <a:ext uri="{FF2B5EF4-FFF2-40B4-BE49-F238E27FC236}">
                <a16:creationId xmlns:a16="http://schemas.microsoft.com/office/drawing/2014/main" id="{A8BEF03B-5B60-2B6C-2989-C60E4FAF5362}"/>
              </a:ext>
            </a:extLst>
          </p:cNvPr>
          <p:cNvGrpSpPr/>
          <p:nvPr/>
        </p:nvGrpSpPr>
        <p:grpSpPr>
          <a:xfrm>
            <a:off x="8190442" y="1998231"/>
            <a:ext cx="1501766" cy="1389557"/>
            <a:chOff x="2972143" y="3690979"/>
            <a:chExt cx="1410665" cy="1305263"/>
          </a:xfrm>
        </p:grpSpPr>
        <p:pic>
          <p:nvPicPr>
            <p:cNvPr id="10" name="Picture 6" descr="CLIC Detector and Physics Status - CERN Document Server">
              <a:extLst>
                <a:ext uri="{FF2B5EF4-FFF2-40B4-BE49-F238E27FC236}">
                  <a16:creationId xmlns:a16="http://schemas.microsoft.com/office/drawing/2014/main" id="{C4E26F49-57B6-F748-AFED-96340D25CC8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72143" y="3807850"/>
              <a:ext cx="1410665" cy="1188392"/>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B0CE84E3-CF60-470B-168C-4DA32ED60462}"/>
                </a:ext>
              </a:extLst>
            </p:cNvPr>
            <p:cNvSpPr txBox="1"/>
            <p:nvPr/>
          </p:nvSpPr>
          <p:spPr>
            <a:xfrm>
              <a:off x="2982109" y="3690979"/>
              <a:ext cx="747320" cy="276999"/>
            </a:xfrm>
            <a:prstGeom prst="rect">
              <a:avLst/>
            </a:prstGeom>
            <a:noFill/>
          </p:spPr>
          <p:txBody>
            <a:bodyPr wrap="none" rtlCol="0">
              <a:spAutoFit/>
            </a:bodyPr>
            <a:lstStyle/>
            <a:p>
              <a:r>
                <a:rPr lang="en-CH" sz="1200" dirty="0">
                  <a:solidFill>
                    <a:srgbClr val="0432FF"/>
                  </a:solidFill>
                </a:rPr>
                <a:t>CLICdet</a:t>
              </a:r>
            </a:p>
          </p:txBody>
        </p:sp>
      </p:grpSp>
      <p:grpSp>
        <p:nvGrpSpPr>
          <p:cNvPr id="12" name="Group 11">
            <a:extLst>
              <a:ext uri="{FF2B5EF4-FFF2-40B4-BE49-F238E27FC236}">
                <a16:creationId xmlns:a16="http://schemas.microsoft.com/office/drawing/2014/main" id="{BDA104BF-FAA0-4015-797D-4C1C74BEB3E3}"/>
              </a:ext>
            </a:extLst>
          </p:cNvPr>
          <p:cNvGrpSpPr/>
          <p:nvPr/>
        </p:nvGrpSpPr>
        <p:grpSpPr>
          <a:xfrm>
            <a:off x="7883665" y="3429000"/>
            <a:ext cx="1706200" cy="1473974"/>
            <a:chOff x="3909959" y="5017874"/>
            <a:chExt cx="1417964" cy="1224969"/>
          </a:xfrm>
        </p:grpSpPr>
        <p:pic>
          <p:nvPicPr>
            <p:cNvPr id="13" name="Picture 10" descr="OUTLINE">
              <a:extLst>
                <a:ext uri="{FF2B5EF4-FFF2-40B4-BE49-F238E27FC236}">
                  <a16:creationId xmlns:a16="http://schemas.microsoft.com/office/drawing/2014/main" id="{893BD0BD-A122-52BD-D857-2E9F188F31C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38671" y="5026146"/>
              <a:ext cx="1289252" cy="1216697"/>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B5246471-64B9-FD25-B49E-14EE0ECB4CBD}"/>
                </a:ext>
              </a:extLst>
            </p:cNvPr>
            <p:cNvSpPr txBox="1"/>
            <p:nvPr/>
          </p:nvSpPr>
          <p:spPr>
            <a:xfrm>
              <a:off x="3909959" y="5017874"/>
              <a:ext cx="543739" cy="276999"/>
            </a:xfrm>
            <a:prstGeom prst="rect">
              <a:avLst/>
            </a:prstGeom>
            <a:noFill/>
          </p:spPr>
          <p:txBody>
            <a:bodyPr wrap="none" rtlCol="0">
              <a:spAutoFit/>
            </a:bodyPr>
            <a:lstStyle/>
            <a:p>
              <a:r>
                <a:rPr lang="en-CH" sz="1200" dirty="0">
                  <a:solidFill>
                    <a:srgbClr val="0432FF"/>
                  </a:solidFill>
                </a:rPr>
                <a:t>IDEA</a:t>
              </a:r>
            </a:p>
          </p:txBody>
        </p:sp>
      </p:grpSp>
      <p:grpSp>
        <p:nvGrpSpPr>
          <p:cNvPr id="15" name="Group 14">
            <a:extLst>
              <a:ext uri="{FF2B5EF4-FFF2-40B4-BE49-F238E27FC236}">
                <a16:creationId xmlns:a16="http://schemas.microsoft.com/office/drawing/2014/main" id="{B32F8FFE-8709-6351-568A-AD9EA7F563CA}"/>
              </a:ext>
            </a:extLst>
          </p:cNvPr>
          <p:cNvGrpSpPr/>
          <p:nvPr/>
        </p:nvGrpSpPr>
        <p:grpSpPr>
          <a:xfrm>
            <a:off x="10415789" y="1988840"/>
            <a:ext cx="1410665" cy="1398948"/>
            <a:chOff x="4162501" y="3709001"/>
            <a:chExt cx="1277532" cy="1266921"/>
          </a:xfrm>
        </p:grpSpPr>
        <p:pic>
          <p:nvPicPr>
            <p:cNvPr id="16" name="Picture 8" descr="CLD - A Detector Concept for the FCC-ee - CERN Document Server">
              <a:extLst>
                <a:ext uri="{FF2B5EF4-FFF2-40B4-BE49-F238E27FC236}">
                  <a16:creationId xmlns:a16="http://schemas.microsoft.com/office/drawing/2014/main" id="{CAEB7F27-04B7-3D13-43F0-419EA13197B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62501" y="3759225"/>
              <a:ext cx="1277532" cy="1216697"/>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CA19121B-3C07-1FB6-0AA6-3EF7844C2572}"/>
                </a:ext>
              </a:extLst>
            </p:cNvPr>
            <p:cNvSpPr txBox="1"/>
            <p:nvPr/>
          </p:nvSpPr>
          <p:spPr>
            <a:xfrm>
              <a:off x="4215905" y="3709001"/>
              <a:ext cx="490840" cy="276999"/>
            </a:xfrm>
            <a:prstGeom prst="rect">
              <a:avLst/>
            </a:prstGeom>
            <a:noFill/>
          </p:spPr>
          <p:txBody>
            <a:bodyPr wrap="none" rtlCol="0">
              <a:spAutoFit/>
            </a:bodyPr>
            <a:lstStyle/>
            <a:p>
              <a:r>
                <a:rPr lang="en-CH" sz="1200" dirty="0">
                  <a:solidFill>
                    <a:srgbClr val="0432FF"/>
                  </a:solidFill>
                </a:rPr>
                <a:t>CLD</a:t>
              </a:r>
            </a:p>
          </p:txBody>
        </p:sp>
      </p:grpSp>
      <p:grpSp>
        <p:nvGrpSpPr>
          <p:cNvPr id="18" name="Group 17">
            <a:extLst>
              <a:ext uri="{FF2B5EF4-FFF2-40B4-BE49-F238E27FC236}">
                <a16:creationId xmlns:a16="http://schemas.microsoft.com/office/drawing/2014/main" id="{EEB61EFA-DB36-23ED-F738-D700B0945597}"/>
              </a:ext>
            </a:extLst>
          </p:cNvPr>
          <p:cNvGrpSpPr/>
          <p:nvPr/>
        </p:nvGrpSpPr>
        <p:grpSpPr>
          <a:xfrm>
            <a:off x="10418278" y="3520835"/>
            <a:ext cx="1491661" cy="1422948"/>
            <a:chOff x="5410342" y="3690979"/>
            <a:chExt cx="1318047" cy="1257331"/>
          </a:xfrm>
        </p:grpSpPr>
        <p:pic>
          <p:nvPicPr>
            <p:cNvPr id="19" name="Picture 18">
              <a:extLst>
                <a:ext uri="{FF2B5EF4-FFF2-40B4-BE49-F238E27FC236}">
                  <a16:creationId xmlns:a16="http://schemas.microsoft.com/office/drawing/2014/main" id="{986C6CB1-75FA-3F01-0ACF-BD216964F908}"/>
                </a:ext>
              </a:extLst>
            </p:cNvPr>
            <p:cNvPicPr>
              <a:picLocks noChangeAspect="1"/>
            </p:cNvPicPr>
            <p:nvPr/>
          </p:nvPicPr>
          <p:blipFill>
            <a:blip r:embed="rId8"/>
            <a:stretch>
              <a:fillRect/>
            </a:stretch>
          </p:blipFill>
          <p:spPr>
            <a:xfrm>
              <a:off x="5440033" y="3849678"/>
              <a:ext cx="1288356" cy="1098632"/>
            </a:xfrm>
            <a:prstGeom prst="rect">
              <a:avLst/>
            </a:prstGeom>
          </p:spPr>
        </p:pic>
        <p:sp>
          <p:nvSpPr>
            <p:cNvPr id="20" name="TextBox 19">
              <a:extLst>
                <a:ext uri="{FF2B5EF4-FFF2-40B4-BE49-F238E27FC236}">
                  <a16:creationId xmlns:a16="http://schemas.microsoft.com/office/drawing/2014/main" id="{50F79625-60D3-84A6-242A-4E0B59592CDB}"/>
                </a:ext>
              </a:extLst>
            </p:cNvPr>
            <p:cNvSpPr txBox="1"/>
            <p:nvPr/>
          </p:nvSpPr>
          <p:spPr>
            <a:xfrm>
              <a:off x="5410342" y="3690979"/>
              <a:ext cx="1021529" cy="244759"/>
            </a:xfrm>
            <a:prstGeom prst="rect">
              <a:avLst/>
            </a:prstGeom>
            <a:noFill/>
          </p:spPr>
          <p:txBody>
            <a:bodyPr wrap="none" rtlCol="0">
              <a:spAutoFit/>
            </a:bodyPr>
            <a:lstStyle/>
            <a:p>
              <a:r>
                <a:rPr lang="en-CH" sz="1200" dirty="0">
                  <a:solidFill>
                    <a:srgbClr val="0432FF"/>
                  </a:solidFill>
                </a:rPr>
                <a:t>Noble L</a:t>
              </a:r>
              <a:r>
                <a:rPr lang="en-GB" sz="1200" dirty="0">
                  <a:solidFill>
                    <a:srgbClr val="0432FF"/>
                  </a:solidFill>
                </a:rPr>
                <a:t>A</a:t>
              </a:r>
              <a:r>
                <a:rPr lang="en-CH" sz="1200" dirty="0">
                  <a:solidFill>
                    <a:srgbClr val="0432FF"/>
                  </a:solidFill>
                </a:rPr>
                <a:t>r/LCr</a:t>
              </a:r>
            </a:p>
          </p:txBody>
        </p:sp>
      </p:grpSp>
      <p:grpSp>
        <p:nvGrpSpPr>
          <p:cNvPr id="21" name="Group 20">
            <a:extLst>
              <a:ext uri="{FF2B5EF4-FFF2-40B4-BE49-F238E27FC236}">
                <a16:creationId xmlns:a16="http://schemas.microsoft.com/office/drawing/2014/main" id="{9C78CEE1-C58F-FC86-34C0-D1DF966720F2}"/>
              </a:ext>
            </a:extLst>
          </p:cNvPr>
          <p:cNvGrpSpPr/>
          <p:nvPr/>
        </p:nvGrpSpPr>
        <p:grpSpPr>
          <a:xfrm>
            <a:off x="8530800" y="4941168"/>
            <a:ext cx="1426534" cy="1445615"/>
            <a:chOff x="4172442" y="5166640"/>
            <a:chExt cx="1223412" cy="1239776"/>
          </a:xfrm>
        </p:grpSpPr>
        <p:pic>
          <p:nvPicPr>
            <p:cNvPr id="22" name="Picture 12" descr="20190415 - CEPC Physics Detector - Joao - smaller">
              <a:extLst>
                <a:ext uri="{FF2B5EF4-FFF2-40B4-BE49-F238E27FC236}">
                  <a16:creationId xmlns:a16="http://schemas.microsoft.com/office/drawing/2014/main" id="{AEC311F8-817D-EE09-C9C9-879E05C6FBF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238521" y="5389758"/>
              <a:ext cx="1101379" cy="1016658"/>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4FEA1184-8F8E-018E-FB84-95FC92F925D1}"/>
                </a:ext>
              </a:extLst>
            </p:cNvPr>
            <p:cNvSpPr txBox="1"/>
            <p:nvPr/>
          </p:nvSpPr>
          <p:spPr>
            <a:xfrm>
              <a:off x="4172442" y="5166640"/>
              <a:ext cx="1223412" cy="276999"/>
            </a:xfrm>
            <a:prstGeom prst="rect">
              <a:avLst/>
            </a:prstGeom>
            <a:noFill/>
          </p:spPr>
          <p:txBody>
            <a:bodyPr wrap="none" rtlCol="0">
              <a:spAutoFit/>
            </a:bodyPr>
            <a:lstStyle/>
            <a:p>
              <a:r>
                <a:rPr lang="en-CH" sz="1200" dirty="0">
                  <a:solidFill>
                    <a:srgbClr val="0432FF"/>
                  </a:solidFill>
                </a:rPr>
                <a:t>CEPC baseline</a:t>
              </a:r>
            </a:p>
          </p:txBody>
        </p:sp>
      </p:grpSp>
      <p:grpSp>
        <p:nvGrpSpPr>
          <p:cNvPr id="24" name="Group 23">
            <a:extLst>
              <a:ext uri="{FF2B5EF4-FFF2-40B4-BE49-F238E27FC236}">
                <a16:creationId xmlns:a16="http://schemas.microsoft.com/office/drawing/2014/main" id="{1B3D62F7-BF4D-7A00-A7F9-7C4A68D293B5}"/>
              </a:ext>
            </a:extLst>
          </p:cNvPr>
          <p:cNvGrpSpPr/>
          <p:nvPr/>
        </p:nvGrpSpPr>
        <p:grpSpPr>
          <a:xfrm>
            <a:off x="10350346" y="5141806"/>
            <a:ext cx="1426535" cy="1307444"/>
            <a:chOff x="7465144" y="5192748"/>
            <a:chExt cx="1426535" cy="1307444"/>
          </a:xfrm>
        </p:grpSpPr>
        <p:pic>
          <p:nvPicPr>
            <p:cNvPr id="25" name="Picture 24">
              <a:extLst>
                <a:ext uri="{FF2B5EF4-FFF2-40B4-BE49-F238E27FC236}">
                  <a16:creationId xmlns:a16="http://schemas.microsoft.com/office/drawing/2014/main" id="{D0F2B3AB-FF2C-7D9B-429B-2F0364DAAB80}"/>
                </a:ext>
              </a:extLst>
            </p:cNvPr>
            <p:cNvPicPr>
              <a:picLocks noChangeAspect="1"/>
            </p:cNvPicPr>
            <p:nvPr/>
          </p:nvPicPr>
          <p:blipFill>
            <a:blip r:embed="rId10"/>
            <a:stretch>
              <a:fillRect/>
            </a:stretch>
          </p:blipFill>
          <p:spPr>
            <a:xfrm>
              <a:off x="7465144" y="5391587"/>
              <a:ext cx="1426535" cy="1108605"/>
            </a:xfrm>
            <a:prstGeom prst="rect">
              <a:avLst/>
            </a:prstGeom>
          </p:spPr>
        </p:pic>
        <p:sp>
          <p:nvSpPr>
            <p:cNvPr id="26" name="TextBox 25">
              <a:extLst>
                <a:ext uri="{FF2B5EF4-FFF2-40B4-BE49-F238E27FC236}">
                  <a16:creationId xmlns:a16="http://schemas.microsoft.com/office/drawing/2014/main" id="{1AC49A45-8CB5-0A4A-A992-FAD47EEC50C5}"/>
                </a:ext>
              </a:extLst>
            </p:cNvPr>
            <p:cNvSpPr txBox="1"/>
            <p:nvPr/>
          </p:nvSpPr>
          <p:spPr>
            <a:xfrm>
              <a:off x="7815078" y="5192748"/>
              <a:ext cx="476412" cy="276999"/>
            </a:xfrm>
            <a:prstGeom prst="rect">
              <a:avLst/>
            </a:prstGeom>
            <a:noFill/>
          </p:spPr>
          <p:txBody>
            <a:bodyPr wrap="none" rtlCol="0">
              <a:spAutoFit/>
            </a:bodyPr>
            <a:lstStyle/>
            <a:p>
              <a:r>
                <a:rPr lang="en-CH" sz="1200" dirty="0">
                  <a:solidFill>
                    <a:srgbClr val="0432FF"/>
                  </a:solidFill>
                </a:rPr>
                <a:t>FST</a:t>
              </a:r>
            </a:p>
          </p:txBody>
        </p:sp>
      </p:grpSp>
      <p:sp>
        <p:nvSpPr>
          <p:cNvPr id="34" name="TextBox 33">
            <a:extLst>
              <a:ext uri="{FF2B5EF4-FFF2-40B4-BE49-F238E27FC236}">
                <a16:creationId xmlns:a16="http://schemas.microsoft.com/office/drawing/2014/main" id="{8CB2F10B-E51F-FC16-CE6B-B30C86F09329}"/>
              </a:ext>
            </a:extLst>
          </p:cNvPr>
          <p:cNvSpPr txBox="1"/>
          <p:nvPr/>
        </p:nvSpPr>
        <p:spPr>
          <a:xfrm>
            <a:off x="58942" y="758895"/>
            <a:ext cx="8125290" cy="1661993"/>
          </a:xfrm>
          <a:prstGeom prst="rect">
            <a:avLst/>
          </a:prstGeom>
          <a:noFill/>
        </p:spPr>
        <p:txBody>
          <a:bodyPr wrap="square" rtlCol="0">
            <a:spAutoFit/>
          </a:bodyPr>
          <a:lstStyle/>
          <a:p>
            <a:pPr marL="136525" indent="-136525">
              <a:buFont typeface="Arial" panose="020B0604020202020204" pitchFamily="34" charset="0"/>
              <a:buChar char="•"/>
            </a:pPr>
            <a:r>
              <a:rPr lang="en-US" sz="1700" dirty="0">
                <a:solidFill>
                  <a:srgbClr val="2F2F2F"/>
                </a:solidFill>
              </a:rPr>
              <a:t>Physics requirements + background conditions at Lepton Colliders lead to challenging</a:t>
            </a:r>
            <a:r>
              <a:rPr lang="en-US" sz="1700" b="1" dirty="0">
                <a:solidFill>
                  <a:srgbClr val="2F2F2F"/>
                </a:solidFill>
              </a:rPr>
              <a:t> detector-design constraints</a:t>
            </a:r>
          </a:p>
          <a:p>
            <a:pPr marL="136525" indent="-136525">
              <a:buFont typeface="Arial" panose="020B0604020202020204" pitchFamily="34" charset="0"/>
              <a:buChar char="•"/>
            </a:pPr>
            <a:r>
              <a:rPr lang="en-US" sz="1700" dirty="0">
                <a:solidFill>
                  <a:srgbClr val="2F2F2F"/>
                </a:solidFill>
              </a:rPr>
              <a:t>Optimized </a:t>
            </a:r>
            <a:r>
              <a:rPr lang="en-US" sz="1700" b="1" dirty="0">
                <a:solidFill>
                  <a:srgbClr val="2F2F2F"/>
                </a:solidFill>
              </a:rPr>
              <a:t>detector concepts </a:t>
            </a:r>
            <a:r>
              <a:rPr lang="en-US" sz="1700" dirty="0">
                <a:solidFill>
                  <a:srgbClr val="2F2F2F"/>
                </a:solidFill>
              </a:rPr>
              <a:t>for each of the accelerator proposals</a:t>
            </a:r>
          </a:p>
          <a:p>
            <a:pPr marL="136525" indent="-136525">
              <a:buFont typeface="Arial" panose="020B0604020202020204" pitchFamily="34" charset="0"/>
              <a:buChar char="•"/>
            </a:pPr>
            <a:r>
              <a:rPr lang="en-US" sz="1700" dirty="0">
                <a:solidFill>
                  <a:srgbClr val="2F2F2F"/>
                </a:solidFill>
              </a:rPr>
              <a:t>Main differences between linear and circular options:</a:t>
            </a:r>
          </a:p>
          <a:p>
            <a:pPr marL="361950" lvl="1" indent="-180975">
              <a:buFont typeface="Arial" panose="020B0604020202020204" pitchFamily="34" charset="0"/>
              <a:buChar char="•"/>
            </a:pPr>
            <a:r>
              <a:rPr lang="en-US" sz="1700" dirty="0">
                <a:solidFill>
                  <a:srgbClr val="2F2F2F"/>
                </a:solidFill>
              </a:rPr>
              <a:t>Low</a:t>
            </a:r>
            <a:r>
              <a:rPr lang="en-US" sz="1700" b="1" dirty="0">
                <a:solidFill>
                  <a:srgbClr val="2F2F2F"/>
                </a:solidFill>
              </a:rPr>
              <a:t> duty cycle</a:t>
            </a:r>
            <a:r>
              <a:rPr lang="en-US" sz="1700" dirty="0">
                <a:solidFill>
                  <a:srgbClr val="2F2F2F"/>
                </a:solidFill>
              </a:rPr>
              <a:t> in Lin. Coll.</a:t>
            </a:r>
            <a:r>
              <a:rPr lang="en-US" sz="1700" b="1" dirty="0">
                <a:solidFill>
                  <a:srgbClr val="2F2F2F"/>
                </a:solidFill>
              </a:rPr>
              <a:t> </a:t>
            </a:r>
            <a:r>
              <a:rPr lang="en-US" sz="1700" dirty="0">
                <a:solidFill>
                  <a:srgbClr val="2F2F2F"/>
                </a:solidFill>
                <a:sym typeface="Wingdings" pitchFamily="2" charset="2"/>
              </a:rPr>
              <a:t> </a:t>
            </a:r>
            <a:r>
              <a:rPr lang="en-US" sz="1700" b="1" dirty="0">
                <a:solidFill>
                  <a:srgbClr val="2F2F2F"/>
                </a:solidFill>
                <a:sym typeface="Wingdings" pitchFamily="2" charset="2"/>
              </a:rPr>
              <a:t>Power-pulsing</a:t>
            </a:r>
            <a:r>
              <a:rPr lang="en-US" sz="1700" dirty="0">
                <a:solidFill>
                  <a:srgbClr val="2F2F2F"/>
                </a:solidFill>
                <a:sym typeface="Wingdings" pitchFamily="2" charset="2"/>
              </a:rPr>
              <a:t> to reduce average power</a:t>
            </a:r>
          </a:p>
          <a:p>
            <a:pPr marL="361950" lvl="1" indent="-180975">
              <a:buFont typeface="Arial" panose="020B0604020202020204" pitchFamily="34" charset="0"/>
              <a:buChar char="•"/>
            </a:pPr>
            <a:r>
              <a:rPr lang="en-US" sz="1700" b="1" dirty="0">
                <a:solidFill>
                  <a:srgbClr val="2F2F2F"/>
                </a:solidFill>
                <a:sym typeface="Wingdings" pitchFamily="2" charset="2"/>
              </a:rPr>
              <a:t>Higher-energy</a:t>
            </a:r>
            <a:r>
              <a:rPr lang="en-US" sz="1700" dirty="0">
                <a:solidFill>
                  <a:srgbClr val="2F2F2F"/>
                </a:solidFill>
                <a:sym typeface="Wingdings" pitchFamily="2" charset="2"/>
              </a:rPr>
              <a:t> Lin. Coll. Stages impact </a:t>
            </a:r>
            <a:r>
              <a:rPr lang="en-US" sz="1700" b="1" dirty="0">
                <a:solidFill>
                  <a:srgbClr val="2F2F2F"/>
                </a:solidFill>
                <a:sym typeface="Wingdings" pitchFamily="2" charset="2"/>
              </a:rPr>
              <a:t>calorimeter</a:t>
            </a:r>
            <a:r>
              <a:rPr lang="en-US" sz="1700" dirty="0">
                <a:solidFill>
                  <a:srgbClr val="2F2F2F"/>
                </a:solidFill>
                <a:sym typeface="Wingdings" pitchFamily="2" charset="2"/>
              </a:rPr>
              <a:t> + </a:t>
            </a:r>
            <a:r>
              <a:rPr lang="en-US" sz="1700" b="1" dirty="0">
                <a:solidFill>
                  <a:srgbClr val="2F2F2F"/>
                </a:solidFill>
                <a:sym typeface="Wingdings" pitchFamily="2" charset="2"/>
              </a:rPr>
              <a:t>outer tracker </a:t>
            </a:r>
            <a:r>
              <a:rPr lang="en-US" sz="1700" dirty="0">
                <a:solidFill>
                  <a:srgbClr val="2F2F2F"/>
                </a:solidFill>
                <a:sym typeface="Wingdings" pitchFamily="2" charset="2"/>
              </a:rPr>
              <a:t>designs</a:t>
            </a:r>
            <a:endParaRPr lang="en-US" sz="1700" dirty="0">
              <a:solidFill>
                <a:srgbClr val="2F2F2F"/>
              </a:solidFill>
            </a:endParaRPr>
          </a:p>
        </p:txBody>
      </p:sp>
      <p:grpSp>
        <p:nvGrpSpPr>
          <p:cNvPr id="39" name="Group 38">
            <a:extLst>
              <a:ext uri="{FF2B5EF4-FFF2-40B4-BE49-F238E27FC236}">
                <a16:creationId xmlns:a16="http://schemas.microsoft.com/office/drawing/2014/main" id="{72B57F04-C0C5-46E6-CEA3-98C30FA94C4F}"/>
              </a:ext>
            </a:extLst>
          </p:cNvPr>
          <p:cNvGrpSpPr/>
          <p:nvPr/>
        </p:nvGrpSpPr>
        <p:grpSpPr>
          <a:xfrm>
            <a:off x="191344" y="2483018"/>
            <a:ext cx="7104251" cy="3816429"/>
            <a:chOff x="191343" y="2082909"/>
            <a:chExt cx="7104251" cy="3816429"/>
          </a:xfrm>
        </p:grpSpPr>
        <p:sp>
          <p:nvSpPr>
            <p:cNvPr id="35" name="TextBox 34">
              <a:extLst>
                <a:ext uri="{FF2B5EF4-FFF2-40B4-BE49-F238E27FC236}">
                  <a16:creationId xmlns:a16="http://schemas.microsoft.com/office/drawing/2014/main" id="{937C54D7-15CC-8B4A-F6D6-FA8FE220EE9D}"/>
                </a:ext>
              </a:extLst>
            </p:cNvPr>
            <p:cNvSpPr txBox="1"/>
            <p:nvPr/>
          </p:nvSpPr>
          <p:spPr>
            <a:xfrm>
              <a:off x="191343" y="2082909"/>
              <a:ext cx="7104251" cy="3816429"/>
            </a:xfrm>
            <a:prstGeom prst="rect">
              <a:avLst/>
            </a:prstGeom>
            <a:noFill/>
            <a:ln>
              <a:solidFill>
                <a:srgbClr val="FF0000"/>
              </a:solidFill>
            </a:ln>
          </p:spPr>
          <p:txBody>
            <a:bodyPr wrap="square" rtlCol="0">
              <a:spAutoFit/>
            </a:bodyPr>
            <a:lstStyle/>
            <a:p>
              <a:r>
                <a:rPr lang="en-US" sz="2000" b="1" dirty="0">
                  <a:solidFill>
                    <a:srgbClr val="0000FF"/>
                  </a:solidFill>
                </a:rPr>
                <a:t>Vertex detector and tracker</a:t>
              </a:r>
            </a:p>
            <a:p>
              <a:r>
                <a:rPr lang="en-US" dirty="0"/>
                <a:t>	</a:t>
              </a:r>
              <a:r>
                <a:rPr lang="en-US" sz="1600" dirty="0">
                  <a:solidFill>
                    <a:srgbClr val="2F2F2F"/>
                  </a:solidFill>
                </a:rPr>
                <a:t>Very high granularity </a:t>
              </a:r>
            </a:p>
            <a:p>
              <a:r>
                <a:rPr lang="en-US" sz="1600" dirty="0">
                  <a:solidFill>
                    <a:srgbClr val="2F2F2F"/>
                  </a:solidFill>
                </a:rPr>
                <a:t>	Dense integration of functionalities</a:t>
              </a:r>
            </a:p>
            <a:p>
              <a:r>
                <a:rPr lang="en-US" sz="1600" dirty="0">
                  <a:solidFill>
                    <a:srgbClr val="2F2F2F"/>
                  </a:solidFill>
                </a:rPr>
                <a:t>	ultra-light materials</a:t>
              </a:r>
            </a:p>
            <a:p>
              <a:r>
                <a:rPr lang="en-US" sz="1600" dirty="0">
                  <a:solidFill>
                    <a:srgbClr val="2F2F2F"/>
                  </a:solidFill>
                </a:rPr>
                <a:t>	Low-power design (+ power pulsing for Lin. Coll.)</a:t>
              </a:r>
            </a:p>
            <a:p>
              <a:r>
                <a:rPr lang="en-US" sz="1600" dirty="0">
                  <a:solidFill>
                    <a:srgbClr val="2F2F2F"/>
                  </a:solidFill>
                </a:rPr>
                <a:t>	Air cooling</a:t>
              </a:r>
            </a:p>
            <a:p>
              <a:r>
                <a:rPr lang="en-US" sz="1600" dirty="0">
                  <a:solidFill>
                    <a:srgbClr val="2F2F2F"/>
                  </a:solidFill>
                </a:rPr>
                <a:t>	Time resolution down to ~10 ns</a:t>
              </a:r>
            </a:p>
            <a:p>
              <a:endParaRPr lang="en-US" sz="2000" dirty="0"/>
            </a:p>
            <a:p>
              <a:r>
                <a:rPr lang="en-US" sz="2000" b="1" dirty="0" err="1">
                  <a:solidFill>
                    <a:srgbClr val="0000FF"/>
                  </a:solidFill>
                </a:rPr>
                <a:t>Calorimetry</a:t>
              </a:r>
              <a:endParaRPr lang="en-US" sz="2000" b="1" dirty="0">
                <a:solidFill>
                  <a:srgbClr val="0000FF"/>
                </a:solidFill>
              </a:endParaRPr>
            </a:p>
            <a:p>
              <a:r>
                <a:rPr lang="en-US" sz="2000" dirty="0"/>
                <a:t>	</a:t>
              </a:r>
              <a:r>
                <a:rPr lang="en-US" sz="1600" dirty="0">
                  <a:solidFill>
                    <a:srgbClr val="2F2F2F"/>
                  </a:solidFill>
                </a:rPr>
                <a:t>Fine segmentation in R, phi, Z</a:t>
              </a:r>
            </a:p>
            <a:p>
              <a:r>
                <a:rPr lang="en-US" sz="1600" dirty="0">
                  <a:solidFill>
                    <a:srgbClr val="2F2F2F"/>
                  </a:solidFill>
                </a:rPr>
                <a:t>	Ultra-compact active layers</a:t>
              </a:r>
            </a:p>
            <a:p>
              <a:r>
                <a:rPr lang="en-US" sz="1600" dirty="0">
                  <a:solidFill>
                    <a:srgbClr val="2F2F2F"/>
                  </a:solidFill>
                </a:rPr>
                <a:t>	Pushing integration to limits</a:t>
              </a:r>
            </a:p>
            <a:p>
              <a:r>
                <a:rPr lang="en-US" sz="1600" dirty="0">
                  <a:solidFill>
                    <a:srgbClr val="2F2F2F"/>
                  </a:solidFill>
                </a:rPr>
                <a:t>	Power pulsing for Lin. Coll.</a:t>
              </a:r>
            </a:p>
            <a:p>
              <a:r>
                <a:rPr lang="en-US" sz="1600" dirty="0">
                  <a:solidFill>
                    <a:srgbClr val="2F2F2F"/>
                  </a:solidFill>
                </a:rPr>
                <a:t>	Time resolution down to ~1 ns</a:t>
              </a:r>
            </a:p>
          </p:txBody>
        </p:sp>
        <p:cxnSp>
          <p:nvCxnSpPr>
            <p:cNvPr id="36" name="Straight Connector 35">
              <a:extLst>
                <a:ext uri="{FF2B5EF4-FFF2-40B4-BE49-F238E27FC236}">
                  <a16:creationId xmlns:a16="http://schemas.microsoft.com/office/drawing/2014/main" id="{7B68A7F1-1FC4-38BC-688E-56AEE3B859F2}"/>
                </a:ext>
              </a:extLst>
            </p:cNvPr>
            <p:cNvCxnSpPr/>
            <p:nvPr/>
          </p:nvCxnSpPr>
          <p:spPr>
            <a:xfrm flipV="1">
              <a:off x="275330" y="4077013"/>
              <a:ext cx="6969844" cy="3199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37" name="TextBox 36">
              <a:extLst>
                <a:ext uri="{FF2B5EF4-FFF2-40B4-BE49-F238E27FC236}">
                  <a16:creationId xmlns:a16="http://schemas.microsoft.com/office/drawing/2014/main" id="{2E31F877-8135-C7C5-C869-A6033DC38EDA}"/>
                </a:ext>
              </a:extLst>
            </p:cNvPr>
            <p:cNvSpPr txBox="1"/>
            <p:nvPr/>
          </p:nvSpPr>
          <p:spPr>
            <a:xfrm>
              <a:off x="5761935" y="2889541"/>
              <a:ext cx="1438214" cy="400110"/>
            </a:xfrm>
            <a:prstGeom prst="rect">
              <a:avLst/>
            </a:prstGeom>
            <a:noFill/>
          </p:spPr>
          <p:txBody>
            <a:bodyPr wrap="none" rtlCol="0">
              <a:spAutoFit/>
            </a:bodyPr>
            <a:lstStyle/>
            <a:p>
              <a:r>
                <a:rPr lang="en-US" sz="2000" dirty="0">
                  <a:solidFill>
                    <a:srgbClr val="FF0000"/>
                  </a:solidFill>
                </a:rPr>
                <a:t>ultra – light</a:t>
              </a:r>
            </a:p>
          </p:txBody>
        </p:sp>
        <p:sp>
          <p:nvSpPr>
            <p:cNvPr id="38" name="TextBox 37">
              <a:extLst>
                <a:ext uri="{FF2B5EF4-FFF2-40B4-BE49-F238E27FC236}">
                  <a16:creationId xmlns:a16="http://schemas.microsoft.com/office/drawing/2014/main" id="{EB78FCB6-4C09-DB80-4C66-C2FE80B631C7}"/>
                </a:ext>
              </a:extLst>
            </p:cNvPr>
            <p:cNvSpPr txBox="1"/>
            <p:nvPr/>
          </p:nvSpPr>
          <p:spPr>
            <a:xfrm>
              <a:off x="5480660" y="4923394"/>
              <a:ext cx="1651414" cy="707886"/>
            </a:xfrm>
            <a:prstGeom prst="rect">
              <a:avLst/>
            </a:prstGeom>
            <a:noFill/>
          </p:spPr>
          <p:txBody>
            <a:bodyPr wrap="none" rtlCol="0">
              <a:spAutoFit/>
            </a:bodyPr>
            <a:lstStyle/>
            <a:p>
              <a:r>
                <a:rPr lang="en-US" sz="2000" dirty="0">
                  <a:solidFill>
                    <a:srgbClr val="FF0000"/>
                  </a:solidFill>
                </a:rPr>
                <a:t>ultra – heavy</a:t>
              </a:r>
            </a:p>
            <a:p>
              <a:r>
                <a:rPr lang="en-US" sz="2000" dirty="0">
                  <a:solidFill>
                    <a:srgbClr val="FF0000"/>
                  </a:solidFill>
                </a:rPr>
                <a:t>and compact</a:t>
              </a:r>
            </a:p>
          </p:txBody>
        </p:sp>
      </p:grpSp>
    </p:spTree>
    <p:extLst>
      <p:ext uri="{BB962C8B-B14F-4D97-AF65-F5344CB8AC3E}">
        <p14:creationId xmlns:p14="http://schemas.microsoft.com/office/powerpoint/2010/main" val="29611204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9D30A5-6EF6-42FE-03E8-AE6C06753D0B}"/>
            </a:ext>
          </a:extLst>
        </p:cNvPr>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9D89256E-31A4-6CFF-0A65-FB119C956DBA}"/>
              </a:ext>
            </a:extLst>
          </p:cNvPr>
          <p:cNvSpPr>
            <a:spLocks noGrp="1"/>
          </p:cNvSpPr>
          <p:nvPr>
            <p:ph type="sldNum" sz="quarter" idx="12"/>
          </p:nvPr>
        </p:nvSpPr>
        <p:spPr>
          <a:xfrm>
            <a:off x="11391410" y="6520259"/>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87A23F-BAF2-40F7-981E-A4E481A32A38}" type="slidenum">
              <a:rPr lang="en-US" smtClean="0"/>
              <a:pPr/>
              <a:t>3</a:t>
            </a:fld>
            <a:endParaRPr lang="en-US"/>
          </a:p>
        </p:txBody>
      </p:sp>
      <p:sp>
        <p:nvSpPr>
          <p:cNvPr id="2" name="TextBox 1">
            <a:extLst>
              <a:ext uri="{FF2B5EF4-FFF2-40B4-BE49-F238E27FC236}">
                <a16:creationId xmlns:a16="http://schemas.microsoft.com/office/drawing/2014/main" id="{BF3082E3-A2E2-C698-46B1-96047543D321}"/>
              </a:ext>
            </a:extLst>
          </p:cNvPr>
          <p:cNvSpPr txBox="1"/>
          <p:nvPr/>
        </p:nvSpPr>
        <p:spPr>
          <a:xfrm>
            <a:off x="447980" y="141723"/>
            <a:ext cx="7736252" cy="553998"/>
          </a:xfrm>
          <a:prstGeom prst="rect">
            <a:avLst/>
          </a:prstGeom>
          <a:noFill/>
        </p:spPr>
        <p:txBody>
          <a:bodyPr wrap="square" lIns="0" tIns="0" rIns="0" bIns="0" rtlCol="0">
            <a:spAutoFit/>
          </a:bodyPr>
          <a:lstStyle/>
          <a:p>
            <a:pPr algn="l"/>
            <a:r>
              <a:rPr lang="en-CH" sz="3600" b="1" dirty="0"/>
              <a:t>Timeline f</a:t>
            </a:r>
            <a:r>
              <a:rPr lang="en-US" sz="3600" b="1" dirty="0"/>
              <a:t>or</a:t>
            </a:r>
            <a:r>
              <a:rPr lang="en-CH" sz="3600" b="1" dirty="0"/>
              <a:t> the </a:t>
            </a:r>
            <a:r>
              <a:rPr lang="en-US" sz="3600" b="1" dirty="0"/>
              <a:t>ESPP </a:t>
            </a:r>
            <a:r>
              <a:rPr lang="en-CH" sz="3600" b="1" dirty="0"/>
              <a:t>update</a:t>
            </a:r>
            <a:r>
              <a:rPr lang="en-US" sz="3600" b="1" dirty="0"/>
              <a:t> </a:t>
            </a:r>
            <a:r>
              <a:rPr lang="en-CH" sz="3600" b="1" dirty="0"/>
              <a:t>2026</a:t>
            </a:r>
          </a:p>
        </p:txBody>
      </p:sp>
      <p:sp>
        <p:nvSpPr>
          <p:cNvPr id="9" name="TextBox 8">
            <a:extLst>
              <a:ext uri="{FF2B5EF4-FFF2-40B4-BE49-F238E27FC236}">
                <a16:creationId xmlns:a16="http://schemas.microsoft.com/office/drawing/2014/main" id="{F3B5B337-5F87-6717-BCC4-A3D496727176}"/>
              </a:ext>
            </a:extLst>
          </p:cNvPr>
          <p:cNvSpPr txBox="1"/>
          <p:nvPr/>
        </p:nvSpPr>
        <p:spPr>
          <a:xfrm>
            <a:off x="429340" y="1309811"/>
            <a:ext cx="11131252" cy="1384995"/>
          </a:xfrm>
          <a:prstGeom prst="rect">
            <a:avLst/>
          </a:prstGeom>
          <a:noFill/>
        </p:spPr>
        <p:txBody>
          <a:bodyPr wrap="none" lIns="0" tIns="0" rIns="0" bIns="0" rtlCol="0">
            <a:spAutoFit/>
          </a:bodyPr>
          <a:lstStyle/>
          <a:p>
            <a:pPr marL="285750" indent="-285750" algn="l">
              <a:buClr>
                <a:schemeClr val="tx2"/>
              </a:buClr>
              <a:buFont typeface="Wingdings" panose="05000000000000000000" pitchFamily="2" charset="2"/>
              <a:buChar char="Ø"/>
            </a:pPr>
            <a:r>
              <a:rPr lang="en-CH" dirty="0">
                <a:solidFill>
                  <a:schemeClr val="tx2"/>
                </a:solidFill>
              </a:rPr>
              <a:t>March 31</a:t>
            </a:r>
            <a:r>
              <a:rPr lang="en-CH" sz="1600" dirty="0">
                <a:solidFill>
                  <a:schemeClr val="tx2"/>
                </a:solidFill>
              </a:rPr>
              <a:t>:</a:t>
            </a:r>
            <a:r>
              <a:rPr lang="en-CH" dirty="0">
                <a:solidFill>
                  <a:schemeClr val="tx2"/>
                </a:solidFill>
              </a:rPr>
              <a:t> deadline for submission of the community input</a:t>
            </a:r>
          </a:p>
          <a:p>
            <a:pPr marL="285750" indent="-285750" algn="l">
              <a:buClr>
                <a:schemeClr val="tx2"/>
              </a:buClr>
              <a:buFont typeface="Wingdings" panose="05000000000000000000" pitchFamily="2" charset="2"/>
              <a:buChar char="Ø"/>
            </a:pPr>
            <a:r>
              <a:rPr lang="en-CH" dirty="0">
                <a:solidFill>
                  <a:schemeClr val="tx2"/>
                </a:solidFill>
              </a:rPr>
              <a:t>June 23-27</a:t>
            </a:r>
            <a:r>
              <a:rPr lang="en-CH" sz="1600" dirty="0">
                <a:solidFill>
                  <a:schemeClr val="tx2"/>
                </a:solidFill>
              </a:rPr>
              <a:t>: </a:t>
            </a:r>
            <a:r>
              <a:rPr lang="en-CH" dirty="0">
                <a:solidFill>
                  <a:schemeClr val="tx2"/>
                </a:solidFill>
              </a:rPr>
              <a:t>Open Symposium in Venise</a:t>
            </a:r>
          </a:p>
          <a:p>
            <a:pPr marL="285750" indent="-285750" algn="l">
              <a:buClr>
                <a:schemeClr val="tx2"/>
              </a:buClr>
              <a:buFont typeface="Wingdings" panose="05000000000000000000" pitchFamily="2" charset="2"/>
              <a:buChar char="Ø"/>
            </a:pPr>
            <a:r>
              <a:rPr lang="en-CH" dirty="0">
                <a:solidFill>
                  <a:schemeClr val="tx2"/>
                </a:solidFill>
              </a:rPr>
              <a:t>December 1-5</a:t>
            </a:r>
            <a:r>
              <a:rPr lang="en-CH" sz="1600" dirty="0">
                <a:solidFill>
                  <a:schemeClr val="tx2"/>
                </a:solidFill>
              </a:rPr>
              <a:t>:</a:t>
            </a:r>
            <a:r>
              <a:rPr lang="en-CH" dirty="0">
                <a:solidFill>
                  <a:schemeClr val="tx2"/>
                </a:solidFill>
              </a:rPr>
              <a:t> Strategy Drafting Session in Monte Verità, Ascona, Switzerland</a:t>
            </a:r>
          </a:p>
          <a:p>
            <a:pPr marL="285750" indent="-285750" algn="l">
              <a:buClr>
                <a:schemeClr val="tx2"/>
              </a:buClr>
              <a:buFont typeface="Wingdings" panose="05000000000000000000" pitchFamily="2" charset="2"/>
              <a:buChar char="Ø"/>
            </a:pPr>
            <a:r>
              <a:rPr lang="en-CH" dirty="0"/>
              <a:t>May 29, 2026</a:t>
            </a:r>
            <a:r>
              <a:rPr lang="en-CH" sz="1600" dirty="0"/>
              <a:t>:</a:t>
            </a:r>
            <a:r>
              <a:rPr lang="en-CH" dirty="0"/>
              <a:t> adoption of the Strategy update by CERN Council at an extraordinary session in Budapest  </a:t>
            </a:r>
            <a:endParaRPr lang="en-US" dirty="0"/>
          </a:p>
          <a:p>
            <a:pPr algn="l">
              <a:buClr>
                <a:schemeClr val="tx2"/>
              </a:buClr>
            </a:pPr>
            <a:r>
              <a:rPr lang="en-US" dirty="0">
                <a:sym typeface="Wingdings" pitchFamily="2" charset="2"/>
              </a:rPr>
              <a:t>     </a:t>
            </a:r>
            <a:r>
              <a:rPr lang="en-CH" dirty="0">
                <a:sym typeface="Wingdings" pitchFamily="2" charset="2"/>
              </a:rPr>
              <a:t> </a:t>
            </a:r>
            <a:r>
              <a:rPr lang="en-CH" b="1" dirty="0">
                <a:sym typeface="Wingdings" pitchFamily="2" charset="2"/>
              </a:rPr>
              <a:t>conclusion of the process</a:t>
            </a:r>
            <a:endParaRPr lang="en-CH" b="1" dirty="0"/>
          </a:p>
        </p:txBody>
      </p:sp>
      <p:pic>
        <p:nvPicPr>
          <p:cNvPr id="4" name="Picture 3" descr="A timeline with red circles and black text&#10;&#10;Description automatically generated">
            <a:extLst>
              <a:ext uri="{FF2B5EF4-FFF2-40B4-BE49-F238E27FC236}">
                <a16:creationId xmlns:a16="http://schemas.microsoft.com/office/drawing/2014/main" id="{549A7D93-5A4B-AB00-F243-60FB75B4EF04}"/>
              </a:ext>
            </a:extLst>
          </p:cNvPr>
          <p:cNvPicPr preferRelativeResize="0">
            <a:picLocks noChangeAspect="1"/>
          </p:cNvPicPr>
          <p:nvPr/>
        </p:nvPicPr>
        <p:blipFill>
          <a:blip r:embed="rId2"/>
          <a:stretch>
            <a:fillRect/>
          </a:stretch>
        </p:blipFill>
        <p:spPr>
          <a:xfrm>
            <a:off x="711796" y="2776884"/>
            <a:ext cx="10208740" cy="4081116"/>
          </a:xfrm>
          <a:prstGeom prst="rect">
            <a:avLst/>
          </a:prstGeom>
          <a:ln>
            <a:solidFill>
              <a:schemeClr val="tx2"/>
            </a:solidFill>
          </a:ln>
        </p:spPr>
      </p:pic>
      <p:sp>
        <p:nvSpPr>
          <p:cNvPr id="10" name="TextBox 9">
            <a:extLst>
              <a:ext uri="{FF2B5EF4-FFF2-40B4-BE49-F238E27FC236}">
                <a16:creationId xmlns:a16="http://schemas.microsoft.com/office/drawing/2014/main" id="{9105FA62-319E-40E1-7B2C-4AC2BB2E7129}"/>
              </a:ext>
            </a:extLst>
          </p:cNvPr>
          <p:cNvSpPr txBox="1"/>
          <p:nvPr/>
        </p:nvSpPr>
        <p:spPr>
          <a:xfrm>
            <a:off x="429340" y="862375"/>
            <a:ext cx="10962070" cy="307777"/>
          </a:xfrm>
          <a:prstGeom prst="rect">
            <a:avLst/>
          </a:prstGeom>
          <a:noFill/>
        </p:spPr>
        <p:txBody>
          <a:bodyPr wrap="square" lIns="0" tIns="0" rIns="0" bIns="0" rtlCol="0">
            <a:spAutoFit/>
          </a:bodyPr>
          <a:lstStyle/>
          <a:p>
            <a:pPr algn="l"/>
            <a:r>
              <a:rPr lang="en-CH" sz="2000" b="1" dirty="0">
                <a:solidFill>
                  <a:schemeClr val="tx2"/>
                </a:solidFill>
              </a:rPr>
              <a:t>All work and steps of the ESPP update, </a:t>
            </a:r>
            <a:r>
              <a:rPr lang="en-GB" sz="2000" b="1" dirty="0">
                <a:solidFill>
                  <a:schemeClr val="tx2"/>
                </a:solidFill>
              </a:rPr>
              <a:t>b</a:t>
            </a:r>
            <a:r>
              <a:rPr lang="en-CH" sz="2000" b="1" dirty="0">
                <a:solidFill>
                  <a:schemeClr val="tx2"/>
                </a:solidFill>
              </a:rPr>
              <a:t>ut the Council approval, will take place in 202</a:t>
            </a:r>
            <a:r>
              <a:rPr lang="en-US" sz="2000" b="1" dirty="0">
                <a:solidFill>
                  <a:schemeClr val="tx2"/>
                </a:solidFill>
              </a:rPr>
              <a:t>5</a:t>
            </a:r>
            <a:endParaRPr lang="en-CH" sz="2000" b="1" dirty="0">
              <a:solidFill>
                <a:schemeClr val="tx2"/>
              </a:solidFill>
            </a:endParaRPr>
          </a:p>
        </p:txBody>
      </p:sp>
      <p:cxnSp>
        <p:nvCxnSpPr>
          <p:cNvPr id="5" name="Straight Arrow Connector 4">
            <a:extLst>
              <a:ext uri="{FF2B5EF4-FFF2-40B4-BE49-F238E27FC236}">
                <a16:creationId xmlns:a16="http://schemas.microsoft.com/office/drawing/2014/main" id="{0602F13E-0A72-44C8-7876-07CF103B0EB4}"/>
              </a:ext>
            </a:extLst>
          </p:cNvPr>
          <p:cNvCxnSpPr/>
          <p:nvPr/>
        </p:nvCxnSpPr>
        <p:spPr>
          <a:xfrm>
            <a:off x="4583832" y="4005064"/>
            <a:ext cx="0" cy="576064"/>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43926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681905-E727-6789-5F43-2F9D0E2FCCC1}"/>
            </a:ext>
          </a:extLst>
        </p:cNvPr>
        <p:cNvGrpSpPr/>
        <p:nvPr/>
      </p:nvGrpSpPr>
      <p:grpSpPr>
        <a:xfrm>
          <a:off x="0" y="0"/>
          <a:ext cx="0" cy="0"/>
          <a:chOff x="0" y="0"/>
          <a:chExt cx="0" cy="0"/>
        </a:xfrm>
      </p:grpSpPr>
      <p:pic>
        <p:nvPicPr>
          <p:cNvPr id="9" name="Picture 8">
            <a:extLst>
              <a:ext uri="{FF2B5EF4-FFF2-40B4-BE49-F238E27FC236}">
                <a16:creationId xmlns:a16="http://schemas.microsoft.com/office/drawing/2014/main" id="{46BDC3AF-3F09-9233-68FD-AAFBD5237A79}"/>
              </a:ext>
            </a:extLst>
          </p:cNvPr>
          <p:cNvPicPr>
            <a:picLocks noChangeAspect="1"/>
          </p:cNvPicPr>
          <p:nvPr/>
        </p:nvPicPr>
        <p:blipFill>
          <a:blip r:embed="rId3"/>
          <a:stretch>
            <a:fillRect/>
          </a:stretch>
        </p:blipFill>
        <p:spPr>
          <a:xfrm>
            <a:off x="42648" y="3629499"/>
            <a:ext cx="3740541" cy="2910772"/>
          </a:xfrm>
          <a:prstGeom prst="rect">
            <a:avLst/>
          </a:prstGeom>
        </p:spPr>
      </p:pic>
      <p:pic>
        <p:nvPicPr>
          <p:cNvPr id="10" name="Picture 9">
            <a:extLst>
              <a:ext uri="{FF2B5EF4-FFF2-40B4-BE49-F238E27FC236}">
                <a16:creationId xmlns:a16="http://schemas.microsoft.com/office/drawing/2014/main" id="{4AC61AB1-8490-5485-16FD-5ACBAF41561E}"/>
              </a:ext>
            </a:extLst>
          </p:cNvPr>
          <p:cNvPicPr>
            <a:picLocks noChangeAspect="1"/>
          </p:cNvPicPr>
          <p:nvPr/>
        </p:nvPicPr>
        <p:blipFill>
          <a:blip r:embed="rId4"/>
          <a:stretch>
            <a:fillRect/>
          </a:stretch>
        </p:blipFill>
        <p:spPr>
          <a:xfrm>
            <a:off x="6386297" y="4913565"/>
            <a:ext cx="5654875" cy="1755795"/>
          </a:xfrm>
          <a:prstGeom prst="rect">
            <a:avLst/>
          </a:prstGeom>
        </p:spPr>
      </p:pic>
      <p:sp>
        <p:nvSpPr>
          <p:cNvPr id="28" name="Slide Number Placeholder 27">
            <a:extLst>
              <a:ext uri="{FF2B5EF4-FFF2-40B4-BE49-F238E27FC236}">
                <a16:creationId xmlns:a16="http://schemas.microsoft.com/office/drawing/2014/main" id="{8D7F0702-20CB-B2A8-9BFA-2927B271F987}"/>
              </a:ext>
            </a:extLst>
          </p:cNvPr>
          <p:cNvSpPr>
            <a:spLocks noGrp="1"/>
          </p:cNvSpPr>
          <p:nvPr>
            <p:ph type="sldNum" sz="quarter" idx="4"/>
          </p:nvPr>
        </p:nvSpPr>
        <p:spPr>
          <a:xfrm>
            <a:off x="10913835" y="6520259"/>
            <a:ext cx="668565" cy="365125"/>
          </a:xfrm>
        </p:spPr>
        <p:txBody>
          <a:bodyPr/>
          <a:lstStyle/>
          <a:p>
            <a:fld id="{17918391-D411-FE40-AAD7-861AE5233E0E}" type="slidenum">
              <a:rPr lang="en-US" smtClean="0"/>
              <a:pPr/>
              <a:t>30</a:t>
            </a:fld>
            <a:endParaRPr lang="en-US" dirty="0"/>
          </a:p>
        </p:txBody>
      </p:sp>
      <p:sp>
        <p:nvSpPr>
          <p:cNvPr id="5" name="Title 1">
            <a:extLst>
              <a:ext uri="{FF2B5EF4-FFF2-40B4-BE49-F238E27FC236}">
                <a16:creationId xmlns:a16="http://schemas.microsoft.com/office/drawing/2014/main" id="{2AE71D2A-C050-A86A-4F79-0480D67AE51A}"/>
              </a:ext>
            </a:extLst>
          </p:cNvPr>
          <p:cNvSpPr txBox="1">
            <a:spLocks/>
          </p:cNvSpPr>
          <p:nvPr/>
        </p:nvSpPr>
        <p:spPr>
          <a:xfrm>
            <a:off x="480615" y="116632"/>
            <a:ext cx="11376025" cy="1065742"/>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CH" sz="4400" dirty="0"/>
              <a:t>CLIC siting and civil engineering</a:t>
            </a:r>
            <a:endParaRPr lang="en-GB" dirty="0"/>
          </a:p>
        </p:txBody>
      </p:sp>
      <p:pic>
        <p:nvPicPr>
          <p:cNvPr id="3" name="Picture 2">
            <a:extLst>
              <a:ext uri="{FF2B5EF4-FFF2-40B4-BE49-F238E27FC236}">
                <a16:creationId xmlns:a16="http://schemas.microsoft.com/office/drawing/2014/main" id="{E614D0EB-A1B2-5D90-F646-34A460113B3B}"/>
              </a:ext>
            </a:extLst>
          </p:cNvPr>
          <p:cNvPicPr>
            <a:picLocks noChangeAspect="1"/>
          </p:cNvPicPr>
          <p:nvPr/>
        </p:nvPicPr>
        <p:blipFill>
          <a:blip r:embed="rId5"/>
          <a:stretch>
            <a:fillRect/>
          </a:stretch>
        </p:blipFill>
        <p:spPr>
          <a:xfrm>
            <a:off x="6384032" y="841666"/>
            <a:ext cx="5657141" cy="3977863"/>
          </a:xfrm>
          <a:prstGeom prst="rect">
            <a:avLst/>
          </a:prstGeom>
        </p:spPr>
      </p:pic>
      <p:sp>
        <p:nvSpPr>
          <p:cNvPr id="6" name="TextBox 5">
            <a:extLst>
              <a:ext uri="{FF2B5EF4-FFF2-40B4-BE49-F238E27FC236}">
                <a16:creationId xmlns:a16="http://schemas.microsoft.com/office/drawing/2014/main" id="{3E8DDF3A-FEC0-92B1-C327-52155617F06B}"/>
              </a:ext>
            </a:extLst>
          </p:cNvPr>
          <p:cNvSpPr txBox="1"/>
          <p:nvPr/>
        </p:nvSpPr>
        <p:spPr>
          <a:xfrm>
            <a:off x="6403997" y="728141"/>
            <a:ext cx="5751575" cy="230832"/>
          </a:xfrm>
          <a:prstGeom prst="rect">
            <a:avLst/>
          </a:prstGeom>
          <a:solidFill>
            <a:schemeClr val="bg1"/>
          </a:solidFill>
        </p:spPr>
        <p:txBody>
          <a:bodyPr wrap="none" lIns="0" tIns="0" rIns="0" bIns="0" rtlCol="0">
            <a:spAutoFit/>
          </a:bodyPr>
          <a:lstStyle/>
          <a:p>
            <a:pPr algn="l"/>
            <a:r>
              <a:rPr lang="en-GB" sz="1500" dirty="0"/>
              <a:t>Layout of Injector and Experimental complexes @ CERN </a:t>
            </a:r>
            <a:r>
              <a:rPr lang="en-GB" sz="1500" dirty="0" err="1"/>
              <a:t>Prévessin</a:t>
            </a:r>
            <a:endParaRPr lang="en-CH" sz="1500" dirty="0"/>
          </a:p>
        </p:txBody>
      </p:sp>
      <p:sp>
        <p:nvSpPr>
          <p:cNvPr id="7" name="TextBox 6">
            <a:extLst>
              <a:ext uri="{FF2B5EF4-FFF2-40B4-BE49-F238E27FC236}">
                <a16:creationId xmlns:a16="http://schemas.microsoft.com/office/drawing/2014/main" id="{FBC1AA7A-CED0-C896-9C32-25607BE06854}"/>
              </a:ext>
            </a:extLst>
          </p:cNvPr>
          <p:cNvSpPr txBox="1"/>
          <p:nvPr/>
        </p:nvSpPr>
        <p:spPr>
          <a:xfrm>
            <a:off x="42648" y="919698"/>
            <a:ext cx="6226985" cy="1938992"/>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CH" dirty="0">
                <a:solidFill>
                  <a:srgbClr val="2F2F2F"/>
                </a:solidFill>
              </a:rPr>
              <a:t>Layout of injector and experimental complex </a:t>
            </a:r>
            <a:r>
              <a:rPr lang="en-GB" dirty="0">
                <a:solidFill>
                  <a:srgbClr val="2F2F2F"/>
                </a:solidFill>
              </a:rPr>
              <a:t>optimised to be </a:t>
            </a:r>
            <a:r>
              <a:rPr lang="en-GB" b="1" dirty="0">
                <a:solidFill>
                  <a:srgbClr val="2F2F2F"/>
                </a:solidFill>
              </a:rPr>
              <a:t>entirely located on CERN land</a:t>
            </a:r>
          </a:p>
          <a:p>
            <a:pPr marL="285750" indent="-285750" algn="l">
              <a:buFont typeface="Arial" panose="020B0604020202020204" pitchFamily="34" charset="0"/>
              <a:buChar char="•"/>
            </a:pPr>
            <a:r>
              <a:rPr lang="en-GB" dirty="0">
                <a:solidFill>
                  <a:srgbClr val="2F2F2F"/>
                </a:solidFill>
              </a:rPr>
              <a:t>Avoiding all existing CERN infrastructure and the key environmental concern of the river "Le Lion”</a:t>
            </a:r>
          </a:p>
          <a:p>
            <a:pPr marL="285750" indent="-285750" algn="l">
              <a:buFont typeface="Arial" panose="020B0604020202020204" pitchFamily="34" charset="0"/>
              <a:buChar char="•"/>
            </a:pPr>
            <a:r>
              <a:rPr lang="en-GB" dirty="0">
                <a:solidFill>
                  <a:srgbClr val="2F2F2F"/>
                </a:solidFill>
              </a:rPr>
              <a:t>Option for </a:t>
            </a:r>
            <a:r>
              <a:rPr lang="en-GB" b="1" dirty="0">
                <a:solidFill>
                  <a:srgbClr val="2F2F2F"/>
                </a:solidFill>
              </a:rPr>
              <a:t>two experimental caverns</a:t>
            </a:r>
            <a:br>
              <a:rPr lang="en-GB" dirty="0">
                <a:solidFill>
                  <a:srgbClr val="2F2F2F"/>
                </a:solidFill>
              </a:rPr>
            </a:br>
            <a:r>
              <a:rPr lang="en-GB" dirty="0">
                <a:solidFill>
                  <a:srgbClr val="2F2F2F"/>
                </a:solidFill>
                <a:sym typeface="Wingdings" pitchFamily="2" charset="2"/>
              </a:rPr>
              <a:t> Independent operation and servicing of 2 experiments</a:t>
            </a:r>
          </a:p>
          <a:p>
            <a:pPr marL="285750" indent="-285750" algn="l">
              <a:buFont typeface="Arial" panose="020B0604020202020204" pitchFamily="34" charset="0"/>
              <a:buChar char="•"/>
            </a:pPr>
            <a:r>
              <a:rPr lang="en-GB" dirty="0">
                <a:solidFill>
                  <a:srgbClr val="2F2F2F"/>
                </a:solidFill>
                <a:sym typeface="Wingdings" pitchFamily="2" charset="2"/>
              </a:rPr>
              <a:t>Main LINACs in </a:t>
            </a:r>
            <a:r>
              <a:rPr lang="en-GB" b="1" dirty="0">
                <a:solidFill>
                  <a:srgbClr val="2F2F2F"/>
                </a:solidFill>
                <a:sym typeface="Wingdings" pitchFamily="2" charset="2"/>
              </a:rPr>
              <a:t>Molasse</a:t>
            </a:r>
            <a:r>
              <a:rPr lang="en-GB" dirty="0">
                <a:solidFill>
                  <a:srgbClr val="2F2F2F"/>
                </a:solidFill>
                <a:sym typeface="Wingdings" pitchFamily="2" charset="2"/>
              </a:rPr>
              <a:t> rock  simplifies construction</a:t>
            </a:r>
            <a:endParaRPr lang="en-CH" dirty="0">
              <a:solidFill>
                <a:srgbClr val="2F2F2F"/>
              </a:solidFill>
            </a:endParaRPr>
          </a:p>
        </p:txBody>
      </p:sp>
      <p:sp>
        <p:nvSpPr>
          <p:cNvPr id="8" name="TextBox 7">
            <a:extLst>
              <a:ext uri="{FF2B5EF4-FFF2-40B4-BE49-F238E27FC236}">
                <a16:creationId xmlns:a16="http://schemas.microsoft.com/office/drawing/2014/main" id="{50FDB7D9-3BB4-8EC3-E5E2-F2274512075B}"/>
              </a:ext>
            </a:extLst>
          </p:cNvPr>
          <p:cNvSpPr txBox="1"/>
          <p:nvPr/>
        </p:nvSpPr>
        <p:spPr>
          <a:xfrm>
            <a:off x="384414" y="3305555"/>
            <a:ext cx="3204143" cy="246221"/>
          </a:xfrm>
          <a:prstGeom prst="rect">
            <a:avLst/>
          </a:prstGeom>
          <a:noFill/>
        </p:spPr>
        <p:txBody>
          <a:bodyPr wrap="square" lIns="0" tIns="0" rIns="0" bIns="0" rtlCol="0">
            <a:spAutoFit/>
          </a:bodyPr>
          <a:lstStyle/>
          <a:p>
            <a:pPr algn="l"/>
            <a:r>
              <a:rPr lang="en-GB" sz="1600" dirty="0"/>
              <a:t>Layout 2 interaction regions</a:t>
            </a:r>
            <a:endParaRPr lang="en-CH" sz="1600" dirty="0"/>
          </a:p>
        </p:txBody>
      </p:sp>
      <p:sp>
        <p:nvSpPr>
          <p:cNvPr id="11" name="TextBox 10">
            <a:extLst>
              <a:ext uri="{FF2B5EF4-FFF2-40B4-BE49-F238E27FC236}">
                <a16:creationId xmlns:a16="http://schemas.microsoft.com/office/drawing/2014/main" id="{F2B73C48-9004-4867-5E80-860A9DFD3507}"/>
              </a:ext>
            </a:extLst>
          </p:cNvPr>
          <p:cNvSpPr txBox="1"/>
          <p:nvPr/>
        </p:nvSpPr>
        <p:spPr>
          <a:xfrm>
            <a:off x="7412130" y="4822089"/>
            <a:ext cx="3835987" cy="230832"/>
          </a:xfrm>
          <a:prstGeom prst="rect">
            <a:avLst/>
          </a:prstGeom>
          <a:noFill/>
        </p:spPr>
        <p:txBody>
          <a:bodyPr wrap="none" lIns="0" tIns="0" rIns="0" bIns="0" rtlCol="0">
            <a:spAutoFit/>
          </a:bodyPr>
          <a:lstStyle/>
          <a:p>
            <a:pPr algn="l"/>
            <a:r>
              <a:rPr lang="en-GB" sz="1500" dirty="0"/>
              <a:t>Geological profile of two-stage linear collider</a:t>
            </a:r>
            <a:endParaRPr lang="en-CH" sz="1500" dirty="0"/>
          </a:p>
        </p:txBody>
      </p:sp>
      <p:pic>
        <p:nvPicPr>
          <p:cNvPr id="12" name="Picture 11">
            <a:extLst>
              <a:ext uri="{FF2B5EF4-FFF2-40B4-BE49-F238E27FC236}">
                <a16:creationId xmlns:a16="http://schemas.microsoft.com/office/drawing/2014/main" id="{3C1F3B68-67DA-1D21-CEB8-BE4869733526}"/>
              </a:ext>
            </a:extLst>
          </p:cNvPr>
          <p:cNvPicPr>
            <a:picLocks noChangeAspect="1"/>
          </p:cNvPicPr>
          <p:nvPr/>
        </p:nvPicPr>
        <p:blipFill>
          <a:blip r:embed="rId6"/>
          <a:stretch>
            <a:fillRect/>
          </a:stretch>
        </p:blipFill>
        <p:spPr>
          <a:xfrm>
            <a:off x="3780719" y="3456050"/>
            <a:ext cx="2413416" cy="3156361"/>
          </a:xfrm>
          <a:prstGeom prst="rect">
            <a:avLst/>
          </a:prstGeom>
        </p:spPr>
      </p:pic>
      <p:sp>
        <p:nvSpPr>
          <p:cNvPr id="13" name="TextBox 12">
            <a:extLst>
              <a:ext uri="{FF2B5EF4-FFF2-40B4-BE49-F238E27FC236}">
                <a16:creationId xmlns:a16="http://schemas.microsoft.com/office/drawing/2014/main" id="{F46BC4E3-9FBE-6A00-041E-47359DF77A64}"/>
              </a:ext>
            </a:extLst>
          </p:cNvPr>
          <p:cNvSpPr txBox="1"/>
          <p:nvPr/>
        </p:nvSpPr>
        <p:spPr>
          <a:xfrm>
            <a:off x="3778454" y="3221964"/>
            <a:ext cx="2317545" cy="246221"/>
          </a:xfrm>
          <a:prstGeom prst="rect">
            <a:avLst/>
          </a:prstGeom>
          <a:noFill/>
        </p:spPr>
        <p:txBody>
          <a:bodyPr wrap="square" lIns="0" tIns="0" rIns="0" bIns="0" rtlCol="0">
            <a:spAutoFit/>
          </a:bodyPr>
          <a:lstStyle/>
          <a:p>
            <a:pPr algn="l"/>
            <a:r>
              <a:rPr lang="en-GB" sz="1600" dirty="0"/>
              <a:t>Option for 2 exp. caverns</a:t>
            </a:r>
            <a:endParaRPr lang="en-CH" sz="1600" dirty="0"/>
          </a:p>
        </p:txBody>
      </p:sp>
    </p:spTree>
    <p:extLst>
      <p:ext uri="{BB962C8B-B14F-4D97-AF65-F5344CB8AC3E}">
        <p14:creationId xmlns:p14="http://schemas.microsoft.com/office/powerpoint/2010/main" val="13988486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8A8F5A-E273-7F90-ACC8-7DC0C95B0AD0}"/>
            </a:ext>
          </a:extLst>
        </p:cNvPr>
        <p:cNvGrpSpPr/>
        <p:nvPr/>
      </p:nvGrpSpPr>
      <p:grpSpPr>
        <a:xfrm>
          <a:off x="0" y="0"/>
          <a:ext cx="0" cy="0"/>
          <a:chOff x="0" y="0"/>
          <a:chExt cx="0" cy="0"/>
        </a:xfrm>
      </p:grpSpPr>
      <p:sp>
        <p:nvSpPr>
          <p:cNvPr id="28" name="Slide Number Placeholder 27">
            <a:extLst>
              <a:ext uri="{FF2B5EF4-FFF2-40B4-BE49-F238E27FC236}">
                <a16:creationId xmlns:a16="http://schemas.microsoft.com/office/drawing/2014/main" id="{1B0B9602-528D-39BF-9D63-C22DB2CEC879}"/>
              </a:ext>
            </a:extLst>
          </p:cNvPr>
          <p:cNvSpPr>
            <a:spLocks noGrp="1"/>
          </p:cNvSpPr>
          <p:nvPr>
            <p:ph type="sldNum" sz="quarter" idx="4"/>
          </p:nvPr>
        </p:nvSpPr>
        <p:spPr/>
        <p:txBody>
          <a:bodyPr/>
          <a:lstStyle/>
          <a:p>
            <a:fld id="{17918391-D411-FE40-AAD7-861AE5233E0E}" type="slidenum">
              <a:rPr lang="en-US" smtClean="0"/>
              <a:pPr/>
              <a:t>31</a:t>
            </a:fld>
            <a:endParaRPr lang="en-US" dirty="0"/>
          </a:p>
        </p:txBody>
      </p:sp>
      <p:sp>
        <p:nvSpPr>
          <p:cNvPr id="5" name="Title 1">
            <a:extLst>
              <a:ext uri="{FF2B5EF4-FFF2-40B4-BE49-F238E27FC236}">
                <a16:creationId xmlns:a16="http://schemas.microsoft.com/office/drawing/2014/main" id="{2AFE5A1A-BEFC-B5A7-04D3-2337AE624AD4}"/>
              </a:ext>
            </a:extLst>
          </p:cNvPr>
          <p:cNvSpPr txBox="1">
            <a:spLocks/>
          </p:cNvSpPr>
          <p:nvPr/>
        </p:nvSpPr>
        <p:spPr>
          <a:xfrm>
            <a:off x="191344" y="116632"/>
            <a:ext cx="11809311" cy="1065742"/>
          </a:xfrm>
          <a:prstGeom prst="rect">
            <a:avLst/>
          </a:prstGeom>
        </p:spPr>
        <p:txBody>
          <a:bodyPr vert="horz" lIns="0" tIns="0" rIns="0" bIns="0" rtlCol="0" anchor="t" anchorCtr="0">
            <a:normAutofit fontScale="92500"/>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CH" sz="4400" dirty="0"/>
              <a:t>CLIC technological readiness and further R&amp;D</a:t>
            </a:r>
            <a:endParaRPr lang="en-GB" dirty="0"/>
          </a:p>
        </p:txBody>
      </p:sp>
      <p:pic>
        <p:nvPicPr>
          <p:cNvPr id="2" name="Picture 1">
            <a:extLst>
              <a:ext uri="{FF2B5EF4-FFF2-40B4-BE49-F238E27FC236}">
                <a16:creationId xmlns:a16="http://schemas.microsoft.com/office/drawing/2014/main" id="{B0F768D7-B9B7-1A2A-4B9B-A1191F994E34}"/>
              </a:ext>
            </a:extLst>
          </p:cNvPr>
          <p:cNvPicPr>
            <a:picLocks noChangeAspect="1"/>
          </p:cNvPicPr>
          <p:nvPr/>
        </p:nvPicPr>
        <p:blipFill>
          <a:blip r:embed="rId3"/>
          <a:stretch>
            <a:fillRect/>
          </a:stretch>
        </p:blipFill>
        <p:spPr>
          <a:xfrm>
            <a:off x="47328" y="1056793"/>
            <a:ext cx="6048672" cy="1796143"/>
          </a:xfrm>
          <a:prstGeom prst="rect">
            <a:avLst/>
          </a:prstGeom>
        </p:spPr>
      </p:pic>
      <p:sp>
        <p:nvSpPr>
          <p:cNvPr id="3" name="TextBox 2">
            <a:extLst>
              <a:ext uri="{FF2B5EF4-FFF2-40B4-BE49-F238E27FC236}">
                <a16:creationId xmlns:a16="http://schemas.microsoft.com/office/drawing/2014/main" id="{91F01E9D-B274-B181-4405-04C6FAB8D0EC}"/>
              </a:ext>
            </a:extLst>
          </p:cNvPr>
          <p:cNvSpPr txBox="1"/>
          <p:nvPr/>
        </p:nvSpPr>
        <p:spPr>
          <a:xfrm>
            <a:off x="551384" y="834833"/>
            <a:ext cx="5765824" cy="246221"/>
          </a:xfrm>
          <a:prstGeom prst="rect">
            <a:avLst/>
          </a:prstGeom>
          <a:noFill/>
        </p:spPr>
        <p:txBody>
          <a:bodyPr wrap="square" lIns="0" tIns="0" rIns="0" bIns="0" rtlCol="0">
            <a:spAutoFit/>
          </a:bodyPr>
          <a:lstStyle/>
          <a:p>
            <a:pPr algn="l"/>
            <a:r>
              <a:rPr lang="en-GB" sz="1600" dirty="0"/>
              <a:t>Technology readiness and R&amp;D for the CLIC accelerator</a:t>
            </a:r>
            <a:endParaRPr lang="en-CH" sz="1600" dirty="0"/>
          </a:p>
        </p:txBody>
      </p:sp>
      <p:pic>
        <p:nvPicPr>
          <p:cNvPr id="4" name="Picture 3">
            <a:extLst>
              <a:ext uri="{FF2B5EF4-FFF2-40B4-BE49-F238E27FC236}">
                <a16:creationId xmlns:a16="http://schemas.microsoft.com/office/drawing/2014/main" id="{403F57E5-8178-D3C2-6CC7-E05F50B82554}"/>
              </a:ext>
            </a:extLst>
          </p:cNvPr>
          <p:cNvPicPr>
            <a:picLocks noChangeAspect="1"/>
          </p:cNvPicPr>
          <p:nvPr/>
        </p:nvPicPr>
        <p:blipFill>
          <a:blip r:embed="rId4"/>
          <a:stretch>
            <a:fillRect/>
          </a:stretch>
        </p:blipFill>
        <p:spPr>
          <a:xfrm>
            <a:off x="6302386" y="1108473"/>
            <a:ext cx="5861191" cy="4520961"/>
          </a:xfrm>
          <a:prstGeom prst="rect">
            <a:avLst/>
          </a:prstGeom>
        </p:spPr>
      </p:pic>
      <p:sp>
        <p:nvSpPr>
          <p:cNvPr id="6" name="TextBox 5">
            <a:extLst>
              <a:ext uri="{FF2B5EF4-FFF2-40B4-BE49-F238E27FC236}">
                <a16:creationId xmlns:a16="http://schemas.microsoft.com/office/drawing/2014/main" id="{3A283AAE-F1BC-BB5D-D4DC-79DEC0E30361}"/>
              </a:ext>
            </a:extLst>
          </p:cNvPr>
          <p:cNvSpPr txBox="1"/>
          <p:nvPr/>
        </p:nvSpPr>
        <p:spPr>
          <a:xfrm>
            <a:off x="6600056" y="836712"/>
            <a:ext cx="5765824" cy="246221"/>
          </a:xfrm>
          <a:prstGeom prst="rect">
            <a:avLst/>
          </a:prstGeom>
          <a:noFill/>
        </p:spPr>
        <p:txBody>
          <a:bodyPr wrap="square" lIns="0" tIns="0" rIns="0" bIns="0" rtlCol="0">
            <a:spAutoFit/>
          </a:bodyPr>
          <a:lstStyle/>
          <a:p>
            <a:pPr algn="l"/>
            <a:r>
              <a:rPr lang="en-GB" sz="1600" dirty="0"/>
              <a:t>CLIC accelerator objectives and activities in the next phase</a:t>
            </a:r>
            <a:endParaRPr lang="en-CH" sz="1600" dirty="0"/>
          </a:p>
        </p:txBody>
      </p:sp>
      <p:pic>
        <p:nvPicPr>
          <p:cNvPr id="7" name="Picture 6">
            <a:extLst>
              <a:ext uri="{FF2B5EF4-FFF2-40B4-BE49-F238E27FC236}">
                <a16:creationId xmlns:a16="http://schemas.microsoft.com/office/drawing/2014/main" id="{C42514A8-3AE8-A3C5-9D2D-68C5577939D6}"/>
              </a:ext>
            </a:extLst>
          </p:cNvPr>
          <p:cNvPicPr>
            <a:picLocks noChangeAspect="1"/>
          </p:cNvPicPr>
          <p:nvPr/>
        </p:nvPicPr>
        <p:blipFill>
          <a:blip r:embed="rId5"/>
          <a:stretch>
            <a:fillRect/>
          </a:stretch>
        </p:blipFill>
        <p:spPr>
          <a:xfrm>
            <a:off x="551384" y="3314697"/>
            <a:ext cx="4862582" cy="3003360"/>
          </a:xfrm>
          <a:prstGeom prst="rect">
            <a:avLst/>
          </a:prstGeom>
        </p:spPr>
      </p:pic>
      <p:sp>
        <p:nvSpPr>
          <p:cNvPr id="8" name="TextBox 7">
            <a:extLst>
              <a:ext uri="{FF2B5EF4-FFF2-40B4-BE49-F238E27FC236}">
                <a16:creationId xmlns:a16="http://schemas.microsoft.com/office/drawing/2014/main" id="{5467DC07-E50F-6946-7065-A77FE8127375}"/>
              </a:ext>
            </a:extLst>
          </p:cNvPr>
          <p:cNvSpPr txBox="1"/>
          <p:nvPr/>
        </p:nvSpPr>
        <p:spPr>
          <a:xfrm>
            <a:off x="191344" y="3182779"/>
            <a:ext cx="5698271" cy="246221"/>
          </a:xfrm>
          <a:prstGeom prst="rect">
            <a:avLst/>
          </a:prstGeom>
          <a:noFill/>
        </p:spPr>
        <p:txBody>
          <a:bodyPr wrap="square" lIns="0" tIns="0" rIns="0" bIns="0" rtlCol="0">
            <a:spAutoFit/>
          </a:bodyPr>
          <a:lstStyle/>
          <a:p>
            <a:pPr algn="l"/>
            <a:r>
              <a:rPr lang="en-GB" sz="1600" dirty="0"/>
              <a:t>Resources required for accelerator R&amp;D until construction start</a:t>
            </a:r>
            <a:endParaRPr lang="en-CH" sz="1600" dirty="0"/>
          </a:p>
        </p:txBody>
      </p:sp>
    </p:spTree>
    <p:extLst>
      <p:ext uri="{BB962C8B-B14F-4D97-AF65-F5344CB8AC3E}">
        <p14:creationId xmlns:p14="http://schemas.microsoft.com/office/powerpoint/2010/main" val="23371516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0026E1-EF82-6D8B-25D4-2F9C7D4283CF}"/>
            </a:ext>
          </a:extLst>
        </p:cNvPr>
        <p:cNvGrpSpPr/>
        <p:nvPr/>
      </p:nvGrpSpPr>
      <p:grpSpPr>
        <a:xfrm>
          <a:off x="0" y="0"/>
          <a:ext cx="0" cy="0"/>
          <a:chOff x="0" y="0"/>
          <a:chExt cx="0" cy="0"/>
        </a:xfrm>
      </p:grpSpPr>
      <p:sp>
        <p:nvSpPr>
          <p:cNvPr id="28" name="Slide Number Placeholder 27">
            <a:extLst>
              <a:ext uri="{FF2B5EF4-FFF2-40B4-BE49-F238E27FC236}">
                <a16:creationId xmlns:a16="http://schemas.microsoft.com/office/drawing/2014/main" id="{8A53D8D3-5ED9-F321-0078-B7612AB2CBD7}"/>
              </a:ext>
            </a:extLst>
          </p:cNvPr>
          <p:cNvSpPr>
            <a:spLocks noGrp="1"/>
          </p:cNvSpPr>
          <p:nvPr>
            <p:ph type="sldNum" sz="quarter" idx="4"/>
          </p:nvPr>
        </p:nvSpPr>
        <p:spPr/>
        <p:txBody>
          <a:bodyPr/>
          <a:lstStyle/>
          <a:p>
            <a:fld id="{17918391-D411-FE40-AAD7-861AE5233E0E}" type="slidenum">
              <a:rPr lang="en-US" smtClean="0"/>
              <a:pPr/>
              <a:t>32</a:t>
            </a:fld>
            <a:endParaRPr lang="en-US" dirty="0"/>
          </a:p>
        </p:txBody>
      </p:sp>
      <p:sp>
        <p:nvSpPr>
          <p:cNvPr id="5" name="Title 1">
            <a:extLst>
              <a:ext uri="{FF2B5EF4-FFF2-40B4-BE49-F238E27FC236}">
                <a16:creationId xmlns:a16="http://schemas.microsoft.com/office/drawing/2014/main" id="{4BD3DEBA-E620-0811-5F32-AACE4CA09135}"/>
              </a:ext>
            </a:extLst>
          </p:cNvPr>
          <p:cNvSpPr txBox="1">
            <a:spLocks/>
          </p:cNvSpPr>
          <p:nvPr/>
        </p:nvSpPr>
        <p:spPr>
          <a:xfrm>
            <a:off x="191344" y="116632"/>
            <a:ext cx="11809311" cy="1065742"/>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CH" sz="4400" dirty="0"/>
              <a:t>CERN funding for Lin. Coll. and FCC</a:t>
            </a:r>
            <a:endParaRPr lang="en-GB" dirty="0"/>
          </a:p>
        </p:txBody>
      </p:sp>
      <p:pic>
        <p:nvPicPr>
          <p:cNvPr id="9" name="Picture 8">
            <a:extLst>
              <a:ext uri="{FF2B5EF4-FFF2-40B4-BE49-F238E27FC236}">
                <a16:creationId xmlns:a16="http://schemas.microsoft.com/office/drawing/2014/main" id="{48BDE3F3-F019-3156-6163-5D26ED82384A}"/>
              </a:ext>
            </a:extLst>
          </p:cNvPr>
          <p:cNvPicPr>
            <a:picLocks noChangeAspect="1"/>
          </p:cNvPicPr>
          <p:nvPr/>
        </p:nvPicPr>
        <p:blipFill>
          <a:blip r:embed="rId3"/>
          <a:stretch>
            <a:fillRect/>
          </a:stretch>
        </p:blipFill>
        <p:spPr>
          <a:xfrm>
            <a:off x="1409328" y="691695"/>
            <a:ext cx="9069789" cy="5688632"/>
          </a:xfrm>
          <a:prstGeom prst="rect">
            <a:avLst/>
          </a:prstGeom>
        </p:spPr>
      </p:pic>
      <p:sp>
        <p:nvSpPr>
          <p:cNvPr id="11" name="TextBox 10">
            <a:extLst>
              <a:ext uri="{FF2B5EF4-FFF2-40B4-BE49-F238E27FC236}">
                <a16:creationId xmlns:a16="http://schemas.microsoft.com/office/drawing/2014/main" id="{AD4FFB44-EE37-3778-6DD0-56938AE24241}"/>
              </a:ext>
            </a:extLst>
          </p:cNvPr>
          <p:cNvSpPr txBox="1"/>
          <p:nvPr/>
        </p:nvSpPr>
        <p:spPr>
          <a:xfrm>
            <a:off x="7943527" y="6122368"/>
            <a:ext cx="4248473" cy="276999"/>
          </a:xfrm>
          <a:prstGeom prst="rect">
            <a:avLst/>
          </a:prstGeom>
          <a:noFill/>
        </p:spPr>
        <p:txBody>
          <a:bodyPr wrap="square">
            <a:spAutoFit/>
          </a:bodyPr>
          <a:lstStyle/>
          <a:p>
            <a:r>
              <a:rPr lang="en-CH" sz="1200" i="1" dirty="0"/>
              <a:t>https://indico.cern.ch/event/1428865/contributions/6010440/</a:t>
            </a:r>
          </a:p>
        </p:txBody>
      </p:sp>
    </p:spTree>
    <p:extLst>
      <p:ext uri="{BB962C8B-B14F-4D97-AF65-F5344CB8AC3E}">
        <p14:creationId xmlns:p14="http://schemas.microsoft.com/office/powerpoint/2010/main" val="36165729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6DF4856-9924-6AFF-B38C-84C2106C4618}"/>
              </a:ext>
            </a:extLst>
          </p:cNvPr>
          <p:cNvSpPr>
            <a:spLocks noGrp="1"/>
          </p:cNvSpPr>
          <p:nvPr>
            <p:ph idx="1"/>
          </p:nvPr>
        </p:nvSpPr>
        <p:spPr>
          <a:xfrm>
            <a:off x="479376" y="1207865"/>
            <a:ext cx="11376024" cy="4608512"/>
          </a:xfrm>
        </p:spPr>
        <p:txBody>
          <a:bodyPr/>
          <a:lstStyle/>
          <a:p>
            <a:pPr marL="342900" indent="-342900">
              <a:spcBef>
                <a:spcPts val="600"/>
              </a:spcBef>
              <a:spcAft>
                <a:spcPts val="600"/>
              </a:spcAft>
              <a:buFont typeface="Arial" panose="020B0604020202020204" pitchFamily="34" charset="0"/>
              <a:buChar char="•"/>
            </a:pPr>
            <a:r>
              <a:rPr lang="en-GB" sz="2000" b="0" dirty="0"/>
              <a:t>The next two years are critical for FCC and the ESPP in general. </a:t>
            </a:r>
          </a:p>
          <a:p>
            <a:pPr marL="342900" indent="-342900">
              <a:spcBef>
                <a:spcPts val="600"/>
              </a:spcBef>
              <a:spcAft>
                <a:spcPts val="600"/>
              </a:spcAft>
              <a:buFont typeface="Arial" panose="020B0604020202020204" pitchFamily="34" charset="0"/>
              <a:buChar char="•"/>
            </a:pPr>
            <a:r>
              <a:rPr lang="en-GB" sz="2000" dirty="0"/>
              <a:t>It is well known that there is no consensus in the council for going ahead with FCC and there is not yet consensus in the community. </a:t>
            </a:r>
          </a:p>
          <a:p>
            <a:pPr marL="342900" indent="-342900">
              <a:spcBef>
                <a:spcPts val="600"/>
              </a:spcBef>
              <a:spcAft>
                <a:spcPts val="600"/>
              </a:spcAft>
              <a:buFont typeface="Arial" panose="020B0604020202020204" pitchFamily="34" charset="0"/>
              <a:buChar char="•"/>
            </a:pPr>
            <a:r>
              <a:rPr lang="en-GB" sz="2000" b="0" dirty="0"/>
              <a:t>The main issue is related to the affordability of the FCC. </a:t>
            </a:r>
          </a:p>
          <a:p>
            <a:pPr marL="342900" indent="-342900">
              <a:spcBef>
                <a:spcPts val="600"/>
              </a:spcBef>
              <a:spcAft>
                <a:spcPts val="600"/>
              </a:spcAft>
              <a:buFont typeface="Arial" panose="020B0604020202020204" pitchFamily="34" charset="0"/>
              <a:buChar char="•"/>
            </a:pPr>
            <a:r>
              <a:rPr lang="en-GB" sz="2000" b="0" dirty="0"/>
              <a:t>Two critical steps will point to the way forward: </a:t>
            </a:r>
          </a:p>
          <a:p>
            <a:pPr marL="666900" lvl="1" indent="-342900">
              <a:spcBef>
                <a:spcPts val="600"/>
              </a:spcBef>
              <a:spcAft>
                <a:spcPts val="600"/>
              </a:spcAft>
              <a:buFont typeface="Arial" panose="020B0604020202020204" pitchFamily="34" charset="0"/>
              <a:buChar char="•"/>
            </a:pPr>
            <a:r>
              <a:rPr lang="en-GB" sz="1700" b="0" dirty="0"/>
              <a:t>The results of the feasibility study along with the associated panel reports will be presented to the council in November 2025 </a:t>
            </a:r>
          </a:p>
          <a:p>
            <a:pPr marL="666900" lvl="1" indent="-342900">
              <a:spcBef>
                <a:spcPts val="600"/>
              </a:spcBef>
              <a:spcAft>
                <a:spcPts val="600"/>
              </a:spcAft>
              <a:buFont typeface="Arial" panose="020B0604020202020204" pitchFamily="34" charset="0"/>
              <a:buChar char="•"/>
            </a:pPr>
            <a:r>
              <a:rPr lang="en-GB" sz="1700" b="0" dirty="0"/>
              <a:t>The council meeting in May 2026 with topic the update of the ESPP. </a:t>
            </a:r>
          </a:p>
          <a:p>
            <a:pPr marL="342900" indent="-342900">
              <a:spcBef>
                <a:spcPts val="600"/>
              </a:spcBef>
              <a:spcAft>
                <a:spcPts val="600"/>
              </a:spcAft>
              <a:buFont typeface="Arial" panose="020B0604020202020204" pitchFamily="34" charset="0"/>
              <a:buChar char="•"/>
            </a:pPr>
            <a:r>
              <a:rPr lang="en-GB" sz="2000" b="0" dirty="0"/>
              <a:t>Thereafter the ability of the CERN management to attract external collaborators who could provide significant contributions to the FCC project is critical. </a:t>
            </a:r>
          </a:p>
          <a:p>
            <a:pPr marL="342900" indent="-342900">
              <a:spcBef>
                <a:spcPts val="600"/>
              </a:spcBef>
              <a:spcAft>
                <a:spcPts val="600"/>
              </a:spcAft>
              <a:buFont typeface="Arial" panose="020B0604020202020204" pitchFamily="34" charset="0"/>
              <a:buChar char="•"/>
            </a:pPr>
            <a:r>
              <a:rPr lang="en-GB" sz="2000" b="0" dirty="0"/>
              <a:t>This is closely related to the governance question of the next flagship project of CERN and clearly it involves negotiations between CERN potential contributors which may be states or private entities. </a:t>
            </a:r>
          </a:p>
          <a:p>
            <a:pPr marL="342900" indent="-342900">
              <a:spcBef>
                <a:spcPts val="600"/>
              </a:spcBef>
              <a:spcAft>
                <a:spcPts val="600"/>
              </a:spcAft>
              <a:buFont typeface="Arial" panose="020B0604020202020204" pitchFamily="34" charset="0"/>
              <a:buChar char="•"/>
            </a:pPr>
            <a:r>
              <a:rPr lang="en-GB" sz="2000" b="0" dirty="0"/>
              <a:t>Throughout this time the CERN council will be closely involved in defining the terms of the negotiations and intervening as needed to express the will of the member states.</a:t>
            </a:r>
          </a:p>
        </p:txBody>
      </p:sp>
      <p:sp>
        <p:nvSpPr>
          <p:cNvPr id="3" name="Title 2">
            <a:extLst>
              <a:ext uri="{FF2B5EF4-FFF2-40B4-BE49-F238E27FC236}">
                <a16:creationId xmlns:a16="http://schemas.microsoft.com/office/drawing/2014/main" id="{85671AF6-949F-C4F6-A554-B49BA6D71314}"/>
              </a:ext>
            </a:extLst>
          </p:cNvPr>
          <p:cNvSpPr>
            <a:spLocks noGrp="1"/>
          </p:cNvSpPr>
          <p:nvPr>
            <p:ph type="title"/>
          </p:nvPr>
        </p:nvSpPr>
        <p:spPr>
          <a:xfrm>
            <a:off x="407988" y="172342"/>
            <a:ext cx="11664676" cy="936104"/>
          </a:xfrm>
        </p:spPr>
        <p:txBody>
          <a:bodyPr/>
          <a:lstStyle/>
          <a:p>
            <a:pPr algn="ctr"/>
            <a:r>
              <a:rPr lang="en-US" sz="3200" dirty="0"/>
              <a:t>Comments of the President of Council, Costas Fountas, </a:t>
            </a:r>
            <a:br>
              <a:rPr lang="en-US" sz="3200" dirty="0"/>
            </a:br>
            <a:r>
              <a:rPr lang="en-US" sz="3200" dirty="0"/>
              <a:t>in the FCC week in May 2025</a:t>
            </a:r>
            <a:endParaRPr lang="en-GB" sz="3200" dirty="0"/>
          </a:p>
        </p:txBody>
      </p:sp>
      <p:sp>
        <p:nvSpPr>
          <p:cNvPr id="4" name="Slide Number Placeholder 3">
            <a:extLst>
              <a:ext uri="{FF2B5EF4-FFF2-40B4-BE49-F238E27FC236}">
                <a16:creationId xmlns:a16="http://schemas.microsoft.com/office/drawing/2014/main" id="{86357BE0-DD9E-2082-4EAF-8A505247C858}"/>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Tree>
    <p:extLst>
      <p:ext uri="{BB962C8B-B14F-4D97-AF65-F5344CB8AC3E}">
        <p14:creationId xmlns:p14="http://schemas.microsoft.com/office/powerpoint/2010/main" val="4721967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8E2DC17-2DF9-C11F-CC98-08ADCBA34236}"/>
              </a:ext>
            </a:extLst>
          </p:cNvPr>
          <p:cNvSpPr>
            <a:spLocks noGrp="1"/>
          </p:cNvSpPr>
          <p:nvPr>
            <p:ph type="title"/>
          </p:nvPr>
        </p:nvSpPr>
        <p:spPr>
          <a:xfrm>
            <a:off x="403200" y="116632"/>
            <a:ext cx="11376025" cy="679143"/>
          </a:xfrm>
        </p:spPr>
        <p:txBody>
          <a:bodyPr anchor="ctr"/>
          <a:lstStyle/>
          <a:p>
            <a:r>
              <a:rPr lang="en-US" dirty="0"/>
              <a:t> Possible Scenarios for Future Colliders as of 2019</a:t>
            </a:r>
            <a:endParaRPr lang="en-GB" dirty="0"/>
          </a:p>
        </p:txBody>
      </p:sp>
      <p:sp>
        <p:nvSpPr>
          <p:cNvPr id="5" name="Slide Number Placeholder 4">
            <a:extLst>
              <a:ext uri="{FF2B5EF4-FFF2-40B4-BE49-F238E27FC236}">
                <a16:creationId xmlns:a16="http://schemas.microsoft.com/office/drawing/2014/main" id="{0A836739-984F-AD54-5EBD-AB3DFA3EAAAD}"/>
              </a:ext>
            </a:extLst>
          </p:cNvPr>
          <p:cNvSpPr>
            <a:spLocks noGrp="1"/>
          </p:cNvSpPr>
          <p:nvPr>
            <p:ph type="sldNum" sz="quarter" idx="12"/>
          </p:nvPr>
        </p:nvSpPr>
        <p:spPr/>
        <p:txBody>
          <a:bodyPr/>
          <a:lstStyle/>
          <a:p>
            <a:fld id="{36B5EA5A-BC32-A742-B11B-8E7414D5B535}" type="slidenum">
              <a:rPr lang="en-US" smtClean="0"/>
              <a:pPr/>
              <a:t>5</a:t>
            </a:fld>
            <a:endParaRPr lang="en-US" dirty="0"/>
          </a:p>
        </p:txBody>
      </p:sp>
      <p:pic>
        <p:nvPicPr>
          <p:cNvPr id="10" name="Content Placeholder 9">
            <a:extLst>
              <a:ext uri="{FF2B5EF4-FFF2-40B4-BE49-F238E27FC236}">
                <a16:creationId xmlns:a16="http://schemas.microsoft.com/office/drawing/2014/main" id="{9242E36F-90D1-AAFD-B76F-1C2C83E69346}"/>
              </a:ext>
            </a:extLst>
          </p:cNvPr>
          <p:cNvPicPr>
            <a:picLocks noGrp="1" noChangeAspect="1"/>
          </p:cNvPicPr>
          <p:nvPr>
            <p:ph idx="1"/>
          </p:nvPr>
        </p:nvPicPr>
        <p:blipFill>
          <a:blip r:embed="rId2"/>
          <a:stretch>
            <a:fillRect/>
          </a:stretch>
        </p:blipFill>
        <p:spPr>
          <a:xfrm>
            <a:off x="725199" y="846581"/>
            <a:ext cx="10305883" cy="5436071"/>
          </a:xfrm>
        </p:spPr>
      </p:pic>
      <p:sp>
        <p:nvSpPr>
          <p:cNvPr id="11" name="TextBox 10">
            <a:extLst>
              <a:ext uri="{FF2B5EF4-FFF2-40B4-BE49-F238E27FC236}">
                <a16:creationId xmlns:a16="http://schemas.microsoft.com/office/drawing/2014/main" id="{75E0D386-E7DD-B6D6-F21D-90B2B3282AC1}"/>
              </a:ext>
            </a:extLst>
          </p:cNvPr>
          <p:cNvSpPr txBox="1"/>
          <p:nvPr/>
        </p:nvSpPr>
        <p:spPr>
          <a:xfrm>
            <a:off x="536526" y="858778"/>
            <a:ext cx="5343450" cy="553998"/>
          </a:xfrm>
          <a:prstGeom prst="rect">
            <a:avLst/>
          </a:prstGeom>
          <a:solidFill>
            <a:schemeClr val="bg1"/>
          </a:solidFill>
          <a:ln>
            <a:solidFill>
              <a:schemeClr val="bg1"/>
            </a:solidFill>
          </a:ln>
        </p:spPr>
        <p:txBody>
          <a:bodyPr wrap="none" lIns="0" tIns="0" rIns="0" bIns="0" rtlCol="0">
            <a:spAutoFit/>
          </a:bodyPr>
          <a:lstStyle/>
          <a:p>
            <a:pPr algn="l"/>
            <a:r>
              <a:rPr lang="en-US" b="1" dirty="0"/>
              <a:t>Scenarios shown at the ESPP Open Symposium </a:t>
            </a:r>
          </a:p>
          <a:p>
            <a:pPr algn="l"/>
            <a:r>
              <a:rPr lang="en-US" b="1" dirty="0"/>
              <a:t>in Granada in May 2019</a:t>
            </a:r>
            <a:endParaRPr lang="en-GB" b="1" dirty="0"/>
          </a:p>
        </p:txBody>
      </p:sp>
      <p:sp>
        <p:nvSpPr>
          <p:cNvPr id="12" name="Rounded Rectangle 1">
            <a:extLst>
              <a:ext uri="{FF2B5EF4-FFF2-40B4-BE49-F238E27FC236}">
                <a16:creationId xmlns:a16="http://schemas.microsoft.com/office/drawing/2014/main" id="{2DE308BF-F924-DBA8-38DE-1FB26871F704}"/>
              </a:ext>
            </a:extLst>
          </p:cNvPr>
          <p:cNvSpPr/>
          <p:nvPr/>
        </p:nvSpPr>
        <p:spPr>
          <a:xfrm>
            <a:off x="3213845" y="2841170"/>
            <a:ext cx="7425098" cy="1307909"/>
          </a:xfrm>
          <a:prstGeom prst="roundRect">
            <a:avLst/>
          </a:prstGeom>
          <a:noFill/>
          <a:ln w="508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ight Arrow 2">
            <a:extLst>
              <a:ext uri="{FF2B5EF4-FFF2-40B4-BE49-F238E27FC236}">
                <a16:creationId xmlns:a16="http://schemas.microsoft.com/office/drawing/2014/main" id="{4A44B9EE-C075-7D2A-BFF2-046409CC023A}"/>
              </a:ext>
            </a:extLst>
          </p:cNvPr>
          <p:cNvSpPr/>
          <p:nvPr/>
        </p:nvSpPr>
        <p:spPr>
          <a:xfrm>
            <a:off x="10846693" y="3390298"/>
            <a:ext cx="599585" cy="254726"/>
          </a:xfrm>
          <a:prstGeom prst="rightArrow">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79EB2B5C-C01F-5FA1-E945-EC5593334C97}"/>
              </a:ext>
            </a:extLst>
          </p:cNvPr>
          <p:cNvSpPr txBox="1"/>
          <p:nvPr/>
        </p:nvSpPr>
        <p:spPr>
          <a:xfrm>
            <a:off x="9303941" y="4261786"/>
            <a:ext cx="2410917" cy="553998"/>
          </a:xfrm>
          <a:prstGeom prst="rect">
            <a:avLst/>
          </a:prstGeom>
          <a:noFill/>
        </p:spPr>
        <p:txBody>
          <a:bodyPr wrap="none" lIns="0" tIns="0" rIns="0" bIns="0" rtlCol="0">
            <a:spAutoFit/>
          </a:bodyPr>
          <a:lstStyle/>
          <a:p>
            <a:pPr algn="ctr"/>
            <a:r>
              <a:rPr lang="en-US" b="1" dirty="0">
                <a:solidFill>
                  <a:srgbClr val="FF0000"/>
                </a:solidFill>
              </a:rPr>
              <a:t>Everything shifted by </a:t>
            </a:r>
          </a:p>
          <a:p>
            <a:pPr algn="ctr"/>
            <a:r>
              <a:rPr lang="en-US" b="1" dirty="0">
                <a:solidFill>
                  <a:srgbClr val="FF0000"/>
                </a:solidFill>
              </a:rPr>
              <a:t>at least 5 years</a:t>
            </a:r>
            <a:endParaRPr lang="en-GB" b="1" dirty="0">
              <a:solidFill>
                <a:srgbClr val="FF0000"/>
              </a:solidFill>
            </a:endParaRPr>
          </a:p>
        </p:txBody>
      </p:sp>
    </p:spTree>
    <p:extLst>
      <p:ext uri="{BB962C8B-B14F-4D97-AF65-F5344CB8AC3E}">
        <p14:creationId xmlns:p14="http://schemas.microsoft.com/office/powerpoint/2010/main" val="2717703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dissolve">
                                      <p:cBhvr>
                                        <p:cTn id="1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31D2BB85-645F-2CCA-1BDA-77ADD641096F}"/>
              </a:ext>
            </a:extLst>
          </p:cNvPr>
          <p:cNvPicPr>
            <a:picLocks noGrp="1" noChangeAspect="1"/>
          </p:cNvPicPr>
          <p:nvPr>
            <p:ph sz="half" idx="1"/>
          </p:nvPr>
        </p:nvPicPr>
        <p:blipFill>
          <a:blip r:embed="rId2"/>
          <a:stretch>
            <a:fillRect/>
          </a:stretch>
        </p:blipFill>
        <p:spPr>
          <a:xfrm>
            <a:off x="839416" y="1592263"/>
            <a:ext cx="4248472" cy="4882812"/>
          </a:xfrm>
        </p:spPr>
      </p:pic>
      <p:pic>
        <p:nvPicPr>
          <p:cNvPr id="14" name="Content Placeholder 13">
            <a:extLst>
              <a:ext uri="{FF2B5EF4-FFF2-40B4-BE49-F238E27FC236}">
                <a16:creationId xmlns:a16="http://schemas.microsoft.com/office/drawing/2014/main" id="{E425709A-6488-9ED6-9A0F-34B6A322DF2C}"/>
              </a:ext>
            </a:extLst>
          </p:cNvPr>
          <p:cNvPicPr>
            <a:picLocks noGrp="1" noChangeAspect="1"/>
          </p:cNvPicPr>
          <p:nvPr>
            <p:ph sz="half" idx="2"/>
          </p:nvPr>
        </p:nvPicPr>
        <p:blipFill>
          <a:blip r:embed="rId3"/>
          <a:stretch>
            <a:fillRect/>
          </a:stretch>
        </p:blipFill>
        <p:spPr>
          <a:xfrm>
            <a:off x="6176987" y="2830776"/>
            <a:ext cx="5611813" cy="3347697"/>
          </a:xfrm>
        </p:spPr>
      </p:pic>
      <p:sp>
        <p:nvSpPr>
          <p:cNvPr id="6" name="Slide Number Placeholder 5">
            <a:extLst>
              <a:ext uri="{FF2B5EF4-FFF2-40B4-BE49-F238E27FC236}">
                <a16:creationId xmlns:a16="http://schemas.microsoft.com/office/drawing/2014/main" id="{79F672D0-4C84-839D-0048-5CAF38BACC2C}"/>
              </a:ext>
            </a:extLst>
          </p:cNvPr>
          <p:cNvSpPr>
            <a:spLocks noGrp="1"/>
          </p:cNvSpPr>
          <p:nvPr>
            <p:ph type="sldNum" sz="quarter" idx="12"/>
          </p:nvPr>
        </p:nvSpPr>
        <p:spPr/>
        <p:txBody>
          <a:bodyPr/>
          <a:lstStyle/>
          <a:p>
            <a:fld id="{36B5EA5A-BC32-A742-B11B-8E7414D5B535}" type="slidenum">
              <a:rPr lang="en-US" smtClean="0"/>
              <a:pPr/>
              <a:t>6</a:t>
            </a:fld>
            <a:endParaRPr lang="en-US" dirty="0"/>
          </a:p>
        </p:txBody>
      </p:sp>
      <p:pic>
        <p:nvPicPr>
          <p:cNvPr id="10" name="Picture 9">
            <a:extLst>
              <a:ext uri="{FF2B5EF4-FFF2-40B4-BE49-F238E27FC236}">
                <a16:creationId xmlns:a16="http://schemas.microsoft.com/office/drawing/2014/main" id="{E8AEE27D-113D-58AA-46D8-C2511AD57893}"/>
              </a:ext>
            </a:extLst>
          </p:cNvPr>
          <p:cNvPicPr>
            <a:picLocks noChangeAspect="1"/>
          </p:cNvPicPr>
          <p:nvPr/>
        </p:nvPicPr>
        <p:blipFill>
          <a:blip r:embed="rId4"/>
          <a:stretch>
            <a:fillRect/>
          </a:stretch>
        </p:blipFill>
        <p:spPr>
          <a:xfrm>
            <a:off x="397512" y="151890"/>
            <a:ext cx="11039475" cy="1257300"/>
          </a:xfrm>
          <a:prstGeom prst="rect">
            <a:avLst/>
          </a:prstGeom>
        </p:spPr>
      </p:pic>
      <p:pic>
        <p:nvPicPr>
          <p:cNvPr id="18" name="Picture 17">
            <a:extLst>
              <a:ext uri="{FF2B5EF4-FFF2-40B4-BE49-F238E27FC236}">
                <a16:creationId xmlns:a16="http://schemas.microsoft.com/office/drawing/2014/main" id="{7D9CD5E0-F2A3-F282-89EF-076C0DEE3AD2}"/>
              </a:ext>
            </a:extLst>
          </p:cNvPr>
          <p:cNvPicPr>
            <a:picLocks noChangeAspect="1"/>
          </p:cNvPicPr>
          <p:nvPr/>
        </p:nvPicPr>
        <p:blipFill>
          <a:blip r:embed="rId5"/>
          <a:stretch>
            <a:fillRect/>
          </a:stretch>
        </p:blipFill>
        <p:spPr>
          <a:xfrm>
            <a:off x="5447928" y="1618434"/>
            <a:ext cx="6528445" cy="1132398"/>
          </a:xfrm>
          <a:prstGeom prst="rect">
            <a:avLst/>
          </a:prstGeom>
        </p:spPr>
      </p:pic>
      <p:sp>
        <p:nvSpPr>
          <p:cNvPr id="19" name="TextBox 18">
            <a:extLst>
              <a:ext uri="{FF2B5EF4-FFF2-40B4-BE49-F238E27FC236}">
                <a16:creationId xmlns:a16="http://schemas.microsoft.com/office/drawing/2014/main" id="{A3FC7AB5-FBFD-E9A4-0D3F-F5922E2DF866}"/>
              </a:ext>
            </a:extLst>
          </p:cNvPr>
          <p:cNvSpPr txBox="1"/>
          <p:nvPr/>
        </p:nvSpPr>
        <p:spPr>
          <a:xfrm>
            <a:off x="6003585" y="6258417"/>
            <a:ext cx="5552802" cy="553998"/>
          </a:xfrm>
          <a:prstGeom prst="rect">
            <a:avLst/>
          </a:prstGeom>
          <a:noFill/>
        </p:spPr>
        <p:txBody>
          <a:bodyPr wrap="none" lIns="0" tIns="0" rIns="0" bIns="0" rtlCol="0">
            <a:spAutoFit/>
          </a:bodyPr>
          <a:lstStyle/>
          <a:p>
            <a:pPr algn="l"/>
            <a:r>
              <a:rPr lang="en-US" b="1" dirty="0"/>
              <a:t>Most of the slides shown in the following are from </a:t>
            </a:r>
          </a:p>
          <a:p>
            <a:pPr algn="l"/>
            <a:r>
              <a:rPr lang="en-US" b="1" dirty="0"/>
              <a:t>Presentations made in the above meetings</a:t>
            </a:r>
            <a:endParaRPr lang="en-GB" b="1" dirty="0"/>
          </a:p>
        </p:txBody>
      </p:sp>
    </p:spTree>
    <p:extLst>
      <p:ext uri="{BB962C8B-B14F-4D97-AF65-F5344CB8AC3E}">
        <p14:creationId xmlns:p14="http://schemas.microsoft.com/office/powerpoint/2010/main" val="33154461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407368" y="210427"/>
            <a:ext cx="11630710" cy="536044"/>
          </a:xfrm>
        </p:spPr>
        <p:txBody>
          <a:bodyPr/>
          <a:lstStyle/>
          <a:p>
            <a:pPr defTabSz="914377">
              <a:defRPr/>
            </a:pPr>
            <a:r>
              <a:rPr lang="en-US" kern="0" dirty="0">
                <a:latin typeface="+mn-lt"/>
                <a:cs typeface="Calibri" panose="020F0502020204030204" pitchFamily="34" charset="0"/>
              </a:rPr>
              <a:t>Integrated program for the Future Circular Collider</a:t>
            </a:r>
          </a:p>
        </p:txBody>
      </p:sp>
      <p:pic>
        <p:nvPicPr>
          <p:cNvPr id="4" name="Picture 2">
            <a:extLst>
              <a:ext uri="{FF2B5EF4-FFF2-40B4-BE49-F238E27FC236}">
                <a16:creationId xmlns:a16="http://schemas.microsoft.com/office/drawing/2014/main" id="{B39016E9-41EC-A9D2-5196-91C92444B56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5214" y="3062546"/>
            <a:ext cx="3715127" cy="3195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Diagram&#10;&#10;Description automatically generated">
            <a:extLst>
              <a:ext uri="{FF2B5EF4-FFF2-40B4-BE49-F238E27FC236}">
                <a16:creationId xmlns:a16="http://schemas.microsoft.com/office/drawing/2014/main" id="{319294C2-EA4A-A8B6-7782-2C9AC1A497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5854" y="3003826"/>
            <a:ext cx="2971796" cy="3310493"/>
          </a:xfrm>
          <a:prstGeom prst="rect">
            <a:avLst/>
          </a:prstGeom>
        </p:spPr>
      </p:pic>
      <p:sp>
        <p:nvSpPr>
          <p:cNvPr id="7" name="Content Placeholder 2">
            <a:extLst>
              <a:ext uri="{FF2B5EF4-FFF2-40B4-BE49-F238E27FC236}">
                <a16:creationId xmlns:a16="http://schemas.microsoft.com/office/drawing/2014/main" id="{EFDEECD8-F008-F265-0B6D-5C2552DADCA9}"/>
              </a:ext>
            </a:extLst>
          </p:cNvPr>
          <p:cNvSpPr txBox="1">
            <a:spLocks/>
          </p:cNvSpPr>
          <p:nvPr/>
        </p:nvSpPr>
        <p:spPr>
          <a:xfrm>
            <a:off x="5314687" y="3884873"/>
            <a:ext cx="1512168" cy="751571"/>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4" indent="0" defTabSz="914354">
              <a:spcBef>
                <a:spcPts val="1000"/>
              </a:spcBef>
              <a:buClr>
                <a:srgbClr val="0C377B"/>
              </a:buClr>
              <a:buNone/>
              <a:defRPr/>
            </a:pPr>
            <a:r>
              <a:rPr lang="fr" sz="2000" b="1" dirty="0">
                <a:solidFill>
                  <a:srgbClr val="FF0000"/>
                </a:solidFill>
                <a:latin typeface="Arial"/>
              </a:rPr>
              <a:t>FCC-ee</a:t>
            </a:r>
            <a:endParaRPr lang="fr" sz="2000" dirty="0">
              <a:solidFill>
                <a:srgbClr val="FF0000"/>
              </a:solidFill>
              <a:latin typeface="Arial"/>
            </a:endParaRPr>
          </a:p>
        </p:txBody>
      </p:sp>
      <p:pic>
        <p:nvPicPr>
          <p:cNvPr id="8" name="Picture 7" descr="Diagram, radar chart&#10;&#10;Description automatically generated">
            <a:extLst>
              <a:ext uri="{FF2B5EF4-FFF2-40B4-BE49-F238E27FC236}">
                <a16:creationId xmlns:a16="http://schemas.microsoft.com/office/drawing/2014/main" id="{D13E406F-8673-A4BE-D37E-38A8CCEEF501}"/>
              </a:ext>
            </a:extLst>
          </p:cNvPr>
          <p:cNvPicPr>
            <a:picLocks noChangeAspect="1"/>
          </p:cNvPicPr>
          <p:nvPr/>
        </p:nvPicPr>
        <p:blipFill>
          <a:blip r:embed="rId4"/>
          <a:stretch>
            <a:fillRect/>
          </a:stretch>
        </p:blipFill>
        <p:spPr>
          <a:xfrm>
            <a:off x="7961145" y="3149978"/>
            <a:ext cx="3833391" cy="3108156"/>
          </a:xfrm>
          <a:prstGeom prst="rect">
            <a:avLst/>
          </a:prstGeom>
        </p:spPr>
      </p:pic>
      <p:sp>
        <p:nvSpPr>
          <p:cNvPr id="9" name="Content Placeholder 2">
            <a:extLst>
              <a:ext uri="{FF2B5EF4-FFF2-40B4-BE49-F238E27FC236}">
                <a16:creationId xmlns:a16="http://schemas.microsoft.com/office/drawing/2014/main" id="{2AE08D69-87CD-8F4C-0A88-9630B07B2ECD}"/>
              </a:ext>
            </a:extLst>
          </p:cNvPr>
          <p:cNvSpPr txBox="1">
            <a:spLocks/>
          </p:cNvSpPr>
          <p:nvPr/>
        </p:nvSpPr>
        <p:spPr>
          <a:xfrm>
            <a:off x="9262835" y="3956300"/>
            <a:ext cx="1512168" cy="728147"/>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4" indent="0" defTabSz="914354">
              <a:spcBef>
                <a:spcPts val="1000"/>
              </a:spcBef>
              <a:buClr>
                <a:srgbClr val="0C377B"/>
              </a:buClr>
              <a:buNone/>
              <a:defRPr/>
            </a:pPr>
            <a:r>
              <a:rPr lang="fr" sz="2000" b="1" dirty="0">
                <a:solidFill>
                  <a:srgbClr val="FF0000"/>
                </a:solidFill>
                <a:latin typeface="Arial"/>
              </a:rPr>
              <a:t>FCC-hh</a:t>
            </a:r>
            <a:endParaRPr lang="fr" sz="2000" dirty="0">
              <a:solidFill>
                <a:srgbClr val="FF0000"/>
              </a:solidFill>
              <a:latin typeface="Arial"/>
            </a:endParaRP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13B9E0FA-1164-7437-B744-7E6EEC4EEAEB}"/>
                  </a:ext>
                </a:extLst>
              </p:cNvPr>
              <p:cNvSpPr txBox="1"/>
              <p:nvPr/>
            </p:nvSpPr>
            <p:spPr>
              <a:xfrm>
                <a:off x="165004" y="981664"/>
                <a:ext cx="11898659" cy="1682512"/>
              </a:xfrm>
              <a:prstGeom prst="rect">
                <a:avLst/>
              </a:prstGeom>
              <a:noFill/>
            </p:spPr>
            <p:txBody>
              <a:bodyPr wrap="square" rtlCol="0">
                <a:spAutoFit/>
              </a:bodyPr>
              <a:lstStyle/>
              <a:p>
                <a:pPr marL="285744" indent="-285744" defTabSz="914377">
                  <a:spcBef>
                    <a:spcPts val="400"/>
                  </a:spcBef>
                  <a:buFont typeface="Arial" panose="020B0604020202020204" pitchFamily="34" charset="0"/>
                  <a:buChar char="•"/>
                  <a:defRPr/>
                </a:pPr>
                <a:r>
                  <a:rPr lang="en-GB" b="1" dirty="0">
                    <a:solidFill>
                      <a:srgbClr val="3333FF"/>
                    </a:solidFill>
                    <a:latin typeface="Arial"/>
                  </a:rPr>
                  <a:t>stage 1: FCC-ee (Z, W, H, </a:t>
                </a:r>
                <a14:m>
                  <m:oMath xmlns:m="http://schemas.openxmlformats.org/officeDocument/2006/math">
                    <m:r>
                      <m:rPr>
                        <m:nor/>
                      </m:rPr>
                      <a:rPr lang="en-US" b="1" dirty="0">
                        <a:solidFill>
                          <a:srgbClr val="3333FF"/>
                        </a:solidFill>
                        <a:latin typeface="Cambria Math" panose="02040503050406030204" pitchFamily="18" charset="0"/>
                      </a:rPr>
                      <m:t>t</m:t>
                    </m:r>
                    <m:acc>
                      <m:accPr>
                        <m:chr m:val="̅"/>
                        <m:ctrlPr>
                          <a:rPr lang="en-US" b="1" i="1" dirty="0">
                            <a:solidFill>
                              <a:srgbClr val="3333FF"/>
                            </a:solidFill>
                            <a:latin typeface="Cambria Math" panose="02040503050406030204" pitchFamily="18" charset="0"/>
                          </a:rPr>
                        </m:ctrlPr>
                      </m:accPr>
                      <m:e>
                        <m:r>
                          <m:rPr>
                            <m:nor/>
                          </m:rPr>
                          <a:rPr lang="en-US" b="1" dirty="0">
                            <a:solidFill>
                              <a:srgbClr val="3333FF"/>
                            </a:solidFill>
                            <a:latin typeface="Cambria Math" panose="02040503050406030204" pitchFamily="18" charset="0"/>
                          </a:rPr>
                          <m:t>t</m:t>
                        </m:r>
                      </m:e>
                    </m:acc>
                  </m:oMath>
                </a14:m>
                <a:r>
                  <a:rPr lang="en-GB" b="1" dirty="0">
                    <a:solidFill>
                      <a:srgbClr val="3333FF"/>
                    </a:solidFill>
                    <a:latin typeface="Arial"/>
                  </a:rPr>
                  <a:t>) as Higgs factory, electroweak &amp; top factory at highest luminosities</a:t>
                </a:r>
              </a:p>
              <a:p>
                <a:pPr marL="285744" indent="-285744" defTabSz="914377">
                  <a:spcBef>
                    <a:spcPts val="400"/>
                  </a:spcBef>
                  <a:buFont typeface="Arial" panose="020B0604020202020204" pitchFamily="34" charset="0"/>
                  <a:buChar char="•"/>
                  <a:defRPr/>
                </a:pPr>
                <a:r>
                  <a:rPr lang="en-GB" b="1" dirty="0">
                    <a:solidFill>
                      <a:srgbClr val="3333FF"/>
                    </a:solidFill>
                    <a:latin typeface="Arial"/>
                  </a:rPr>
                  <a:t>stage 2: FCC-hh (~100 </a:t>
                </a:r>
                <a:r>
                  <a:rPr lang="en-GB" b="1" dirty="0" err="1">
                    <a:solidFill>
                      <a:srgbClr val="3333FF"/>
                    </a:solidFill>
                    <a:latin typeface="Arial"/>
                  </a:rPr>
                  <a:t>TeV</a:t>
                </a:r>
                <a:r>
                  <a:rPr lang="en-GB" b="1" dirty="0">
                    <a:solidFill>
                      <a:srgbClr val="3333FF"/>
                    </a:solidFill>
                    <a:latin typeface="Arial"/>
                  </a:rPr>
                  <a:t>) as natural continuation at energy frontier, pp &amp; AA collisions; e-</a:t>
                </a:r>
                <a:r>
                  <a:rPr lang="en-GB" sz="1100" b="1" dirty="0">
                    <a:solidFill>
                      <a:srgbClr val="3333FF"/>
                    </a:solidFill>
                    <a:latin typeface="Arial"/>
                  </a:rPr>
                  <a:t>h </a:t>
                </a:r>
                <a:r>
                  <a:rPr lang="en-GB" b="1" dirty="0">
                    <a:solidFill>
                      <a:srgbClr val="3333FF"/>
                    </a:solidFill>
                    <a:latin typeface="Arial"/>
                  </a:rPr>
                  <a:t>option</a:t>
                </a:r>
              </a:p>
              <a:p>
                <a:pPr marL="285744" indent="-285744" defTabSz="914377">
                  <a:spcBef>
                    <a:spcPts val="400"/>
                  </a:spcBef>
                  <a:buFont typeface="Arial" panose="020B0604020202020204" pitchFamily="34" charset="0"/>
                  <a:buChar char="•"/>
                  <a:defRPr/>
                </a:pPr>
                <a:r>
                  <a:rPr lang="en-GB" dirty="0">
                    <a:solidFill>
                      <a:srgbClr val="0C377B"/>
                    </a:solidFill>
                    <a:latin typeface="Arial"/>
                  </a:rPr>
                  <a:t>highly synergetic and complementary programme maximising the physics opportunities</a:t>
                </a:r>
              </a:p>
              <a:p>
                <a:pPr marL="285744" indent="-285744" defTabSz="914377">
                  <a:spcBef>
                    <a:spcPts val="400"/>
                  </a:spcBef>
                  <a:buFont typeface="Arial" panose="020B0604020202020204" pitchFamily="34" charset="0"/>
                  <a:buChar char="•"/>
                  <a:defRPr/>
                </a:pPr>
                <a:r>
                  <a:rPr lang="en-GB" dirty="0">
                    <a:solidFill>
                      <a:srgbClr val="0C377B"/>
                    </a:solidFill>
                    <a:latin typeface="Arial"/>
                  </a:rPr>
                  <a:t>common civil engineering and technical infrastructures, </a:t>
                </a:r>
                <a:r>
                  <a:rPr lang="en-US" dirty="0">
                    <a:solidFill>
                      <a:srgbClr val="0C377B"/>
                    </a:solidFill>
                    <a:latin typeface="Arial"/>
                  </a:rPr>
                  <a:t>building on and reusing CERN’s existing infrastructure</a:t>
                </a:r>
              </a:p>
              <a:p>
                <a:pPr marL="285744" indent="-285744" defTabSz="914377">
                  <a:spcBef>
                    <a:spcPts val="400"/>
                  </a:spcBef>
                  <a:buFont typeface="Arial" panose="020B0604020202020204" pitchFamily="34" charset="0"/>
                  <a:buChar char="•"/>
                  <a:defRPr/>
                </a:pPr>
                <a:r>
                  <a:rPr lang="en-US" kern="0" dirty="0">
                    <a:solidFill>
                      <a:srgbClr val="0C377B"/>
                    </a:solidFill>
                    <a:latin typeface="Arial"/>
                  </a:rPr>
                  <a:t>FCC integrated project </a:t>
                </a:r>
                <a:r>
                  <a:rPr lang="en-GB" kern="0" dirty="0">
                    <a:solidFill>
                      <a:srgbClr val="0C377B"/>
                    </a:solidFill>
                    <a:latin typeface="Arial"/>
                  </a:rPr>
                  <a:t>allows the start of a new, major facility at CERN within a few years of the end of HL-LHC</a:t>
                </a:r>
                <a:endParaRPr lang="en-GB" dirty="0">
                  <a:solidFill>
                    <a:srgbClr val="0C377B"/>
                  </a:solidFill>
                  <a:latin typeface="Arial"/>
                </a:endParaRPr>
              </a:p>
            </p:txBody>
          </p:sp>
        </mc:Choice>
        <mc:Fallback xmlns="">
          <p:sp>
            <p:nvSpPr>
              <p:cNvPr id="10" name="TextBox 9">
                <a:extLst>
                  <a:ext uri="{FF2B5EF4-FFF2-40B4-BE49-F238E27FC236}">
                    <a16:creationId xmlns:a16="http://schemas.microsoft.com/office/drawing/2014/main" id="{13B9E0FA-1164-7437-B744-7E6EEC4EEAEB}"/>
                  </a:ext>
                </a:extLst>
              </p:cNvPr>
              <p:cNvSpPr txBox="1">
                <a:spLocks noRot="1" noChangeAspect="1" noMove="1" noResize="1" noEditPoints="1" noAdjustHandles="1" noChangeArrowheads="1" noChangeShapeType="1" noTextEdit="1"/>
              </p:cNvSpPr>
              <p:nvPr/>
            </p:nvSpPr>
            <p:spPr>
              <a:xfrm>
                <a:off x="165004" y="981664"/>
                <a:ext cx="11898659" cy="1682512"/>
              </a:xfrm>
              <a:prstGeom prst="rect">
                <a:avLst/>
              </a:prstGeom>
              <a:blipFill>
                <a:blip r:embed="rId5"/>
                <a:stretch>
                  <a:fillRect l="-307" t="-1812" b="-5072"/>
                </a:stretch>
              </a:blipFill>
            </p:spPr>
            <p:txBody>
              <a:bodyPr/>
              <a:lstStyle/>
              <a:p>
                <a:r>
                  <a:rPr lang="en-GB">
                    <a:noFill/>
                  </a:rPr>
                  <a:t> </a:t>
                </a:r>
              </a:p>
            </p:txBody>
          </p:sp>
        </mc:Fallback>
      </mc:AlternateContent>
      <p:sp>
        <p:nvSpPr>
          <p:cNvPr id="11" name="Rectangle 10">
            <a:extLst>
              <a:ext uri="{FF2B5EF4-FFF2-40B4-BE49-F238E27FC236}">
                <a16:creationId xmlns:a16="http://schemas.microsoft.com/office/drawing/2014/main" id="{297FDEFC-6F21-65BD-1C25-7AB23DF36BF2}"/>
              </a:ext>
            </a:extLst>
          </p:cNvPr>
          <p:cNvSpPr/>
          <p:nvPr/>
        </p:nvSpPr>
        <p:spPr>
          <a:xfrm>
            <a:off x="287735" y="6493328"/>
            <a:ext cx="3715127" cy="288032"/>
          </a:xfrm>
          <a:prstGeom prst="rect">
            <a:avLst/>
          </a:prstGeom>
          <a:gradFill flip="none" rotWithShape="1">
            <a:gsLst>
              <a:gs pos="0">
                <a:srgbClr val="0000FF">
                  <a:lumMod val="5000"/>
                  <a:lumOff val="95000"/>
                </a:srgbClr>
              </a:gs>
              <a:gs pos="50000">
                <a:srgbClr val="0000FF">
                  <a:lumMod val="45000"/>
                  <a:lumOff val="55000"/>
                </a:srgbClr>
              </a:gs>
              <a:gs pos="93000">
                <a:srgbClr val="0000FF">
                  <a:lumMod val="45000"/>
                  <a:lumOff val="55000"/>
                </a:srgbClr>
              </a:gs>
              <a:gs pos="100000">
                <a:srgbClr val="FFFFFF"/>
              </a:gs>
            </a:gsLst>
            <a:lin ang="0" scaled="1"/>
            <a:tileRect/>
          </a:gradFill>
          <a:ln w="12700" cap="flat" cmpd="sng" algn="ctr">
            <a:noFill/>
            <a:prstDash val="solid"/>
            <a:miter lim="800000"/>
          </a:ln>
          <a:effectLst/>
        </p:spPr>
        <p:txBody>
          <a:bodyPr rtlCol="0" anchor="ctr"/>
          <a:lstStyle/>
          <a:p>
            <a:pPr algn="ctr" defTabSz="914257">
              <a:defRPr/>
            </a:pPr>
            <a:endParaRPr lang="en-GB" sz="2400" kern="0">
              <a:solidFill>
                <a:srgbClr val="FFFFFF"/>
              </a:solidFill>
              <a:latin typeface="Arial"/>
            </a:endParaRPr>
          </a:p>
        </p:txBody>
      </p:sp>
      <p:sp>
        <p:nvSpPr>
          <p:cNvPr id="12" name="Rectangle 11">
            <a:extLst>
              <a:ext uri="{FF2B5EF4-FFF2-40B4-BE49-F238E27FC236}">
                <a16:creationId xmlns:a16="http://schemas.microsoft.com/office/drawing/2014/main" id="{52900C12-5F94-AA59-EE1B-247D3379198E}"/>
              </a:ext>
            </a:extLst>
          </p:cNvPr>
          <p:cNvSpPr/>
          <p:nvPr/>
        </p:nvSpPr>
        <p:spPr>
          <a:xfrm>
            <a:off x="4161342" y="6493328"/>
            <a:ext cx="3630223" cy="288032"/>
          </a:xfrm>
          <a:prstGeom prst="rect">
            <a:avLst/>
          </a:prstGeom>
          <a:gradFill flip="none" rotWithShape="1">
            <a:gsLst>
              <a:gs pos="0">
                <a:srgbClr val="FFFFFF"/>
              </a:gs>
              <a:gs pos="27000">
                <a:srgbClr val="FF9900"/>
              </a:gs>
              <a:gs pos="85000">
                <a:srgbClr val="FF9900"/>
              </a:gs>
              <a:gs pos="100000">
                <a:srgbClr val="FFFFFF"/>
              </a:gs>
            </a:gsLst>
            <a:lin ang="0" scaled="1"/>
            <a:tileRect/>
          </a:gradFill>
          <a:ln w="12700" cap="flat" cmpd="sng" algn="ctr">
            <a:noFill/>
            <a:prstDash val="solid"/>
            <a:miter lim="800000"/>
          </a:ln>
          <a:effectLst/>
        </p:spPr>
        <p:txBody>
          <a:bodyPr rtlCol="0" anchor="ctr"/>
          <a:lstStyle/>
          <a:p>
            <a:pPr algn="ctr" defTabSz="914257">
              <a:defRPr/>
            </a:pPr>
            <a:endParaRPr lang="en-GB" sz="2400" kern="0">
              <a:solidFill>
                <a:srgbClr val="FFFFFF"/>
              </a:solidFill>
              <a:latin typeface="Arial"/>
            </a:endParaRPr>
          </a:p>
        </p:txBody>
      </p:sp>
      <p:sp>
        <p:nvSpPr>
          <p:cNvPr id="13" name="Rectangle 12">
            <a:extLst>
              <a:ext uri="{FF2B5EF4-FFF2-40B4-BE49-F238E27FC236}">
                <a16:creationId xmlns:a16="http://schemas.microsoft.com/office/drawing/2014/main" id="{BD5812B1-EDC6-D58E-EC48-2CB971C95392}"/>
              </a:ext>
            </a:extLst>
          </p:cNvPr>
          <p:cNvSpPr/>
          <p:nvPr/>
        </p:nvSpPr>
        <p:spPr>
          <a:xfrm>
            <a:off x="7961143" y="6481745"/>
            <a:ext cx="4076935" cy="288032"/>
          </a:xfrm>
          <a:prstGeom prst="rect">
            <a:avLst/>
          </a:prstGeom>
          <a:gradFill flip="none" rotWithShape="1">
            <a:gsLst>
              <a:gs pos="6000">
                <a:srgbClr val="0000FF">
                  <a:lumMod val="5000"/>
                  <a:lumOff val="95000"/>
                </a:srgbClr>
              </a:gs>
              <a:gs pos="37000">
                <a:srgbClr val="40C245">
                  <a:lumMod val="75000"/>
                </a:srgbClr>
              </a:gs>
              <a:gs pos="86000">
                <a:srgbClr val="40C245">
                  <a:lumMod val="75000"/>
                </a:srgbClr>
              </a:gs>
              <a:gs pos="100000">
                <a:srgbClr val="40C245">
                  <a:lumMod val="40000"/>
                  <a:lumOff val="60000"/>
                </a:srgbClr>
              </a:gs>
            </a:gsLst>
            <a:lin ang="0" scaled="1"/>
            <a:tileRect/>
          </a:gradFill>
          <a:ln w="12700" cap="flat" cmpd="sng" algn="ctr">
            <a:noFill/>
            <a:prstDash val="solid"/>
            <a:miter lim="800000"/>
          </a:ln>
          <a:effectLst/>
        </p:spPr>
        <p:txBody>
          <a:bodyPr rtlCol="0" anchor="ctr"/>
          <a:lstStyle/>
          <a:p>
            <a:pPr algn="ctr" defTabSz="914257">
              <a:defRPr/>
            </a:pPr>
            <a:endParaRPr lang="en-GB" sz="2400" kern="0">
              <a:solidFill>
                <a:srgbClr val="FFFFFF"/>
              </a:solidFill>
              <a:latin typeface="Arial"/>
            </a:endParaRPr>
          </a:p>
        </p:txBody>
      </p:sp>
      <p:sp>
        <p:nvSpPr>
          <p:cNvPr id="14" name="TextBox 13">
            <a:extLst>
              <a:ext uri="{FF2B5EF4-FFF2-40B4-BE49-F238E27FC236}">
                <a16:creationId xmlns:a16="http://schemas.microsoft.com/office/drawing/2014/main" id="{56EAC5FC-FAB0-98A6-7E4F-A602D6FA8A5A}"/>
              </a:ext>
            </a:extLst>
          </p:cNvPr>
          <p:cNvSpPr txBox="1"/>
          <p:nvPr/>
        </p:nvSpPr>
        <p:spPr>
          <a:xfrm>
            <a:off x="1411448" y="6414077"/>
            <a:ext cx="2254957" cy="379656"/>
          </a:xfrm>
          <a:prstGeom prst="rect">
            <a:avLst/>
          </a:prstGeom>
          <a:noFill/>
        </p:spPr>
        <p:txBody>
          <a:bodyPr wrap="square" rtlCol="0">
            <a:spAutoFit/>
          </a:bodyPr>
          <a:lstStyle/>
          <a:p>
            <a:pPr defTabSz="914257">
              <a:defRPr/>
            </a:pPr>
            <a:r>
              <a:rPr lang="en-US" sz="1867" b="1" kern="0" dirty="0">
                <a:solidFill>
                  <a:srgbClr val="FFFFFF"/>
                </a:solidFill>
                <a:latin typeface="Arial"/>
              </a:rPr>
              <a:t>2020 - 2045</a:t>
            </a:r>
            <a:endParaRPr lang="en-GB" sz="1867" b="1" kern="0" dirty="0">
              <a:solidFill>
                <a:srgbClr val="FFFFFF"/>
              </a:solidFill>
              <a:latin typeface="Arial"/>
            </a:endParaRPr>
          </a:p>
        </p:txBody>
      </p:sp>
      <p:sp>
        <p:nvSpPr>
          <p:cNvPr id="15" name="TextBox 14">
            <a:extLst>
              <a:ext uri="{FF2B5EF4-FFF2-40B4-BE49-F238E27FC236}">
                <a16:creationId xmlns:a16="http://schemas.microsoft.com/office/drawing/2014/main" id="{168F67AB-36E9-7A69-C375-51E910B7D81E}"/>
              </a:ext>
            </a:extLst>
          </p:cNvPr>
          <p:cNvSpPr txBox="1"/>
          <p:nvPr/>
        </p:nvSpPr>
        <p:spPr>
          <a:xfrm>
            <a:off x="5191425" y="6424964"/>
            <a:ext cx="3013673" cy="379656"/>
          </a:xfrm>
          <a:prstGeom prst="rect">
            <a:avLst/>
          </a:prstGeom>
          <a:noFill/>
        </p:spPr>
        <p:txBody>
          <a:bodyPr wrap="square" rtlCol="0">
            <a:spAutoFit/>
          </a:bodyPr>
          <a:lstStyle/>
          <a:p>
            <a:pPr defTabSz="914257">
              <a:defRPr/>
            </a:pPr>
            <a:r>
              <a:rPr lang="en-US" sz="1867" b="1" kern="0" dirty="0">
                <a:solidFill>
                  <a:srgbClr val="FFFFFF"/>
                </a:solidFill>
                <a:latin typeface="Arial"/>
              </a:rPr>
              <a:t>2045 - 2065</a:t>
            </a:r>
            <a:endParaRPr lang="en-GB" sz="1867" b="1" kern="0" dirty="0">
              <a:solidFill>
                <a:srgbClr val="FFFFFF"/>
              </a:solidFill>
              <a:latin typeface="Arial"/>
            </a:endParaRPr>
          </a:p>
        </p:txBody>
      </p:sp>
      <p:sp>
        <p:nvSpPr>
          <p:cNvPr id="16" name="TextBox 15">
            <a:extLst>
              <a:ext uri="{FF2B5EF4-FFF2-40B4-BE49-F238E27FC236}">
                <a16:creationId xmlns:a16="http://schemas.microsoft.com/office/drawing/2014/main" id="{88D943FA-3D7A-3978-FD5A-FA03EE18FB00}"/>
              </a:ext>
            </a:extLst>
          </p:cNvPr>
          <p:cNvSpPr txBox="1"/>
          <p:nvPr/>
        </p:nvSpPr>
        <p:spPr>
          <a:xfrm>
            <a:off x="8785980" y="6411641"/>
            <a:ext cx="2254957" cy="379656"/>
          </a:xfrm>
          <a:prstGeom prst="rect">
            <a:avLst/>
          </a:prstGeom>
          <a:noFill/>
        </p:spPr>
        <p:txBody>
          <a:bodyPr wrap="square" rtlCol="0">
            <a:spAutoFit/>
          </a:bodyPr>
          <a:lstStyle/>
          <a:p>
            <a:pPr defTabSz="914257">
              <a:defRPr/>
            </a:pPr>
            <a:r>
              <a:rPr lang="en-US" sz="1867" b="1" kern="0" dirty="0">
                <a:solidFill>
                  <a:srgbClr val="FFFFFF"/>
                </a:solidFill>
                <a:latin typeface="Arial"/>
              </a:rPr>
              <a:t>      2070 - </a:t>
            </a:r>
            <a:endParaRPr lang="en-GB" sz="1867" b="1" kern="0" dirty="0">
              <a:solidFill>
                <a:srgbClr val="FFFFFF"/>
              </a:solidFill>
              <a:latin typeface="Arial"/>
            </a:endParaRPr>
          </a:p>
        </p:txBody>
      </p:sp>
      <p:sp>
        <p:nvSpPr>
          <p:cNvPr id="2" name="TextBox 1">
            <a:extLst>
              <a:ext uri="{FF2B5EF4-FFF2-40B4-BE49-F238E27FC236}">
                <a16:creationId xmlns:a16="http://schemas.microsoft.com/office/drawing/2014/main" id="{F3259362-23FE-FF6C-0512-50C1826F8FBC}"/>
              </a:ext>
            </a:extLst>
          </p:cNvPr>
          <p:cNvSpPr txBox="1"/>
          <p:nvPr/>
        </p:nvSpPr>
        <p:spPr>
          <a:xfrm>
            <a:off x="10156061" y="2719472"/>
            <a:ext cx="2016578" cy="553998"/>
          </a:xfrm>
          <a:prstGeom prst="rect">
            <a:avLst/>
          </a:prstGeom>
          <a:noFill/>
        </p:spPr>
        <p:txBody>
          <a:bodyPr wrap="none" lIns="0" tIns="0" rIns="0" bIns="0" rtlCol="0">
            <a:spAutoFit/>
          </a:bodyPr>
          <a:lstStyle/>
          <a:p>
            <a:pPr algn="ctr"/>
            <a:r>
              <a:rPr lang="en-GB" dirty="0">
                <a:solidFill>
                  <a:srgbClr val="777777"/>
                </a:solidFill>
                <a:latin typeface="Roboto" panose="02000000000000000000" pitchFamily="2" charset="0"/>
              </a:rPr>
              <a:t>Presented by</a:t>
            </a:r>
          </a:p>
          <a:p>
            <a:pPr algn="l"/>
            <a:r>
              <a:rPr lang="en-GB" dirty="0">
                <a:solidFill>
                  <a:srgbClr val="777777"/>
                </a:solidFill>
                <a:latin typeface="Roboto" panose="02000000000000000000" pitchFamily="2" charset="0"/>
              </a:rPr>
              <a:t>Frank Zimmermann</a:t>
            </a:r>
            <a:endParaRPr lang="en-GB" dirty="0"/>
          </a:p>
        </p:txBody>
      </p:sp>
    </p:spTree>
    <p:extLst>
      <p:ext uri="{BB962C8B-B14F-4D97-AF65-F5344CB8AC3E}">
        <p14:creationId xmlns:p14="http://schemas.microsoft.com/office/powerpoint/2010/main" val="49533963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5">
            <a:extLst>
              <a:ext uri="{FF2B5EF4-FFF2-40B4-BE49-F238E27FC236}">
                <a16:creationId xmlns:a16="http://schemas.microsoft.com/office/drawing/2014/main" id="{A1FC383D-5722-E255-58F8-A41189AE31E8}"/>
              </a:ext>
            </a:extLst>
          </p:cNvPr>
          <p:cNvSpPr>
            <a:spLocks noGrp="1"/>
          </p:cNvSpPr>
          <p:nvPr>
            <p:ph type="title"/>
          </p:nvPr>
        </p:nvSpPr>
        <p:spPr>
          <a:xfrm>
            <a:off x="320636" y="282835"/>
            <a:ext cx="12615319" cy="655185"/>
          </a:xfrm>
        </p:spPr>
        <p:txBody>
          <a:bodyPr/>
          <a:lstStyle/>
          <a:p>
            <a:r>
              <a:rPr lang="fr-CH" dirty="0">
                <a:latin typeface="+mn-lt"/>
              </a:rPr>
              <a:t>Reference </a:t>
            </a:r>
            <a:r>
              <a:rPr lang="fr-CH" dirty="0" err="1">
                <a:latin typeface="+mn-lt"/>
              </a:rPr>
              <a:t>layout</a:t>
            </a:r>
            <a:r>
              <a:rPr lang="fr-CH" dirty="0">
                <a:latin typeface="+mn-lt"/>
              </a:rPr>
              <a:t> and </a:t>
            </a:r>
            <a:r>
              <a:rPr lang="fr-CH" dirty="0" err="1">
                <a:latin typeface="+mn-lt"/>
              </a:rPr>
              <a:t>implementation</a:t>
            </a:r>
            <a:r>
              <a:rPr lang="fr-CH" dirty="0">
                <a:latin typeface="+mn-lt"/>
              </a:rPr>
              <a:t>:</a:t>
            </a:r>
            <a:r>
              <a:rPr lang="en-US" dirty="0">
                <a:latin typeface="+mn-lt"/>
              </a:rPr>
              <a:t>  90.7 km</a:t>
            </a:r>
            <a:endParaRPr lang="en-CH" dirty="0">
              <a:latin typeface="+mn-lt"/>
            </a:endParaRPr>
          </a:p>
        </p:txBody>
      </p:sp>
      <p:sp>
        <p:nvSpPr>
          <p:cNvPr id="19" name="TextBox 18">
            <a:extLst>
              <a:ext uri="{FF2B5EF4-FFF2-40B4-BE49-F238E27FC236}">
                <a16:creationId xmlns:a16="http://schemas.microsoft.com/office/drawing/2014/main" id="{8CA3F21A-D8E3-BBEE-C819-A934587AAD62}"/>
              </a:ext>
            </a:extLst>
          </p:cNvPr>
          <p:cNvSpPr txBox="1"/>
          <p:nvPr/>
        </p:nvSpPr>
        <p:spPr>
          <a:xfrm>
            <a:off x="320637" y="1138227"/>
            <a:ext cx="6051383" cy="2462213"/>
          </a:xfrm>
          <a:prstGeom prst="rect">
            <a:avLst/>
          </a:prstGeom>
          <a:noFill/>
        </p:spPr>
        <p:txBody>
          <a:bodyPr wrap="square" lIns="0" tIns="0" rIns="0" bIns="0" rtlCol="0">
            <a:spAutoFit/>
          </a:bodyPr>
          <a:lstStyle/>
          <a:p>
            <a:pPr defTabSz="457189" eaLnBrk="0" fontAlgn="base" hangingPunct="0">
              <a:spcBef>
                <a:spcPct val="0"/>
              </a:spcBef>
              <a:spcAft>
                <a:spcPct val="0"/>
              </a:spcAft>
              <a:defRPr/>
            </a:pPr>
            <a:r>
              <a:rPr lang="en-US" sz="2000" dirty="0">
                <a:solidFill>
                  <a:srgbClr val="2F2F2F"/>
                </a:solidFill>
                <a:latin typeface="Arial"/>
              </a:rPr>
              <a:t>Layout chosen out of </a:t>
            </a:r>
            <a:r>
              <a:rPr lang="root" altLang="root" sz="2000" dirty="0">
                <a:solidFill>
                  <a:prstClr val="black"/>
                </a:solidFill>
                <a:latin typeface="Arial"/>
              </a:rPr>
              <a:t>~ </a:t>
            </a:r>
            <a:r>
              <a:rPr lang="en-US" altLang="root" sz="2000" dirty="0">
                <a:solidFill>
                  <a:prstClr val="black"/>
                </a:solidFill>
                <a:latin typeface="Arial"/>
              </a:rPr>
              <a:t>10</a:t>
            </a:r>
            <a:r>
              <a:rPr lang="root" altLang="root" sz="2000" dirty="0">
                <a:solidFill>
                  <a:prstClr val="black"/>
                </a:solidFill>
                <a:latin typeface="Arial"/>
              </a:rPr>
              <a:t>0 initial variants, based on </a:t>
            </a:r>
            <a:r>
              <a:rPr lang="root" altLang="root" sz="2000" b="1" dirty="0">
                <a:solidFill>
                  <a:prstClr val="black"/>
                </a:solidFill>
                <a:latin typeface="Arial"/>
              </a:rPr>
              <a:t>geology </a:t>
            </a:r>
            <a:r>
              <a:rPr lang="root" altLang="root" sz="2000" dirty="0">
                <a:solidFill>
                  <a:prstClr val="black"/>
                </a:solidFill>
                <a:latin typeface="Arial"/>
              </a:rPr>
              <a:t>and </a:t>
            </a:r>
            <a:r>
              <a:rPr lang="root" altLang="root" sz="2000" b="1" dirty="0">
                <a:solidFill>
                  <a:prstClr val="black"/>
                </a:solidFill>
                <a:latin typeface="Arial"/>
              </a:rPr>
              <a:t>surface constraints</a:t>
            </a:r>
            <a:r>
              <a:rPr lang="en-US" altLang="root" sz="2000" b="1" dirty="0">
                <a:solidFill>
                  <a:prstClr val="black"/>
                </a:solidFill>
                <a:latin typeface="Arial"/>
              </a:rPr>
              <a:t> </a:t>
            </a:r>
            <a:r>
              <a:rPr lang="root" altLang="root" sz="2000" dirty="0">
                <a:solidFill>
                  <a:prstClr val="black"/>
                </a:solidFill>
                <a:latin typeface="Arial"/>
              </a:rPr>
              <a:t>(land availability, access to roads, etc.), </a:t>
            </a:r>
            <a:r>
              <a:rPr lang="en-GB" altLang="root" sz="2000" b="1" dirty="0">
                <a:solidFill>
                  <a:prstClr val="black"/>
                </a:solidFill>
                <a:latin typeface="Arial"/>
              </a:rPr>
              <a:t>e</a:t>
            </a:r>
            <a:r>
              <a:rPr lang="root" altLang="root" sz="2000" b="1" dirty="0">
                <a:solidFill>
                  <a:prstClr val="black"/>
                </a:solidFill>
                <a:latin typeface="Arial"/>
              </a:rPr>
              <a:t>nvironment</a:t>
            </a:r>
            <a:r>
              <a:rPr lang="en-US" altLang="root" sz="2000" b="1" dirty="0">
                <a:solidFill>
                  <a:prstClr val="black"/>
                </a:solidFill>
                <a:latin typeface="Arial"/>
              </a:rPr>
              <a:t>, </a:t>
            </a:r>
            <a:r>
              <a:rPr lang="root" altLang="root" sz="2000" dirty="0">
                <a:solidFill>
                  <a:prstClr val="black"/>
                </a:solidFill>
                <a:latin typeface="Arial"/>
              </a:rPr>
              <a:t>(protected zones), </a:t>
            </a:r>
            <a:r>
              <a:rPr lang="root" altLang="root" sz="2000" b="1" dirty="0">
                <a:solidFill>
                  <a:prstClr val="black"/>
                </a:solidFill>
                <a:latin typeface="Arial"/>
              </a:rPr>
              <a:t>infrastructure</a:t>
            </a:r>
            <a:r>
              <a:rPr lang="root" altLang="root" sz="2000" dirty="0">
                <a:solidFill>
                  <a:prstClr val="black"/>
                </a:solidFill>
                <a:latin typeface="Arial"/>
              </a:rPr>
              <a:t> (water, electricity, transport), </a:t>
            </a:r>
            <a:r>
              <a:rPr lang="en-US" altLang="root" sz="2000" b="1" dirty="0">
                <a:solidFill>
                  <a:prstClr val="black"/>
                </a:solidFill>
                <a:latin typeface="Arial"/>
              </a:rPr>
              <a:t>machine performance </a:t>
            </a:r>
            <a:r>
              <a:rPr lang="root" altLang="root" sz="2000" dirty="0">
                <a:solidFill>
                  <a:prstClr val="black"/>
                </a:solidFill>
                <a:latin typeface="Arial"/>
              </a:rPr>
              <a:t>etc.</a:t>
            </a:r>
            <a:endParaRPr lang="en-US" altLang="root" sz="2000" dirty="0">
              <a:solidFill>
                <a:prstClr val="black"/>
              </a:solidFill>
              <a:latin typeface="Arial"/>
            </a:endParaRPr>
          </a:p>
          <a:p>
            <a:pPr defTabSz="457189" eaLnBrk="0" fontAlgn="base" hangingPunct="0">
              <a:spcBef>
                <a:spcPct val="0"/>
              </a:spcBef>
              <a:spcAft>
                <a:spcPct val="0"/>
              </a:spcAft>
              <a:defRPr/>
            </a:pPr>
            <a:r>
              <a:rPr lang="root" altLang="root" sz="2000" dirty="0">
                <a:solidFill>
                  <a:prstClr val="black"/>
                </a:solidFill>
                <a:latin typeface="Arial"/>
              </a:rPr>
              <a:t> </a:t>
            </a:r>
          </a:p>
          <a:p>
            <a:pPr defTabSz="457189" eaLnBrk="0" fontAlgn="base" hangingPunct="0">
              <a:spcBef>
                <a:spcPct val="0"/>
              </a:spcBef>
              <a:spcAft>
                <a:spcPct val="0"/>
              </a:spcAft>
              <a:defRPr/>
            </a:pPr>
            <a:r>
              <a:rPr lang="en-GB" altLang="root" sz="2000" b="1" dirty="0">
                <a:solidFill>
                  <a:prstClr val="black"/>
                </a:solidFill>
                <a:latin typeface="Arial"/>
              </a:rPr>
              <a:t>“</a:t>
            </a:r>
            <a:r>
              <a:rPr lang="en-US" altLang="root" sz="2000" b="1" dirty="0">
                <a:solidFill>
                  <a:prstClr val="black"/>
                </a:solidFill>
                <a:latin typeface="Arial"/>
              </a:rPr>
              <a:t>Avoid-</a:t>
            </a:r>
            <a:r>
              <a:rPr lang="root" altLang="root" sz="2000" b="1" dirty="0">
                <a:solidFill>
                  <a:prstClr val="black"/>
                </a:solidFill>
                <a:latin typeface="Arial"/>
              </a:rPr>
              <a:t>red</a:t>
            </a:r>
            <a:r>
              <a:rPr lang="en-US" altLang="root" sz="2000" b="1" dirty="0" err="1">
                <a:solidFill>
                  <a:prstClr val="black"/>
                </a:solidFill>
                <a:latin typeface="Arial"/>
              </a:rPr>
              <a:t>uce</a:t>
            </a:r>
            <a:r>
              <a:rPr lang="en-US" altLang="root" sz="2000" b="1" dirty="0">
                <a:solidFill>
                  <a:prstClr val="black"/>
                </a:solidFill>
                <a:latin typeface="Arial"/>
              </a:rPr>
              <a:t>-</a:t>
            </a:r>
            <a:r>
              <a:rPr lang="root" altLang="root" sz="2000" b="1" dirty="0">
                <a:solidFill>
                  <a:prstClr val="black"/>
                </a:solidFill>
                <a:latin typeface="Arial"/>
              </a:rPr>
              <a:t>compens</a:t>
            </a:r>
            <a:r>
              <a:rPr lang="en-US" altLang="root" sz="2000" b="1" dirty="0">
                <a:solidFill>
                  <a:prstClr val="black"/>
                </a:solidFill>
                <a:latin typeface="Arial"/>
              </a:rPr>
              <a:t>ate</a:t>
            </a:r>
            <a:r>
              <a:rPr lang="root" altLang="root" sz="2000" b="1" dirty="0">
                <a:solidFill>
                  <a:prstClr val="black"/>
                </a:solidFill>
                <a:latin typeface="Arial"/>
              </a:rPr>
              <a:t>” </a:t>
            </a:r>
            <a:r>
              <a:rPr lang="root" altLang="root" sz="2000" dirty="0">
                <a:solidFill>
                  <a:prstClr val="black"/>
                </a:solidFill>
                <a:latin typeface="Arial"/>
              </a:rPr>
              <a:t>principle of EU and French regulations</a:t>
            </a:r>
          </a:p>
        </p:txBody>
      </p:sp>
      <p:sp>
        <p:nvSpPr>
          <p:cNvPr id="20" name="TextBox 19">
            <a:extLst>
              <a:ext uri="{FF2B5EF4-FFF2-40B4-BE49-F238E27FC236}">
                <a16:creationId xmlns:a16="http://schemas.microsoft.com/office/drawing/2014/main" id="{B04BFBA4-8072-26D0-E0F8-0543B3918F9F}"/>
              </a:ext>
            </a:extLst>
          </p:cNvPr>
          <p:cNvSpPr txBox="1"/>
          <p:nvPr/>
        </p:nvSpPr>
        <p:spPr>
          <a:xfrm>
            <a:off x="226904" y="4221088"/>
            <a:ext cx="5869096" cy="1846659"/>
          </a:xfrm>
          <a:prstGeom prst="rect">
            <a:avLst/>
          </a:prstGeom>
          <a:noFill/>
          <a:ln w="28575">
            <a:solidFill>
              <a:schemeClr val="accent5">
                <a:lumMod val="75000"/>
              </a:schemeClr>
            </a:solidFill>
          </a:ln>
        </p:spPr>
        <p:txBody>
          <a:bodyPr wrap="square" lIns="0" tIns="0" rIns="0" bIns="0" rtlCol="0" anchor="b">
            <a:spAutoFit/>
          </a:bodyPr>
          <a:lstStyle/>
          <a:p>
            <a:pPr algn="ctr" defTabSz="914377">
              <a:defRPr/>
            </a:pPr>
            <a:r>
              <a:rPr lang="en-US" sz="2400" b="1" dirty="0">
                <a:solidFill>
                  <a:srgbClr val="008F00"/>
                </a:solidFill>
                <a:latin typeface="Arial"/>
              </a:rPr>
              <a:t>Overall lowest-risk baseline: </a:t>
            </a:r>
          </a:p>
          <a:p>
            <a:pPr algn="ctr" defTabSz="914377">
              <a:defRPr/>
            </a:pPr>
            <a:r>
              <a:rPr lang="en-US" sz="2400" b="1" dirty="0">
                <a:solidFill>
                  <a:srgbClr val="008F00"/>
                </a:solidFill>
                <a:latin typeface="Arial"/>
              </a:rPr>
              <a:t>90.7 km ring, 8 surface points, </a:t>
            </a:r>
          </a:p>
          <a:p>
            <a:pPr algn="ctr" defTabSz="914377">
              <a:defRPr/>
            </a:pPr>
            <a:r>
              <a:rPr lang="en-US" sz="2400" b="1" dirty="0">
                <a:solidFill>
                  <a:srgbClr val="008F00"/>
                </a:solidFill>
                <a:latin typeface="Arial"/>
              </a:rPr>
              <a:t>4-fold symmetry </a:t>
            </a:r>
          </a:p>
          <a:p>
            <a:pPr algn="ctr" defTabSz="914377">
              <a:defRPr/>
            </a:pPr>
            <a:r>
              <a:rPr lang="en-US" sz="2400" dirty="0">
                <a:solidFill>
                  <a:srgbClr val="0C377B"/>
                </a:solidFill>
                <a:latin typeface="Arial"/>
              </a:rPr>
              <a:t>(Reduction from the 97.8 km and the 12 surface sites in 2019)</a:t>
            </a:r>
            <a:endParaRPr lang="en-US" sz="2000" dirty="0">
              <a:solidFill>
                <a:srgbClr val="2F2F2F"/>
              </a:solidFill>
              <a:latin typeface="Arial"/>
            </a:endParaRPr>
          </a:p>
        </p:txBody>
      </p:sp>
      <p:pic>
        <p:nvPicPr>
          <p:cNvPr id="2" name="Picture 1">
            <a:extLst>
              <a:ext uri="{FF2B5EF4-FFF2-40B4-BE49-F238E27FC236}">
                <a16:creationId xmlns:a16="http://schemas.microsoft.com/office/drawing/2014/main" id="{A10A6E23-AD83-8568-3220-FBE81CBEBC76}"/>
              </a:ext>
            </a:extLst>
          </p:cNvPr>
          <p:cNvPicPr>
            <a:picLocks noChangeAspect="1"/>
          </p:cNvPicPr>
          <p:nvPr/>
        </p:nvPicPr>
        <p:blipFill>
          <a:blip r:embed="rId2"/>
          <a:stretch>
            <a:fillRect/>
          </a:stretch>
        </p:blipFill>
        <p:spPr>
          <a:xfrm>
            <a:off x="6427880" y="1109709"/>
            <a:ext cx="5699760" cy="5699760"/>
          </a:xfrm>
          <a:prstGeom prst="rect">
            <a:avLst/>
          </a:prstGeom>
        </p:spPr>
      </p:pic>
    </p:spTree>
    <p:extLst>
      <p:ext uri="{BB962C8B-B14F-4D97-AF65-F5344CB8AC3E}">
        <p14:creationId xmlns:p14="http://schemas.microsoft.com/office/powerpoint/2010/main" val="3149624490"/>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17CCA84-6B9E-0FBB-1B75-FCB2DFA60EC3}"/>
              </a:ext>
            </a:extLst>
          </p:cNvPr>
          <p:cNvSpPr>
            <a:spLocks noGrp="1"/>
          </p:cNvSpPr>
          <p:nvPr>
            <p:ph type="title"/>
          </p:nvPr>
        </p:nvSpPr>
        <p:spPr>
          <a:xfrm>
            <a:off x="552623" y="188640"/>
            <a:ext cx="11376025" cy="751150"/>
          </a:xfrm>
        </p:spPr>
        <p:txBody>
          <a:bodyPr anchor="ctr"/>
          <a:lstStyle/>
          <a:p>
            <a:r>
              <a:rPr lang="en-GB" dirty="0"/>
              <a:t>FCC-ee essentials and enabling characteristics</a:t>
            </a:r>
          </a:p>
        </p:txBody>
      </p:sp>
      <p:sp>
        <p:nvSpPr>
          <p:cNvPr id="4" name="Slide Number Placeholder 3">
            <a:extLst>
              <a:ext uri="{FF2B5EF4-FFF2-40B4-BE49-F238E27FC236}">
                <a16:creationId xmlns:a16="http://schemas.microsoft.com/office/drawing/2014/main" id="{89F09686-9B48-1C3B-1EFD-ED98D3189CBA}"/>
              </a:ext>
            </a:extLst>
          </p:cNvPr>
          <p:cNvSpPr>
            <a:spLocks noGrp="1"/>
          </p:cNvSpPr>
          <p:nvPr>
            <p:ph type="sldNum" sz="quarter" idx="12"/>
          </p:nvPr>
        </p:nvSpPr>
        <p:spPr/>
        <p:txBody>
          <a:bodyPr/>
          <a:lstStyle/>
          <a:p>
            <a:fld id="{36B5EA5A-BC32-A742-B11B-8E7414D5B535}" type="slidenum">
              <a:rPr lang="en-US" smtClean="0"/>
              <a:pPr/>
              <a:t>9</a:t>
            </a:fld>
            <a:endParaRPr lang="en-US" dirty="0"/>
          </a:p>
        </p:txBody>
      </p:sp>
      <p:pic>
        <p:nvPicPr>
          <p:cNvPr id="10" name="Content Placeholder 9">
            <a:extLst>
              <a:ext uri="{FF2B5EF4-FFF2-40B4-BE49-F238E27FC236}">
                <a16:creationId xmlns:a16="http://schemas.microsoft.com/office/drawing/2014/main" id="{50617CD5-9F74-3B86-ECDC-274527B89977}"/>
              </a:ext>
            </a:extLst>
          </p:cNvPr>
          <p:cNvPicPr>
            <a:picLocks noGrp="1" noChangeAspect="1"/>
          </p:cNvPicPr>
          <p:nvPr>
            <p:ph idx="1"/>
          </p:nvPr>
        </p:nvPicPr>
        <p:blipFill>
          <a:blip r:embed="rId2"/>
          <a:stretch>
            <a:fillRect/>
          </a:stretch>
        </p:blipFill>
        <p:spPr>
          <a:xfrm>
            <a:off x="552622" y="802041"/>
            <a:ext cx="8917175" cy="5946932"/>
          </a:xfrm>
        </p:spPr>
      </p:pic>
      <p:pic>
        <p:nvPicPr>
          <p:cNvPr id="12" name="Picture 11">
            <a:extLst>
              <a:ext uri="{FF2B5EF4-FFF2-40B4-BE49-F238E27FC236}">
                <a16:creationId xmlns:a16="http://schemas.microsoft.com/office/drawing/2014/main" id="{2994A9FA-E321-19E5-D46A-81CDD1450E0E}"/>
              </a:ext>
            </a:extLst>
          </p:cNvPr>
          <p:cNvPicPr>
            <a:picLocks noChangeAspect="1"/>
          </p:cNvPicPr>
          <p:nvPr/>
        </p:nvPicPr>
        <p:blipFill>
          <a:blip r:embed="rId3"/>
          <a:stretch>
            <a:fillRect/>
          </a:stretch>
        </p:blipFill>
        <p:spPr>
          <a:xfrm>
            <a:off x="1014765" y="3562850"/>
            <a:ext cx="7889547" cy="3164389"/>
          </a:xfrm>
          <a:prstGeom prst="rect">
            <a:avLst/>
          </a:prstGeom>
        </p:spPr>
      </p:pic>
      <p:sp>
        <p:nvSpPr>
          <p:cNvPr id="13" name="Rectangle 12">
            <a:extLst>
              <a:ext uri="{FF2B5EF4-FFF2-40B4-BE49-F238E27FC236}">
                <a16:creationId xmlns:a16="http://schemas.microsoft.com/office/drawing/2014/main" id="{6D890A85-D326-939B-8838-2291670047E9}"/>
              </a:ext>
            </a:extLst>
          </p:cNvPr>
          <p:cNvSpPr/>
          <p:nvPr/>
        </p:nvSpPr>
        <p:spPr>
          <a:xfrm>
            <a:off x="8976320" y="6383848"/>
            <a:ext cx="216024" cy="36512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97D353D4-334F-DB54-4613-15A61D5F813D}"/>
              </a:ext>
            </a:extLst>
          </p:cNvPr>
          <p:cNvSpPr txBox="1"/>
          <p:nvPr/>
        </p:nvSpPr>
        <p:spPr>
          <a:xfrm>
            <a:off x="10053128" y="1988840"/>
            <a:ext cx="1443472" cy="553998"/>
          </a:xfrm>
          <a:prstGeom prst="rect">
            <a:avLst/>
          </a:prstGeom>
          <a:noFill/>
        </p:spPr>
        <p:txBody>
          <a:bodyPr wrap="none" lIns="0" tIns="0" rIns="0" bIns="0" rtlCol="0">
            <a:spAutoFit/>
          </a:bodyPr>
          <a:lstStyle/>
          <a:p>
            <a:pPr algn="ctr"/>
            <a:r>
              <a:rPr lang="en-GB" dirty="0">
                <a:solidFill>
                  <a:srgbClr val="777777"/>
                </a:solidFill>
                <a:latin typeface="Roboto" panose="02000000000000000000" pitchFamily="2" charset="0"/>
              </a:rPr>
              <a:t>Presented by</a:t>
            </a:r>
          </a:p>
          <a:p>
            <a:pPr algn="l"/>
            <a:r>
              <a:rPr lang="en-GB" dirty="0">
                <a:solidFill>
                  <a:srgbClr val="777777"/>
                </a:solidFill>
                <a:latin typeface="Roboto" panose="02000000000000000000" pitchFamily="2" charset="0"/>
              </a:rPr>
              <a:t>Guy Wilkinson</a:t>
            </a:r>
            <a:endParaRPr lang="en-GB" dirty="0"/>
          </a:p>
        </p:txBody>
      </p:sp>
    </p:spTree>
    <p:extLst>
      <p:ext uri="{BB962C8B-B14F-4D97-AF65-F5344CB8AC3E}">
        <p14:creationId xmlns:p14="http://schemas.microsoft.com/office/powerpoint/2010/main" val="2672360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1">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0" id="{13C28D64-1B24-AE44-ADF1-2F22862D8410}" vid="{33E554F9-2EDB-C045-92B1-7271172784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27946</TotalTime>
  <Words>2700</Words>
  <Application>Microsoft Macintosh PowerPoint</Application>
  <PresentationFormat>Widescreen</PresentationFormat>
  <Paragraphs>335</Paragraphs>
  <Slides>32</Slides>
  <Notes>12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32</vt:i4>
      </vt:variant>
    </vt:vector>
  </HeadingPairs>
  <TitlesOfParts>
    <vt:vector size="41" baseType="lpstr">
      <vt:lpstr>Aptos Narrow</vt:lpstr>
      <vt:lpstr>Arial</vt:lpstr>
      <vt:lpstr>Arial Narrow</vt:lpstr>
      <vt:lpstr>Calibri</vt:lpstr>
      <vt:lpstr>Cambria Math</vt:lpstr>
      <vt:lpstr>Roboto</vt:lpstr>
      <vt:lpstr>Symbol</vt:lpstr>
      <vt:lpstr>Wingdings</vt:lpstr>
      <vt:lpstr>Office Theme1</vt:lpstr>
      <vt:lpstr>Update of the European Strategy for Particle Physics 2026 - What are the options?   EP-DT group meeting 2025 June 11, 2025   B. Schmidt, D. Dannheim</vt:lpstr>
      <vt:lpstr>PowerPoint Presentation</vt:lpstr>
      <vt:lpstr>PowerPoint Presentation</vt:lpstr>
      <vt:lpstr>Comments of the President of Council, Costas Fountas,  in the FCC week in May 2025</vt:lpstr>
      <vt:lpstr> Possible Scenarios for Future Colliders as of 2019</vt:lpstr>
      <vt:lpstr>PowerPoint Presentation</vt:lpstr>
      <vt:lpstr>Integrated program for the Future Circular Collider</vt:lpstr>
      <vt:lpstr>Reference layout and implementation:  90.7 km</vt:lpstr>
      <vt:lpstr>FCC-ee essentials and enabling characteristics</vt:lpstr>
      <vt:lpstr>Higgs physics at the end of the HL-LHC</vt:lpstr>
      <vt:lpstr>Higgs self-coupling at HL-LHC and FCC-hh</vt:lpstr>
      <vt:lpstr>PowerPoint Presentation</vt:lpstr>
      <vt:lpstr>  Alternative uses of the LHC tunnel - LEP3</vt:lpstr>
      <vt:lpstr>The LEP3 Physics Program in a nutshell</vt:lpstr>
      <vt:lpstr>Physics Performance Comparison HL-LHC / LEP3</vt:lpstr>
      <vt:lpstr> Cost Estimation and time-line for LEP3</vt:lpstr>
      <vt:lpstr>Alternative uses of the LHC tunnel - LHeC</vt:lpstr>
      <vt:lpstr>PowerPoint Presentation</vt:lpstr>
      <vt:lpstr>Motivation for a Linear Lepton Collider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Physics Potential of the FCC-ee</vt:lpstr>
      <vt:lpstr>Detector Opportunities at the FCC-ee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Here you can see examples of slide types which are included in this template</dc:title>
  <dc:creator>Janis Schmidt</dc:creator>
  <cp:lastModifiedBy>Dominik Dannheim</cp:lastModifiedBy>
  <cp:revision>179</cp:revision>
  <cp:lastPrinted>2020-01-30T13:49:18Z</cp:lastPrinted>
  <dcterms:created xsi:type="dcterms:W3CDTF">2023-02-15T12:28:27Z</dcterms:created>
  <dcterms:modified xsi:type="dcterms:W3CDTF">2025-06-11T14:40:16Z</dcterms:modified>
</cp:coreProperties>
</file>