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65" r:id="rId3"/>
    <p:sldId id="266" r:id="rId4"/>
    <p:sldId id="267" r:id="rId5"/>
    <p:sldId id="269" r:id="rId6"/>
    <p:sldId id="268" r:id="rId7"/>
    <p:sldId id="270" r:id="rId8"/>
    <p:sldId id="271" r:id="rId9"/>
    <p:sldId id="276" r:id="rId10"/>
    <p:sldId id="296" r:id="rId11"/>
    <p:sldId id="316" r:id="rId12"/>
    <p:sldId id="273" r:id="rId13"/>
    <p:sldId id="274" r:id="rId14"/>
    <p:sldId id="275" r:id="rId15"/>
    <p:sldId id="317" r:id="rId16"/>
    <p:sldId id="294" r:id="rId17"/>
    <p:sldId id="304" r:id="rId18"/>
    <p:sldId id="300" r:id="rId19"/>
    <p:sldId id="309" r:id="rId20"/>
    <p:sldId id="298" r:id="rId21"/>
    <p:sldId id="272" r:id="rId22"/>
    <p:sldId id="258" r:id="rId23"/>
    <p:sldId id="259" r:id="rId24"/>
    <p:sldId id="260" r:id="rId25"/>
    <p:sldId id="318" r:id="rId26"/>
    <p:sldId id="261" r:id="rId27"/>
    <p:sldId id="26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0D5BC-AEA6-42C5-9553-7839A4621974}" type="datetimeFigureOut">
              <a:rPr lang="en-US" smtClean="0"/>
              <a:t>6/11/2025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23381-71D0-4B09-8211-D59263AC73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822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7268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D78AC-298B-4734-94F8-73D182FE62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D08423-77CC-ECB4-EC16-786C56817D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D41C23-9A0E-008F-7A0D-D75499344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D5AC-BF7D-4372-96EC-FC76BB7D6826}" type="datetime1">
              <a:rPr lang="en-US" smtClean="0"/>
              <a:t>6/11/2025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8AD4F-2327-AFAF-CF71-AE758CF7A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AC30F0-F100-4C6E-3F9C-0584C9CDD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74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933EE-C66A-DF48-DC84-863909038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3312F7-9EE9-F9FF-8F26-EE5E3E48DA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517F02-F20D-ABA6-3668-83D6FF17A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4D17-3E71-480D-823C-1BD7CA020974}" type="datetime1">
              <a:rPr lang="en-US" smtClean="0"/>
              <a:t>6/11/2025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E09F5E-C99E-85AE-666C-DAD3A9C84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B1E5B-7853-F122-C0B3-A2A058042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794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142D8A-B075-B01A-5DFC-2B887CD44E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37562F-56A5-5D1F-2521-1A229B280B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82EA59-B84F-EBA5-72E0-768B4974C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ECEE8-7DD3-48DE-84F4-2D6BEF0F7AD4}" type="datetime1">
              <a:rPr lang="en-US" smtClean="0"/>
              <a:t>6/11/2025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269632-5517-4420-AC38-DECEBC1C9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F78FD-EE5B-D614-A05F-08F5D417A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5924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28DC-2716-49A5-BE9D-4D86F3A5C1A3}" type="datetime1">
              <a:rPr lang="en-GB" smtClean="0"/>
              <a:t>11/06/2025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4344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336" y="116632"/>
            <a:ext cx="7200800" cy="648072"/>
          </a:xfrm>
        </p:spPr>
        <p:txBody>
          <a:bodyPr/>
          <a:lstStyle>
            <a:lvl1pPr algn="l">
              <a:defRPr sz="3600" b="1">
                <a:solidFill>
                  <a:srgbClr val="0033A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CAAEAA-F7AE-40CB-6BF1-22ECCE3C02BE}"/>
              </a:ext>
            </a:extLst>
          </p:cNvPr>
          <p:cNvSpPr/>
          <p:nvPr userDrawn="1"/>
        </p:nvSpPr>
        <p:spPr>
          <a:xfrm>
            <a:off x="0" y="6453336"/>
            <a:ext cx="12192000" cy="404664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0" i="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043608" y="6522293"/>
            <a:ext cx="1614636" cy="276944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18.10.2024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83632" y="6525344"/>
            <a:ext cx="8274024" cy="273893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benoit.cure@cern.ch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522293"/>
            <a:ext cx="832520" cy="291083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7D7BA8CA-F16B-4490-8F73-397C42EE270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87E0B32-7E86-57C8-06F0-A83CABD3D4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492750"/>
            <a:ext cx="332880" cy="332880"/>
          </a:xfrm>
          <a:prstGeom prst="rect">
            <a:avLst/>
          </a:prstGeom>
        </p:spPr>
      </p:pic>
      <p:pic>
        <p:nvPicPr>
          <p:cNvPr id="12" name="Image 2" descr="logooutline.eps">
            <a:extLst>
              <a:ext uri="{FF2B5EF4-FFF2-40B4-BE49-F238E27FC236}">
                <a16:creationId xmlns:a16="http://schemas.microsoft.com/office/drawing/2014/main" id="{0DEBC598-735A-771A-C555-80CCDF8EDA6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75" y="6496819"/>
            <a:ext cx="332149" cy="328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348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48D0F-5E2D-7EAE-EC80-CB72FD1BE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67E564-3F8B-7163-2C8A-640686368F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7401B-CC51-D7F1-DA6A-2328FCCBB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4888-CAAB-4300-B52D-8EC92D6F2B96}" type="datetime1">
              <a:rPr lang="en-US" smtClean="0"/>
              <a:t>6/11/2025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3FA7D3-5D46-83BC-06EC-763051F9F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F0B714-02B0-DD09-95AF-6223FA545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10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9372E-A919-3CCD-5357-AE9DFA42F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9CD6AD-A645-4C9B-8973-BBEBE28B14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4B32A-770A-DAF9-904B-46F7AE31D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AE03-11BC-4860-AB5D-2E6674D84954}" type="datetime1">
              <a:rPr lang="en-US" smtClean="0"/>
              <a:t>6/11/2025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A2F8D8-7355-B0EE-671E-4B7ADF0EE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D5A52-6D9B-18A9-412A-4EED32C9A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710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90674-1B73-B717-EAA6-9F5580116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A7E035-BDF3-2728-CA5E-8C2B7E4BD9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AEA2C0-8C5B-7C81-9444-34B0EAF964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0A3EB3-0743-8997-7CBC-A4EA4F492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0B51-B751-48B1-B430-5E1578E19292}" type="datetime1">
              <a:rPr lang="en-US" smtClean="0"/>
              <a:t>6/11/2025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E930BB-D7F6-0F08-0348-6BB196FAB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6FA59A-9AC5-D4D9-3E36-1F35EDB1E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365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7DE23-AAAF-F380-2ABD-1FB9731DC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792AB3-49A6-94C6-AAAE-F8BC742748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6492D4-76B0-8FB0-94C6-02E9B1E5FC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6C566E-0D46-D24A-CE0F-A7EC9CB19D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CE7667-2D96-4ABD-81F2-224936A374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901A1A-1E43-8048-2792-51F3D7093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C87A6-6F7E-4702-80F6-2B2FDB37EAA6}" type="datetime1">
              <a:rPr lang="en-US" smtClean="0"/>
              <a:t>6/11/2025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966C59-6162-7DDC-0D2D-4CB7CEC04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830B7D-9145-9C4D-2E51-8EA17A826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074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3D006-59C7-B4FC-4E37-B07550342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B54D67-4CCE-FB45-C1FB-0CF5C46DB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588FE-C43C-46D0-8B02-C881A22677BC}" type="datetime1">
              <a:rPr lang="en-US" smtClean="0"/>
              <a:t>6/11/2025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B6328D-2041-3678-A1DB-C764A5530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434D25-74C2-D5A5-F765-14765CF73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429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D1759F-DDBF-C672-017A-A90F61B9F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A486-C1E7-4B8C-907B-D2535048782E}" type="datetime1">
              <a:rPr lang="en-US" smtClean="0"/>
              <a:t>6/11/2025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E4724B-0F1C-1E32-A98F-B7948D14C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AAA799-AFB4-7EB7-997F-BBBFA2232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413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21F76-2ABA-4A68-C79A-98B811793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F54F28-2F18-74B8-CFE9-DA70874EE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48FA51-B3BE-CBB6-5246-9D5E99C67E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794E70-3A70-6621-F058-C07C41399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A453-05A1-4FE1-8F33-79C7C132CE5A}" type="datetime1">
              <a:rPr lang="en-US" smtClean="0"/>
              <a:t>6/11/2025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24EBA0-E15B-E2F8-9C3A-1E7290E02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C20AB2-8C1A-5B26-602C-575E7C4E4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046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FEB57-D868-51C8-558A-2D9C04250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26CCBB-DBAA-0D9C-0FAA-069B1C3C08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1E0404-45DD-8A43-D9E0-5280840379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8F0EDA-054F-1F49-546A-ECDAC0992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7E6CB-0271-47B1-ADA1-1E6C7A85BD30}" type="datetime1">
              <a:rPr lang="en-US" smtClean="0"/>
              <a:t>6/11/2025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D11F85-D4BC-B04B-F502-B8361847C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55DC52-BA3B-56B4-ADDB-B9EBC64C0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64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77FB3-AB5A-C0C8-ADA8-4B03F90DC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B2325-B467-DB89-D421-13AD788C0B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3BC5FA-C4E0-DE2C-5ADD-CECF25411C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6567CB-00D9-419E-986F-320F3E0276EB}" type="datetime1">
              <a:rPr lang="en-US" smtClean="0"/>
              <a:t>6/11/2025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DAB698-CEAF-4941-CB4C-60833730E7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879A6-7B15-4122-AB5F-690FEACE66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382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8.png"/><Relationship Id="rId7" Type="http://schemas.openxmlformats.org/officeDocument/2006/relationships/image" Target="../media/image3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28.png"/><Relationship Id="rId4" Type="http://schemas.openxmlformats.org/officeDocument/2006/relationships/image" Target="../media/image21.png"/><Relationship Id="rId9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3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nav/P:CERN-0000002754:V0/I:EDA-02561-V3-1:V0/TAB4" TargetMode="External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jpeg"/><Relationship Id="rId3" Type="http://schemas.openxmlformats.org/officeDocument/2006/relationships/image" Target="../media/image42.jpe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11" Type="http://schemas.openxmlformats.org/officeDocument/2006/relationships/image" Target="../media/image50.png"/><Relationship Id="rId5" Type="http://schemas.openxmlformats.org/officeDocument/2006/relationships/image" Target="../media/image44.jpeg"/><Relationship Id="rId10" Type="http://schemas.openxmlformats.org/officeDocument/2006/relationships/image" Target="../media/image49.jpg"/><Relationship Id="rId4" Type="http://schemas.openxmlformats.org/officeDocument/2006/relationships/image" Target="../media/image43.jpg"/><Relationship Id="rId9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47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6.png"/><Relationship Id="rId5" Type="http://schemas.openxmlformats.org/officeDocument/2006/relationships/image" Target="../media/image56.png"/><Relationship Id="rId4" Type="http://schemas.openxmlformats.org/officeDocument/2006/relationships/image" Target="../media/image5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sv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840034A-D920-D06D-3B4E-FA5C5A6E3C5A}"/>
              </a:ext>
            </a:extLst>
          </p:cNvPr>
          <p:cNvSpPr txBox="1"/>
          <p:nvPr/>
        </p:nvSpPr>
        <p:spPr>
          <a:xfrm>
            <a:off x="1524000" y="5701559"/>
            <a:ext cx="9144000" cy="571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dirty="0"/>
              <a:t>June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953FF3-B88B-F1D1-B034-3C4B71F72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0F380AC-9202-53E9-8D39-90E7C2AC75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9334AC3-F97B-AAEB-193C-D6FEF28515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CF0F8F8-6D3A-38F2-F9D7-AA175316B2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AFAD5CE-80B8-B900-E7F2-E312BA900A9E}"/>
              </a:ext>
            </a:extLst>
          </p:cNvPr>
          <p:cNvSpPr txBox="1"/>
          <p:nvPr/>
        </p:nvSpPr>
        <p:spPr>
          <a:xfrm>
            <a:off x="7756358" y="6304668"/>
            <a:ext cx="30886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X. Pons on behalf of the DT-DI Section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D52440-42F9-5DFF-B82A-66374276319E}"/>
              </a:ext>
            </a:extLst>
          </p:cNvPr>
          <p:cNvSpPr txBox="1"/>
          <p:nvPr/>
        </p:nvSpPr>
        <p:spPr>
          <a:xfrm>
            <a:off x="2444199" y="1868905"/>
            <a:ext cx="7303602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3600" dirty="0"/>
              <a:t>Detector Technology Group Meeting</a:t>
            </a:r>
          </a:p>
          <a:p>
            <a:pPr algn="ctr">
              <a:spcAft>
                <a:spcPts val="600"/>
              </a:spcAft>
            </a:pPr>
            <a:r>
              <a:rPr lang="en-US" sz="3600" dirty="0"/>
              <a:t>Detector Interface Section</a:t>
            </a:r>
          </a:p>
          <a:p>
            <a:pPr algn="ctr">
              <a:spcAft>
                <a:spcPts val="600"/>
              </a:spcAft>
            </a:pPr>
            <a:r>
              <a:rPr lang="en-US" sz="3600" dirty="0"/>
              <a:t>Magnet Services</a:t>
            </a:r>
          </a:p>
        </p:txBody>
      </p: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582DDBA6-C016-7C8D-B513-30C2C9FA0D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961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682418-08E1-97DA-6585-B33517F1C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3388EF-05B3-552C-B9FB-88FBE384A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0CA7518-3346-74B5-AD51-B3AC8A4A26F6}"/>
              </a:ext>
            </a:extLst>
          </p:cNvPr>
          <p:cNvCxnSpPr>
            <a:cxnSpLocks/>
          </p:cNvCxnSpPr>
          <p:nvPr/>
        </p:nvCxnSpPr>
        <p:spPr>
          <a:xfrm>
            <a:off x="591671" y="914391"/>
            <a:ext cx="1115627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B08166A-3A1F-CD2D-48F1-95BF07D95831}"/>
              </a:ext>
            </a:extLst>
          </p:cNvPr>
          <p:cNvSpPr txBox="1"/>
          <p:nvPr/>
        </p:nvSpPr>
        <p:spPr>
          <a:xfrm>
            <a:off x="3084510" y="254480"/>
            <a:ext cx="4837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Magnet Control Project (MCP 2025)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30E0A7-6649-81B2-C635-8B968D7B5B11}"/>
              </a:ext>
            </a:extLst>
          </p:cNvPr>
          <p:cNvSpPr txBox="1"/>
          <p:nvPr/>
        </p:nvSpPr>
        <p:spPr>
          <a:xfrm>
            <a:off x="3409327" y="1319422"/>
            <a:ext cx="8807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ATLAS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07762D-950D-20CD-F96F-AFEFD2D98DD9}"/>
              </a:ext>
            </a:extLst>
          </p:cNvPr>
          <p:cNvSpPr txBox="1"/>
          <p:nvPr/>
        </p:nvSpPr>
        <p:spPr>
          <a:xfrm>
            <a:off x="6115093" y="1310991"/>
            <a:ext cx="7014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CMS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A11092-8890-A071-27FF-6D17957D0BC5}"/>
              </a:ext>
            </a:extLst>
          </p:cNvPr>
          <p:cNvSpPr txBox="1"/>
          <p:nvPr/>
        </p:nvSpPr>
        <p:spPr>
          <a:xfrm>
            <a:off x="1061671" y="1319421"/>
            <a:ext cx="838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ALICE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55CEF1-AB88-F1E6-C2B6-6E9427C6B562}"/>
              </a:ext>
            </a:extLst>
          </p:cNvPr>
          <p:cNvSpPr txBox="1"/>
          <p:nvPr/>
        </p:nvSpPr>
        <p:spPr>
          <a:xfrm>
            <a:off x="8149622" y="1276261"/>
            <a:ext cx="767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LHCb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01678AF-1913-BF2E-AA29-1E1360844002}"/>
              </a:ext>
            </a:extLst>
          </p:cNvPr>
          <p:cNvCxnSpPr>
            <a:cxnSpLocks/>
          </p:cNvCxnSpPr>
          <p:nvPr/>
        </p:nvCxnSpPr>
        <p:spPr>
          <a:xfrm>
            <a:off x="425955" y="1791180"/>
            <a:ext cx="21096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2F36310-7BB6-8B93-B337-38AE3F70B5D2}"/>
              </a:ext>
            </a:extLst>
          </p:cNvPr>
          <p:cNvCxnSpPr>
            <a:cxnSpLocks/>
          </p:cNvCxnSpPr>
          <p:nvPr/>
        </p:nvCxnSpPr>
        <p:spPr>
          <a:xfrm>
            <a:off x="2848498" y="1791180"/>
            <a:ext cx="21096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B8A8512-8D9D-7ACA-1907-C6090C3E92DE}"/>
              </a:ext>
            </a:extLst>
          </p:cNvPr>
          <p:cNvCxnSpPr>
            <a:cxnSpLocks/>
          </p:cNvCxnSpPr>
          <p:nvPr/>
        </p:nvCxnSpPr>
        <p:spPr>
          <a:xfrm>
            <a:off x="5430025" y="1773252"/>
            <a:ext cx="21096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4C87A45-8821-F6EB-5CA2-A80DCEDD02AF}"/>
              </a:ext>
            </a:extLst>
          </p:cNvPr>
          <p:cNvCxnSpPr>
            <a:cxnSpLocks/>
          </p:cNvCxnSpPr>
          <p:nvPr/>
        </p:nvCxnSpPr>
        <p:spPr>
          <a:xfrm>
            <a:off x="7871848" y="1782116"/>
            <a:ext cx="1387288" cy="9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264BB713-2B7D-7E68-3B6B-40B395ED7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811" y="1914239"/>
            <a:ext cx="554701" cy="70394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ACE74CE-8FDB-0F6F-0EE8-CCFCB736A0B8}"/>
              </a:ext>
            </a:extLst>
          </p:cNvPr>
          <p:cNvSpPr txBox="1"/>
          <p:nvPr/>
        </p:nvSpPr>
        <p:spPr>
          <a:xfrm>
            <a:off x="827044" y="2452081"/>
            <a:ext cx="1248112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 Giulio Malaguti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7DFDAAB-91ED-CA15-D6FE-C67D854D0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3578" y="1894890"/>
            <a:ext cx="554701" cy="70394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6E6ABD2-AAA9-DCEA-E9FD-8FC94E5AA5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413" y="1894891"/>
            <a:ext cx="554703" cy="72061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4F1A077-182F-9594-D0C1-4C7A326D14E3}"/>
              </a:ext>
            </a:extLst>
          </p:cNvPr>
          <p:cNvSpPr txBox="1"/>
          <p:nvPr/>
        </p:nvSpPr>
        <p:spPr>
          <a:xfrm>
            <a:off x="2806098" y="2467549"/>
            <a:ext cx="1170233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Laurent Deront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17FB533-5D00-9008-E3DA-B1DC1526A9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3210" y="1875707"/>
            <a:ext cx="559385" cy="75480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FF05BBD-59C8-1641-42C7-1E75E5830322}"/>
              </a:ext>
            </a:extLst>
          </p:cNvPr>
          <p:cNvSpPr txBox="1"/>
          <p:nvPr/>
        </p:nvSpPr>
        <p:spPr>
          <a:xfrm>
            <a:off x="6011637" y="2515372"/>
            <a:ext cx="1424625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Maciej Ostrega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C7C98BA-3CD0-25EC-0CF8-C42F119D1812}"/>
              </a:ext>
            </a:extLst>
          </p:cNvPr>
          <p:cNvSpPr txBox="1"/>
          <p:nvPr/>
        </p:nvSpPr>
        <p:spPr>
          <a:xfrm>
            <a:off x="8011024" y="2486141"/>
            <a:ext cx="1248112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 Giulio Malaguti 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FCF870DB-3CDE-5D0B-7863-EB3686219C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9455" y="1881823"/>
            <a:ext cx="576287" cy="736365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F29E9D2D-54AE-AEBF-F379-5DC15B927BD9}"/>
              </a:ext>
            </a:extLst>
          </p:cNvPr>
          <p:cNvSpPr txBox="1"/>
          <p:nvPr/>
        </p:nvSpPr>
        <p:spPr>
          <a:xfrm>
            <a:off x="3947601" y="2486141"/>
            <a:ext cx="1170233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Jarl Pettersen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40839BB-BD8A-7740-7733-20DDC1A4FCE9}"/>
              </a:ext>
            </a:extLst>
          </p:cNvPr>
          <p:cNvSpPr txBox="1"/>
          <p:nvPr/>
        </p:nvSpPr>
        <p:spPr>
          <a:xfrm>
            <a:off x="480733" y="4161186"/>
            <a:ext cx="21099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MSS Software Experts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85E96C4-B25E-7B72-37D7-F12C44BD0E97}"/>
              </a:ext>
            </a:extLst>
          </p:cNvPr>
          <p:cNvCxnSpPr>
            <a:cxnSpLocks/>
          </p:cNvCxnSpPr>
          <p:nvPr/>
        </p:nvCxnSpPr>
        <p:spPr>
          <a:xfrm flipV="1">
            <a:off x="313392" y="4523117"/>
            <a:ext cx="2277278" cy="324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" name="Picture 40">
            <a:extLst>
              <a:ext uri="{FF2B5EF4-FFF2-40B4-BE49-F238E27FC236}">
                <a16:creationId xmlns:a16="http://schemas.microsoft.com/office/drawing/2014/main" id="{E626FB55-0DEC-CCA1-87B1-742AC54ABD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6139" y="4655589"/>
            <a:ext cx="584143" cy="765428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2CFA565A-20CC-8BC7-B624-236DC01F4CD8}"/>
              </a:ext>
            </a:extLst>
          </p:cNvPr>
          <p:cNvSpPr txBox="1"/>
          <p:nvPr/>
        </p:nvSpPr>
        <p:spPr>
          <a:xfrm>
            <a:off x="934475" y="5266281"/>
            <a:ext cx="1248112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 Sylvain Ravat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E180264-F8A0-8539-1098-72C3C07D0B6D}"/>
              </a:ext>
            </a:extLst>
          </p:cNvPr>
          <p:cNvSpPr txBox="1"/>
          <p:nvPr/>
        </p:nvSpPr>
        <p:spPr>
          <a:xfrm>
            <a:off x="2943831" y="5396757"/>
            <a:ext cx="1569968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67" dirty="0"/>
              <a:t> Valentina Reynaud 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8C7968D-7C32-F97D-E776-1A0A01F86B7C}"/>
              </a:ext>
            </a:extLst>
          </p:cNvPr>
          <p:cNvSpPr txBox="1"/>
          <p:nvPr/>
        </p:nvSpPr>
        <p:spPr>
          <a:xfrm>
            <a:off x="7151571" y="4128690"/>
            <a:ext cx="2137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MCS Software Experts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44AC6F4-E3F7-ECC4-0A7F-FC665D89270C}"/>
              </a:ext>
            </a:extLst>
          </p:cNvPr>
          <p:cNvCxnSpPr>
            <a:cxnSpLocks/>
          </p:cNvCxnSpPr>
          <p:nvPr/>
        </p:nvCxnSpPr>
        <p:spPr>
          <a:xfrm flipV="1">
            <a:off x="6997856" y="4498021"/>
            <a:ext cx="2376685" cy="250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9" name="Picture 48">
            <a:extLst>
              <a:ext uri="{FF2B5EF4-FFF2-40B4-BE49-F238E27FC236}">
                <a16:creationId xmlns:a16="http://schemas.microsoft.com/office/drawing/2014/main" id="{54F9B6AF-BCB4-0B8F-0679-31D21F74CF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3937" y="4601439"/>
            <a:ext cx="584143" cy="765428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F33CD183-E107-0C54-6A00-85D771B01666}"/>
              </a:ext>
            </a:extLst>
          </p:cNvPr>
          <p:cNvSpPr txBox="1"/>
          <p:nvPr/>
        </p:nvSpPr>
        <p:spPr>
          <a:xfrm>
            <a:off x="8253612" y="5240832"/>
            <a:ext cx="1248112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 Sylvain Ravat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E637FA69-1A70-1DDA-2733-8F430F7363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6238" y="4639734"/>
            <a:ext cx="559385" cy="754805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D5CDE37-292B-DB61-E6B4-C9E7F2020AC8}"/>
              </a:ext>
            </a:extLst>
          </p:cNvPr>
          <p:cNvSpPr txBox="1"/>
          <p:nvPr/>
        </p:nvSpPr>
        <p:spPr>
          <a:xfrm>
            <a:off x="7163420" y="5250165"/>
            <a:ext cx="1424625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Maciej Ostrega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98901C1-6E28-27E0-CD7A-AFD9F2120787}"/>
              </a:ext>
            </a:extLst>
          </p:cNvPr>
          <p:cNvSpPr txBox="1"/>
          <p:nvPr/>
        </p:nvSpPr>
        <p:spPr>
          <a:xfrm>
            <a:off x="3642989" y="4161186"/>
            <a:ext cx="26740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MCS/MSS Hardware Experts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22BED43-1E74-2D35-A0BA-1E93E307C7BE}"/>
              </a:ext>
            </a:extLst>
          </p:cNvPr>
          <p:cNvCxnSpPr>
            <a:cxnSpLocks/>
          </p:cNvCxnSpPr>
          <p:nvPr/>
        </p:nvCxnSpPr>
        <p:spPr>
          <a:xfrm flipV="1">
            <a:off x="3081099" y="4510324"/>
            <a:ext cx="3655837" cy="275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Picture 54">
            <a:extLst>
              <a:ext uri="{FF2B5EF4-FFF2-40B4-BE49-F238E27FC236}">
                <a16:creationId xmlns:a16="http://schemas.microsoft.com/office/drawing/2014/main" id="{D29092DA-38C8-EB6D-895C-C309D43CB3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5935" y="4690476"/>
            <a:ext cx="554703" cy="720619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3F5A416E-A83A-476E-27A2-D7FE220F4AFB}"/>
              </a:ext>
            </a:extLst>
          </p:cNvPr>
          <p:cNvSpPr txBox="1"/>
          <p:nvPr/>
        </p:nvSpPr>
        <p:spPr>
          <a:xfrm>
            <a:off x="4382621" y="5263134"/>
            <a:ext cx="1170233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Laurent Deront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A40472E-55DE-796F-4CFF-502E4DA2A3D1}"/>
              </a:ext>
            </a:extLst>
          </p:cNvPr>
          <p:cNvSpPr txBox="1"/>
          <p:nvPr/>
        </p:nvSpPr>
        <p:spPr>
          <a:xfrm>
            <a:off x="5565138" y="5259332"/>
            <a:ext cx="1170233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Xavier Pons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0686EA9-6C11-20BE-6B1A-D594B56EB5BA}"/>
              </a:ext>
            </a:extLst>
          </p:cNvPr>
          <p:cNvSpPr txBox="1"/>
          <p:nvPr/>
        </p:nvSpPr>
        <p:spPr>
          <a:xfrm>
            <a:off x="9794180" y="2041819"/>
            <a:ext cx="1598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Workshop / FSU</a:t>
            </a: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D6ADABD6-7A29-9CDF-94D3-E1AC37CE69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29752" y="3676143"/>
            <a:ext cx="496229" cy="656648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58C97048-2F9A-B313-5F80-093CDDB722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51229" y="5417237"/>
            <a:ext cx="481401" cy="656648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22D82C81-DB41-C44B-02D8-11DF0AC41BE6}"/>
              </a:ext>
            </a:extLst>
          </p:cNvPr>
          <p:cNvSpPr txBox="1"/>
          <p:nvPr/>
        </p:nvSpPr>
        <p:spPr>
          <a:xfrm>
            <a:off x="9799428" y="5543158"/>
            <a:ext cx="1248112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Marc Carrichon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EF9E5FE-44D4-79AA-DF6C-D43AB7CAF6ED}"/>
              </a:ext>
            </a:extLst>
          </p:cNvPr>
          <p:cNvSpPr txBox="1"/>
          <p:nvPr/>
        </p:nvSpPr>
        <p:spPr>
          <a:xfrm>
            <a:off x="9966582" y="4654632"/>
            <a:ext cx="1248112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Murat Dinger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249F7DB-BFB7-7BA7-40F9-0A4E921439C9}"/>
              </a:ext>
            </a:extLst>
          </p:cNvPr>
          <p:cNvSpPr txBox="1"/>
          <p:nvPr/>
        </p:nvSpPr>
        <p:spPr>
          <a:xfrm>
            <a:off x="9913453" y="3744157"/>
            <a:ext cx="1248112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Bayram Dinger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9161F9B-42D2-4C7E-4D75-277787576F8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68105" y="4601438"/>
            <a:ext cx="605892" cy="81957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C74C931-E4C3-3D16-039F-E19947E950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47762" y="4569957"/>
            <a:ext cx="478220" cy="65192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4F1118D1-4328-482F-8C72-01D579CD080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947762" y="2822384"/>
            <a:ext cx="478220" cy="643920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0413C1C9-C5FD-7128-0742-CBD16C6B3B97}"/>
              </a:ext>
            </a:extLst>
          </p:cNvPr>
          <p:cNvSpPr txBox="1"/>
          <p:nvPr/>
        </p:nvSpPr>
        <p:spPr>
          <a:xfrm>
            <a:off x="9703627" y="3029618"/>
            <a:ext cx="1515364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7" dirty="0"/>
              <a:t>Jerome Bourachot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5A61521-E378-7388-9601-8FFCFCEFC56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34455" y="4718051"/>
            <a:ext cx="499891" cy="656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819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EE617-7844-8737-5031-2EE12DBED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A88F-C255-48FF-98D1-5EF1E4E26655}" type="datetime1">
              <a:rPr lang="en-US" smtClean="0"/>
              <a:t>6/11/2025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BB8722-595D-D6E9-AAE2-3B67CDEFA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1D18E8-A1B4-A650-FFE3-8EB2D3FD5F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479" y="246041"/>
            <a:ext cx="444315" cy="5995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FF4A920-BCCE-655A-ECC4-3C271A328948}"/>
              </a:ext>
            </a:extLst>
          </p:cNvPr>
          <p:cNvSpPr txBox="1"/>
          <p:nvPr/>
        </p:nvSpPr>
        <p:spPr>
          <a:xfrm>
            <a:off x="713794" y="274051"/>
            <a:ext cx="1424625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>
                <a:solidFill>
                  <a:srgbClr val="00182E"/>
                </a:solidFill>
              </a:rPr>
              <a:t>Maciej Ostrega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CEBBC2-F78B-E354-33EE-715CDFB5CFF2}"/>
              </a:ext>
            </a:extLst>
          </p:cNvPr>
          <p:cNvCxnSpPr>
            <a:cxnSpLocks/>
          </p:cNvCxnSpPr>
          <p:nvPr/>
        </p:nvCxnSpPr>
        <p:spPr>
          <a:xfrm>
            <a:off x="654415" y="959641"/>
            <a:ext cx="0" cy="529430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0637521B-3CA0-2843-DC64-9FEB8352E9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928" y="901205"/>
            <a:ext cx="515579" cy="6543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0583AD5-4C35-CA76-416C-E50CE01050E3}"/>
              </a:ext>
            </a:extLst>
          </p:cNvPr>
          <p:cNvSpPr txBox="1"/>
          <p:nvPr/>
        </p:nvSpPr>
        <p:spPr>
          <a:xfrm>
            <a:off x="1262271" y="980776"/>
            <a:ext cx="1248112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>
                <a:solidFill>
                  <a:srgbClr val="00182E"/>
                </a:solidFill>
              </a:rPr>
              <a:t> G. Malaguti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4D93FD6-AAA1-BBEC-9984-E32F94ABFC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074" y="1624832"/>
            <a:ext cx="514225" cy="65706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7233082-8DF3-AD42-E100-DC8FE5AD61F2}"/>
              </a:ext>
            </a:extLst>
          </p:cNvPr>
          <p:cNvSpPr txBox="1"/>
          <p:nvPr/>
        </p:nvSpPr>
        <p:spPr>
          <a:xfrm>
            <a:off x="1342074" y="1778028"/>
            <a:ext cx="1170233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>
                <a:solidFill>
                  <a:srgbClr val="00182E"/>
                </a:solidFill>
              </a:rPr>
              <a:t>J Pettersen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EE2537-CA9D-07B0-7C11-928B496430B0}"/>
              </a:ext>
            </a:extLst>
          </p:cNvPr>
          <p:cNvSpPr txBox="1"/>
          <p:nvPr/>
        </p:nvSpPr>
        <p:spPr>
          <a:xfrm>
            <a:off x="1355485" y="2493992"/>
            <a:ext cx="1170233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>
                <a:solidFill>
                  <a:srgbClr val="00182E"/>
                </a:solidFill>
              </a:rPr>
              <a:t>X Pons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80DC460-C5B6-253E-8743-6C29FA5A9F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315" y="3245586"/>
            <a:ext cx="503963" cy="65706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E3B53DF-B58E-1D5A-1043-866B624FCCAA}"/>
              </a:ext>
            </a:extLst>
          </p:cNvPr>
          <p:cNvSpPr txBox="1"/>
          <p:nvPr/>
        </p:nvSpPr>
        <p:spPr>
          <a:xfrm>
            <a:off x="1342074" y="3380151"/>
            <a:ext cx="1170233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7" dirty="0">
                <a:solidFill>
                  <a:srgbClr val="00182E"/>
                </a:solidFill>
              </a:rPr>
              <a:t>K Barth</a:t>
            </a:r>
          </a:p>
          <a:p>
            <a:r>
              <a:rPr lang="en-US" sz="1067" dirty="0">
                <a:solidFill>
                  <a:srgbClr val="00182E"/>
                </a:solidFill>
              </a:rPr>
              <a:t>(ALICE)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97501AB-E35C-2C94-C0FF-06650B0DB7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2052" y="3961206"/>
            <a:ext cx="514225" cy="6987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73958F3-D9DE-4771-1DD8-CE53301EB3FB}"/>
              </a:ext>
            </a:extLst>
          </p:cNvPr>
          <p:cNvSpPr txBox="1"/>
          <p:nvPr/>
        </p:nvSpPr>
        <p:spPr>
          <a:xfrm>
            <a:off x="1315128" y="4104100"/>
            <a:ext cx="1170233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7" dirty="0">
                <a:solidFill>
                  <a:srgbClr val="00182E"/>
                </a:solidFill>
              </a:rPr>
              <a:t>A Meynet</a:t>
            </a:r>
          </a:p>
          <a:p>
            <a:r>
              <a:rPr lang="en-US" sz="1067" dirty="0">
                <a:solidFill>
                  <a:srgbClr val="00182E"/>
                </a:solidFill>
              </a:rPr>
              <a:t>(CMS)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1199E51-D71B-0D15-2CAA-20DC9036F1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2051" y="4770697"/>
            <a:ext cx="514227" cy="69771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0A3C9020-6617-3508-6540-8AF31D602541}"/>
              </a:ext>
            </a:extLst>
          </p:cNvPr>
          <p:cNvSpPr txBox="1"/>
          <p:nvPr/>
        </p:nvSpPr>
        <p:spPr>
          <a:xfrm>
            <a:off x="1309617" y="4846177"/>
            <a:ext cx="1170233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7" dirty="0">
                <a:solidFill>
                  <a:srgbClr val="00182E"/>
                </a:solidFill>
              </a:rPr>
              <a:t>J Vizdal</a:t>
            </a:r>
          </a:p>
          <a:p>
            <a:r>
              <a:rPr lang="en-US" sz="1067" dirty="0">
                <a:solidFill>
                  <a:srgbClr val="00182E"/>
                </a:solidFill>
              </a:rPr>
              <a:t>(ATLAS)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A5B5F64-C974-AA53-BEB2-3154ED6FD1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7073" y="5557458"/>
            <a:ext cx="456035" cy="63373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B6DF278-7C7C-3FE3-CEB7-F94766FD483B}"/>
              </a:ext>
            </a:extLst>
          </p:cNvPr>
          <p:cNvSpPr txBox="1"/>
          <p:nvPr/>
        </p:nvSpPr>
        <p:spPr>
          <a:xfrm>
            <a:off x="1309617" y="5632475"/>
            <a:ext cx="1170233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7" dirty="0">
                <a:solidFill>
                  <a:srgbClr val="00182E"/>
                </a:solidFill>
              </a:rPr>
              <a:t>L Roy</a:t>
            </a:r>
          </a:p>
          <a:p>
            <a:r>
              <a:rPr lang="en-US" sz="1067" dirty="0">
                <a:solidFill>
                  <a:srgbClr val="00182E"/>
                </a:solidFill>
              </a:rPr>
              <a:t>(LHCb)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52703AD-92B4-761C-1FDC-15F4EB24F92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79850" y="758661"/>
            <a:ext cx="9707125" cy="5118563"/>
          </a:xfrm>
          <a:prstGeom prst="rect">
            <a:avLst/>
          </a:prstGeom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41A0532C-69B6-7022-A0B9-15396EAE5E9C}"/>
              </a:ext>
            </a:extLst>
          </p:cNvPr>
          <p:cNvSpPr/>
          <p:nvPr/>
        </p:nvSpPr>
        <p:spPr>
          <a:xfrm>
            <a:off x="10913835" y="5587938"/>
            <a:ext cx="475525" cy="18294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C7BE227-1F0F-7108-F9D8-C2579878DCC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4240" y="2432736"/>
            <a:ext cx="499891" cy="656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552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3D0CAC6-A64D-E280-A8BA-BAB8C73FC5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C7AF0E-1444-2304-D0E7-7313296D9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12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8BB91C2-43C6-E8C4-8A11-8F8AE72CFC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5AA06F-FF64-2E5F-5A26-E7F526798F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9F56924-180C-82EE-7FAA-171BCC2B57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5B8625AA-6BF5-4EF7-D595-C0F3D1F27D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CBCA6B7-D8B9-6DEE-6E74-7704876B8783}"/>
              </a:ext>
            </a:extLst>
          </p:cNvPr>
          <p:cNvSpPr txBox="1"/>
          <p:nvPr/>
        </p:nvSpPr>
        <p:spPr>
          <a:xfrm>
            <a:off x="3044075" y="134034"/>
            <a:ext cx="2839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</a:rPr>
              <a:t>LS3 Activities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327708-1017-57C3-FC1F-A78CF846EDE2}"/>
              </a:ext>
            </a:extLst>
          </p:cNvPr>
          <p:cNvSpPr txBox="1"/>
          <p:nvPr/>
        </p:nvSpPr>
        <p:spPr>
          <a:xfrm>
            <a:off x="1253865" y="855014"/>
            <a:ext cx="584835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  <a:p>
            <a:r>
              <a:rPr lang="en-US" sz="2000" dirty="0"/>
              <a:t>1- Replace the battery charger of the MSS and QH</a:t>
            </a:r>
          </a:p>
          <a:p>
            <a:r>
              <a:rPr lang="en-US" sz="2000" dirty="0"/>
              <a:t>2- Replace the batteries </a:t>
            </a:r>
          </a:p>
          <a:p>
            <a:r>
              <a:rPr lang="en-US" sz="2000" dirty="0"/>
              <a:t>3- MDS: New updated MDS</a:t>
            </a:r>
          </a:p>
          <a:p>
            <a:r>
              <a:rPr lang="en-US" sz="2000" dirty="0"/>
              <a:t>4- MSS Interfaces:</a:t>
            </a:r>
          </a:p>
          <a:p>
            <a:r>
              <a:rPr lang="en-US" sz="2000" dirty="0"/>
              <a:t>	- Update of the DI Interfaces</a:t>
            </a:r>
          </a:p>
          <a:p>
            <a:r>
              <a:rPr lang="en-US" sz="2000" dirty="0"/>
              <a:t>	- Updated of the DI/DO Interfaces</a:t>
            </a:r>
          </a:p>
          <a:p>
            <a:r>
              <a:rPr lang="en-US" sz="2000" dirty="0"/>
              <a:t>	- VAM</a:t>
            </a:r>
          </a:p>
          <a:p>
            <a:r>
              <a:rPr lang="en-US" sz="2000" dirty="0"/>
              <a:t>5- Replace the cRIO-FPGA + modules</a:t>
            </a:r>
          </a:p>
          <a:p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C52E9C-8888-8BD1-7FE5-4D6E8AEC6487}"/>
              </a:ext>
            </a:extLst>
          </p:cNvPr>
          <p:cNvSpPr txBox="1"/>
          <p:nvPr/>
        </p:nvSpPr>
        <p:spPr>
          <a:xfrm>
            <a:off x="1274158" y="3978396"/>
            <a:ext cx="676255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000" dirty="0"/>
          </a:p>
          <a:p>
            <a:r>
              <a:rPr lang="en-US" sz="2000" dirty="0"/>
              <a:t>1- To install the diffusion pumps</a:t>
            </a:r>
          </a:p>
          <a:p>
            <a:r>
              <a:rPr lang="en-US" sz="2000" dirty="0"/>
              <a:t>2- To Install the DC power for these diffusion pumps =&gt; </a:t>
            </a:r>
          </a:p>
          <a:p>
            <a:r>
              <a:rPr lang="en-US" sz="2000" dirty="0"/>
              <a:t>	2.1 New DC power supply rack</a:t>
            </a:r>
          </a:p>
          <a:p>
            <a:r>
              <a:rPr lang="en-US" sz="2000" dirty="0"/>
              <a:t>	2.2 New EXD6 power cabinet</a:t>
            </a:r>
          </a:p>
          <a:p>
            <a:r>
              <a:rPr lang="en-US" sz="2000" dirty="0"/>
              <a:t>3- Maintenance of the primary pumps (</a:t>
            </a:r>
            <a:r>
              <a:rPr lang="en-US" sz="2000" u="sng" dirty="0"/>
              <a:t>replace by new </a:t>
            </a:r>
            <a:r>
              <a:rPr lang="en-US" sz="2000" dirty="0"/>
              <a:t>?)</a:t>
            </a:r>
          </a:p>
          <a:p>
            <a:r>
              <a:rPr lang="en-US" sz="2000" dirty="0"/>
              <a:t>4- Maintenance of the diffusion pumps (last year before run)</a:t>
            </a:r>
          </a:p>
          <a:p>
            <a:r>
              <a:rPr lang="en-US" sz="2000" dirty="0"/>
              <a:t>5- Replacement of the Vacuum gauges</a:t>
            </a:r>
          </a:p>
          <a:p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1DDE52-33B6-B171-44B8-402258F7FB4D}"/>
              </a:ext>
            </a:extLst>
          </p:cNvPr>
          <p:cNvSpPr txBox="1"/>
          <p:nvPr/>
        </p:nvSpPr>
        <p:spPr>
          <a:xfrm>
            <a:off x="319365" y="3868929"/>
            <a:ext cx="2555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Vacuum Activities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4D7CDD-E99F-AB91-3FCA-6F8A2D586F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198" y="648759"/>
            <a:ext cx="3651510" cy="20504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9DB0C7-7387-4FA2-B6C3-7BDF26A2D5E3}"/>
              </a:ext>
            </a:extLst>
          </p:cNvPr>
          <p:cNvSpPr txBox="1"/>
          <p:nvPr/>
        </p:nvSpPr>
        <p:spPr>
          <a:xfrm>
            <a:off x="8181411" y="2715151"/>
            <a:ext cx="3251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VAM – Quench detection board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F3531F7-E41E-6C8A-FC14-69380FB840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8985" y="3322170"/>
            <a:ext cx="2486429" cy="288707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ED8B500-668F-5ECD-05EF-7B6D0228A253}"/>
              </a:ext>
            </a:extLst>
          </p:cNvPr>
          <p:cNvSpPr txBox="1"/>
          <p:nvPr/>
        </p:nvSpPr>
        <p:spPr>
          <a:xfrm>
            <a:off x="8556368" y="6171683"/>
            <a:ext cx="2797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ATLAS new diffusion pump</a:t>
            </a:r>
          </a:p>
        </p:txBody>
      </p:sp>
    </p:spTree>
    <p:extLst>
      <p:ext uri="{BB962C8B-B14F-4D97-AF65-F5344CB8AC3E}">
        <p14:creationId xmlns:p14="http://schemas.microsoft.com/office/powerpoint/2010/main" val="1946847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D4396D6-47F0-CEA8-5CF7-630274969E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0AE55-5FF6-C216-9872-2CC017D65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8176" y="6372333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13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7127FF2-490D-AE56-2AAC-610105ADB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10211E-DAED-F650-33A4-D543D638DA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0AE004E-0021-DCD7-45AE-4A6A0977CB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C8FCAD9C-482D-9B89-5DD3-A3B01FC089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940A05-4867-5431-25DA-EB35DC8B4F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5630" y="1204610"/>
            <a:ext cx="2156850" cy="47738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9DEFC6D-B6DF-0E4F-6E47-CAF0E1F02C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68288" y="1193909"/>
            <a:ext cx="2427923" cy="47738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8B078C2-DB70-DDE8-FAA8-7AA70006F25E}"/>
              </a:ext>
            </a:extLst>
          </p:cNvPr>
          <p:cNvSpPr txBox="1"/>
          <p:nvPr/>
        </p:nvSpPr>
        <p:spPr>
          <a:xfrm>
            <a:off x="6539712" y="5984275"/>
            <a:ext cx="1797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OLD DSS</a:t>
            </a:r>
          </a:p>
          <a:p>
            <a:pPr algn="ctr"/>
            <a:r>
              <a:rPr lang="en-US" dirty="0"/>
              <a:t>Siemens S7-300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5AFD7F-46EA-09DE-E5C9-8334158953B4}"/>
              </a:ext>
            </a:extLst>
          </p:cNvPr>
          <p:cNvSpPr txBox="1"/>
          <p:nvPr/>
        </p:nvSpPr>
        <p:spPr>
          <a:xfrm>
            <a:off x="9449626" y="5967800"/>
            <a:ext cx="1903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New DSS</a:t>
            </a:r>
          </a:p>
          <a:p>
            <a:pPr algn="ctr"/>
            <a:r>
              <a:rPr lang="en-US" dirty="0"/>
              <a:t>Siemens S7-1500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E6358B-1A0D-4E61-AFDD-D57B3AE3F0EB}"/>
              </a:ext>
            </a:extLst>
          </p:cNvPr>
          <p:cNvSpPr txBox="1"/>
          <p:nvPr/>
        </p:nvSpPr>
        <p:spPr>
          <a:xfrm>
            <a:off x="1310525" y="134034"/>
            <a:ext cx="6127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</a:rPr>
              <a:t>About Detector Safety System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C2BC35A3-E36B-AB24-A782-0A428B855F7C}"/>
              </a:ext>
            </a:extLst>
          </p:cNvPr>
          <p:cNvSpPr/>
          <p:nvPr/>
        </p:nvSpPr>
        <p:spPr>
          <a:xfrm>
            <a:off x="8510112" y="3076575"/>
            <a:ext cx="614838" cy="7048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36F2B2-A15A-2DA9-771D-E4F874B0A8A0}"/>
              </a:ext>
            </a:extLst>
          </p:cNvPr>
          <p:cNvSpPr txBox="1"/>
          <p:nvPr/>
        </p:nvSpPr>
        <p:spPr>
          <a:xfrm>
            <a:off x="200025" y="1550024"/>
            <a:ext cx="5736346" cy="4207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Recently DT-DI established an agreement with the LHC Experiments and in collaboration with BE-ICS in order to provide support for the LS3 upgrade of the Detector Safety System (DSS) to the new version DSS2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Basically, consist in a production of 50 racks with the new redundant PLC based on Siemens S7-1500 and the replacement of all the connections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111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61D1E06-DF8C-79AA-9714-1BA916D5C7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E50742-CE9B-3B0D-FB6F-A796A3822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14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0C4F5FC-E85C-E4A9-8F57-E6A8A43152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8E6A26D-2498-18B3-5C7C-716A1A7896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ABB9A66-7820-A3AA-3986-5BA1C0C2E3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B6383FE1-A92F-E20F-88E3-D585D76D50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F582F2B-F153-547A-0D07-E87ABB73BDB3}"/>
              </a:ext>
            </a:extLst>
          </p:cNvPr>
          <p:cNvSpPr txBox="1"/>
          <p:nvPr/>
        </p:nvSpPr>
        <p:spPr>
          <a:xfrm>
            <a:off x="2035112" y="2856433"/>
            <a:ext cx="81217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</a:rPr>
              <a:t>Thank you for your attention, questions?</a:t>
            </a:r>
          </a:p>
        </p:txBody>
      </p:sp>
    </p:spTree>
    <p:extLst>
      <p:ext uri="{BB962C8B-B14F-4D97-AF65-F5344CB8AC3E}">
        <p14:creationId xmlns:p14="http://schemas.microsoft.com/office/powerpoint/2010/main" val="3124291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22B87E0-EDF8-7709-FF3F-034AA86D3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EEECE-AB1A-0C5E-3C8A-9A421E365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15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D9BC318-1C56-7DCA-04F9-2D5B2FBD7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217A737-44B2-DDB5-4156-9979ACDCC9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595D10D-921E-075B-940B-E02ACFFB41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B536A3F8-3FFE-027B-9026-FEDCEC8A03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A3A4939-9F94-096A-8566-49C38260CD06}"/>
              </a:ext>
            </a:extLst>
          </p:cNvPr>
          <p:cNvSpPr txBox="1"/>
          <p:nvPr/>
        </p:nvSpPr>
        <p:spPr>
          <a:xfrm>
            <a:off x="1158812" y="591234"/>
            <a:ext cx="16868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3661095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C62B-383C-42CE-B815-0AA48CD616C8}" type="datetime1">
              <a:rPr lang="en-GB" smtClean="0"/>
              <a:t>11/06/2025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96515" y="89501"/>
            <a:ext cx="6143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Introduction 2. Why a Magnet Safety System?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96515" y="5390705"/>
            <a:ext cx="7021730" cy="50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>
                <a:solidFill>
                  <a:srgbClr val="00182E"/>
                </a:solidFill>
              </a:rPr>
              <a:t> Prof. H Ten Kate: </a:t>
            </a:r>
            <a:r>
              <a:rPr lang="en-GB" sz="1333" dirty="0">
                <a:solidFill>
                  <a:srgbClr val="00182E"/>
                </a:solidFill>
              </a:rPr>
              <a:t>CERN Accelerator School on Superconductivity for Accelerators, Erice 2013 </a:t>
            </a:r>
          </a:p>
          <a:p>
            <a:r>
              <a:rPr lang="en-US" sz="1333" dirty="0">
                <a:solidFill>
                  <a:srgbClr val="00182E"/>
                </a:solidFill>
              </a:rPr>
              <a:t> </a:t>
            </a:r>
            <a:endParaRPr lang="en-GB" sz="1333" dirty="0">
              <a:solidFill>
                <a:srgbClr val="00182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933" y="716057"/>
            <a:ext cx="8238067" cy="47085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41944" y="5677964"/>
            <a:ext cx="5606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DT-DI MSS is a quench protection system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38590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904" y="23747"/>
            <a:ext cx="5760640" cy="648072"/>
          </a:xfrm>
        </p:spPr>
        <p:txBody>
          <a:bodyPr>
            <a:normAutofit/>
          </a:bodyPr>
          <a:lstStyle/>
          <a:p>
            <a:r>
              <a:rPr lang="fr-FR" sz="2800" dirty="0"/>
              <a:t>MSS2 Hardware Architecture Overview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06ED6-0DAD-4E1C-A406-F8450FCE5835}" type="datetime1">
              <a:rPr lang="en-GB" smtClean="0"/>
              <a:t>11/06/2025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48D3A-687E-4922-A971-69B9C8F1367E}" type="slidenum">
              <a:rPr lang="en-GB" smtClean="0"/>
              <a:t>17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096" y="671820"/>
            <a:ext cx="4195091" cy="23556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28845" y="392717"/>
            <a:ext cx="480032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ANALOGUE INPUT INTERFACE BOARD</a:t>
            </a:r>
          </a:p>
          <a:p>
            <a:endParaRPr lang="en-GB" dirty="0"/>
          </a:p>
          <a:p>
            <a:pPr marL="342891" indent="-342891">
              <a:buFont typeface="Arial" charset="0"/>
              <a:buChar char="•"/>
            </a:pPr>
            <a:r>
              <a:rPr lang="en-GB" dirty="0"/>
              <a:t>Dual Analogue Input Range</a:t>
            </a:r>
          </a:p>
          <a:p>
            <a:pPr marL="342891" indent="-342891">
              <a:buFont typeface="Arial" charset="0"/>
              <a:buChar char="•"/>
            </a:pPr>
            <a:endParaRPr lang="en-GB" dirty="0"/>
          </a:p>
          <a:p>
            <a:pPr marL="342891" indent="-342891">
              <a:buFont typeface="Arial" charset="0"/>
              <a:buChar char="•"/>
            </a:pPr>
            <a:r>
              <a:rPr lang="en-GB" dirty="0"/>
              <a:t>Multiple signal range, hardware programmable range:</a:t>
            </a:r>
          </a:p>
          <a:p>
            <a:r>
              <a:rPr lang="en-GB" dirty="0"/>
              <a:t>	x1, x10, x100, x1000  </a:t>
            </a:r>
          </a:p>
          <a:p>
            <a:r>
              <a:rPr lang="en-GB" dirty="0"/>
              <a:t>	set by DIP switch.</a:t>
            </a:r>
          </a:p>
          <a:p>
            <a:pPr marL="342891" indent="-342891">
              <a:buFont typeface="Arial" charset="0"/>
              <a:buChar char="•"/>
            </a:pPr>
            <a:endParaRPr lang="en-GB" dirty="0"/>
          </a:p>
          <a:p>
            <a:pPr marL="342891" indent="-342891">
              <a:buFont typeface="Arial" charset="0"/>
              <a:buChar char="•"/>
            </a:pPr>
            <a:r>
              <a:rPr lang="en-GB" dirty="0"/>
              <a:t>Signal isolation 1500Vrms.</a:t>
            </a:r>
          </a:p>
          <a:p>
            <a:pPr marL="342891" indent="-342891">
              <a:buFont typeface="Arial" charset="0"/>
              <a:buChar char="•"/>
            </a:pPr>
            <a:endParaRPr lang="en-GB" dirty="0"/>
          </a:p>
          <a:p>
            <a:pPr marL="342891" indent="-342891">
              <a:buFont typeface="Arial" charset="0"/>
              <a:buChar char="•"/>
            </a:pPr>
            <a:r>
              <a:rPr lang="en-GB" dirty="0"/>
              <a:t>Power supply circuit isolated 3 kV by DC-DC converter between channel - channel-FPGA_AI - Power_Supply</a:t>
            </a:r>
          </a:p>
          <a:p>
            <a:pPr marL="342891" indent="-342891">
              <a:buFont typeface="Arial" charset="0"/>
              <a:buChar char="•"/>
            </a:pPr>
            <a:endParaRPr lang="en-GB" dirty="0"/>
          </a:p>
          <a:p>
            <a:pPr marL="342891" indent="-342891">
              <a:buFont typeface="Arial" charset="0"/>
              <a:buChar char="•"/>
            </a:pPr>
            <a:r>
              <a:rPr lang="en-GB" dirty="0"/>
              <a:t>Each channel has its own selectable current source by DIP_SWITCH.</a:t>
            </a:r>
          </a:p>
          <a:p>
            <a:r>
              <a:rPr lang="en-GB" dirty="0"/>
              <a:t>      0.01 mA, 0.1 mA, 1mA, 10 mA.</a:t>
            </a:r>
          </a:p>
          <a:p>
            <a:r>
              <a:rPr lang="en-GB" dirty="0"/>
              <a:t>     </a:t>
            </a:r>
            <a:endParaRPr lang="en-GB" sz="1200" i="1" dirty="0"/>
          </a:p>
        </p:txBody>
      </p:sp>
      <p:sp>
        <p:nvSpPr>
          <p:cNvPr id="9" name="Rectangle 8"/>
          <p:cNvSpPr/>
          <p:nvPr/>
        </p:nvSpPr>
        <p:spPr>
          <a:xfrm>
            <a:off x="2007695" y="3518478"/>
            <a:ext cx="390283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44" indent="-285744">
              <a:buFont typeface="Arial" charset="0"/>
              <a:buChar char="•"/>
            </a:pPr>
            <a:r>
              <a:rPr lang="en-GB" dirty="0"/>
              <a:t>Optional low pass filter</a:t>
            </a:r>
          </a:p>
          <a:p>
            <a:pPr marL="285744" indent="-285744">
              <a:buFont typeface="Arial" charset="0"/>
              <a:buChar char="•"/>
            </a:pPr>
            <a:endParaRPr lang="en-GB" dirty="0"/>
          </a:p>
          <a:p>
            <a:pPr marL="285744" indent="-285744">
              <a:buFont typeface="Arial" charset="0"/>
              <a:buChar char="•"/>
            </a:pPr>
            <a:r>
              <a:rPr lang="en-GB" dirty="0"/>
              <a:t>Optional gain and offset adjustment</a:t>
            </a:r>
          </a:p>
          <a:p>
            <a:pPr marL="285744" indent="-285744">
              <a:buFont typeface="Arial" charset="0"/>
              <a:buChar char="•"/>
            </a:pPr>
            <a:endParaRPr lang="en-GB" dirty="0"/>
          </a:p>
          <a:p>
            <a:pPr marL="285744" indent="-285744">
              <a:buFont typeface="Arial" charset="0"/>
              <a:buChar char="•"/>
            </a:pPr>
            <a:r>
              <a:rPr lang="en-GB" dirty="0"/>
              <a:t>Time and level discrimination done at FPGA level</a:t>
            </a:r>
          </a:p>
          <a:p>
            <a:pPr marL="285744" indent="-285744">
              <a:buFont typeface="Arial" charset="0"/>
              <a:buChar char="•"/>
            </a:pPr>
            <a:endParaRPr lang="en-GB" dirty="0"/>
          </a:p>
          <a:p>
            <a:pPr marL="285744" indent="-285744">
              <a:buFont typeface="Arial" charset="0"/>
              <a:buChar char="•"/>
            </a:pPr>
            <a:r>
              <a:rPr lang="en-GB" dirty="0">
                <a:hlinkClick r:id="rId3"/>
              </a:rPr>
              <a:t>EDMS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184556" y="3134470"/>
            <a:ext cx="225254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i="1" dirty="0"/>
              <a:t>MSS2 Analogue Input interface board 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4633498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9557" y="158409"/>
            <a:ext cx="5760640" cy="648072"/>
          </a:xfrm>
        </p:spPr>
        <p:txBody>
          <a:bodyPr>
            <a:normAutofit/>
          </a:bodyPr>
          <a:lstStyle/>
          <a:p>
            <a:r>
              <a:rPr lang="fr-FR" sz="2800" dirty="0"/>
              <a:t>MSS2 Hardware Architecture Overview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5BE6-C7BF-4BC4-BB99-AA83E58F2281}" type="datetime1">
              <a:rPr lang="en-GB" smtClean="0"/>
              <a:t>11/06/2025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48D3A-687E-4922-A971-69B9C8F1367E}" type="slidenum">
              <a:rPr lang="en-GB" smtClean="0"/>
              <a:t>18</a:t>
            </a:fld>
            <a:endParaRPr lang="en-GB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945531" y="1035639"/>
            <a:ext cx="648072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tabLst>
                <a:tab pos="685783" algn="l"/>
              </a:tabLst>
            </a:pPr>
            <a:r>
              <a:rPr lang="en-GB" b="1" dirty="0">
                <a:latin typeface="Calibri" pitchFamily="34" charset="0"/>
                <a:cs typeface="Calibri" pitchFamily="34" charset="0"/>
              </a:rPr>
              <a:t>MSS2 Main crate</a:t>
            </a:r>
            <a:endParaRPr lang="en-GB" b="1" dirty="0">
              <a:latin typeface="Calibri" pitchFamily="34" charset="0"/>
              <a:cs typeface="Times New Roman" pitchFamily="18" charset="0"/>
            </a:endParaRPr>
          </a:p>
          <a:p>
            <a:pPr marL="685783" lvl="1" indent="-228594" algn="just" eaLnBrk="0" hangingPunct="0">
              <a:tabLst>
                <a:tab pos="685783" algn="l"/>
              </a:tabLst>
            </a:pP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 marL="685783" lvl="1" indent="-228594" algn="just" eaLnBrk="0" hangingPunct="0">
              <a:buFont typeface="Arial" pitchFamily="34" charset="0"/>
              <a:buChar char="•"/>
              <a:tabLst>
                <a:tab pos="685783" algn="l"/>
              </a:tabLst>
            </a:pPr>
            <a:r>
              <a:rPr lang="en-GB" dirty="0">
                <a:latin typeface="Calibri" pitchFamily="34" charset="0"/>
                <a:cs typeface="Times New Roman" pitchFamily="18" charset="0"/>
              </a:rPr>
              <a:t>Following L. Deront design</a:t>
            </a:r>
          </a:p>
          <a:p>
            <a:pPr marL="685783" lvl="1" indent="-228594" algn="just" eaLnBrk="0" hangingPunct="0">
              <a:buFont typeface="Arial" pitchFamily="34" charset="0"/>
              <a:buChar char="•"/>
              <a:tabLst>
                <a:tab pos="685783" algn="l"/>
              </a:tabLst>
            </a:pPr>
            <a:r>
              <a:rPr lang="en-GB" dirty="0">
                <a:latin typeface="Calibri" pitchFamily="34" charset="0"/>
                <a:cs typeface="Times New Roman" pitchFamily="18" charset="0"/>
              </a:rPr>
              <a:t>6U crate size for 19’ rack assembly compatible with all MSS</a:t>
            </a:r>
          </a:p>
          <a:p>
            <a:pPr marL="685783" lvl="1" indent="-228594" algn="just" eaLnBrk="0" hangingPunct="0">
              <a:buFont typeface="Arial" pitchFamily="34" charset="0"/>
              <a:buChar char="•"/>
              <a:tabLst>
                <a:tab pos="685783" algn="l"/>
              </a:tabLst>
            </a:pPr>
            <a:r>
              <a:rPr lang="en-GB" dirty="0">
                <a:latin typeface="Calibri" pitchFamily="34" charset="0"/>
                <a:cs typeface="Times New Roman" pitchFamily="18" charset="0"/>
              </a:rPr>
              <a:t>cRIO FPGA installed in the front side</a:t>
            </a:r>
          </a:p>
          <a:p>
            <a:pPr marL="685783" lvl="1" indent="-228594" algn="just" eaLnBrk="0" hangingPunct="0">
              <a:buFont typeface="Arial" pitchFamily="34" charset="0"/>
              <a:buChar char="•"/>
              <a:tabLst>
                <a:tab pos="685783" algn="l"/>
              </a:tabLst>
            </a:pPr>
            <a:r>
              <a:rPr lang="en-GB" dirty="0">
                <a:latin typeface="Calibri" pitchFamily="34" charset="0"/>
                <a:cs typeface="Times New Roman" pitchFamily="18" charset="0"/>
              </a:rPr>
              <a:t>Input/Output Interface board in the back side</a:t>
            </a:r>
          </a:p>
          <a:p>
            <a:pPr marL="685783" lvl="1" indent="-228594" algn="just" eaLnBrk="0" hangingPunct="0">
              <a:buFont typeface="Arial" pitchFamily="34" charset="0"/>
              <a:buChar char="•"/>
              <a:tabLst>
                <a:tab pos="685783" algn="l"/>
              </a:tabLst>
            </a:pPr>
            <a:r>
              <a:rPr lang="en-GB" dirty="0">
                <a:latin typeface="Calibri" pitchFamily="34" charset="0"/>
                <a:cs typeface="Times New Roman" pitchFamily="18" charset="0"/>
              </a:rPr>
              <a:t>Redundant Power supply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942" y="3234565"/>
            <a:ext cx="4474049" cy="2460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819880" y="1172419"/>
            <a:ext cx="1623248" cy="4971366"/>
            <a:chOff x="500480" y="1124744"/>
            <a:chExt cx="1623248" cy="4971365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480" y="1124744"/>
              <a:ext cx="1623248" cy="4725144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502812" y="5849888"/>
              <a:ext cx="1087157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i="1" dirty="0"/>
                <a:t>MSS2 Prototype </a:t>
              </a:r>
              <a:endParaRPr lang="en-GB" sz="1000" dirty="0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3760979" y="5757281"/>
            <a:ext cx="203292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i="1" dirty="0"/>
              <a:t>MSS2 cRIO crate. Front Side view </a:t>
            </a:r>
            <a:endParaRPr lang="en-GB" sz="10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803" y="3196064"/>
            <a:ext cx="4561196" cy="2561217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8359289" y="5779817"/>
            <a:ext cx="233589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i="1" dirty="0"/>
              <a:t>MSS2 cRIO crate. Front Back Side view 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9580896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381" y="2206759"/>
            <a:ext cx="1132911" cy="7569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49735" y="1019507"/>
            <a:ext cx="1819208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WINCC Dataserver cs-ccr-mads3</a:t>
            </a:r>
            <a:endParaRPr lang="en-GB" sz="1333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148" y="3490331"/>
            <a:ext cx="768776" cy="102503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29070" y="3985185"/>
            <a:ext cx="1601380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USA15 EXD6 power control</a:t>
            </a:r>
            <a:endParaRPr lang="en-GB" sz="1333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340" y="4965540"/>
            <a:ext cx="783952" cy="1045269"/>
          </a:xfrm>
          <a:prstGeom prst="rect">
            <a:avLst/>
          </a:prstGeom>
        </p:spPr>
      </p:pic>
      <p:pic>
        <p:nvPicPr>
          <p:cNvPr id="14" name="Picture 13" descr="atlas3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689" y="4965539"/>
            <a:ext cx="803700" cy="106699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94707" y="5380407"/>
            <a:ext cx="161595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/>
              <a:t>UX15 Vacuum Field</a:t>
            </a:r>
          </a:p>
        </p:txBody>
      </p:sp>
      <p:pic>
        <p:nvPicPr>
          <p:cNvPr id="16" name="Picture 2" descr="Pc clipart desktop icon, Pc desktop icon Transparent FREE for download on  WebStockReview 2021"/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070" y="1071475"/>
            <a:ext cx="733207" cy="56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More Flexibility in Software Licensing :: SIMATIC WinCC Open Architecture  Portal"/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177" y="1095691"/>
            <a:ext cx="476915" cy="476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748589" y="2260510"/>
            <a:ext cx="245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USA15 Schneider Vacuum PLC</a:t>
            </a:r>
            <a:endParaRPr lang="en-GB" sz="1600" dirty="0"/>
          </a:p>
          <a:p>
            <a:endParaRPr lang="en-GB" sz="1600" dirty="0"/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5168435" y="629549"/>
            <a:ext cx="3714931" cy="2346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Up-Down Arrow 19"/>
          <p:cNvSpPr/>
          <p:nvPr/>
        </p:nvSpPr>
        <p:spPr>
          <a:xfrm>
            <a:off x="5276545" y="657064"/>
            <a:ext cx="185732" cy="354544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pic>
        <p:nvPicPr>
          <p:cNvPr id="21" name="Picture 2" descr="Pc clipart desktop icon, Pc desktop icon Transparent FREE for download on  WebStockReview 20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026" y="55267"/>
            <a:ext cx="737476" cy="56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8826502" y="49056"/>
            <a:ext cx="1334789" cy="50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/>
              <a:t>Remote Access</a:t>
            </a:r>
          </a:p>
          <a:p>
            <a:r>
              <a:rPr lang="en-US" sz="1333" dirty="0"/>
              <a:t>Terminal Server</a:t>
            </a:r>
            <a:endParaRPr lang="en-GB" sz="1333" dirty="0"/>
          </a:p>
        </p:txBody>
      </p:sp>
      <p:sp>
        <p:nvSpPr>
          <p:cNvPr id="23" name="TextBox 22"/>
          <p:cNvSpPr txBox="1"/>
          <p:nvPr/>
        </p:nvSpPr>
        <p:spPr>
          <a:xfrm>
            <a:off x="1127355" y="683314"/>
            <a:ext cx="2623933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33" dirty="0"/>
              <a:t>Automatic Notification System</a:t>
            </a:r>
            <a:endParaRPr lang="en-GB" sz="1333" dirty="0"/>
          </a:p>
        </p:txBody>
      </p:sp>
      <p:sp>
        <p:nvSpPr>
          <p:cNvPr id="24" name="Up-Down Arrow 23"/>
          <p:cNvSpPr/>
          <p:nvPr/>
        </p:nvSpPr>
        <p:spPr>
          <a:xfrm>
            <a:off x="4110811" y="1691247"/>
            <a:ext cx="208765" cy="461172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4280863" y="1695392"/>
            <a:ext cx="1045479" cy="42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CERN TN</a:t>
            </a:r>
          </a:p>
          <a:p>
            <a:r>
              <a:rPr lang="en-US" sz="1067" dirty="0"/>
              <a:t>Modbus Driver</a:t>
            </a:r>
            <a:endParaRPr lang="en-GB" sz="1067" dirty="0"/>
          </a:p>
        </p:txBody>
      </p:sp>
      <p:sp>
        <p:nvSpPr>
          <p:cNvPr id="26" name="Up-Down Arrow 25"/>
          <p:cNvSpPr/>
          <p:nvPr/>
        </p:nvSpPr>
        <p:spPr>
          <a:xfrm>
            <a:off x="3663660" y="1703158"/>
            <a:ext cx="208765" cy="461172"/>
          </a:xfrm>
          <a:prstGeom prst="upDownArrow">
            <a:avLst/>
          </a:prstGeom>
          <a:solidFill>
            <a:srgbClr val="009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cxnSp>
        <p:nvCxnSpPr>
          <p:cNvPr id="27" name="Straight Connector 26"/>
          <p:cNvCxnSpPr/>
          <p:nvPr/>
        </p:nvCxnSpPr>
        <p:spPr>
          <a:xfrm flipH="1" flipV="1">
            <a:off x="2362201" y="1635328"/>
            <a:ext cx="1469887" cy="586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887590" y="1708929"/>
            <a:ext cx="803425" cy="42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67" dirty="0"/>
              <a:t>ANS</a:t>
            </a:r>
          </a:p>
          <a:p>
            <a:pPr algn="r"/>
            <a:r>
              <a:rPr lang="en-US" sz="1067" dirty="0"/>
              <a:t>Hardwired</a:t>
            </a:r>
            <a:endParaRPr lang="en-GB" sz="1067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56" y="968459"/>
            <a:ext cx="1065545" cy="595452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282700" y="1058428"/>
            <a:ext cx="849041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33" dirty="0"/>
              <a:t>Piquet</a:t>
            </a:r>
          </a:p>
          <a:p>
            <a:pPr algn="r"/>
            <a:r>
              <a:rPr lang="en-US" sz="1333" dirty="0"/>
              <a:t>CCC</a:t>
            </a:r>
            <a:endParaRPr lang="en-GB" sz="1333" dirty="0"/>
          </a:p>
        </p:txBody>
      </p:sp>
      <p:sp>
        <p:nvSpPr>
          <p:cNvPr id="32" name="Up-Down Arrow 31"/>
          <p:cNvSpPr/>
          <p:nvPr/>
        </p:nvSpPr>
        <p:spPr>
          <a:xfrm>
            <a:off x="4464558" y="3040158"/>
            <a:ext cx="195005" cy="395833"/>
          </a:xfrm>
          <a:prstGeom prst="upDownArrow">
            <a:avLst/>
          </a:prstGeom>
          <a:solidFill>
            <a:srgbClr val="009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3768681" y="3109546"/>
            <a:ext cx="726481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Hardwire</a:t>
            </a:r>
            <a:endParaRPr lang="en-GB" sz="1067" dirty="0"/>
          </a:p>
        </p:txBody>
      </p:sp>
      <p:sp>
        <p:nvSpPr>
          <p:cNvPr id="34" name="Up-Down Arrow 33"/>
          <p:cNvSpPr/>
          <p:nvPr/>
        </p:nvSpPr>
        <p:spPr>
          <a:xfrm>
            <a:off x="4501597" y="4547483"/>
            <a:ext cx="163147" cy="395832"/>
          </a:xfrm>
          <a:prstGeom prst="upDownArrow">
            <a:avLst/>
          </a:prstGeom>
          <a:solidFill>
            <a:srgbClr val="009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35" name="Up-Down Arrow 34"/>
          <p:cNvSpPr/>
          <p:nvPr/>
        </p:nvSpPr>
        <p:spPr>
          <a:xfrm>
            <a:off x="3408964" y="3040158"/>
            <a:ext cx="163147" cy="1899823"/>
          </a:xfrm>
          <a:prstGeom prst="upDownArrow">
            <a:avLst/>
          </a:prstGeom>
          <a:solidFill>
            <a:srgbClr val="009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cxnSp>
        <p:nvCxnSpPr>
          <p:cNvPr id="36" name="Straight Connector 35"/>
          <p:cNvCxnSpPr>
            <a:cxnSpLocks/>
          </p:cNvCxnSpPr>
          <p:nvPr/>
        </p:nvCxnSpPr>
        <p:spPr>
          <a:xfrm flipH="1">
            <a:off x="997527" y="2992434"/>
            <a:ext cx="5045464" cy="477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624976" y="4569707"/>
            <a:ext cx="726481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Hardwire</a:t>
            </a:r>
            <a:endParaRPr lang="en-GB" sz="1067" dirty="0"/>
          </a:p>
        </p:txBody>
      </p:sp>
      <p:sp>
        <p:nvSpPr>
          <p:cNvPr id="38" name="TextBox 37"/>
          <p:cNvSpPr txBox="1"/>
          <p:nvPr/>
        </p:nvSpPr>
        <p:spPr>
          <a:xfrm>
            <a:off x="2037481" y="3683927"/>
            <a:ext cx="1478052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67" dirty="0"/>
              <a:t>Hardwire to UX15 Level 0 Patch Panel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3062" y="8277"/>
            <a:ext cx="445288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/>
              <a:t>Hardware Vacuum Control system Layout</a:t>
            </a:r>
            <a:endParaRPr lang="en-GB" sz="1867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177" y="2134296"/>
            <a:ext cx="1132911" cy="7569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833" y="3342050"/>
            <a:ext cx="1691999" cy="951749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9822503" y="2249357"/>
            <a:ext cx="21221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USA15  Schneider VHS PLC</a:t>
            </a:r>
            <a:endParaRPr lang="en-GB" sz="1600" dirty="0"/>
          </a:p>
          <a:p>
            <a:endParaRPr lang="en-GB" sz="1600" dirty="0"/>
          </a:p>
        </p:txBody>
      </p:sp>
      <p:cxnSp>
        <p:nvCxnSpPr>
          <p:cNvPr id="41" name="Straight Connector 40"/>
          <p:cNvCxnSpPr/>
          <p:nvPr/>
        </p:nvCxnSpPr>
        <p:spPr>
          <a:xfrm flipH="1">
            <a:off x="4110811" y="1641198"/>
            <a:ext cx="6455591" cy="379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Up-Down Arrow 41"/>
          <p:cNvSpPr/>
          <p:nvPr/>
        </p:nvSpPr>
        <p:spPr>
          <a:xfrm>
            <a:off x="9208780" y="1655915"/>
            <a:ext cx="208765" cy="461172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43" name="TextBox 42"/>
          <p:cNvSpPr txBox="1"/>
          <p:nvPr/>
        </p:nvSpPr>
        <p:spPr>
          <a:xfrm>
            <a:off x="9390191" y="1667219"/>
            <a:ext cx="1045479" cy="42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CERN TN</a:t>
            </a:r>
          </a:p>
          <a:p>
            <a:r>
              <a:rPr lang="en-US" sz="1067" dirty="0"/>
              <a:t>Modbus Driver</a:t>
            </a:r>
            <a:endParaRPr lang="en-GB" sz="1067" dirty="0"/>
          </a:p>
        </p:txBody>
      </p:sp>
      <p:sp>
        <p:nvSpPr>
          <p:cNvPr id="44" name="Up-Down Arrow 43"/>
          <p:cNvSpPr/>
          <p:nvPr/>
        </p:nvSpPr>
        <p:spPr>
          <a:xfrm>
            <a:off x="9227106" y="3000972"/>
            <a:ext cx="195005" cy="395833"/>
          </a:xfrm>
          <a:prstGeom prst="upDownArrow">
            <a:avLst/>
          </a:prstGeom>
          <a:solidFill>
            <a:srgbClr val="009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9390192" y="3051462"/>
            <a:ext cx="726481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Hardwire</a:t>
            </a:r>
            <a:endParaRPr lang="en-GB" sz="1067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482" y="4761948"/>
            <a:ext cx="2198740" cy="1434304"/>
          </a:xfrm>
          <a:prstGeom prst="rect">
            <a:avLst/>
          </a:prstGeom>
        </p:spPr>
      </p:pic>
      <p:sp>
        <p:nvSpPr>
          <p:cNvPr id="46" name="Up-Down Arrow 45"/>
          <p:cNvSpPr/>
          <p:nvPr/>
        </p:nvSpPr>
        <p:spPr>
          <a:xfrm>
            <a:off x="9227106" y="4317450"/>
            <a:ext cx="195005" cy="395833"/>
          </a:xfrm>
          <a:prstGeom prst="upDownArrow">
            <a:avLst/>
          </a:prstGeom>
          <a:solidFill>
            <a:srgbClr val="009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47" name="TextBox 46"/>
          <p:cNvSpPr txBox="1"/>
          <p:nvPr/>
        </p:nvSpPr>
        <p:spPr>
          <a:xfrm>
            <a:off x="9390192" y="4367941"/>
            <a:ext cx="726481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Hardwire</a:t>
            </a:r>
            <a:endParaRPr lang="en-GB" sz="1067" dirty="0"/>
          </a:p>
        </p:txBody>
      </p:sp>
      <p:sp>
        <p:nvSpPr>
          <p:cNvPr id="48" name="TextBox 47"/>
          <p:cNvSpPr txBox="1"/>
          <p:nvPr/>
        </p:nvSpPr>
        <p:spPr>
          <a:xfrm>
            <a:off x="10124480" y="3445469"/>
            <a:ext cx="1820149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USA15 Green Zone 2 MW power distrib</a:t>
            </a:r>
            <a:endParaRPr lang="en-GB" sz="1333" dirty="0"/>
          </a:p>
        </p:txBody>
      </p:sp>
      <p:sp>
        <p:nvSpPr>
          <p:cNvPr id="49" name="TextBox 48"/>
          <p:cNvSpPr txBox="1"/>
          <p:nvPr/>
        </p:nvSpPr>
        <p:spPr>
          <a:xfrm>
            <a:off x="10407282" y="5069913"/>
            <a:ext cx="1820149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Orange bands</a:t>
            </a:r>
          </a:p>
          <a:p>
            <a:r>
              <a:rPr lang="en-US" sz="1333" dirty="0"/>
              <a:t>On BT vessel</a:t>
            </a:r>
            <a:endParaRPr lang="en-GB" sz="1333" dirty="0"/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8284920" y="2939721"/>
            <a:ext cx="1979637" cy="2108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3" name="Picture 5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695" y="3483941"/>
            <a:ext cx="694740" cy="480016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5675546" y="3490331"/>
            <a:ext cx="1478052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7" dirty="0"/>
              <a:t>ENEL TWIDO</a:t>
            </a:r>
          </a:p>
          <a:p>
            <a:r>
              <a:rPr lang="en-US" sz="1067" dirty="0"/>
              <a:t>Monitoring PLC</a:t>
            </a:r>
          </a:p>
        </p:txBody>
      </p:sp>
      <p:sp>
        <p:nvSpPr>
          <p:cNvPr id="58" name="Up-Down Arrow 57"/>
          <p:cNvSpPr/>
          <p:nvPr/>
        </p:nvSpPr>
        <p:spPr>
          <a:xfrm>
            <a:off x="5336159" y="3014894"/>
            <a:ext cx="208765" cy="461172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59" name="TextBox 58"/>
          <p:cNvSpPr txBox="1"/>
          <p:nvPr/>
        </p:nvSpPr>
        <p:spPr>
          <a:xfrm>
            <a:off x="5438906" y="3022572"/>
            <a:ext cx="865943" cy="42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CERN TN</a:t>
            </a:r>
          </a:p>
          <a:p>
            <a:r>
              <a:rPr lang="en-US" sz="1067" dirty="0"/>
              <a:t>IOScanning</a:t>
            </a:r>
            <a:endParaRPr lang="en-GB" sz="1067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6E5972A-F6D6-E3E4-DBC1-1EACAC72FB66}"/>
              </a:ext>
            </a:extLst>
          </p:cNvPr>
          <p:cNvCxnSpPr/>
          <p:nvPr/>
        </p:nvCxnSpPr>
        <p:spPr>
          <a:xfrm>
            <a:off x="6846277" y="2463977"/>
            <a:ext cx="143864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62418DB-A365-EDEE-0F9B-ACBE736B5898}"/>
              </a:ext>
            </a:extLst>
          </p:cNvPr>
          <p:cNvCxnSpPr>
            <a:cxnSpLocks/>
          </p:cNvCxnSpPr>
          <p:nvPr/>
        </p:nvCxnSpPr>
        <p:spPr>
          <a:xfrm flipH="1">
            <a:off x="6846278" y="2667177"/>
            <a:ext cx="140920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08869328-7AC3-0433-CF5D-3213CA7904D1}"/>
              </a:ext>
            </a:extLst>
          </p:cNvPr>
          <p:cNvSpPr txBox="1"/>
          <p:nvPr/>
        </p:nvSpPr>
        <p:spPr>
          <a:xfrm>
            <a:off x="6729818" y="2177124"/>
            <a:ext cx="1752785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7" dirty="0"/>
              <a:t>VHS Trigger, Hardware</a:t>
            </a: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8D154DA6-652B-C39B-B8DD-D6256504F9E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29" y="3490613"/>
            <a:ext cx="650527" cy="867368"/>
          </a:xfrm>
          <a:prstGeom prst="rect">
            <a:avLst/>
          </a:prstGeom>
        </p:spPr>
      </p:pic>
      <p:sp>
        <p:nvSpPr>
          <p:cNvPr id="60" name="Up-Down Arrow 31">
            <a:extLst>
              <a:ext uri="{FF2B5EF4-FFF2-40B4-BE49-F238E27FC236}">
                <a16:creationId xmlns:a16="http://schemas.microsoft.com/office/drawing/2014/main" id="{31EA1A3B-0F14-5303-5080-957E0B5F5292}"/>
              </a:ext>
            </a:extLst>
          </p:cNvPr>
          <p:cNvSpPr/>
          <p:nvPr/>
        </p:nvSpPr>
        <p:spPr>
          <a:xfrm>
            <a:off x="932350" y="3067328"/>
            <a:ext cx="195005" cy="395833"/>
          </a:xfrm>
          <a:prstGeom prst="upDownArrow">
            <a:avLst/>
          </a:prstGeom>
          <a:solidFill>
            <a:srgbClr val="009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B892BB0-F60F-10B2-3E96-3E9AE60106FC}"/>
              </a:ext>
            </a:extLst>
          </p:cNvPr>
          <p:cNvSpPr txBox="1"/>
          <p:nvPr/>
        </p:nvSpPr>
        <p:spPr>
          <a:xfrm>
            <a:off x="-520569" y="3215105"/>
            <a:ext cx="1478052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67" dirty="0"/>
              <a:t>Turbo</a:t>
            </a:r>
          </a:p>
        </p:txBody>
      </p:sp>
    </p:spTree>
    <p:extLst>
      <p:ext uri="{BB962C8B-B14F-4D97-AF65-F5344CB8AC3E}">
        <p14:creationId xmlns:p14="http://schemas.microsoft.com/office/powerpoint/2010/main" val="3217393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292777-5699-6B3B-E9A2-EFBBD226C6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FF5BA3-1358-2D9F-3EAE-C90DEE84A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4C6A38D-2CD6-5629-D019-6A83D22F5C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62F9588-060E-FB29-6ACC-8FD39218DF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3FF7750-A59A-CF7F-3ED1-75028CD67B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358CB175-4B8E-99AC-BF58-8708D06849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6EE5C1D-41DF-9F90-C9CB-7B43BD5AAE05}"/>
              </a:ext>
            </a:extLst>
          </p:cNvPr>
          <p:cNvSpPr txBox="1"/>
          <p:nvPr/>
        </p:nvSpPr>
        <p:spPr>
          <a:xfrm>
            <a:off x="3189565" y="197733"/>
            <a:ext cx="5421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/>
              <a:t>Detector Interface Section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154D23B-7A35-3CC0-057E-05281168F5C8}"/>
              </a:ext>
            </a:extLst>
          </p:cNvPr>
          <p:cNvSpPr/>
          <p:nvPr/>
        </p:nvSpPr>
        <p:spPr>
          <a:xfrm>
            <a:off x="2701186" y="2392242"/>
            <a:ext cx="4074695" cy="2951747"/>
          </a:xfrm>
          <a:prstGeom prst="ellipse">
            <a:avLst/>
          </a:prstGeom>
          <a:solidFill>
            <a:schemeClr val="accent6">
              <a:lumMod val="20000"/>
              <a:lumOff val="80000"/>
              <a:alpha val="2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8357C70-5775-29FE-26D9-DD875A51B41D}"/>
              </a:ext>
            </a:extLst>
          </p:cNvPr>
          <p:cNvSpPr/>
          <p:nvPr/>
        </p:nvSpPr>
        <p:spPr>
          <a:xfrm>
            <a:off x="5227167" y="2392243"/>
            <a:ext cx="3818021" cy="2951747"/>
          </a:xfrm>
          <a:prstGeom prst="ellipse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D995DCF-F44B-BFD7-765E-DB7BEE877551}"/>
              </a:ext>
            </a:extLst>
          </p:cNvPr>
          <p:cNvSpPr/>
          <p:nvPr/>
        </p:nvSpPr>
        <p:spPr>
          <a:xfrm>
            <a:off x="4166458" y="3763845"/>
            <a:ext cx="3729789" cy="2775284"/>
          </a:xfrm>
          <a:prstGeom prst="ellipse">
            <a:avLst/>
          </a:prstGeom>
          <a:solidFill>
            <a:schemeClr val="accent4">
              <a:lumMod val="20000"/>
              <a:lumOff val="80000"/>
              <a:alpha val="2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E2DB2A-2848-1B4F-7EB5-C85C041C46D3}"/>
              </a:ext>
            </a:extLst>
          </p:cNvPr>
          <p:cNvSpPr txBox="1"/>
          <p:nvPr/>
        </p:nvSpPr>
        <p:spPr>
          <a:xfrm>
            <a:off x="3285646" y="3047352"/>
            <a:ext cx="18553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Swis721 BT" panose="020B0504020202020204" pitchFamily="34" charset="0"/>
                <a:cs typeface="Helvetica" panose="020B0604020202020204" pitchFamily="34" charset="0"/>
              </a:rPr>
              <a:t>Magnet </a:t>
            </a:r>
          </a:p>
          <a:p>
            <a:pPr algn="ctr"/>
            <a:r>
              <a:rPr lang="en-US" sz="2800" dirty="0">
                <a:latin typeface="Swis721 BT" panose="020B0504020202020204" pitchFamily="34" charset="0"/>
                <a:cs typeface="Helvetica" panose="020B0604020202020204" pitchFamily="34" charset="0"/>
              </a:rPr>
              <a:t>Support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5C3D26-51BC-DEB0-1FDC-1E09D68310F6}"/>
              </a:ext>
            </a:extLst>
          </p:cNvPr>
          <p:cNvSpPr txBox="1"/>
          <p:nvPr/>
        </p:nvSpPr>
        <p:spPr>
          <a:xfrm>
            <a:off x="6601146" y="3047352"/>
            <a:ext cx="24137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Swis721 BT" panose="020B0504020202020204" pitchFamily="34" charset="0"/>
                <a:cs typeface="Helvetica" panose="020B0604020202020204" pitchFamily="34" charset="0"/>
              </a:rPr>
              <a:t>Detector </a:t>
            </a:r>
          </a:p>
          <a:p>
            <a:pPr algn="ctr"/>
            <a:r>
              <a:rPr lang="en-US" sz="2800" dirty="0">
                <a:latin typeface="Swis721 BT" panose="020B0504020202020204" pitchFamily="34" charset="0"/>
                <a:cs typeface="Helvetica" panose="020B0604020202020204" pitchFamily="34" charset="0"/>
              </a:rPr>
              <a:t>Support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8AD3D1-70C9-6AA8-9395-CA3B9DB42DE3}"/>
              </a:ext>
            </a:extLst>
          </p:cNvPr>
          <p:cNvSpPr txBox="1"/>
          <p:nvPr/>
        </p:nvSpPr>
        <p:spPr>
          <a:xfrm>
            <a:off x="4562635" y="5355033"/>
            <a:ext cx="29374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Swis721 BT" panose="020B0504020202020204" pitchFamily="34" charset="0"/>
                <a:cs typeface="Helvetica" panose="020B0604020202020204" pitchFamily="34" charset="0"/>
              </a:rPr>
              <a:t>Data Acquisition Support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780138-BDCE-0989-F0F9-121DA0F94F7A}"/>
              </a:ext>
            </a:extLst>
          </p:cNvPr>
          <p:cNvSpPr txBox="1"/>
          <p:nvPr/>
        </p:nvSpPr>
        <p:spPr>
          <a:xfrm>
            <a:off x="1047750" y="1049710"/>
            <a:ext cx="10563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b="0" i="0" dirty="0">
                <a:solidFill>
                  <a:srgbClr val="333333"/>
                </a:solidFill>
                <a:effectLst/>
                <a:latin typeface="sourcesans-regular"/>
              </a:rPr>
              <a:t>The Detector Interface provides </a:t>
            </a:r>
            <a:r>
              <a:rPr lang="en-GB" sz="2400" dirty="0">
                <a:solidFill>
                  <a:srgbClr val="333333"/>
                </a:solidFill>
                <a:latin typeface="sourcesans-regular"/>
              </a:rPr>
              <a:t>hardware and software </a:t>
            </a:r>
            <a:r>
              <a:rPr lang="en-GB" sz="2400" b="0" i="0" dirty="0">
                <a:solidFill>
                  <a:srgbClr val="333333"/>
                </a:solidFill>
                <a:effectLst/>
                <a:latin typeface="sourcesans-regular"/>
              </a:rPr>
              <a:t>support in control, safety and data acquisition systems for experiments infrastructure. </a:t>
            </a:r>
            <a:endParaRPr lang="en-US" sz="2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A6A735D-8A2F-5BF4-0088-396456E72FEC}"/>
              </a:ext>
            </a:extLst>
          </p:cNvPr>
          <p:cNvSpPr txBox="1"/>
          <p:nvPr/>
        </p:nvSpPr>
        <p:spPr>
          <a:xfrm>
            <a:off x="5331942" y="3945193"/>
            <a:ext cx="13195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Experiment</a:t>
            </a:r>
          </a:p>
          <a:p>
            <a:pPr algn="ctr"/>
            <a:r>
              <a:rPr lang="en-US" dirty="0"/>
              <a:t>Data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1867065-AB72-182A-FDEE-CAB0A216D59F}"/>
              </a:ext>
            </a:extLst>
          </p:cNvPr>
          <p:cNvSpPr/>
          <p:nvPr/>
        </p:nvSpPr>
        <p:spPr>
          <a:xfrm>
            <a:off x="2681310" y="2423676"/>
            <a:ext cx="4083698" cy="2951748"/>
          </a:xfrm>
          <a:prstGeom prst="ellipse">
            <a:avLst/>
          </a:prstGeom>
          <a:noFill/>
          <a:ln w="666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165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9451" y="103201"/>
            <a:ext cx="2186624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b="1" dirty="0"/>
              <a:t>Upgrade approach</a:t>
            </a:r>
            <a:endParaRPr lang="en-GB" sz="1867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16" y="2668573"/>
            <a:ext cx="972819" cy="972819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V="1">
            <a:off x="1544755" y="4167043"/>
            <a:ext cx="5342103" cy="39584"/>
          </a:xfrm>
          <a:prstGeom prst="line">
            <a:avLst/>
          </a:prstGeom>
          <a:ln>
            <a:solidFill>
              <a:srgbClr val="0099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Up-Down Arrow 11"/>
          <p:cNvSpPr/>
          <p:nvPr/>
        </p:nvSpPr>
        <p:spPr>
          <a:xfrm>
            <a:off x="1701536" y="3557362"/>
            <a:ext cx="208765" cy="567985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404" y="4789814"/>
            <a:ext cx="1297411" cy="673732"/>
          </a:xfrm>
          <a:prstGeom prst="rect">
            <a:avLst/>
          </a:prstGeom>
        </p:spPr>
      </p:pic>
      <p:sp>
        <p:nvSpPr>
          <p:cNvPr id="15" name="Up-Down Arrow 14"/>
          <p:cNvSpPr/>
          <p:nvPr/>
        </p:nvSpPr>
        <p:spPr>
          <a:xfrm>
            <a:off x="1689727" y="4225722"/>
            <a:ext cx="208765" cy="567985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600" y="4789813"/>
            <a:ext cx="1297411" cy="673732"/>
          </a:xfrm>
          <a:prstGeom prst="rect">
            <a:avLst/>
          </a:prstGeom>
        </p:spPr>
      </p:pic>
      <p:sp>
        <p:nvSpPr>
          <p:cNvPr id="18" name="Up-Down Arrow 17"/>
          <p:cNvSpPr/>
          <p:nvPr/>
        </p:nvSpPr>
        <p:spPr>
          <a:xfrm>
            <a:off x="4144923" y="4194436"/>
            <a:ext cx="208765" cy="567985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551" y="4762421"/>
            <a:ext cx="1297411" cy="673732"/>
          </a:xfrm>
          <a:prstGeom prst="rect">
            <a:avLst/>
          </a:prstGeom>
        </p:spPr>
      </p:pic>
      <p:sp>
        <p:nvSpPr>
          <p:cNvPr id="21" name="Up-Down Arrow 20"/>
          <p:cNvSpPr/>
          <p:nvPr/>
        </p:nvSpPr>
        <p:spPr>
          <a:xfrm>
            <a:off x="6686874" y="4175509"/>
            <a:ext cx="208765" cy="567985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2081039" y="2833283"/>
            <a:ext cx="5854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CPU</a:t>
            </a:r>
            <a:endParaRPr lang="en-GB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1065095" y="5434764"/>
            <a:ext cx="14549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X3 Remote I/O</a:t>
            </a:r>
            <a:endParaRPr lang="en-GB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3604684" y="5433376"/>
            <a:ext cx="1190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Remote I/O</a:t>
            </a:r>
            <a:endParaRPr lang="en-GB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6247811" y="5433375"/>
            <a:ext cx="1190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Remote I/O</a:t>
            </a:r>
            <a:endParaRPr lang="en-GB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2000469" y="4403328"/>
            <a:ext cx="9163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Vacuum</a:t>
            </a:r>
            <a:endParaRPr lang="en-GB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4413882" y="4393088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VHS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6895639" y="4344707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EXD6</a:t>
            </a:r>
            <a:endParaRPr lang="en-GB" sz="16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6061574" y="2615662"/>
            <a:ext cx="1690444" cy="1456773"/>
            <a:chOff x="7328144" y="1133796"/>
            <a:chExt cx="1267833" cy="1092580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8144" y="1133796"/>
              <a:ext cx="729614" cy="729614"/>
            </a:xfrm>
            <a:prstGeom prst="rect">
              <a:avLst/>
            </a:prstGeom>
          </p:spPr>
        </p:pic>
        <p:sp>
          <p:nvSpPr>
            <p:cNvPr id="31" name="Up-Down Arrow 30"/>
            <p:cNvSpPr/>
            <p:nvPr/>
          </p:nvSpPr>
          <p:spPr>
            <a:xfrm>
              <a:off x="7790534" y="1800387"/>
              <a:ext cx="156574" cy="425989"/>
            </a:xfrm>
            <a:prstGeom prst="upDownArrow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075161" y="1257328"/>
              <a:ext cx="52081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CPU2</a:t>
              </a:r>
              <a:endParaRPr lang="en-GB" sz="1600" dirty="0"/>
            </a:p>
          </p:txBody>
        </p:sp>
      </p:grpSp>
      <p:pic>
        <p:nvPicPr>
          <p:cNvPr id="34" name="Pictur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801" y="3701512"/>
            <a:ext cx="1591363" cy="2121816"/>
          </a:xfrm>
          <a:prstGeom prst="rect">
            <a:avLst/>
          </a:prstGeom>
        </p:spPr>
      </p:pic>
      <p:cxnSp>
        <p:nvCxnSpPr>
          <p:cNvPr id="35" name="Straight Connector 34"/>
          <p:cNvCxnSpPr/>
          <p:nvPr/>
        </p:nvCxnSpPr>
        <p:spPr>
          <a:xfrm>
            <a:off x="9099827" y="3047875"/>
            <a:ext cx="2835965" cy="0"/>
          </a:xfrm>
          <a:prstGeom prst="line">
            <a:avLst/>
          </a:prstGeom>
          <a:ln>
            <a:solidFill>
              <a:srgbClr val="0099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Up-Down Arrow 35"/>
          <p:cNvSpPr/>
          <p:nvPr/>
        </p:nvSpPr>
        <p:spPr>
          <a:xfrm>
            <a:off x="10312238" y="3098968"/>
            <a:ext cx="208765" cy="567985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37" name="TextBox 36"/>
          <p:cNvSpPr txBox="1"/>
          <p:nvPr/>
        </p:nvSpPr>
        <p:spPr>
          <a:xfrm>
            <a:off x="10582847" y="3314900"/>
            <a:ext cx="6887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Turbo</a:t>
            </a: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73073" y="1463347"/>
            <a:ext cx="957012" cy="957012"/>
          </a:xfrm>
          <a:prstGeom prst="rect">
            <a:avLst/>
          </a:prstGeom>
        </p:spPr>
      </p:pic>
      <p:sp>
        <p:nvSpPr>
          <p:cNvPr id="38" name="Up-Down Arrow 37"/>
          <p:cNvSpPr/>
          <p:nvPr/>
        </p:nvSpPr>
        <p:spPr>
          <a:xfrm>
            <a:off x="10306672" y="2472220"/>
            <a:ext cx="208765" cy="567985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693673" y="1427078"/>
            <a:ext cx="694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CPU3</a:t>
            </a:r>
            <a:endParaRPr lang="en-GB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1363378" y="5665900"/>
            <a:ext cx="777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USA15</a:t>
            </a:r>
            <a:endParaRPr lang="en-GB" sz="1600" dirty="0">
              <a:solidFill>
                <a:srgbClr val="FFC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11310" y="5665900"/>
            <a:ext cx="777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USA15</a:t>
            </a:r>
            <a:endParaRPr lang="en-GB" sz="1600" dirty="0">
              <a:solidFill>
                <a:srgbClr val="FFC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39941" y="5640514"/>
            <a:ext cx="777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USA15</a:t>
            </a:r>
            <a:endParaRPr lang="en-GB" sz="1600" dirty="0">
              <a:solidFill>
                <a:srgbClr val="FFC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068520" y="5802707"/>
            <a:ext cx="6539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UX15</a:t>
            </a:r>
            <a:endParaRPr lang="en-GB" sz="1600" dirty="0">
              <a:solidFill>
                <a:srgbClr val="FFC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653149" y="1646303"/>
            <a:ext cx="777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USA15</a:t>
            </a:r>
            <a:endParaRPr lang="en-GB" sz="1600" dirty="0">
              <a:solidFill>
                <a:srgbClr val="FFC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057595" y="3040204"/>
            <a:ext cx="777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USA15</a:t>
            </a:r>
            <a:endParaRPr lang="en-GB" sz="1600" dirty="0">
              <a:solidFill>
                <a:srgbClr val="FFC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088045" y="3047875"/>
            <a:ext cx="777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USA15</a:t>
            </a:r>
            <a:endParaRPr lang="en-GB" sz="1600" dirty="0">
              <a:solidFill>
                <a:srgbClr val="FFC000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1544755" y="2242448"/>
            <a:ext cx="5342103" cy="39584"/>
          </a:xfrm>
          <a:prstGeom prst="line">
            <a:avLst/>
          </a:prstGeom>
          <a:ln>
            <a:solidFill>
              <a:srgbClr val="0099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Up-Down Arrow 47"/>
          <p:cNvSpPr/>
          <p:nvPr/>
        </p:nvSpPr>
        <p:spPr>
          <a:xfrm>
            <a:off x="1689726" y="2299186"/>
            <a:ext cx="220575" cy="469041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49" name="Up-Down Arrow 48"/>
          <p:cNvSpPr/>
          <p:nvPr/>
        </p:nvSpPr>
        <p:spPr>
          <a:xfrm>
            <a:off x="6547982" y="2282032"/>
            <a:ext cx="208765" cy="431160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50" name="TextBox 49"/>
          <p:cNvSpPr txBox="1"/>
          <p:nvPr/>
        </p:nvSpPr>
        <p:spPr>
          <a:xfrm>
            <a:off x="4532381" y="1603452"/>
            <a:ext cx="1819208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WINCC Dataserver cs-ccr-mads3</a:t>
            </a:r>
            <a:endParaRPr lang="en-GB" sz="1333" dirty="0"/>
          </a:p>
        </p:txBody>
      </p:sp>
      <p:pic>
        <p:nvPicPr>
          <p:cNvPr id="51" name="Picture 2" descr="Pc clipart desktop icon, Pc desktop icon Transparent FREE for download on  WebStockReview 2021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717" y="1655421"/>
            <a:ext cx="733207" cy="56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More Flexibility in Software Licensing :: SIMATIC WinCC Open Architecture  Portal"/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824" y="1679636"/>
            <a:ext cx="476915" cy="476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Up-Down Arrow 52"/>
          <p:cNvSpPr/>
          <p:nvPr/>
        </p:nvSpPr>
        <p:spPr>
          <a:xfrm>
            <a:off x="10301107" y="1051340"/>
            <a:ext cx="208765" cy="373441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10582847" y="671683"/>
            <a:ext cx="1819208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WINCC </a:t>
            </a:r>
            <a:endParaRPr lang="en-GB" sz="1333" dirty="0"/>
          </a:p>
        </p:txBody>
      </p:sp>
      <p:pic>
        <p:nvPicPr>
          <p:cNvPr id="56" name="Picture 2" descr="Pc clipart desktop icon, Pc desktop icon Transparent FREE for download on  WebStockReview 2021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327" y="505855"/>
            <a:ext cx="733207" cy="56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More Flexibility in Software Licensing :: SIMATIC WinCC Open Architecture  Portal"/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7435" y="530071"/>
            <a:ext cx="476915" cy="476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TextBox 57"/>
          <p:cNvSpPr txBox="1"/>
          <p:nvPr/>
        </p:nvSpPr>
        <p:spPr>
          <a:xfrm>
            <a:off x="830860" y="501582"/>
            <a:ext cx="7475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594" indent="-228594">
              <a:buFontTx/>
              <a:buChar char="-"/>
            </a:pPr>
            <a:r>
              <a:rPr lang="en-US" sz="1600" dirty="0"/>
              <a:t>To split the Turbo Pump system in an independent and redundant control system</a:t>
            </a:r>
          </a:p>
          <a:p>
            <a:pPr marL="228594" indent="-228594">
              <a:buFontTx/>
              <a:buChar char="-"/>
            </a:pPr>
            <a:r>
              <a:rPr lang="en-US" sz="1600" dirty="0"/>
              <a:t>With an independent WINCC project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61304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68C585C-D53C-911D-66A9-19EEC42899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63F588-1865-4CF7-73DC-9CA501A14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21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41ED6D9-AC1E-8AD0-F887-36BE8C0702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037CBE8-47B0-2723-CA27-DEC21B5139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E431E36-4D9A-46E9-80FE-CB6AF31B44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0EDB0D99-B777-9E57-4A2C-9B7F3EADA6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341DA99-E8C8-263F-A03C-3A2D8C6FE24D}"/>
              </a:ext>
            </a:extLst>
          </p:cNvPr>
          <p:cNvSpPr txBox="1"/>
          <p:nvPr/>
        </p:nvSpPr>
        <p:spPr>
          <a:xfrm>
            <a:off x="1928573" y="1488286"/>
            <a:ext cx="7888527" cy="1217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9 inputs RTD, PT100, PT1000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For Siemens 6ES7531-7PF00-0AB0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45 mm wide</a:t>
            </a:r>
          </a:p>
          <a:p>
            <a:pPr>
              <a:lnSpc>
                <a:spcPct val="150000"/>
              </a:lnSpc>
            </a:pPr>
            <a:endParaRPr lang="en-US" sz="1000" dirty="0"/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7AEC61-63B2-9ADE-A1DD-416FA2F971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3437" y="2452480"/>
            <a:ext cx="3886330" cy="168136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8CEAB9-BB7E-8FAE-A275-9067F0B36EE2}"/>
              </a:ext>
            </a:extLst>
          </p:cNvPr>
          <p:cNvSpPr txBox="1"/>
          <p:nvPr/>
        </p:nvSpPr>
        <p:spPr>
          <a:xfrm>
            <a:off x="5688760" y="1372869"/>
            <a:ext cx="3595927" cy="14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8 inputs 0-10V or 4..20mA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Possible to mix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45 mm wide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00" dirty="0"/>
          </a:p>
          <a:p>
            <a:pPr>
              <a:lnSpc>
                <a:spcPct val="150000"/>
              </a:lnSpc>
            </a:pPr>
            <a:endParaRPr lang="en-US" sz="1000" dirty="0"/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4F902D-7190-4958-2F24-55D1365B97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5318" y="2445441"/>
            <a:ext cx="4421182" cy="1681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3635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EC9D7-A532-84A6-AE90-C50A7ED818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B52C9E-615B-FD46-6CD1-38CCBFF80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22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FA0EC6-8D5D-1CF5-C251-D6C35456A013}"/>
              </a:ext>
            </a:extLst>
          </p:cNvPr>
          <p:cNvSpPr txBox="1"/>
          <p:nvPr/>
        </p:nvSpPr>
        <p:spPr>
          <a:xfrm>
            <a:off x="2209712" y="1259568"/>
            <a:ext cx="3786427" cy="217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32 Digital Inputs – logic 0-24V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Optocoupled Toshiba TLP627M (=DSS)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Input overvoltage protection TVS 33V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Status LED for each DI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72 mm wide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400" dirty="0"/>
          </a:p>
          <a:p>
            <a:pPr>
              <a:lnSpc>
                <a:spcPct val="150000"/>
              </a:lnSpc>
            </a:pPr>
            <a:endParaRPr lang="en-US" sz="1400" dirty="0"/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28E3C5-C0AE-360C-64BF-F52CA0A1AF37}"/>
              </a:ext>
            </a:extLst>
          </p:cNvPr>
          <p:cNvSpPr txBox="1"/>
          <p:nvPr/>
        </p:nvSpPr>
        <p:spPr>
          <a:xfrm>
            <a:off x="6279184" y="1237055"/>
            <a:ext cx="3573067" cy="14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 err="1"/>
              <a:t>Optocouplers</a:t>
            </a:r>
            <a:r>
              <a:rPr lang="en-US" sz="1000" dirty="0"/>
              <a:t> individually replaceable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Module fuse protected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For Siemens 6ES77521-1BL00-0AB0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00" dirty="0"/>
          </a:p>
          <a:p>
            <a:pPr>
              <a:lnSpc>
                <a:spcPct val="150000"/>
              </a:lnSpc>
            </a:pPr>
            <a:endParaRPr lang="en-US" sz="1000" dirty="0"/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E4E9C0-0F29-2AA0-5F1B-1925818599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2919" y="2918656"/>
            <a:ext cx="3748150" cy="22021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5236EB-0045-CA1A-A22B-2B060908B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8794" y="2752725"/>
            <a:ext cx="4595028" cy="245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7164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3D820B-242A-5C46-A733-C9283C90DE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BD1EBE-FC71-3902-CF6B-E2EEEA3C0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23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A19CEDA-2B38-E62C-668C-DEF0491562A5}"/>
              </a:ext>
            </a:extLst>
          </p:cNvPr>
          <p:cNvSpPr txBox="1">
            <a:spLocks/>
          </p:cNvSpPr>
          <p:nvPr/>
        </p:nvSpPr>
        <p:spPr>
          <a:xfrm>
            <a:off x="938577" y="1177235"/>
            <a:ext cx="3574368" cy="49411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I/O Interfaces – Digital Output </a:t>
            </a:r>
            <a:endParaRPr lang="en-GB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A9D055-746F-301E-D1CE-63D9D276EC4A}"/>
              </a:ext>
            </a:extLst>
          </p:cNvPr>
          <p:cNvSpPr txBox="1"/>
          <p:nvPr/>
        </p:nvSpPr>
        <p:spPr>
          <a:xfrm>
            <a:off x="1009562" y="1621518"/>
            <a:ext cx="74886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/>
              <a:t>32 Digital Output – Relay with COM, NO, NC contacts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/>
              <a:t>Key Switch Override function, closes all the relays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/>
              <a:t>Status LED for each 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/>
              <a:t>72 mm wide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/>
              <a:t>Design finished,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/>
          </a:p>
          <a:p>
            <a:endParaRPr lang="en-US" sz="10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2BAAA8-1F85-AF03-335E-FE8139010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562" y="2552279"/>
            <a:ext cx="6293961" cy="20888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679B05-3E3E-3795-7262-AB8D4FDBCF5D}"/>
              </a:ext>
            </a:extLst>
          </p:cNvPr>
          <p:cNvSpPr txBox="1"/>
          <p:nvPr/>
        </p:nvSpPr>
        <p:spPr>
          <a:xfrm>
            <a:off x="1074671" y="4771995"/>
            <a:ext cx="36792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Both Digital Input and Output interfaces are on endurance test</a:t>
            </a:r>
          </a:p>
          <a:p>
            <a:r>
              <a:rPr lang="en-US" sz="1000" dirty="0"/>
              <a:t>They require a new version wit cables entering from top</a:t>
            </a:r>
          </a:p>
        </p:txBody>
      </p:sp>
    </p:spTree>
    <p:extLst>
      <p:ext uri="{BB962C8B-B14F-4D97-AF65-F5344CB8AC3E}">
        <p14:creationId xmlns:p14="http://schemas.microsoft.com/office/powerpoint/2010/main" val="9980393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018794-BC59-B525-371B-81DB3D28B7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8D4057-5CE3-2044-FC27-54D310B75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24</a:t>
            </a:fld>
            <a:endParaRPr lang="en-US" dirty="0"/>
          </a:p>
        </p:txBody>
      </p:sp>
      <p:pic>
        <p:nvPicPr>
          <p:cNvPr id="3" name="2024-10-23_CR1_CR2">
            <a:hlinkClick r:id="" action="ppaction://media"/>
            <a:extLst>
              <a:ext uri="{FF2B5EF4-FFF2-40B4-BE49-F238E27FC236}">
                <a16:creationId xmlns:a16="http://schemas.microsoft.com/office/drawing/2014/main" id="{645A8BAF-4EF6-75F0-2989-5EEFC623714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1324" y="345547"/>
            <a:ext cx="3305175" cy="5875866"/>
          </a:xfrm>
          <a:prstGeom prst="rect">
            <a:avLst/>
          </a:prstGeom>
        </p:spPr>
      </p:pic>
      <p:sp>
        <p:nvSpPr>
          <p:cNvPr id="4" name="Title 7">
            <a:extLst>
              <a:ext uri="{FF2B5EF4-FFF2-40B4-BE49-F238E27FC236}">
                <a16:creationId xmlns:a16="http://schemas.microsoft.com/office/drawing/2014/main" id="{1D57FC0D-1A61-C136-E579-5BC21ED5A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7200800" cy="648072"/>
          </a:xfrm>
        </p:spPr>
        <p:txBody>
          <a:bodyPr>
            <a:normAutofit fontScale="90000"/>
          </a:bodyPr>
          <a:lstStyle/>
          <a:p>
            <a:r>
              <a:rPr lang="fr-CH" dirty="0"/>
              <a:t>FD on 17.10.2024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6304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18.10.2024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benoit.cure@cern.ch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A8CA-F16B-4490-8F73-397C42EE2709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AA93FA7-5C80-A6A9-A79A-1F7F83BF5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FD on 17.10.2024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446786-2630-FFA8-454C-7F950FD36927}"/>
              </a:ext>
            </a:extLst>
          </p:cNvPr>
          <p:cNvSpPr txBox="1"/>
          <p:nvPr/>
        </p:nvSpPr>
        <p:spPr>
          <a:xfrm>
            <a:off x="479376" y="1124744"/>
            <a:ext cx="384592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CH" dirty="0"/>
              <a:t>DSS </a:t>
            </a:r>
            <a:r>
              <a:rPr lang="fr-CH" dirty="0" err="1"/>
              <a:t>alarm</a:t>
            </a:r>
            <a:r>
              <a:rPr lang="fr-CH" dirty="0"/>
              <a:t> at 20:14:57.</a:t>
            </a:r>
          </a:p>
          <a:p>
            <a:pPr>
              <a:spcAft>
                <a:spcPts val="1200"/>
              </a:spcAft>
            </a:pPr>
            <a:r>
              <a:rPr lang="fr-CH" dirty="0"/>
              <a:t>FD </a:t>
            </a:r>
            <a:r>
              <a:rPr lang="fr-CH" dirty="0" err="1"/>
              <a:t>took</a:t>
            </a:r>
            <a:r>
              <a:rPr lang="fr-CH" dirty="0"/>
              <a:t> place </a:t>
            </a:r>
            <a:r>
              <a:rPr lang="fr-CH" dirty="0" err="1"/>
              <a:t>after</a:t>
            </a:r>
            <a:r>
              <a:rPr lang="fr-CH" dirty="0"/>
              <a:t> </a:t>
            </a:r>
            <a:r>
              <a:rPr lang="fr-CH" dirty="0" err="1"/>
              <a:t>trigerring</a:t>
            </a:r>
            <a:r>
              <a:rPr lang="fr-CH" dirty="0"/>
              <a:t> an SD, </a:t>
            </a:r>
            <a:r>
              <a:rPr lang="fr-CH" dirty="0" err="1"/>
              <a:t>within</a:t>
            </a:r>
            <a:r>
              <a:rPr lang="fr-CH" dirty="0"/>
              <a:t> 3s.</a:t>
            </a:r>
          </a:p>
          <a:p>
            <a:pPr>
              <a:spcAft>
                <a:spcPts val="1200"/>
              </a:spcAft>
            </a:pPr>
            <a:r>
              <a:rPr lang="fr-CH" dirty="0"/>
              <a:t>Magnet </a:t>
            </a:r>
            <a:r>
              <a:rPr lang="fr-CH" dirty="0" err="1"/>
              <a:t>current</a:t>
            </a:r>
            <a:r>
              <a:rPr lang="fr-CH" dirty="0"/>
              <a:t> </a:t>
            </a:r>
            <a:r>
              <a:rPr lang="fr-CH" dirty="0" err="1"/>
              <a:t>was</a:t>
            </a:r>
            <a:r>
              <a:rPr lang="fr-CH" dirty="0"/>
              <a:t> 16977 A (3.55T at IP).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88D7FA-7162-8AA8-2357-36C958AA2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864" y="1700808"/>
            <a:ext cx="7071403" cy="4621103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28064C08-4B99-FCFE-2AFD-913ACAB4B798}"/>
              </a:ext>
            </a:extLst>
          </p:cNvPr>
          <p:cNvGrpSpPr/>
          <p:nvPr/>
        </p:nvGrpSpPr>
        <p:grpSpPr>
          <a:xfrm>
            <a:off x="4859660" y="1037174"/>
            <a:ext cx="3227165" cy="1239698"/>
            <a:chOff x="4859660" y="1037174"/>
            <a:chExt cx="3227165" cy="1239698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42D1E6D5-D8BB-8A2E-DEDD-8B2F20730E3C}"/>
                </a:ext>
              </a:extLst>
            </p:cNvPr>
            <p:cNvCxnSpPr/>
            <p:nvPr/>
          </p:nvCxnSpPr>
          <p:spPr bwMode="auto">
            <a:xfrm>
              <a:off x="6888088" y="1124744"/>
              <a:ext cx="0" cy="1152128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5F17EFE-6C27-2765-2894-97B343BBACFE}"/>
                </a:ext>
              </a:extLst>
            </p:cNvPr>
            <p:cNvSpPr txBox="1"/>
            <p:nvPr/>
          </p:nvSpPr>
          <p:spPr>
            <a:xfrm>
              <a:off x="4859660" y="1037174"/>
              <a:ext cx="3227165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fr-CH" b="1" dirty="0" err="1"/>
                <a:t>CPs</a:t>
              </a:r>
              <a:r>
                <a:rPr lang="fr-CH" b="1" dirty="0"/>
                <a:t> open command at 20:15:32.030</a:t>
              </a:r>
            </a:p>
            <a:p>
              <a:r>
                <a:rPr lang="fr-CH" b="1" dirty="0"/>
                <a:t>FD at 8:15:32.100</a:t>
              </a:r>
              <a:endParaRPr lang="en-GB" b="1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9090D0-778F-F777-37DE-BBDDED2E2CA4}"/>
              </a:ext>
            </a:extLst>
          </p:cNvPr>
          <p:cNvGrpSpPr/>
          <p:nvPr/>
        </p:nvGrpSpPr>
        <p:grpSpPr>
          <a:xfrm>
            <a:off x="8616279" y="1076172"/>
            <a:ext cx="3168351" cy="1632748"/>
            <a:chOff x="8616279" y="1076172"/>
            <a:chExt cx="3168351" cy="1632748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488CB69-8500-CA7F-CAE6-40CB5CB1274A}"/>
                </a:ext>
              </a:extLst>
            </p:cNvPr>
            <p:cNvCxnSpPr/>
            <p:nvPr/>
          </p:nvCxnSpPr>
          <p:spPr bwMode="auto">
            <a:xfrm>
              <a:off x="8688288" y="1556792"/>
              <a:ext cx="0" cy="115212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CBC0B93-F61C-653A-8EC9-554AD1A549C6}"/>
                </a:ext>
              </a:extLst>
            </p:cNvPr>
            <p:cNvSpPr txBox="1"/>
            <p:nvPr/>
          </p:nvSpPr>
          <p:spPr>
            <a:xfrm>
              <a:off x="8616279" y="1076172"/>
              <a:ext cx="3168351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fr-CH" b="1" dirty="0" err="1"/>
                <a:t>CRs</a:t>
              </a:r>
              <a:r>
                <a:rPr lang="fr-CH" b="1" dirty="0"/>
                <a:t> open at 20:15:33.905 </a:t>
              </a:r>
              <a:r>
                <a:rPr lang="fr-CH" b="1" dirty="0" err="1"/>
                <a:t>after</a:t>
              </a:r>
              <a:r>
                <a:rPr lang="fr-CH" b="1" dirty="0"/>
                <a:t> </a:t>
              </a:r>
              <a:r>
                <a:rPr lang="fr-CH" b="1" dirty="0" err="1"/>
                <a:t>quench</a:t>
              </a:r>
              <a:r>
                <a:rPr lang="fr-CH" b="1" dirty="0"/>
                <a:t> </a:t>
              </a:r>
              <a:r>
                <a:rPr lang="fr-CH" b="1" dirty="0" err="1"/>
                <a:t>detection</a:t>
              </a:r>
              <a:r>
                <a:rPr lang="fr-CH" b="1" dirty="0"/>
                <a:t> on DT3a</a:t>
              </a:r>
              <a:endParaRPr lang="en-GB" b="1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CDC42AC-496B-05CE-7995-F2CF19668366}"/>
              </a:ext>
            </a:extLst>
          </p:cNvPr>
          <p:cNvSpPr txBox="1"/>
          <p:nvPr/>
        </p:nvSpPr>
        <p:spPr>
          <a:xfrm>
            <a:off x="4886895" y="565095"/>
            <a:ext cx="3316934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b="1" dirty="0" err="1"/>
              <a:t>CRs</a:t>
            </a:r>
            <a:r>
              <a:rPr lang="fr-CH" b="1" dirty="0"/>
              <a:t> close command at 20:15:30.030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7658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481A30-76C3-A219-2128-7C302FC46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3A46B0-D733-2B69-CB9F-DA3767DDA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7503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A59659-94CE-EFF8-8C61-1496A0704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432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1C26317-98E8-6BB2-41CD-78D9FAFCBA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498DD2-409D-279E-94DB-B0CF8FBEC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3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1F22B47-FA41-39FA-D99B-F74D555C9D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DB68595-1CDA-8486-1FF4-849B451EBC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0E115CC-67A6-8A1B-67C6-F9CD07E5E0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6EE87A95-D0C0-9886-DA61-0F1556F491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FDDF8B0-5E63-6F2C-7B13-7C0579FF7D3A}"/>
              </a:ext>
            </a:extLst>
          </p:cNvPr>
          <p:cNvSpPr txBox="1"/>
          <p:nvPr/>
        </p:nvSpPr>
        <p:spPr>
          <a:xfrm>
            <a:off x="1353041" y="197733"/>
            <a:ext cx="9094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/>
              <a:t>Detector Interface Section – Magnet Services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24020E-13D9-91F9-3468-35366E12137D}"/>
              </a:ext>
            </a:extLst>
          </p:cNvPr>
          <p:cNvSpPr txBox="1"/>
          <p:nvPr/>
        </p:nvSpPr>
        <p:spPr>
          <a:xfrm>
            <a:off x="742951" y="1335295"/>
            <a:ext cx="11010900" cy="5021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33333"/>
                </a:solidFill>
                <a:effectLst/>
                <a:latin typeface="sourcesans-regular"/>
              </a:rPr>
              <a:t>EP-DT has a long tradition supporting the experimental magnets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333333"/>
                </a:solidFill>
                <a:latin typeface="sourcesans-regular"/>
              </a:rPr>
              <a:t>Since the initial design phases of the ATLAS and CMS magnet control in the 90’s with the old TA3 group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333333"/>
                </a:solidFill>
                <a:latin typeface="sourcesans-regular"/>
              </a:rPr>
              <a:t>DT-DI has been responsible of the Magnet Control Project (MCP) for the LHC Experimental Magnets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333333"/>
                </a:solidFill>
                <a:latin typeface="sourcesans-regular"/>
              </a:rPr>
              <a:t>Later, during the operation of the LHC, and agreement was established with the experiments to define the DT-DI’s support in terms of operation and maintenance.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333333"/>
                </a:solidFill>
                <a:latin typeface="sourcesans-regular"/>
              </a:rPr>
              <a:t> This agreement also included the support for the Detector Safety Systems (DSS)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333333"/>
              </a:solidFill>
              <a:latin typeface="sourcesans-regular"/>
            </a:endParaRPr>
          </a:p>
        </p:txBody>
      </p:sp>
    </p:spTree>
    <p:extLst>
      <p:ext uri="{BB962C8B-B14F-4D97-AF65-F5344CB8AC3E}">
        <p14:creationId xmlns:p14="http://schemas.microsoft.com/office/powerpoint/2010/main" val="47870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1E6CA60-50FA-4942-7620-5745BB1D9A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240288-7BCB-3C34-B3E4-C267BC267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4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41D6574-2900-129A-E95B-AA5055D40C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C2B2DE1-0CC3-541A-DDB2-17AB3ED08E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93B4623-03E8-8521-D460-1FC7866910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4907B917-709A-50E0-F828-48DD2CFE56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CD6C0B2-C307-8A09-DC73-9054CF4815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359" y="1664857"/>
            <a:ext cx="5785666" cy="4180423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97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C94A6FE-2FB1-F015-902B-2DAE2B237C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322" y="1366789"/>
            <a:ext cx="3729037" cy="165604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C000888-B217-C321-BD36-B31D816E62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59607" y="3568507"/>
            <a:ext cx="1779752" cy="192270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5B902E8-1A92-370F-EA80-1F0A511CF8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18708" y="3917581"/>
            <a:ext cx="1373168" cy="165652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35137E3-1A97-7A24-3ADD-C330C0FE5F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18708" y="1412664"/>
            <a:ext cx="1849418" cy="241326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5DF5F8A-CADE-C9F1-AC71-C2E48893FBCE}"/>
              </a:ext>
            </a:extLst>
          </p:cNvPr>
          <p:cNvSpPr txBox="1"/>
          <p:nvPr/>
        </p:nvSpPr>
        <p:spPr>
          <a:xfrm>
            <a:off x="3939359" y="213989"/>
            <a:ext cx="55896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</a:rPr>
              <a:t>LHC Experimental Magnets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1989073-0909-5190-D210-30275FC6120A}"/>
              </a:ext>
            </a:extLst>
          </p:cNvPr>
          <p:cNvSpPr txBox="1"/>
          <p:nvPr/>
        </p:nvSpPr>
        <p:spPr>
          <a:xfrm>
            <a:off x="9906000" y="5581650"/>
            <a:ext cx="1209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1.1 T</a:t>
            </a:r>
          </a:p>
        </p:txBody>
      </p:sp>
    </p:spTree>
    <p:extLst>
      <p:ext uri="{BB962C8B-B14F-4D97-AF65-F5344CB8AC3E}">
        <p14:creationId xmlns:p14="http://schemas.microsoft.com/office/powerpoint/2010/main" val="2973194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4D69FDD-881B-C4D3-3BF0-2A8AF2808E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E581D6-0F87-D5C2-7B64-DCE8ECF62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5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BBE44C4-4471-5535-5C97-981B7E0EFD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0F78E88-FF7D-231A-0BB2-50C57A0E30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B6BBB7-390C-626D-7199-86224FE4C5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19D43081-A390-D5D6-8344-1098F9FFF3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AE565B5-DFF5-9273-86EA-9B15B5A944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66725"/>
            <a:ext cx="11581095" cy="583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341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98AD0DC-9DA0-2421-0230-AE6906AC89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CA791EA-4461-3943-EE4F-E003CA4B9B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229" y="185680"/>
            <a:ext cx="11597542" cy="5545929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97F89E-A011-FA58-B60B-0D5FE1E7B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6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57BBF90-EB12-B1E5-E24C-754762F6C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861F5E9-5634-DD91-45B2-1B38EE60F2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FF738B-FC77-C2C0-E707-806CE2A320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DACB2F46-67EF-4B7E-814D-609C6CAA76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5D99BD1-D5A3-2D63-5D04-4086D648217C}"/>
              </a:ext>
            </a:extLst>
          </p:cNvPr>
          <p:cNvSpPr txBox="1"/>
          <p:nvPr/>
        </p:nvSpPr>
        <p:spPr>
          <a:xfrm>
            <a:off x="1394046" y="6136700"/>
            <a:ext cx="97716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DT-DI is also providing support to the: Compass, </a:t>
            </a:r>
            <a:r>
              <a:rPr lang="en-US" sz="1600" dirty="0" err="1"/>
              <a:t>AeGis</a:t>
            </a:r>
            <a:r>
              <a:rPr lang="en-US" sz="1600" dirty="0"/>
              <a:t>, Vertex 1 and 2, M1 and M2 and T2K (Old UA1) magnets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47284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A21F6F-4BB8-7001-334F-92F22AFA84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E5F4B9-054B-42BE-7634-1179D4D86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7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568F54D-B301-484C-70A8-A915A1C4ED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5C5FA22-01CA-19F8-9D59-32A7A64BE7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6F01821-C237-EEB0-8C24-48BD6D113F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D8121195-0B84-757B-C099-E3CB44DBB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FE408A4-6CA7-C64F-4E7B-B532051F29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058" y="1021003"/>
            <a:ext cx="8218743" cy="51249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01C3CD9-620D-86A5-ED15-C1875E36B5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0086" y="429542"/>
            <a:ext cx="3503714" cy="9697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E01A538-470E-C069-D8BF-00A5928638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12480" y="1481422"/>
            <a:ext cx="3089462" cy="9746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1D08D57-CAA5-E147-0CBA-D6FAA61CCA95}"/>
              </a:ext>
            </a:extLst>
          </p:cNvPr>
          <p:cNvSpPr txBox="1"/>
          <p:nvPr/>
        </p:nvSpPr>
        <p:spPr>
          <a:xfrm>
            <a:off x="457200" y="6283839"/>
            <a:ext cx="73684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182E"/>
                </a:solidFill>
              </a:rPr>
              <a:t> Prof. H Ten Kate: </a:t>
            </a:r>
            <a:r>
              <a:rPr lang="en-GB" sz="1400" dirty="0">
                <a:solidFill>
                  <a:srgbClr val="00182E"/>
                </a:solidFill>
              </a:rPr>
              <a:t>CERN Accelerator School on Superconductivity for Accelerators, Erice 2013 </a:t>
            </a:r>
          </a:p>
          <a:p>
            <a:r>
              <a:rPr lang="en-US" sz="1400" dirty="0">
                <a:solidFill>
                  <a:srgbClr val="00182E"/>
                </a:solidFill>
              </a:rPr>
              <a:t> </a:t>
            </a:r>
            <a:endParaRPr lang="en-GB" sz="1400" dirty="0">
              <a:solidFill>
                <a:srgbClr val="00182E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52871E-09E0-1623-C32A-4011DE4E615C}"/>
              </a:ext>
            </a:extLst>
          </p:cNvPr>
          <p:cNvSpPr txBox="1"/>
          <p:nvPr/>
        </p:nvSpPr>
        <p:spPr>
          <a:xfrm>
            <a:off x="1594487" y="134034"/>
            <a:ext cx="6103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</a:rPr>
              <a:t>Why a Magnet Safety System?</a:t>
            </a:r>
          </a:p>
        </p:txBody>
      </p:sp>
    </p:spTree>
    <p:extLst>
      <p:ext uri="{BB962C8B-B14F-4D97-AF65-F5344CB8AC3E}">
        <p14:creationId xmlns:p14="http://schemas.microsoft.com/office/powerpoint/2010/main" val="3615190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6248209-406B-9921-B03C-7719325952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F76C92-F354-FE40-6351-161FE5B15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8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619A8E1-9A18-E85B-3BBA-4CBCAF5BB6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B0F2388-F1CD-5448-D56E-7CFAA066EF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ED0D2B9-F72F-9F39-A785-D5265BBA20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AB254D9C-CBC8-43EC-04E7-EE274E3A0C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6999F00-4527-6B2F-32D4-22F618363DA0}"/>
              </a:ext>
            </a:extLst>
          </p:cNvPr>
          <p:cNvSpPr txBox="1"/>
          <p:nvPr/>
        </p:nvSpPr>
        <p:spPr>
          <a:xfrm>
            <a:off x="3044075" y="134034"/>
            <a:ext cx="6103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</a:rPr>
              <a:t>Why a Magnet Safety System?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CE9DCA-7C92-983C-A976-495F609A4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550" y="2200271"/>
            <a:ext cx="6550157" cy="2157616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6A1EDAC0-B34F-E4A0-8AFA-433ABC4945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021" b="4681"/>
          <a:stretch/>
        </p:blipFill>
        <p:spPr bwMode="auto">
          <a:xfrm>
            <a:off x="7581901" y="914400"/>
            <a:ext cx="3929866" cy="421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3091263-0BAE-489C-976D-4565F5C02E4E}"/>
              </a:ext>
            </a:extLst>
          </p:cNvPr>
          <p:cNvSpPr txBox="1"/>
          <p:nvPr/>
        </p:nvSpPr>
        <p:spPr>
          <a:xfrm>
            <a:off x="7581901" y="5133690"/>
            <a:ext cx="40044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LHC Dipole interconnection September 2008</a:t>
            </a:r>
          </a:p>
        </p:txBody>
      </p:sp>
    </p:spTree>
    <p:extLst>
      <p:ext uri="{BB962C8B-B14F-4D97-AF65-F5344CB8AC3E}">
        <p14:creationId xmlns:p14="http://schemas.microsoft.com/office/powerpoint/2010/main" val="2858044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0134159-6634-AFAD-12E8-AA40445865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8E47C-99CE-953B-DA63-6F2033B1F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9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D49F79-8187-4A1D-8865-8B036964E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3FC6E94-8319-AECB-D870-2697DEABAF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F90166B-982B-FD07-A1E9-8BE84FF66A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E81E64CE-9125-D60A-267E-E627FDA518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936F43A-1042-E0A4-AC63-EDD191035165}"/>
              </a:ext>
            </a:extLst>
          </p:cNvPr>
          <p:cNvSpPr txBox="1"/>
          <p:nvPr/>
        </p:nvSpPr>
        <p:spPr>
          <a:xfrm>
            <a:off x="3044075" y="134034"/>
            <a:ext cx="6103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</a:rPr>
              <a:t>Why a Magnet Safety System?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8C68A62-D6A7-DEFA-47B4-74A380D4AA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5" y="936471"/>
            <a:ext cx="11430000" cy="557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796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8215</TotalTime>
  <Words>1052</Words>
  <Application>Microsoft Office PowerPoint</Application>
  <PresentationFormat>Widescreen</PresentationFormat>
  <Paragraphs>255</Paragraphs>
  <Slides>27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Aptos</vt:lpstr>
      <vt:lpstr>Aptos Display</vt:lpstr>
      <vt:lpstr>Arial</vt:lpstr>
      <vt:lpstr>Avenir Book</vt:lpstr>
      <vt:lpstr>Calibri</vt:lpstr>
      <vt:lpstr>sourcesans-regular</vt:lpstr>
      <vt:lpstr>Swis721 BT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MSS2 Hardware Architecture Overview</vt:lpstr>
      <vt:lpstr>MSS2 Hardware Architecture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FD on 17.10.2024</vt:lpstr>
      <vt:lpstr>FD on 17.10.2024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Xavier Pons</dc:creator>
  <cp:lastModifiedBy>Xavier Pons</cp:lastModifiedBy>
  <cp:revision>14</cp:revision>
  <dcterms:created xsi:type="dcterms:W3CDTF">2025-06-05T13:33:32Z</dcterms:created>
  <dcterms:modified xsi:type="dcterms:W3CDTF">2025-06-11T06:29:11Z</dcterms:modified>
</cp:coreProperties>
</file>