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431" r:id="rId2"/>
    <p:sldId id="430" r:id="rId3"/>
    <p:sldId id="432" r:id="rId4"/>
    <p:sldId id="435" r:id="rId5"/>
    <p:sldId id="433" r:id="rId6"/>
    <p:sldId id="424" r:id="rId7"/>
    <p:sldId id="386" r:id="rId8"/>
    <p:sldId id="437" r:id="rId9"/>
    <p:sldId id="438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00"/>
    <a:srgbClr val="008000"/>
    <a:srgbClr val="99FFCC"/>
    <a:srgbClr val="FF9900"/>
    <a:srgbClr val="663300"/>
    <a:srgbClr val="FFC637"/>
    <a:srgbClr val="F9D607"/>
    <a:srgbClr val="FFFF00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25" autoAdjust="0"/>
    <p:restoredTop sz="94660"/>
  </p:normalViewPr>
  <p:slideViewPr>
    <p:cSldViewPr>
      <p:cViewPr varScale="1">
        <p:scale>
          <a:sx n="114" d="100"/>
          <a:sy n="114" d="100"/>
        </p:scale>
        <p:origin x="1760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1794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C3EA9F-16C8-4E26-A9BF-868C8C4F745D}" type="datetimeFigureOut">
              <a:rPr lang="en-US" smtClean="0"/>
              <a:pPr/>
              <a:t>10/14/25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E56B6-57E6-4F9A-A5FC-DF8B6084F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ltGray">
          <a:xfrm>
            <a:off x="484188" y="1065213"/>
            <a:ext cx="8158162" cy="1689100"/>
          </a:xfrm>
          <a:prstGeom prst="rect">
            <a:avLst/>
          </a:prstGeom>
          <a:solidFill>
            <a:srgbClr val="777777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ltGray">
          <a:xfrm>
            <a:off x="228600" y="2722563"/>
            <a:ext cx="8686800" cy="777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ltGray">
          <a:xfrm>
            <a:off x="228600" y="998538"/>
            <a:ext cx="8686800" cy="777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ltGray">
          <a:xfrm>
            <a:off x="8623300" y="762000"/>
            <a:ext cx="77788" cy="22352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ltGray">
          <a:xfrm>
            <a:off x="434975" y="768350"/>
            <a:ext cx="77788" cy="22352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4103" name="AutoShape 7"/>
          <p:cNvSpPr>
            <a:spLocks noChangeArrowheads="1"/>
          </p:cNvSpPr>
          <p:nvPr/>
        </p:nvSpPr>
        <p:spPr bwMode="ltGray">
          <a:xfrm>
            <a:off x="2830513" y="5535613"/>
            <a:ext cx="3481387" cy="777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4104" name="Rectangle 8" descr="Large confetti"/>
          <p:cNvSpPr>
            <a:spLocks noChangeArrowheads="1"/>
          </p:cNvSpPr>
          <p:nvPr/>
        </p:nvSpPr>
        <p:spPr bwMode="ltGray">
          <a:xfrm>
            <a:off x="4095750" y="5486400"/>
            <a:ext cx="949325" cy="176213"/>
          </a:xfrm>
          <a:prstGeom prst="rect">
            <a:avLst/>
          </a:prstGeom>
          <a:pattFill prst="lgConfetti">
            <a:fgClr>
              <a:schemeClr val="accent2"/>
            </a:fgClr>
            <a:bgClr>
              <a:schemeClr val="folHlink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4105" name="Rectangle 9" descr="Large confetti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371600"/>
          </a:xfrm>
          <a:pattFill prst="lgConfetti">
            <a:fgClr>
              <a:schemeClr val="accent2"/>
            </a:fgClr>
            <a:bgClr>
              <a:schemeClr val="folHlink"/>
            </a:bgClr>
          </a:pattFill>
        </p:spPr>
        <p:txBody>
          <a:bodyPr anchor="ctr"/>
          <a:lstStyle>
            <a:lvl1pPr algn="ctr">
              <a:defRPr>
                <a:solidFill>
                  <a:schemeClr val="bg1"/>
                </a:solidFill>
                <a:latin typeface="Open San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46500"/>
            <a:ext cx="6400800" cy="1752600"/>
          </a:xfrm>
        </p:spPr>
        <p:txBody>
          <a:bodyPr/>
          <a:lstStyle>
            <a:lvl1pPr marL="0" indent="0" algn="ctr">
              <a:spcBef>
                <a:spcPts val="0"/>
              </a:spcBef>
              <a:buFontTx/>
              <a:buNone/>
              <a:defRPr>
                <a:latin typeface="Open Sans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646988" cy="1143000"/>
          </a:xfrm>
        </p:spPr>
        <p:txBody>
          <a:bodyPr/>
          <a:lstStyle>
            <a:lvl1pPr>
              <a:defRPr sz="4000">
                <a:latin typeface="Palatino Linotype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Palatino Linotype" pitchFamily="18" charset="0"/>
              </a:defRPr>
            </a:lvl1pPr>
            <a:lvl2pPr>
              <a:defRPr>
                <a:latin typeface="Palatino Linotype" pitchFamily="18" charset="0"/>
              </a:defRPr>
            </a:lvl2pPr>
            <a:lvl3pPr>
              <a:defRPr>
                <a:latin typeface="Palatino Linotype" pitchFamily="18" charset="0"/>
              </a:defRPr>
            </a:lvl3pPr>
            <a:lvl4pPr>
              <a:defRPr>
                <a:latin typeface="Palatino Linotype" pitchFamily="18" charset="0"/>
              </a:defRPr>
            </a:lvl4pPr>
            <a:lvl5pPr>
              <a:defRPr>
                <a:solidFill>
                  <a:srgbClr val="000000"/>
                </a:solidFill>
                <a:latin typeface="Palatino Linotype" pitchFamily="18" charset="0"/>
              </a:defRPr>
            </a:lvl5pPr>
            <a:lvl6pPr>
              <a:defRPr>
                <a:latin typeface="Palatino Linotype" pitchFamily="18" charset="0"/>
              </a:defRPr>
            </a:lvl6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endParaRPr lang="en-US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533400" y="6477000"/>
            <a:ext cx="7391400" cy="246221"/>
            <a:chOff x="533400" y="6477000"/>
            <a:chExt cx="7391400" cy="246221"/>
          </a:xfrm>
        </p:grpSpPr>
        <p:sp>
          <p:nvSpPr>
            <p:cNvPr id="11" name="TextBox 10"/>
            <p:cNvSpPr txBox="1"/>
            <p:nvPr userDrawn="1"/>
          </p:nvSpPr>
          <p:spPr>
            <a:xfrm>
              <a:off x="533400" y="6477000"/>
              <a:ext cx="2438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FTS/</a:t>
              </a:r>
              <a:r>
                <a:rPr lang="en-US" sz="1000" dirty="0" err="1"/>
                <a:t>XRootD</a:t>
              </a:r>
              <a:r>
                <a:rPr lang="en-US" sz="1000" dirty="0"/>
                <a:t> Workshop @ PIC[WLCG OTF]</a:t>
              </a:r>
            </a:p>
          </p:txBody>
        </p:sp>
        <p:sp>
          <p:nvSpPr>
            <p:cNvPr id="13" name="TextBox 12"/>
            <p:cNvSpPr txBox="1"/>
            <p:nvPr userDrawn="1"/>
          </p:nvSpPr>
          <p:spPr>
            <a:xfrm>
              <a:off x="7086600" y="6477000"/>
              <a:ext cx="838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fld id="{73D6675D-022C-4886-AF2E-B21C52138989}" type="slidenum">
                <a:rPr lang="en-US" sz="1000" smtClean="0"/>
                <a:pPr algn="r"/>
                <a:t>‹#›</a:t>
              </a:fld>
              <a:endParaRPr lang="en-US" sz="1000" dirty="0"/>
            </a:p>
          </p:txBody>
        </p:sp>
      </p:grpSp>
      <p:sp>
        <p:nvSpPr>
          <p:cNvPr id="8" name="TextBox 7"/>
          <p:cNvSpPr txBox="1"/>
          <p:nvPr userDrawn="1"/>
        </p:nvSpPr>
        <p:spPr>
          <a:xfrm>
            <a:off x="3505200" y="6477000"/>
            <a:ext cx="2133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aseline="0" dirty="0"/>
              <a:t>October 13-17, 2025</a:t>
            </a:r>
            <a:endParaRPr lang="en-US" sz="1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3000">
              <a:schemeClr val="bg1">
                <a:lumMod val="90000"/>
                <a:alpha val="60000"/>
              </a:schemeClr>
            </a:gs>
            <a:gs pos="89000">
              <a:schemeClr val="bg1">
                <a:lumMod val="90000"/>
                <a:alpha val="60000"/>
              </a:schemeClr>
            </a:gs>
            <a:gs pos="100000">
              <a:srgbClr val="FAE3B7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 descr="Large confetti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284163"/>
            <a:ext cx="76469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52600"/>
            <a:ext cx="77724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770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FTS/XRootD Workshop @ PIC[WLCG OTF]</a:t>
            </a:r>
            <a:endParaRPr lang="en-US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770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October 13-17, 2025</a:t>
            </a:r>
            <a:endParaRPr lang="en-US" dirty="0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1512888"/>
            <a:ext cx="8458200" cy="8731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7924800" y="6324600"/>
            <a:ext cx="1219200" cy="762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10" name="Rectangle 13" descr="Large confetti"/>
          <p:cNvSpPr>
            <a:spLocks noChangeArrowheads="1"/>
          </p:cNvSpPr>
          <p:nvPr/>
        </p:nvSpPr>
        <p:spPr bwMode="ltGray">
          <a:xfrm>
            <a:off x="603504" y="152400"/>
            <a:ext cx="152400" cy="1645920"/>
          </a:xfrm>
          <a:prstGeom prst="rect">
            <a:avLst/>
          </a:prstGeom>
          <a:pattFill prst="lgConfetti">
            <a:fgClr>
              <a:schemeClr val="accent2"/>
            </a:fgClr>
            <a:bgClr>
              <a:schemeClr val="folHlink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>
              <a:latin typeface="Times New Roman" pitchFamily="18" charset="0"/>
            </a:endParaRPr>
          </a:p>
        </p:txBody>
      </p:sp>
      <p:pic>
        <p:nvPicPr>
          <p:cNvPr id="11" name="Picture 11" descr="slac-logo-23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4800" y="6391275"/>
            <a:ext cx="12192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7162800" y="6477000"/>
            <a:ext cx="838200" cy="244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79C8D-CD85-45F2-9265-67F289693F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Open Sans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5000"/>
        <a:buBlip>
          <a:blip r:embed="rId5"/>
        </a:buBlip>
        <a:defRPr sz="3200">
          <a:solidFill>
            <a:srgbClr val="000000"/>
          </a:solidFill>
          <a:latin typeface="Open Sans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n"/>
        <a:defRPr sz="2800">
          <a:solidFill>
            <a:srgbClr val="000000"/>
          </a:solidFill>
          <a:latin typeface="Open San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70000"/>
        <a:buFont typeface="Wingdings" pitchFamily="2" charset="2"/>
        <a:buChar char="n"/>
        <a:defRPr sz="2400">
          <a:solidFill>
            <a:srgbClr val="000000"/>
          </a:solidFill>
          <a:latin typeface="Open San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70000"/>
        <a:buFont typeface="Wingdings" pitchFamily="2" charset="2"/>
        <a:buChar char="n"/>
        <a:defRPr sz="2000">
          <a:solidFill>
            <a:srgbClr val="000000"/>
          </a:solidFill>
          <a:latin typeface="Open San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000000"/>
          </a:solidFill>
          <a:latin typeface="Open San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371600"/>
          </a:xfrm>
        </p:spPr>
        <p:txBody>
          <a:bodyPr/>
          <a:lstStyle/>
          <a:p>
            <a:r>
              <a:rPr lang="en-US" sz="4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alatino Linotype" pitchFamily="18" charset="0"/>
              </a:rPr>
              <a:t>XRootD</a:t>
            </a:r>
            <a:r>
              <a:rPr lang="en-US" sz="4400" dirty="0">
                <a:solidFill>
                  <a:schemeClr val="tx1">
                    <a:lumMod val="50000"/>
                    <a:lumOff val="50000"/>
                  </a:schemeClr>
                </a:solidFill>
                <a:latin typeface="Palatino Linotype" pitchFamily="18" charset="0"/>
              </a:rPr>
              <a:t> </a:t>
            </a:r>
            <a:br>
              <a:rPr lang="en-US" sz="4400" dirty="0">
                <a:solidFill>
                  <a:schemeClr val="tx1">
                    <a:lumMod val="50000"/>
                    <a:lumOff val="50000"/>
                  </a:schemeClr>
                </a:solidFill>
                <a:latin typeface="Palatino Linotype" pitchFamily="18" charset="0"/>
              </a:rPr>
            </a:br>
            <a:r>
              <a:rPr lang="en-US" sz="4400" dirty="0">
                <a:solidFill>
                  <a:schemeClr val="tx1">
                    <a:lumMod val="50000"/>
                    <a:lumOff val="50000"/>
                  </a:schemeClr>
                </a:solidFill>
                <a:latin typeface="Palatino Linotype" pitchFamily="18" charset="0"/>
              </a:rPr>
              <a:t>Status &amp; Plans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153400" cy="1752600"/>
          </a:xfrm>
        </p:spPr>
        <p:txBody>
          <a:bodyPr/>
          <a:lstStyle/>
          <a:p>
            <a:r>
              <a:rPr lang="en-US" dirty="0">
                <a:latin typeface="Palatino Linotype" pitchFamily="18" charset="0"/>
              </a:rPr>
              <a:t>WLCG OTF @ FTS/</a:t>
            </a:r>
            <a:r>
              <a:rPr lang="en-US" dirty="0" err="1">
                <a:latin typeface="Palatino Linotype" pitchFamily="18" charset="0"/>
              </a:rPr>
              <a:t>XRootD</a:t>
            </a:r>
            <a:r>
              <a:rPr lang="en-US" dirty="0">
                <a:latin typeface="Palatino Linotype" pitchFamily="18" charset="0"/>
              </a:rPr>
              <a:t> Workshop</a:t>
            </a:r>
          </a:p>
          <a:p>
            <a:r>
              <a:rPr lang="en-US" sz="2400" dirty="0">
                <a:latin typeface="Palatino Linotype" pitchFamily="18" charset="0"/>
              </a:rPr>
              <a:t>PIC Barcelona</a:t>
            </a:r>
          </a:p>
          <a:p>
            <a:r>
              <a:rPr lang="en-US" sz="2400">
                <a:latin typeface="Palatino Linotype" pitchFamily="18" charset="0"/>
              </a:rPr>
              <a:t>October </a:t>
            </a:r>
            <a:r>
              <a:rPr lang="en-US" sz="2400" dirty="0">
                <a:latin typeface="Palatino Linotype" pitchFamily="18" charset="0"/>
              </a:rPr>
              <a:t>13 - 17, 2025</a:t>
            </a:r>
          </a:p>
          <a:p>
            <a:endParaRPr lang="en-US" sz="2400" dirty="0">
              <a:latin typeface="Palatino Linotype" pitchFamily="18" charset="0"/>
            </a:endParaRPr>
          </a:p>
          <a:p>
            <a:r>
              <a:rPr lang="en-US" sz="1800" dirty="0">
                <a:latin typeface="Palatino Linotype" pitchFamily="18" charset="0"/>
              </a:rPr>
              <a:t>Andrew Hanushevsky, SLAC</a:t>
            </a:r>
          </a:p>
          <a:p>
            <a:endParaRPr lang="en-US" sz="1800" dirty="0"/>
          </a:p>
          <a:p>
            <a:r>
              <a:rPr lang="en-US" sz="1800" dirty="0"/>
              <a:t>http://xrootd.org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772400" cy="1143000"/>
          </a:xfrm>
        </p:spPr>
        <p:txBody>
          <a:bodyPr/>
          <a:lstStyle/>
          <a:p>
            <a:r>
              <a:rPr lang="en-US" dirty="0">
                <a:latin typeface="Palatino Linotype" pitchFamily="18" charset="0"/>
              </a:rPr>
              <a:t>Brief history of the last ~25 years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502920" y="1752600"/>
            <a:ext cx="864108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spcBef>
                <a:spcPct val="10000"/>
              </a:spcBef>
              <a:spcAft>
                <a:spcPct val="0"/>
              </a:spcAft>
              <a:buClrTx/>
              <a:buSzPct val="85000"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2001 – </a:t>
            </a:r>
            <a:r>
              <a:rPr kumimoji="0" 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BaBar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 decides to use root framework </a:t>
            </a:r>
            <a:r>
              <a:rPr kumimoji="0" 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vs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 Objectivity</a:t>
            </a:r>
          </a:p>
          <a:p>
            <a:pPr marL="342900" indent="-342900" fontAlgn="base">
              <a:spcBef>
                <a:spcPct val="10000"/>
              </a:spcBef>
              <a:spcAft>
                <a:spcPct val="0"/>
              </a:spcAft>
              <a:buSzPct val="85000"/>
              <a:buBlip>
                <a:blip r:embed="rId2"/>
              </a:buBlip>
              <a:defRPr/>
            </a:pPr>
            <a:r>
              <a:rPr lang="en-US" sz="2400" kern="0" dirty="0">
                <a:solidFill>
                  <a:srgbClr val="000000"/>
                </a:solidFill>
                <a:latin typeface="Palatino Linotype" pitchFamily="18" charset="0"/>
              </a:rPr>
              <a:t>2002 Collaboration with INFN, </a:t>
            </a:r>
            <a:r>
              <a:rPr lang="en-US" sz="2400" kern="0" dirty="0" err="1">
                <a:solidFill>
                  <a:srgbClr val="000000"/>
                </a:solidFill>
                <a:latin typeface="Palatino Linotype" pitchFamily="18" charset="0"/>
              </a:rPr>
              <a:t>Padova</a:t>
            </a:r>
            <a:r>
              <a:rPr lang="en-US" sz="2400" kern="0" dirty="0">
                <a:solidFill>
                  <a:srgbClr val="000000"/>
                </a:solidFill>
                <a:latin typeface="Palatino Linotype" pitchFamily="18" charset="0"/>
              </a:rPr>
              <a:t> &amp; SLAC created</a:t>
            </a:r>
          </a:p>
          <a:p>
            <a:pPr marL="800100" lvl="1" indent="-342900" fontAlgn="base">
              <a:spcBef>
                <a:spcPct val="10000"/>
              </a:spcBef>
              <a:spcAft>
                <a:spcPct val="0"/>
              </a:spcAft>
              <a:buSzPct val="85000"/>
              <a:buBlip>
                <a:blip r:embed="rId2"/>
              </a:buBlip>
              <a:defRPr/>
            </a:pPr>
            <a:r>
              <a:rPr lang="en-US" sz="2000" kern="0" dirty="0">
                <a:solidFill>
                  <a:srgbClr val="000000"/>
                </a:solidFill>
                <a:latin typeface="Palatino Linotype" pitchFamily="18" charset="0"/>
              </a:rPr>
              <a:t>Design &amp; develop a network-based </a:t>
            </a:r>
            <a:r>
              <a:rPr lang="en-US" sz="2000" kern="0" dirty="0" err="1">
                <a:solidFill>
                  <a:srgbClr val="000000"/>
                </a:solidFill>
                <a:latin typeface="Palatino Linotype" pitchFamily="18" charset="0"/>
              </a:rPr>
              <a:t>HiPerf</a:t>
            </a:r>
            <a:r>
              <a:rPr lang="en-US" sz="2000" kern="0" dirty="0">
                <a:solidFill>
                  <a:srgbClr val="000000"/>
                </a:solidFill>
                <a:latin typeface="Palatino Linotype" pitchFamily="18" charset="0"/>
              </a:rPr>
              <a:t> data access system</a:t>
            </a:r>
          </a:p>
          <a:p>
            <a:pPr marL="1257300" lvl="2" indent="-342900" fontAlgn="base">
              <a:spcBef>
                <a:spcPct val="10000"/>
              </a:spcBef>
              <a:spcAft>
                <a:spcPct val="0"/>
              </a:spcAft>
              <a:buSzPct val="85000"/>
              <a:buBlip>
                <a:blip r:embed="rId2"/>
              </a:buBlip>
              <a:defRPr/>
            </a:pPr>
            <a:r>
              <a:rPr lang="en-US" sz="2000" kern="0" dirty="0">
                <a:solidFill>
                  <a:srgbClr val="000000"/>
                </a:solidFill>
                <a:latin typeface="Palatino Linotype" pitchFamily="18" charset="0"/>
              </a:rPr>
              <a:t>In the days of limited network b/w and high expense</a:t>
            </a:r>
          </a:p>
          <a:p>
            <a:pPr marL="342900" lvl="0" indent="-342900" fontAlgn="base">
              <a:spcBef>
                <a:spcPct val="10000"/>
              </a:spcBef>
              <a:spcAft>
                <a:spcPct val="0"/>
              </a:spcAft>
              <a:buSzPct val="85000"/>
              <a:buBlip>
                <a:blip r:embed="rId2"/>
              </a:buBlip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2003 – First deployment of </a:t>
            </a:r>
            <a:r>
              <a:rPr lang="en-US" sz="2400" b="1" dirty="0" err="1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XRootD</a:t>
            </a:r>
            <a:r>
              <a:rPr lang="en-US" sz="2400" dirty="0">
                <a:solidFill>
                  <a:schemeClr val="accent5">
                    <a:lumMod val="10000"/>
                  </a:schemeClr>
                </a:solidFill>
              </a:rPr>
              <a:t> 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system at SLAC</a:t>
            </a:r>
          </a:p>
          <a:p>
            <a:pPr marL="342900" marR="0" lvl="0" indent="-342900" algn="l" defTabSz="914400" rtl="0" eaLnBrk="1" fontAlgn="base" latinLnBrk="0" hangingPunct="1">
              <a:spcBef>
                <a:spcPct val="10000"/>
              </a:spcBef>
              <a:spcAft>
                <a:spcPct val="0"/>
              </a:spcAft>
              <a:buClrTx/>
              <a:buSzPct val="85000"/>
              <a:buFontTx/>
              <a:buBlip>
                <a:blip r:embed="rId2"/>
              </a:buBlip>
              <a:tabLst/>
              <a:defRPr/>
            </a:pPr>
            <a:r>
              <a:rPr lang="en-US" sz="2400" kern="0" noProof="0" dirty="0">
                <a:solidFill>
                  <a:srgbClr val="000000"/>
                </a:solidFill>
                <a:latin typeface="Palatino Linotype" pitchFamily="18" charset="0"/>
              </a:rPr>
              <a:t>2013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 – Wide deployment across most of HEP</a:t>
            </a:r>
            <a:endParaRPr kumimoji="0" lang="en-US" sz="2400" b="0" i="0" u="none" strike="noStrike" kern="0" cap="none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alatino Linotype" pitchFamily="18" charset="0"/>
              <a:ea typeface="+mn-ea"/>
              <a:cs typeface="+mn-cs"/>
            </a:endParaRPr>
          </a:p>
          <a:p>
            <a:pPr marL="800100" lvl="1" indent="-342900" fontAlgn="base">
              <a:spcBef>
                <a:spcPct val="10000"/>
              </a:spcBef>
              <a:spcAft>
                <a:spcPct val="0"/>
              </a:spcAft>
              <a:buSzPct val="85000"/>
              <a:buBlip>
                <a:blip r:embed="rId2"/>
              </a:buBlip>
              <a:defRPr/>
            </a:pPr>
            <a:r>
              <a:rPr lang="en-US" sz="2400" kern="0" dirty="0">
                <a:solidFill>
                  <a:srgbClr val="000000"/>
                </a:solidFill>
                <a:latin typeface="Palatino Linotype" pitchFamily="18" charset="0"/>
              </a:rPr>
              <a:t>Protocol also re-implemented (Java) in </a:t>
            </a:r>
            <a:r>
              <a:rPr lang="en-US" sz="2400" kern="0" dirty="0" err="1">
                <a:solidFill>
                  <a:srgbClr val="000000"/>
                </a:solidFill>
                <a:latin typeface="Palatino Linotype" pitchFamily="18" charset="0"/>
              </a:rPr>
              <a:t>dCache</a:t>
            </a:r>
            <a:endParaRPr kumimoji="0" lang="en-US" sz="2400" b="0" i="0" u="none" strike="noStrike" kern="0" cap="none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alatino Linotype" pitchFamily="18" charset="0"/>
              <a:ea typeface="+mn-ea"/>
              <a:cs typeface="+mn-cs"/>
            </a:endParaRPr>
          </a:p>
          <a:p>
            <a:pPr marL="342900" lvl="0" indent="-342900" fontAlgn="base">
              <a:spcBef>
                <a:spcPct val="10000"/>
              </a:spcBef>
              <a:spcAft>
                <a:spcPct val="0"/>
              </a:spcAft>
              <a:buSzPct val="85000"/>
              <a:buBlip>
                <a:blip r:embed="rId2"/>
              </a:buBlip>
              <a:defRPr/>
            </a:pPr>
            <a:r>
              <a:rPr lang="en-US" sz="2400" kern="0" dirty="0">
                <a:solidFill>
                  <a:srgbClr val="000000"/>
                </a:solidFill>
                <a:latin typeface="Palatino Linotype" pitchFamily="18" charset="0"/>
              </a:rPr>
              <a:t>2025 – </a:t>
            </a:r>
            <a:r>
              <a:rPr lang="en-US" sz="2400" b="1" dirty="0" err="1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XRootD</a:t>
            </a:r>
            <a:r>
              <a:rPr lang="en-US" sz="2400" dirty="0">
                <a:solidFill>
                  <a:schemeClr val="accent5">
                    <a:lumMod val="10000"/>
                  </a:schemeClr>
                </a:solidFill>
              </a:rPr>
              <a:t> </a:t>
            </a:r>
            <a:r>
              <a:rPr lang="en-US" sz="2400" kern="0" dirty="0">
                <a:solidFill>
                  <a:srgbClr val="000000"/>
                </a:solidFill>
                <a:latin typeface="Palatino Linotype" pitchFamily="18" charset="0"/>
              </a:rPr>
              <a:t>is now a popular internal framework</a:t>
            </a:r>
          </a:p>
          <a:p>
            <a:pPr marL="800100" lvl="1" indent="-342900" fontAlgn="base">
              <a:spcBef>
                <a:spcPct val="10000"/>
              </a:spcBef>
              <a:spcAft>
                <a:spcPct val="0"/>
              </a:spcAft>
              <a:buSzPct val="85000"/>
              <a:buBlip>
                <a:blip r:embed="rId2"/>
              </a:buBlip>
              <a:defRPr/>
            </a:pPr>
            <a:r>
              <a:rPr lang="en-US" sz="2000" kern="0" dirty="0">
                <a:solidFill>
                  <a:srgbClr val="000000"/>
                </a:solidFill>
                <a:latin typeface="Palatino Linotype" pitchFamily="18" charset="0"/>
              </a:rPr>
              <a:t>Supports http, https, </a:t>
            </a:r>
            <a:r>
              <a:rPr lang="en-US" sz="2000" kern="0" dirty="0" err="1">
                <a:solidFill>
                  <a:srgbClr val="000000"/>
                </a:solidFill>
                <a:latin typeface="Palatino Linotype" pitchFamily="18" charset="0"/>
              </a:rPr>
              <a:t>xroot</a:t>
            </a:r>
            <a:r>
              <a:rPr lang="en-US" sz="2000" kern="0" dirty="0">
                <a:solidFill>
                  <a:srgbClr val="000000"/>
                </a:solidFill>
                <a:latin typeface="Palatino Linotype" pitchFamily="18" charset="0"/>
              </a:rPr>
              <a:t> and </a:t>
            </a:r>
            <a:r>
              <a:rPr lang="en-US" sz="2000" kern="0" dirty="0" err="1">
                <a:solidFill>
                  <a:srgbClr val="000000"/>
                </a:solidFill>
                <a:latin typeface="Palatino Linotype" pitchFamily="18" charset="0"/>
              </a:rPr>
              <a:t>xroots</a:t>
            </a:r>
            <a:r>
              <a:rPr lang="en-US" sz="2000" kern="0" dirty="0">
                <a:solidFill>
                  <a:srgbClr val="000000"/>
                </a:solidFill>
                <a:latin typeface="Palatino Linotype" pitchFamily="18" charset="0"/>
              </a:rPr>
              <a:t> protocols</a:t>
            </a:r>
          </a:p>
          <a:p>
            <a:pPr marL="800100" lvl="1" indent="-342900" fontAlgn="base">
              <a:spcBef>
                <a:spcPct val="10000"/>
              </a:spcBef>
              <a:spcAft>
                <a:spcPct val="0"/>
              </a:spcAft>
              <a:buSzPct val="85000"/>
              <a:buBlip>
                <a:blip r:embed="rId2"/>
              </a:buBlip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Third party software projects use it; leading to the moniker</a:t>
            </a:r>
          </a:p>
          <a:p>
            <a:pPr marL="1257300" lvl="2" indent="-342900" fontAlgn="base">
              <a:spcBef>
                <a:spcPct val="10000"/>
              </a:spcBef>
              <a:spcAft>
                <a:spcPct val="0"/>
              </a:spcAft>
              <a:buSzPct val="85000"/>
              <a:buBlip>
                <a:blip r:embed="rId2"/>
              </a:buBlip>
              <a:defRPr/>
            </a:pPr>
            <a:r>
              <a:rPr lang="en-US" kern="0" dirty="0">
                <a:solidFill>
                  <a:srgbClr val="000000"/>
                </a:solidFill>
                <a:latin typeface="Palatino Linotype" pitchFamily="18" charset="0"/>
              </a:rPr>
              <a:t>“</a:t>
            </a:r>
            <a:r>
              <a:rPr lang="en-US" b="1" dirty="0" err="1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XRootD</a:t>
            </a:r>
            <a:r>
              <a:rPr lang="en-US" dirty="0">
                <a:solidFill>
                  <a:schemeClr val="accent5">
                    <a:lumMod val="10000"/>
                  </a:schemeClr>
                </a:solidFill>
                <a:latin typeface="Palatino Linotype" pitchFamily="18" charset="0"/>
              </a:rPr>
              <a:t> </a:t>
            </a:r>
            <a:r>
              <a:rPr lang="en-US" kern="0" dirty="0">
                <a:solidFill>
                  <a:srgbClr val="000000"/>
                </a:solidFill>
                <a:latin typeface="Palatino Linotype" pitchFamily="18" charset="0"/>
              </a:rPr>
              <a:t>Inside!”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alatino Linotype" pitchFamily="18" charset="0"/>
            </a:endParaRPr>
          </a:p>
          <a:p>
            <a:pPr marL="285750" indent="-285750" fontAlgn="base">
              <a:spcBef>
                <a:spcPct val="10000"/>
              </a:spcBef>
              <a:spcAft>
                <a:spcPct val="0"/>
              </a:spcAft>
              <a:buClr>
                <a:schemeClr val="bg2"/>
              </a:buClr>
              <a:buSzPct val="70000"/>
              <a:defRPr/>
            </a:pPr>
            <a:endParaRPr kumimoji="0" lang="en-US" sz="2000" b="0" i="0" u="none" strike="noStrike" kern="0" cap="none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alatino Linotype" pitchFamily="18" charset="0"/>
            </a:endParaRPr>
          </a:p>
          <a:p>
            <a:pPr marL="285750" indent="-285750" fontAlgn="base">
              <a:spcBef>
                <a:spcPct val="10000"/>
              </a:spcBef>
              <a:spcAft>
                <a:spcPct val="0"/>
              </a:spcAft>
              <a:buClr>
                <a:schemeClr val="bg2"/>
              </a:buClr>
              <a:buSzPct val="70000"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Where/How </a:t>
            </a:r>
            <a:r>
              <a:rPr lang="en-US" dirty="0" err="1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r>
              <a:rPr lang="en-US" dirty="0">
                <a:solidFill>
                  <a:schemeClr val="accent5">
                    <a:lumMod val="10000"/>
                  </a:schemeClr>
                </a:solidFill>
              </a:rPr>
              <a:t> </a:t>
            </a:r>
            <a:r>
              <a:rPr lang="en-US" dirty="0"/>
              <a:t>is used 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686800" cy="4343400"/>
          </a:xfrm>
        </p:spPr>
        <p:txBody>
          <a:bodyPr/>
          <a:lstStyle/>
          <a:p>
            <a:r>
              <a:rPr lang="en-US" dirty="0"/>
              <a:t>EOS, CTA, Rubin </a:t>
            </a:r>
            <a:r>
              <a:rPr lang="en-US" dirty="0" err="1"/>
              <a:t>Qserv</a:t>
            </a:r>
            <a:r>
              <a:rPr lang="en-US" dirty="0"/>
              <a:t>, </a:t>
            </a:r>
            <a:r>
              <a:rPr lang="en-US" dirty="0" err="1"/>
              <a:t>XCeph</a:t>
            </a:r>
            <a:r>
              <a:rPr lang="en-US" dirty="0"/>
              <a:t>, FTS 4, Pelican</a:t>
            </a:r>
          </a:p>
          <a:p>
            <a:pPr lvl="1"/>
            <a:r>
              <a:rPr lang="en-US" dirty="0"/>
              <a:t>Foundational Framework</a:t>
            </a:r>
          </a:p>
          <a:p>
            <a:r>
              <a:rPr lang="en-US" dirty="0"/>
              <a:t>Alice, Atlas Tier 2, CMS AAA, DUNE, Fermi</a:t>
            </a:r>
          </a:p>
          <a:p>
            <a:pPr lvl="1"/>
            <a:r>
              <a:rPr lang="en-US" b="1" dirty="0" err="1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r>
              <a:rPr lang="en-US" dirty="0">
                <a:solidFill>
                  <a:schemeClr val="accent5">
                    <a:lumMod val="10000"/>
                  </a:schemeClr>
                </a:solidFill>
              </a:rPr>
              <a:t> </a:t>
            </a:r>
            <a:r>
              <a:rPr lang="en-US" dirty="0"/>
              <a:t>based data services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Where/How </a:t>
            </a:r>
            <a:r>
              <a:rPr lang="en-US" dirty="0" err="1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r>
              <a:rPr lang="en-US" dirty="0">
                <a:solidFill>
                  <a:schemeClr val="accent5">
                    <a:lumMod val="10000"/>
                  </a:schemeClr>
                </a:solidFill>
              </a:rPr>
              <a:t> </a:t>
            </a:r>
            <a:r>
              <a:rPr lang="en-US" dirty="0"/>
              <a:t>is used 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686800" cy="4343400"/>
          </a:xfrm>
        </p:spPr>
        <p:txBody>
          <a:bodyPr/>
          <a:lstStyle/>
          <a:p>
            <a:r>
              <a:rPr lang="en-US" dirty="0"/>
              <a:t>CVMFS, ESNET, Open Science Data Facility (OSDF), Pacific Research Platform (PRP), </a:t>
            </a:r>
            <a:r>
              <a:rPr lang="en-US" dirty="0" err="1"/>
              <a:t>StashCache</a:t>
            </a:r>
            <a:r>
              <a:rPr lang="en-US" dirty="0"/>
              <a:t> (OSG)</a:t>
            </a:r>
          </a:p>
          <a:p>
            <a:pPr lvl="1"/>
            <a:r>
              <a:rPr lang="en-US" dirty="0"/>
              <a:t>Embedded </a:t>
            </a:r>
            <a:r>
              <a:rPr lang="en-US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XCache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/>
              <a:t>services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Where/How </a:t>
            </a:r>
            <a:r>
              <a:rPr lang="en-US" dirty="0" err="1"/>
              <a:t>XRootD</a:t>
            </a:r>
            <a:r>
              <a:rPr lang="en-US" dirty="0"/>
              <a:t> is used III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534400" cy="4343400"/>
          </a:xfrm>
        </p:spPr>
        <p:txBody>
          <a:bodyPr/>
          <a:lstStyle/>
          <a:p>
            <a:r>
              <a:rPr lang="en-US" dirty="0"/>
              <a:t>Data Analysis Facilities</a:t>
            </a:r>
          </a:p>
          <a:p>
            <a:pPr lvl="1"/>
            <a:r>
              <a:rPr lang="en-US" dirty="0"/>
              <a:t>CC-IN2P3, Open Science Grid (OSG) HTC sites, LCLS, </a:t>
            </a:r>
            <a:r>
              <a:rPr lang="en-US" dirty="0" err="1"/>
              <a:t>JLab</a:t>
            </a:r>
            <a:r>
              <a:rPr lang="en-US" dirty="0"/>
              <a:t>, GSI Darmstadt, RAL </a:t>
            </a:r>
            <a:r>
              <a:rPr lang="en-US" dirty="0" err="1"/>
              <a:t>GridPP</a:t>
            </a:r>
            <a:r>
              <a:rPr lang="en-US" dirty="0"/>
              <a:t> </a:t>
            </a:r>
          </a:p>
          <a:p>
            <a:pPr lvl="2"/>
            <a:r>
              <a:rPr lang="en-US" b="1" dirty="0" err="1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r>
              <a:rPr lang="en-US" dirty="0">
                <a:solidFill>
                  <a:schemeClr val="accent5">
                    <a:lumMod val="10000"/>
                  </a:schemeClr>
                </a:solidFill>
              </a:rPr>
              <a:t> </a:t>
            </a:r>
            <a:r>
              <a:rPr lang="en-US" dirty="0"/>
              <a:t>Data Services and/or </a:t>
            </a:r>
            <a:r>
              <a:rPr lang="en-US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XCache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/>
              <a:t>There are many more sites than we can list</a:t>
            </a:r>
          </a:p>
          <a:p>
            <a:pPr lvl="1"/>
            <a:r>
              <a:rPr lang="en-US" dirty="0"/>
              <a:t>We certainly do not track all of the uses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is all this managed?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458200" cy="4572000"/>
          </a:xfrm>
        </p:spPr>
        <p:txBody>
          <a:bodyPr/>
          <a:lstStyle/>
          <a:p>
            <a:r>
              <a:rPr lang="en-US" dirty="0"/>
              <a:t>As a community driven effort</a:t>
            </a:r>
          </a:p>
          <a:p>
            <a:pPr lvl="1"/>
            <a:r>
              <a:rPr lang="en-US" dirty="0"/>
              <a:t>Effort is shared across significant sites</a:t>
            </a:r>
          </a:p>
          <a:p>
            <a:r>
              <a:rPr lang="en-US" dirty="0"/>
              <a:t>As such it is managed by consensus</a:t>
            </a:r>
          </a:p>
          <a:p>
            <a:pPr lvl="1"/>
            <a:r>
              <a:rPr lang="en-US" dirty="0"/>
              <a:t>Three significant active roles exist</a:t>
            </a:r>
          </a:p>
          <a:p>
            <a:pPr lvl="2"/>
            <a:r>
              <a:rPr lang="en-US" dirty="0"/>
              <a:t>Two of which are defined for continuity</a:t>
            </a:r>
          </a:p>
          <a:p>
            <a:pPr lvl="3"/>
            <a:r>
              <a:rPr lang="en-US" dirty="0"/>
              <a:t>Principal Architect</a:t>
            </a:r>
          </a:p>
          <a:p>
            <a:pPr lvl="4"/>
            <a:r>
              <a:rPr lang="en-US" dirty="0"/>
              <a:t>Andrew </a:t>
            </a:r>
            <a:r>
              <a:rPr lang="en-US" dirty="0" err="1"/>
              <a:t>Hanushevsky</a:t>
            </a:r>
            <a:r>
              <a:rPr lang="en-US" dirty="0"/>
              <a:t>, SLAC (Founding Member)</a:t>
            </a:r>
          </a:p>
          <a:p>
            <a:pPr lvl="3"/>
            <a:r>
              <a:rPr lang="en-US" dirty="0"/>
              <a:t>Release Manager</a:t>
            </a:r>
          </a:p>
          <a:p>
            <a:pPr lvl="4"/>
            <a:r>
              <a:rPr lang="en-US" dirty="0" err="1"/>
              <a:t>Guilherme</a:t>
            </a:r>
            <a:r>
              <a:rPr lang="en-US" dirty="0"/>
              <a:t> </a:t>
            </a:r>
            <a:r>
              <a:rPr lang="en-US" dirty="0" err="1"/>
              <a:t>Amadio</a:t>
            </a:r>
            <a:r>
              <a:rPr lang="en-US" dirty="0"/>
              <a:t>, CERN</a:t>
            </a:r>
          </a:p>
          <a:p>
            <a:pPr lvl="2"/>
            <a:r>
              <a:rPr lang="en-US" dirty="0"/>
              <a:t>Developers, testers, re-packagers everywhere</a:t>
            </a:r>
          </a:p>
          <a:p>
            <a:pPr lvl="3"/>
            <a:endParaRPr lang="en-US" dirty="0"/>
          </a:p>
          <a:p>
            <a:pPr lvl="3"/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Status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305800" cy="4648200"/>
          </a:xfrm>
        </p:spPr>
        <p:txBody>
          <a:bodyPr/>
          <a:lstStyle/>
          <a:p>
            <a:pPr>
              <a:spcBef>
                <a:spcPts val="768"/>
              </a:spcBef>
            </a:pPr>
            <a:r>
              <a:rPr lang="en-US" dirty="0"/>
              <a:t>Very much alive &amp; kicking</a:t>
            </a:r>
          </a:p>
          <a:p>
            <a:pPr lvl="1">
              <a:spcBef>
                <a:spcPts val="768"/>
              </a:spcBef>
            </a:pPr>
            <a:r>
              <a:rPr lang="en-US" dirty="0"/>
              <a:t>Latest release 5.9 in October 2025</a:t>
            </a:r>
          </a:p>
          <a:p>
            <a:pPr lvl="2">
              <a:spcBef>
                <a:spcPts val="768"/>
              </a:spcBef>
            </a:pPr>
            <a:r>
              <a:rPr lang="en-US" dirty="0"/>
              <a:t>Major release 6.0 likely this year</a:t>
            </a:r>
          </a:p>
          <a:p>
            <a:pPr>
              <a:spcBef>
                <a:spcPts val="768"/>
              </a:spcBef>
            </a:pPr>
            <a:r>
              <a:rPr lang="en-US" dirty="0"/>
              <a:t>At times over-stretched</a:t>
            </a:r>
          </a:p>
          <a:p>
            <a:pPr lvl="1">
              <a:spcBef>
                <a:spcPts val="768"/>
              </a:spcBef>
            </a:pPr>
            <a:r>
              <a:rPr lang="en-US" dirty="0"/>
              <a:t>Developers </a:t>
            </a:r>
            <a:r>
              <a:rPr lang="en-US" dirty="0">
                <a:latin typeface="Symbol" pitchFamily="18" charset="2"/>
              </a:rPr>
              <a:t>¯µ </a:t>
            </a:r>
            <a:r>
              <a:rPr lang="en-US" dirty="0"/>
              <a:t>deployments</a:t>
            </a:r>
          </a:p>
          <a:p>
            <a:pPr lvl="2">
              <a:spcBef>
                <a:spcPts val="768"/>
              </a:spcBef>
            </a:pPr>
            <a:r>
              <a:rPr lang="en-US" dirty="0"/>
              <a:t>Shows up as a </a:t>
            </a:r>
            <a:r>
              <a:rPr lang="en-US" dirty="0" err="1"/>
              <a:t>github</a:t>
            </a:r>
            <a:r>
              <a:rPr lang="en-US" dirty="0"/>
              <a:t> ticket backlog </a:t>
            </a:r>
            <a:r>
              <a:rPr lang="en-US" sz="1600" dirty="0"/>
              <a:t>(which we have)</a:t>
            </a:r>
          </a:p>
          <a:p>
            <a:pPr lvl="3">
              <a:spcBef>
                <a:spcPts val="768"/>
              </a:spcBef>
            </a:pPr>
            <a:r>
              <a:rPr lang="en-US" dirty="0"/>
              <a:t>More recently a pull request backlog due to new projects</a:t>
            </a:r>
          </a:p>
          <a:p>
            <a:pPr lvl="1">
              <a:spcBef>
                <a:spcPts val="768"/>
              </a:spcBef>
            </a:pPr>
            <a:r>
              <a:rPr lang="en-US" dirty="0"/>
              <a:t>Looking at ways to mitigate this</a:t>
            </a:r>
          </a:p>
          <a:p>
            <a:pPr lvl="2">
              <a:spcBef>
                <a:spcPts val="768"/>
              </a:spcBef>
            </a:pPr>
            <a:r>
              <a:rPr lang="en-US" dirty="0"/>
              <a:t>There is hope the WLCG OTF will help this along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Plans I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382000" cy="4343400"/>
          </a:xfrm>
        </p:spPr>
        <p:txBody>
          <a:bodyPr/>
          <a:lstStyle/>
          <a:p>
            <a:pPr>
              <a:spcBef>
                <a:spcPts val="468"/>
              </a:spcBef>
            </a:pPr>
            <a:r>
              <a:rPr lang="en-US" dirty="0"/>
              <a:t>A continuous work plan model is used</a:t>
            </a:r>
          </a:p>
          <a:p>
            <a:pPr lvl="1">
              <a:spcBef>
                <a:spcPts val="468"/>
              </a:spcBef>
            </a:pPr>
            <a:r>
              <a:rPr lang="en-US" dirty="0"/>
              <a:t>Allows us to be nimble with a small group</a:t>
            </a:r>
          </a:p>
          <a:p>
            <a:pPr lvl="2">
              <a:spcBef>
                <a:spcPts val="468"/>
              </a:spcBef>
            </a:pPr>
            <a:r>
              <a:rPr lang="en-US" dirty="0"/>
              <a:t>But avoiding the Tech “break” philosophy in</a:t>
            </a:r>
          </a:p>
          <a:p>
            <a:pPr lvl="3">
              <a:spcBef>
                <a:spcPts val="468"/>
              </a:spcBef>
            </a:pPr>
            <a:r>
              <a:rPr lang="en-US" dirty="0"/>
              <a:t>“move fast and break things”</a:t>
            </a:r>
          </a:p>
          <a:p>
            <a:pPr>
              <a:spcBef>
                <a:spcPts val="468"/>
              </a:spcBef>
            </a:pPr>
            <a:r>
              <a:rPr lang="en-US" dirty="0"/>
              <a:t>The plan is now transparent</a:t>
            </a:r>
          </a:p>
          <a:p>
            <a:pPr lvl="1">
              <a:spcBef>
                <a:spcPts val="468"/>
              </a:spcBef>
            </a:pPr>
            <a:r>
              <a:rPr lang="en-US" dirty="0"/>
              <a:t>As requested by our community members </a:t>
            </a:r>
          </a:p>
          <a:p>
            <a:pPr lvl="1">
              <a:spcBef>
                <a:spcPts val="468"/>
              </a:spcBef>
            </a:pPr>
            <a:r>
              <a:rPr lang="en-US" dirty="0"/>
              <a:t>Plans are found under “Evolution” xrootd.org</a:t>
            </a:r>
          </a:p>
          <a:p>
            <a:pPr lvl="2">
              <a:spcBef>
                <a:spcPts val="468"/>
              </a:spcBef>
            </a:pPr>
            <a:r>
              <a:rPr lang="en-US" dirty="0"/>
              <a:t>We will discuss this in the </a:t>
            </a:r>
            <a:r>
              <a:rPr lang="en-US" b="1" dirty="0" err="1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r>
              <a:rPr lang="en-US" dirty="0">
                <a:solidFill>
                  <a:schemeClr val="accent5">
                    <a:lumMod val="10000"/>
                  </a:schemeClr>
                </a:solidFill>
              </a:rPr>
              <a:t> </a:t>
            </a:r>
            <a:r>
              <a:rPr lang="en-US" dirty="0"/>
              <a:t>Workshop</a:t>
            </a:r>
          </a:p>
          <a:p>
            <a:pPr lvl="1">
              <a:spcBef>
                <a:spcPts val="468"/>
              </a:spcBef>
              <a:buNone/>
            </a:pPr>
            <a:r>
              <a:rPr lang="en-US" dirty="0"/>
              <a:t>	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Plans II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382000" cy="4343400"/>
          </a:xfrm>
        </p:spPr>
        <p:txBody>
          <a:bodyPr/>
          <a:lstStyle/>
          <a:p>
            <a:pPr>
              <a:spcBef>
                <a:spcPts val="468"/>
              </a:spcBef>
            </a:pPr>
            <a:r>
              <a:rPr lang="en-US" dirty="0"/>
              <a:t>We continue to work </a:t>
            </a:r>
            <a:r>
              <a:rPr lang="en-US"/>
              <a:t>as we </a:t>
            </a:r>
            <a:r>
              <a:rPr lang="en-US" dirty="0"/>
              <a:t>always have</a:t>
            </a:r>
          </a:p>
          <a:p>
            <a:pPr lvl="1">
              <a:spcBef>
                <a:spcPts val="468"/>
              </a:spcBef>
            </a:pPr>
            <a:r>
              <a:rPr lang="en-US" dirty="0"/>
              <a:t>Addressing the needs of the community</a:t>
            </a:r>
          </a:p>
          <a:p>
            <a:pPr lvl="1">
              <a:spcBef>
                <a:spcPts val="468"/>
              </a:spcBef>
            </a:pPr>
            <a:r>
              <a:rPr lang="en-US" dirty="0"/>
              <a:t>Improving client-server performance</a:t>
            </a:r>
          </a:p>
          <a:p>
            <a:pPr lvl="2">
              <a:spcBef>
                <a:spcPts val="468"/>
              </a:spcBef>
            </a:pPr>
            <a:r>
              <a:rPr lang="en-US" dirty="0"/>
              <a:t>To better match the HL-LHC requirements</a:t>
            </a:r>
          </a:p>
          <a:p>
            <a:pPr lvl="1">
              <a:spcBef>
                <a:spcPts val="468"/>
              </a:spcBef>
            </a:pPr>
            <a:r>
              <a:rPr lang="en-US" dirty="0"/>
              <a:t>Fix bugs as expeditiously as possible</a:t>
            </a:r>
          </a:p>
          <a:p>
            <a:pPr>
              <a:spcBef>
                <a:spcPts val="468"/>
              </a:spcBef>
            </a:pPr>
            <a:r>
              <a:rPr lang="en-US" b="1" dirty="0" err="1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r>
              <a:rPr lang="en-US" dirty="0">
                <a:solidFill>
                  <a:schemeClr val="accent5">
                    <a:lumMod val="10000"/>
                  </a:schemeClr>
                </a:solidFill>
              </a:rPr>
              <a:t> </a:t>
            </a:r>
            <a:r>
              <a:rPr lang="en-US" dirty="0"/>
              <a:t>is a long-lived mature project</a:t>
            </a:r>
          </a:p>
          <a:p>
            <a:pPr lvl="1">
              <a:spcBef>
                <a:spcPts val="468"/>
              </a:spcBef>
            </a:pPr>
            <a:r>
              <a:rPr lang="en-US" dirty="0"/>
              <a:t>The plan is to continue doing what’s expected</a:t>
            </a:r>
          </a:p>
          <a:p>
            <a:pPr lvl="1">
              <a:spcBef>
                <a:spcPts val="468"/>
              </a:spcBef>
              <a:buNone/>
            </a:pPr>
            <a:r>
              <a:rPr lang="en-US" dirty="0"/>
              <a:t>	</a:t>
            </a:r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Ricepaper">
  <a:themeElements>
    <a:clrScheme name="Ricepaper 2">
      <a:dk1>
        <a:srgbClr val="00264C"/>
      </a:dk1>
      <a:lt1>
        <a:srgbClr val="FFFFE9"/>
      </a:lt1>
      <a:dk2>
        <a:srgbClr val="333333"/>
      </a:dk2>
      <a:lt2>
        <a:srgbClr val="333333"/>
      </a:lt2>
      <a:accent1>
        <a:srgbClr val="78C0B2"/>
      </a:accent1>
      <a:accent2>
        <a:srgbClr val="262D4C"/>
      </a:accent2>
      <a:accent3>
        <a:srgbClr val="FFFFF2"/>
      </a:accent3>
      <a:accent4>
        <a:srgbClr val="001F40"/>
      </a:accent4>
      <a:accent5>
        <a:srgbClr val="BEDCD5"/>
      </a:accent5>
      <a:accent6>
        <a:srgbClr val="212844"/>
      </a:accent6>
      <a:hlink>
        <a:srgbClr val="598BBD"/>
      </a:hlink>
      <a:folHlink>
        <a:srgbClr val="4D4D4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</a:defRPr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Ricepaper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cepaper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cepaper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cepaper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cepaper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Scalla2010</Template>
  <TotalTime>16240</TotalTime>
  <Words>493</Words>
  <Application>Microsoft Macintosh PowerPoint</Application>
  <PresentationFormat>On-screen Show (4:3)</PresentationFormat>
  <Paragraphs>74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Calibri</vt:lpstr>
      <vt:lpstr>Open Sans</vt:lpstr>
      <vt:lpstr>Palatino Linotype</vt:lpstr>
      <vt:lpstr>Symbol</vt:lpstr>
      <vt:lpstr>Times New Roman</vt:lpstr>
      <vt:lpstr>Wingdings</vt:lpstr>
      <vt:lpstr>Ricepaper</vt:lpstr>
      <vt:lpstr>XRootD  Status &amp; Plans</vt:lpstr>
      <vt:lpstr>Brief history of the last ~25 years</vt:lpstr>
      <vt:lpstr>Where/How XRootD is used I</vt:lpstr>
      <vt:lpstr>Where/How XRootD is used II</vt:lpstr>
      <vt:lpstr>Where/How XRootD is used III</vt:lpstr>
      <vt:lpstr>How is all this managed?</vt:lpstr>
      <vt:lpstr>Current Status</vt:lpstr>
      <vt:lpstr>Future Plans I</vt:lpstr>
      <vt:lpstr>Future Plans II</vt:lpstr>
    </vt:vector>
  </TitlesOfParts>
  <Company>SLAC National Accelerator Laboratory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Andrew Hanushevsky</dc:creator>
  <cp:lastModifiedBy>Hanushevsky, Andrew Bohdan</cp:lastModifiedBy>
  <cp:revision>980</cp:revision>
  <dcterms:created xsi:type="dcterms:W3CDTF">2010-08-24T03:26:13Z</dcterms:created>
  <dcterms:modified xsi:type="dcterms:W3CDTF">2025-10-14T07:29:22Z</dcterms:modified>
</cp:coreProperties>
</file>