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369" r:id="rId4"/>
    <p:sldId id="332" r:id="rId5"/>
    <p:sldId id="375" r:id="rId6"/>
    <p:sldId id="376" r:id="rId7"/>
    <p:sldId id="377" r:id="rId8"/>
    <p:sldId id="373" r:id="rId9"/>
    <p:sldId id="374" r:id="rId10"/>
    <p:sldId id="366" r:id="rId11"/>
    <p:sldId id="371" r:id="rId12"/>
    <p:sldId id="372" r:id="rId13"/>
    <p:sldId id="370" r:id="rId14"/>
    <p:sldId id="367" r:id="rId15"/>
    <p:sldId id="368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8183F70-B74A-9DED-F515-FE786B4A0E43}" name="Walder, James (STFC,RAL,PPD)" initials="W(" userId="S::james.walder@stfc.ac.uk::ed9c1e58-c268-411a-807e-d6158ca860a3" providerId="AD"/>
  <p188:author id="{6D44B8A7-9129-6697-6EF9-0AA1A562FEC2}" name="Thomas, Jyothish (STFC,RAL,SC)" initials="TJ(" userId="S::jyothish.thomas@stfc.ac.uk::b63a610e-c056-4e8a-86cf-b53c4157c213" providerId="AD"/>
  <p188:author id="{C52622EA-9211-D957-84A7-E55E9B5A30D7}" name="Ellis, Katy (STFC,RAL,PPD)" initials="E(" userId="S::katy.ellis@stfc.ac.uk::a1850d16-7537-4e1d-872a-23ca7aed993b" providerId="AD"/>
  <p188:author id="{9D2B2BF0-1A67-B2EC-3A38-8F254EC2E87A}" name="Johnson, Ian (STFC,RAL,SC)" initials="JI" userId="S::ian.johnson@stfc.ac.uk::cd8b705d-7b0f-4ce6-aa0f-29e3e9870e4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>
        <p:scale>
          <a:sx n="88" d="100"/>
          <a:sy n="88" d="100"/>
        </p:scale>
        <p:origin x="816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8/10/relationships/authors" Target="authors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41480-F82F-493D-A8B5-A6C223C75A25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2B735-A6E4-4ECD-91B2-2073B8B72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846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E4AC8-296A-4A33-B10E-9298ED9A4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B84F2D-1DE6-4349-A396-0FA66F644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11513-A3E0-4698-81B7-D038F1199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17DB7-292C-4208-BDD3-ECA169373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7CFD1-5BD7-4750-97F1-B1D1B9099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1141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33C12-A09B-405E-B97D-2B025530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B496A7-CC8E-487A-93D6-40963FF822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F9CA0-D55A-4499-A97E-5872A0831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FFED2-2CEA-4BF1-B750-53618D97E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8DFC2-B86F-4782-8F7C-6CF02657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82615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49AB69-9010-41F6-87F5-B084DD93E5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7AC0E9-4006-430C-A212-6BA82BF64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5D6F2-9F08-4DA7-8D65-F10BEE5A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85CDF-2382-43B1-8548-2A875BA9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6253E-3464-404A-9EAE-D5B250101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340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42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94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69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45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65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308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731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0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BF8C4-4EA0-4DA7-B426-5F7A84C63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DDB0B-1833-43C5-BA65-D8E5FA7D0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89AC5-A881-4274-ADA0-0795639F4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561E2-36BC-4869-9B7F-3972D5494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7E3DC-339B-4424-9009-1615C9F73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293182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2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67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425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07944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104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4DA4B-A73B-47BC-82BA-382DEB19B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DCD5D-2D2F-4D05-8344-028AE0D69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ADCB1-D4AE-4945-9253-5AA2D188F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192D2-5BD5-4AC5-A9FD-E4E5F2833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D62E4-0152-4555-8F22-FA3091D8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3614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AA0A-156F-4BB5-A84F-4DD271B88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7BF8C-EEB5-4C42-BABE-B81243E45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36279F-38D5-4AB0-B45E-7672E69468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0E51FF-43F1-454D-949E-BD25CFC69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72DD5-BA9B-4904-A2B5-41C88A164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DD6670-8001-406C-9BDD-10C6D8C1B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78171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AA261-AB7C-4A2E-9788-0488735B5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1EF94-4CF2-43EA-9B26-752A2A417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64975-A68C-42CF-89B1-2B7A5370D9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7B80B9-DF5D-48F4-9F3B-F9A209633B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153154-26E0-4492-A193-7BAB66C445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6AD2F7-3678-45C1-9B9F-B5F1A9887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210D3D-BAE4-4119-8A8B-CF730C82E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C28AB-F511-4516-A9A8-D3EDC161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30760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7F208-57DB-4326-824D-55D16B6B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F2496-8A5E-488D-BCBE-019338689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190216-904A-41B2-9F1C-60C941622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58BB64-CBF8-4EA4-A845-1DC31A164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68107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1F82E4-1577-4401-B7E2-F97349727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359684-E21B-473F-88FE-C4A32C013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EBC0E-BEE6-4584-936E-2E456E7D7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640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49AE5-7B85-4636-8367-ABF774935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EA323-BF90-403B-A10A-9202D3225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A4C020-E415-4A6C-8532-DA813B7FF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0F1053-1F5E-439B-8CF8-2438A7B23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0AE49B-9F5D-4EF1-9A60-E441ED93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86FBF-6FE7-44A6-AA98-334A85442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1909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82174-8CAD-4DD3-BC92-DFD6BD04E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C21D8B-DC07-45CB-B382-18218443B9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38C0C2-3DF0-43E6-9B58-AD5544D633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9831B7-41F8-4347-A013-BCF8C2ED6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169188-6C25-467A-95F9-D58E08375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84264D-C52F-4E50-9481-E12DCAE32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52484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D41B05-2A40-4698-9597-7BD0B7596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7DBD74-7AFD-4EC7-83E3-0EED11F13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B26C1-515F-491D-9E91-3FDD65C4DF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FC6FD-05CB-4F27-B836-A3E3015B14DD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0948C0-84B4-4A2B-90A0-35AAF2BE53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63613-B106-4C74-93F4-E8EABD462B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67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10/14/25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06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yothish.thomas@stfc.ac.u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7751EF-46A0-4B42-9A76-940BBA793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788" y="1309403"/>
            <a:ext cx="10047052" cy="2967208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rgbClr val="002060"/>
                </a:solidFill>
              </a:rPr>
              <a:t>XRootD Admin Dashboard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64A233-84A7-41AB-89BF-6D025DA12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132142" y="4904408"/>
            <a:ext cx="3946779" cy="1038225"/>
          </a:xfrm>
        </p:spPr>
        <p:txBody>
          <a:bodyPr>
            <a:normAutofit/>
          </a:bodyPr>
          <a:lstStyle/>
          <a:p>
            <a:pPr algn="r"/>
            <a:r>
              <a:rPr lang="en-GB" sz="1500"/>
              <a:t>Jyothish Thomas</a:t>
            </a:r>
          </a:p>
          <a:p>
            <a:pPr algn="r"/>
            <a:r>
              <a:rPr lang="en-GB" sz="1500">
                <a:ea typeface="Calibri"/>
                <a:cs typeface="Calibri"/>
                <a:hlinkClick r:id="rId3"/>
              </a:rPr>
              <a:t>jyothish.thomas@stfc.ac.uk</a:t>
            </a:r>
            <a:r>
              <a:rPr lang="en-GB" sz="1500">
                <a:ea typeface="Calibri"/>
                <a:cs typeface="Calibri"/>
              </a:rPr>
              <a:t>,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4501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75EBA6-E5B1-424E-376C-A787632FB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F2F7-0FED-F429-8D8F-9D91A9535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Initial mock prototype</a:t>
            </a:r>
          </a:p>
        </p:txBody>
      </p:sp>
      <p:pic>
        <p:nvPicPr>
          <p:cNvPr id="6" name="Content Placeholder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2A96F9E-E609-2C56-4AC8-A3B609F69B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23647"/>
            <a:ext cx="10515600" cy="415529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01AEC9-89AF-4135-C298-8DFADBE80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266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9CDA3AA-3D68-CCA8-6DAB-56E3213F7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E1CD-F6EF-1C82-2158-7573085B8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Initial mock prototype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458FA-AF02-7D1A-3F9A-D925E84B8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11</a:t>
            </a:fld>
            <a:endParaRPr lang="en-GB"/>
          </a:p>
        </p:txBody>
      </p:sp>
      <p:pic>
        <p:nvPicPr>
          <p:cNvPr id="20" name="Content Placeholder 1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B9B57B3-D9E7-F063-6F01-CC2BA19499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23647"/>
            <a:ext cx="10515600" cy="4155293"/>
          </a:xfrm>
        </p:spPr>
      </p:pic>
    </p:spTree>
    <p:extLst>
      <p:ext uri="{BB962C8B-B14F-4D97-AF65-F5344CB8AC3E}">
        <p14:creationId xmlns:p14="http://schemas.microsoft.com/office/powerpoint/2010/main" val="1566228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492EC4-A52A-D4D9-BADA-47976D28D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61EE9-D7B3-677F-F601-727A50914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FF6FF6-E40F-44B6-7C4F-B64E37A00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BD3434-584E-4FD2-80FC-4DC99CEBE0D8}"/>
              </a:ext>
            </a:extLst>
          </p:cNvPr>
          <p:cNvSpPr/>
          <p:nvPr/>
        </p:nvSpPr>
        <p:spPr>
          <a:xfrm>
            <a:off x="1912087" y="1525603"/>
            <a:ext cx="5103628" cy="38277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5B7941-2ECD-F57A-4700-629ABD38572E}"/>
              </a:ext>
            </a:extLst>
          </p:cNvPr>
          <p:cNvSpPr/>
          <p:nvPr/>
        </p:nvSpPr>
        <p:spPr>
          <a:xfrm>
            <a:off x="2200939" y="4359348"/>
            <a:ext cx="808075" cy="51567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6B7F32-5470-3088-497C-FA040F878DD3}"/>
              </a:ext>
            </a:extLst>
          </p:cNvPr>
          <p:cNvSpPr/>
          <p:nvPr/>
        </p:nvSpPr>
        <p:spPr>
          <a:xfrm>
            <a:off x="3129515" y="4359348"/>
            <a:ext cx="808075" cy="51567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40AA01-58C5-C727-E1C9-D8E1B55E791B}"/>
              </a:ext>
            </a:extLst>
          </p:cNvPr>
          <p:cNvSpPr/>
          <p:nvPr/>
        </p:nvSpPr>
        <p:spPr>
          <a:xfrm>
            <a:off x="4059864" y="4359347"/>
            <a:ext cx="808075" cy="51567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D28E3E-6106-36DA-ED98-8673CF44994B}"/>
              </a:ext>
            </a:extLst>
          </p:cNvPr>
          <p:cNvSpPr/>
          <p:nvPr/>
        </p:nvSpPr>
        <p:spPr>
          <a:xfrm>
            <a:off x="4988440" y="4359346"/>
            <a:ext cx="808075" cy="51567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C2FB35-BC14-1A6D-F0BE-5E692B33F06C}"/>
              </a:ext>
            </a:extLst>
          </p:cNvPr>
          <p:cNvSpPr/>
          <p:nvPr/>
        </p:nvSpPr>
        <p:spPr>
          <a:xfrm>
            <a:off x="5917903" y="4359345"/>
            <a:ext cx="808075" cy="51567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ECDBCE-1D5E-CECF-7A26-110214185F2B}"/>
              </a:ext>
            </a:extLst>
          </p:cNvPr>
          <p:cNvSpPr txBox="1"/>
          <p:nvPr/>
        </p:nvSpPr>
        <p:spPr>
          <a:xfrm>
            <a:off x="3129515" y="1283037"/>
            <a:ext cx="2348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Internal site network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11CD88-7CCD-AC79-8F30-9EA15D1A7E97}"/>
              </a:ext>
            </a:extLst>
          </p:cNvPr>
          <p:cNvSpPr/>
          <p:nvPr/>
        </p:nvSpPr>
        <p:spPr>
          <a:xfrm>
            <a:off x="3536866" y="3573836"/>
            <a:ext cx="1499191" cy="5156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CMSD</a:t>
            </a:r>
          </a:p>
        </p:txBody>
      </p: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52AB8121-C524-6745-23F9-F62B935A6631}"/>
              </a:ext>
            </a:extLst>
          </p:cNvPr>
          <p:cNvCxnSpPr/>
          <p:nvPr/>
        </p:nvCxnSpPr>
        <p:spPr>
          <a:xfrm rot="10800000" flipV="1">
            <a:off x="838200" y="3774557"/>
            <a:ext cx="2695352" cy="1359151"/>
          </a:xfrm>
          <a:prstGeom prst="bentConnector3">
            <a:avLst>
              <a:gd name="adj1" fmla="val 76430"/>
            </a:avLst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6DA4FB87-C8F5-C2CB-2611-2DC627AD4BB7}"/>
              </a:ext>
            </a:extLst>
          </p:cNvPr>
          <p:cNvCxnSpPr>
            <a:cxnSpLocks/>
          </p:cNvCxnSpPr>
          <p:nvPr/>
        </p:nvCxnSpPr>
        <p:spPr>
          <a:xfrm rot="10800000" flipV="1">
            <a:off x="868326" y="4722624"/>
            <a:ext cx="1656906" cy="411084"/>
          </a:xfrm>
          <a:prstGeom prst="bentConnector3">
            <a:avLst>
              <a:gd name="adj1" fmla="val -1979"/>
            </a:avLst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14B078F4-1531-E04B-2E17-B85E31B6E8AF}"/>
              </a:ext>
            </a:extLst>
          </p:cNvPr>
          <p:cNvCxnSpPr>
            <a:cxnSpLocks/>
            <a:stCxn id="7" idx="2"/>
          </p:cNvCxnSpPr>
          <p:nvPr/>
        </p:nvCxnSpPr>
        <p:spPr>
          <a:xfrm rot="5400000">
            <a:off x="2071379" y="3671533"/>
            <a:ext cx="258680" cy="2665669"/>
          </a:xfrm>
          <a:prstGeom prst="bentConnector2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Elbow Connector 29">
            <a:extLst>
              <a:ext uri="{FF2B5EF4-FFF2-40B4-BE49-F238E27FC236}">
                <a16:creationId xmlns:a16="http://schemas.microsoft.com/office/drawing/2014/main" id="{0F179E00-2CB8-C52D-00F3-585368F5903D}"/>
              </a:ext>
            </a:extLst>
          </p:cNvPr>
          <p:cNvCxnSpPr>
            <a:cxnSpLocks/>
          </p:cNvCxnSpPr>
          <p:nvPr/>
        </p:nvCxnSpPr>
        <p:spPr>
          <a:xfrm rot="10800000" flipV="1">
            <a:off x="867885" y="4887535"/>
            <a:ext cx="3608425" cy="234702"/>
          </a:xfrm>
          <a:prstGeom prst="bentConnector3">
            <a:avLst>
              <a:gd name="adj1" fmla="val 203"/>
            </a:avLst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2719F863-F52C-97BE-BC45-FCE38299DC8D}"/>
              </a:ext>
            </a:extLst>
          </p:cNvPr>
          <p:cNvCxnSpPr>
            <a:cxnSpLocks/>
          </p:cNvCxnSpPr>
          <p:nvPr/>
        </p:nvCxnSpPr>
        <p:spPr>
          <a:xfrm rot="10800000" flipV="1">
            <a:off x="867885" y="4863555"/>
            <a:ext cx="4530133" cy="258681"/>
          </a:xfrm>
          <a:prstGeom prst="bentConnector3">
            <a:avLst>
              <a:gd name="adj1" fmla="val -463"/>
            </a:avLst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Elbow Connector 36">
            <a:extLst>
              <a:ext uri="{FF2B5EF4-FFF2-40B4-BE49-F238E27FC236}">
                <a16:creationId xmlns:a16="http://schemas.microsoft.com/office/drawing/2014/main" id="{E2F983B9-105A-FAE6-BFE2-98085C046A47}"/>
              </a:ext>
            </a:extLst>
          </p:cNvPr>
          <p:cNvCxnSpPr>
            <a:cxnSpLocks/>
          </p:cNvCxnSpPr>
          <p:nvPr/>
        </p:nvCxnSpPr>
        <p:spPr>
          <a:xfrm rot="10800000" flipV="1">
            <a:off x="867884" y="4850267"/>
            <a:ext cx="5518072" cy="266233"/>
          </a:xfrm>
          <a:prstGeom prst="bentConnector3">
            <a:avLst>
              <a:gd name="adj1" fmla="val -161"/>
            </a:avLst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4B4EDFBD-0637-99F9-EB85-B1E427617A8C}"/>
              </a:ext>
            </a:extLst>
          </p:cNvPr>
          <p:cNvCxnSpPr>
            <a:cxnSpLocks/>
          </p:cNvCxnSpPr>
          <p:nvPr/>
        </p:nvCxnSpPr>
        <p:spPr>
          <a:xfrm rot="10800000" flipV="1">
            <a:off x="7472024" y="2053046"/>
            <a:ext cx="642392" cy="1"/>
          </a:xfrm>
          <a:prstGeom prst="bentConnector3">
            <a:avLst>
              <a:gd name="adj1" fmla="val 50000"/>
            </a:avLst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DEEA7D30-0019-EDC2-78D9-82C0B1D4B7CD}"/>
              </a:ext>
            </a:extLst>
          </p:cNvPr>
          <p:cNvSpPr txBox="1"/>
          <p:nvPr/>
        </p:nvSpPr>
        <p:spPr>
          <a:xfrm>
            <a:off x="8227343" y="1837035"/>
            <a:ext cx="2184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Traffic trough firewall</a:t>
            </a:r>
          </a:p>
        </p:txBody>
      </p:sp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F27BF901-52CE-F825-31F6-4EBE990DF128}"/>
              </a:ext>
            </a:extLst>
          </p:cNvPr>
          <p:cNvCxnSpPr>
            <a:cxnSpLocks/>
            <a:stCxn id="78" idx="3"/>
            <a:endCxn id="6" idx="0"/>
          </p:cNvCxnSpPr>
          <p:nvPr/>
        </p:nvCxnSpPr>
        <p:spPr>
          <a:xfrm flipH="1">
            <a:off x="2604977" y="3080122"/>
            <a:ext cx="2315864" cy="1279226"/>
          </a:xfrm>
          <a:prstGeom prst="bentConnector4">
            <a:avLst>
              <a:gd name="adj1" fmla="val -19272"/>
              <a:gd name="adj2" fmla="val 90562"/>
            </a:avLst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Elbow Connector 56">
            <a:extLst>
              <a:ext uri="{FF2B5EF4-FFF2-40B4-BE49-F238E27FC236}">
                <a16:creationId xmlns:a16="http://schemas.microsoft.com/office/drawing/2014/main" id="{C9DB01CE-139F-5313-C586-AE1E93CD8C6B}"/>
              </a:ext>
            </a:extLst>
          </p:cNvPr>
          <p:cNvCxnSpPr>
            <a:cxnSpLocks/>
            <a:stCxn id="78" idx="3"/>
            <a:endCxn id="7" idx="0"/>
          </p:cNvCxnSpPr>
          <p:nvPr/>
        </p:nvCxnSpPr>
        <p:spPr>
          <a:xfrm flipH="1">
            <a:off x="3533553" y="3080122"/>
            <a:ext cx="1387288" cy="1279226"/>
          </a:xfrm>
          <a:prstGeom prst="bentConnector4">
            <a:avLst>
              <a:gd name="adj1" fmla="val -33218"/>
              <a:gd name="adj2" fmla="val 90562"/>
            </a:avLst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E79FC058-2F25-4667-2AAB-4D8E4F90ED8E}"/>
              </a:ext>
            </a:extLst>
          </p:cNvPr>
          <p:cNvCxnSpPr>
            <a:cxnSpLocks/>
            <a:stCxn id="78" idx="3"/>
            <a:endCxn id="8" idx="0"/>
          </p:cNvCxnSpPr>
          <p:nvPr/>
        </p:nvCxnSpPr>
        <p:spPr>
          <a:xfrm flipH="1">
            <a:off x="4463902" y="3080122"/>
            <a:ext cx="456939" cy="1279225"/>
          </a:xfrm>
          <a:prstGeom prst="bentConnector4">
            <a:avLst>
              <a:gd name="adj1" fmla="val -100852"/>
              <a:gd name="adj2" fmla="val 89428"/>
            </a:avLst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3D8B963F-5537-060B-F664-565D73E88457}"/>
              </a:ext>
            </a:extLst>
          </p:cNvPr>
          <p:cNvCxnSpPr>
            <a:cxnSpLocks/>
            <a:stCxn id="78" idx="3"/>
            <a:endCxn id="9" idx="0"/>
          </p:cNvCxnSpPr>
          <p:nvPr/>
        </p:nvCxnSpPr>
        <p:spPr>
          <a:xfrm>
            <a:off x="4920841" y="3080122"/>
            <a:ext cx="471637" cy="1279224"/>
          </a:xfrm>
          <a:prstGeom prst="bentConnector2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519C06FF-149D-2107-7B43-69008C5E9CA3}"/>
              </a:ext>
            </a:extLst>
          </p:cNvPr>
          <p:cNvCxnSpPr>
            <a:cxnSpLocks/>
            <a:stCxn id="78" idx="3"/>
            <a:endCxn id="10" idx="0"/>
          </p:cNvCxnSpPr>
          <p:nvPr/>
        </p:nvCxnSpPr>
        <p:spPr>
          <a:xfrm>
            <a:off x="4920841" y="3080122"/>
            <a:ext cx="1401100" cy="1279223"/>
          </a:xfrm>
          <a:prstGeom prst="bentConnector2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0" name="Elbow Connector 69">
            <a:extLst>
              <a:ext uri="{FF2B5EF4-FFF2-40B4-BE49-F238E27FC236}">
                <a16:creationId xmlns:a16="http://schemas.microsoft.com/office/drawing/2014/main" id="{6B9D74E9-6A91-ED62-299E-017F7B35C59E}"/>
              </a:ext>
            </a:extLst>
          </p:cNvPr>
          <p:cNvCxnSpPr>
            <a:cxnSpLocks/>
          </p:cNvCxnSpPr>
          <p:nvPr/>
        </p:nvCxnSpPr>
        <p:spPr>
          <a:xfrm rot="10800000">
            <a:off x="7472024" y="2568617"/>
            <a:ext cx="612266" cy="12700"/>
          </a:xfrm>
          <a:prstGeom prst="bentConnector3">
            <a:avLst>
              <a:gd name="adj1" fmla="val 50000"/>
            </a:avLst>
          </a:prstGeom>
          <a:ln w="19050" cap="flat" cmpd="sng" algn="ctr">
            <a:solidFill>
              <a:schemeClr val="accent6"/>
            </a:solidFill>
            <a:prstDash val="solid"/>
            <a:bevel/>
            <a:headEnd type="none" w="med" len="med"/>
            <a:tailEnd type="arrow" w="med" len="med"/>
          </a:ln>
          <a:effectLst>
            <a:softEdge rad="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48C74E1E-C12E-0A34-F9AF-1E97D2B234AC}"/>
              </a:ext>
            </a:extLst>
          </p:cNvPr>
          <p:cNvSpPr txBox="1"/>
          <p:nvPr/>
        </p:nvSpPr>
        <p:spPr>
          <a:xfrm>
            <a:off x="8227343" y="2390301"/>
            <a:ext cx="1323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Accessed by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D7643DB-DA72-F97B-19DD-AFBF02AFF417}"/>
              </a:ext>
            </a:extLst>
          </p:cNvPr>
          <p:cNvSpPr/>
          <p:nvPr/>
        </p:nvSpPr>
        <p:spPr>
          <a:xfrm>
            <a:off x="3626919" y="2855151"/>
            <a:ext cx="1293922" cy="44994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Admin host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F95562A-3E93-8CE0-0DEF-DFEA2596EE38}"/>
              </a:ext>
            </a:extLst>
          </p:cNvPr>
          <p:cNvSpPr/>
          <p:nvPr/>
        </p:nvSpPr>
        <p:spPr>
          <a:xfrm>
            <a:off x="3631176" y="2108878"/>
            <a:ext cx="1293922" cy="44994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GUI</a:t>
            </a:r>
          </a:p>
        </p:txBody>
      </p:sp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B27A0EB5-0FFF-9944-D1F6-AD3C9A943F44}"/>
              </a:ext>
            </a:extLst>
          </p:cNvPr>
          <p:cNvCxnSpPr>
            <a:cxnSpLocks/>
            <a:stCxn id="81" idx="2"/>
            <a:endCxn id="78" idx="0"/>
          </p:cNvCxnSpPr>
          <p:nvPr/>
        </p:nvCxnSpPr>
        <p:spPr>
          <a:xfrm rot="5400000">
            <a:off x="4127844" y="2704857"/>
            <a:ext cx="296331" cy="4257"/>
          </a:xfrm>
          <a:prstGeom prst="bentConnector3">
            <a:avLst>
              <a:gd name="adj1" fmla="val 50000"/>
            </a:avLst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EC1DD0AA-291B-FA3B-0657-EC2985C6A33D}"/>
              </a:ext>
            </a:extLst>
          </p:cNvPr>
          <p:cNvCxnSpPr>
            <a:cxnSpLocks/>
            <a:stCxn id="78" idx="2"/>
            <a:endCxn id="18" idx="0"/>
          </p:cNvCxnSpPr>
          <p:nvPr/>
        </p:nvCxnSpPr>
        <p:spPr>
          <a:xfrm rot="16200000" flipH="1">
            <a:off x="4145800" y="3433173"/>
            <a:ext cx="268743" cy="12582"/>
          </a:xfrm>
          <a:prstGeom prst="bentConnector3">
            <a:avLst>
              <a:gd name="adj1" fmla="val 50000"/>
            </a:avLst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53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B1C940-772C-AF74-0845-E9ADCBDF9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8106C-49D8-7B2A-7E5C-ECD78D9E1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Planned standard 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79C2E-2CEB-315B-C9C7-A8C1F5313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sz="2000" dirty="0"/>
              <a:t>Rolling reboot of servers in a CMSD cluster</a:t>
            </a:r>
          </a:p>
          <a:p>
            <a:pPr lvl="1"/>
            <a:r>
              <a:rPr lang="en-GB" sz="2000" dirty="0"/>
              <a:t>Backup/Restore servers</a:t>
            </a:r>
          </a:p>
          <a:p>
            <a:pPr lvl="1"/>
            <a:r>
              <a:rPr lang="en-GB" sz="2000" dirty="0"/>
              <a:t>XRootD version upgrade (</a:t>
            </a:r>
            <a:r>
              <a:rPr lang="en-GB" sz="2000" dirty="0" err="1"/>
              <a:t>Aquilon</a:t>
            </a:r>
            <a:r>
              <a:rPr lang="en-GB" sz="2000" dirty="0"/>
              <a:t> managed or RHEL distribution)</a:t>
            </a:r>
          </a:p>
          <a:p>
            <a:pPr lvl="1"/>
            <a:r>
              <a:rPr lang="en-GB" sz="2000" dirty="0"/>
              <a:t>Blacklist/Whitelist servers</a:t>
            </a:r>
          </a:p>
          <a:p>
            <a:pPr lvl="1"/>
            <a:r>
              <a:rPr lang="en-GB" sz="2000" dirty="0"/>
              <a:t>Add new server to the cluster (this also deploys XRootD with </a:t>
            </a:r>
            <a:r>
              <a:rPr lang="en-GB" sz="2000" dirty="0" err="1"/>
              <a:t>Aquilon</a:t>
            </a:r>
            <a:r>
              <a:rPr lang="en-GB" sz="2000" dirty="0"/>
              <a:t>)</a:t>
            </a:r>
          </a:p>
          <a:p>
            <a:pPr lvl="1"/>
            <a:r>
              <a:rPr lang="en-GB" sz="2000" dirty="0"/>
              <a:t>Decommission server from cluster</a:t>
            </a:r>
          </a:p>
          <a:p>
            <a:pPr lvl="1"/>
            <a:r>
              <a:rPr lang="en-GB" sz="2000" dirty="0"/>
              <a:t>Move server between clusters</a:t>
            </a:r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Any other useful/desired feature?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6168D1-C951-42F5-6528-660698002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137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F62A2EC-FF33-8F03-7F98-2615098AFD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4FF6F-53F9-B33D-98CD-7CA9A4E8E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General metrics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7BFA0-399C-B5A4-D106-E74433E9A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sz="2000" dirty="0"/>
              <a:t>Boilerplate</a:t>
            </a:r>
          </a:p>
          <a:p>
            <a:pPr lvl="2"/>
            <a:r>
              <a:rPr lang="en-GB" sz="1600" dirty="0"/>
              <a:t>Network traffic</a:t>
            </a:r>
          </a:p>
          <a:p>
            <a:pPr lvl="2"/>
            <a:r>
              <a:rPr lang="en-GB" sz="1600" dirty="0"/>
              <a:t>Memory</a:t>
            </a:r>
          </a:p>
          <a:p>
            <a:pPr lvl="2"/>
            <a:r>
              <a:rPr lang="en-GB" sz="1600" dirty="0"/>
              <a:t>CPU load</a:t>
            </a:r>
          </a:p>
          <a:p>
            <a:pPr lvl="1"/>
            <a:r>
              <a:rPr lang="en-GB" sz="2000" dirty="0"/>
              <a:t>More specific useful metrics</a:t>
            </a:r>
          </a:p>
          <a:p>
            <a:pPr lvl="2"/>
            <a:r>
              <a:rPr lang="en-GB" sz="1600" dirty="0"/>
              <a:t>Socket states</a:t>
            </a:r>
          </a:p>
          <a:p>
            <a:pPr lvl="2"/>
            <a:r>
              <a:rPr lang="en-GB" sz="1600" dirty="0"/>
              <a:t>Number of XRootD connections</a:t>
            </a:r>
          </a:p>
          <a:p>
            <a:pPr lvl="2"/>
            <a:r>
              <a:rPr lang="en-GB" sz="1600" dirty="0"/>
              <a:t>Frequency of permission denied in the XRootD logs</a:t>
            </a:r>
          </a:p>
          <a:p>
            <a:pPr lvl="2"/>
            <a:r>
              <a:rPr lang="en-GB" sz="1600" dirty="0" err="1"/>
              <a:t>Ossstats</a:t>
            </a:r>
            <a:r>
              <a:rPr lang="en-GB" sz="1600" dirty="0"/>
              <a:t> Slow ops</a:t>
            </a:r>
          </a:p>
          <a:p>
            <a:pPr lvl="2"/>
            <a:r>
              <a:rPr lang="en-GB" sz="1600" dirty="0"/>
              <a:t>IO load</a:t>
            </a:r>
          </a:p>
          <a:p>
            <a:pPr marL="914400" lvl="2" indent="0">
              <a:buNone/>
            </a:pPr>
            <a:endParaRPr lang="en-GB" sz="1600" dirty="0"/>
          </a:p>
          <a:p>
            <a:pPr lvl="1"/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1F0BF-FC0E-B945-FA54-FB75BB085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751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90F7BA-AD18-4BF0-BC95-4D04A0F968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53757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4BB4EC-B2C5-97EB-AC4F-1FAABAFDF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D06DD-0011-9D25-3E18-73F26AC6F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Disclaimer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F65CC-AA58-C28B-4E06-ECF3F5D09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715" y="1440316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This is a project in the very early stages</a:t>
            </a:r>
          </a:p>
          <a:p>
            <a:pPr lvl="1"/>
            <a:r>
              <a:rPr lang="en-GB" dirty="0"/>
              <a:t>Community inputs and feedback are welcome!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DC1BD3-17CD-6D4F-829D-9D6CBB7FD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304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FC5B7-5203-0C9D-54F1-C08BAD72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it started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5D823-F37C-6E08-14BD-F818AC096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715" y="1440316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There’s a bunch of scripts/dashboards/tools we use at RAL for managing our XRootD gateway clusters.</a:t>
            </a:r>
          </a:p>
          <a:p>
            <a:pPr lvl="1"/>
            <a:r>
              <a:rPr lang="en-GB" dirty="0"/>
              <a:t>These are currently sitting on my laptop, on a private repo on the STFC </a:t>
            </a:r>
            <a:r>
              <a:rPr lang="en-GB" dirty="0" err="1"/>
              <a:t>github</a:t>
            </a:r>
            <a:r>
              <a:rPr lang="en-GB" dirty="0"/>
              <a:t>, our configuration management system (</a:t>
            </a:r>
            <a:r>
              <a:rPr lang="en-GB" dirty="0" err="1"/>
              <a:t>Aquilon</a:t>
            </a:r>
            <a:r>
              <a:rPr lang="en-GB" dirty="0"/>
              <a:t>) or spread across multiple monitoring webpages</a:t>
            </a:r>
          </a:p>
          <a:p>
            <a:pPr lvl="1"/>
            <a:r>
              <a:rPr lang="en-GB" dirty="0"/>
              <a:t>35 and counting gateway servers spread across 3 XRootD clusters</a:t>
            </a:r>
          </a:p>
          <a:p>
            <a:pPr lvl="1"/>
            <a:r>
              <a:rPr lang="en-GB" dirty="0"/>
              <a:t>This makes it hard for someone with little or no knowledge of the service to address routine tasks or issues (e.g. for the group on-call or new starters)</a:t>
            </a:r>
          </a:p>
          <a:p>
            <a:pPr lvl="1"/>
            <a:r>
              <a:rPr lang="en-GB" dirty="0"/>
              <a:t>It would be great if all this could be automated in one place?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32402-9B83-99F0-F1EB-1FD55F65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1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74182-A44B-BA32-9FC3-2DEE56DF0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46A7C-9785-8227-816D-05BBCA2AD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Grafana Dashboards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7A6449-1643-9360-73DF-BF0E7FA26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4</a:t>
            </a:fld>
            <a:endParaRPr lang="en-GB"/>
          </a:p>
        </p:txBody>
      </p:sp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81F885C-D91D-5DB0-0024-84299E1824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585" y="1825625"/>
            <a:ext cx="9706830" cy="4351338"/>
          </a:xfrm>
        </p:spPr>
      </p:pic>
    </p:spTree>
    <p:extLst>
      <p:ext uri="{BB962C8B-B14F-4D97-AF65-F5344CB8AC3E}">
        <p14:creationId xmlns:p14="http://schemas.microsoft.com/office/powerpoint/2010/main" val="4264955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DFB3F-7245-CA1F-6CD6-01415F2AA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5738A-CB75-24D0-DFCD-5AE9D9DDA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Grafana Dashboards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349DF-CF75-6500-23BF-A28591B74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5</a:t>
            </a:fld>
            <a:endParaRPr lang="en-GB"/>
          </a:p>
        </p:txBody>
      </p:sp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22D0935-42CA-82D5-2941-0C5CA58AB6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48688"/>
            <a:ext cx="10515600" cy="3705211"/>
          </a:xfrm>
        </p:spPr>
      </p:pic>
    </p:spTree>
    <p:extLst>
      <p:ext uri="{BB962C8B-B14F-4D97-AF65-F5344CB8AC3E}">
        <p14:creationId xmlns:p14="http://schemas.microsoft.com/office/powerpoint/2010/main" val="1773212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AD3E1-F287-05C6-16BC-AB4CBBAB9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13A4B-622A-7DB1-F89E-F317EA93B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Grafana Dashboards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4E0C9E-FD81-0DDB-A97F-B3002004B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6</a:t>
            </a:fld>
            <a:endParaRPr lang="en-GB"/>
          </a:p>
        </p:txBody>
      </p:sp>
      <p:pic>
        <p:nvPicPr>
          <p:cNvPr id="8" name="Content Placeholder 7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6322C9A6-3A1F-8AF9-BF15-23319BED88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4213200" cy="4351338"/>
          </a:xfrm>
        </p:spPr>
      </p:pic>
      <p:pic>
        <p:nvPicPr>
          <p:cNvPr id="10" name="Picture 9" descr="A screenshot of a video&#10;&#10;AI-generated content may be incorrect.">
            <a:extLst>
              <a:ext uri="{FF2B5EF4-FFF2-40B4-BE49-F238E27FC236}">
                <a16:creationId xmlns:a16="http://schemas.microsoft.com/office/drawing/2014/main" id="{F53B4084-58B8-A0DD-7FF2-758B7D5A98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1" y="2583657"/>
            <a:ext cx="4495800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591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54FF78-F729-557A-D78E-6AC4E03C0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D6941-BDB1-F700-8A0F-2944510CB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Jenkins pipeline prototype</a:t>
            </a:r>
          </a:p>
        </p:txBody>
      </p:sp>
      <p:pic>
        <p:nvPicPr>
          <p:cNvPr id="6" name="Content Placeholder 5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8E796F84-AAFE-C533-B040-0946E60458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797" y="1825625"/>
            <a:ext cx="9110405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B5B02-9187-D622-8BDA-314C41669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412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D75B1D-948F-C7F4-B025-2CD0A89EB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69E62-1F37-35F0-5DF9-A118D6823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Jenkins pipeline prototype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01E06-21E4-2B18-620E-E56D515B7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8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FFF454-DEA2-210A-C2D3-AAAFDB8DB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Status check is meant to be a ‘cluster state fetch’</a:t>
            </a:r>
          </a:p>
          <a:p>
            <a:r>
              <a:rPr lang="en-US" dirty="0"/>
              <a:t>It currently includes</a:t>
            </a:r>
          </a:p>
          <a:p>
            <a:pPr lvl="1"/>
            <a:r>
              <a:rPr lang="en-US" dirty="0"/>
              <a:t>Fetch host IP addresses</a:t>
            </a:r>
          </a:p>
          <a:p>
            <a:pPr lvl="1"/>
            <a:r>
              <a:rPr lang="en-US" dirty="0"/>
              <a:t>Disk usage</a:t>
            </a:r>
          </a:p>
          <a:p>
            <a:pPr lvl="1"/>
            <a:r>
              <a:rPr lang="en-US" dirty="0"/>
              <a:t>Simple ping test</a:t>
            </a:r>
          </a:p>
          <a:p>
            <a:pPr lvl="1"/>
            <a:r>
              <a:rPr lang="en-US" dirty="0"/>
              <a:t>Check configuration management logs</a:t>
            </a:r>
          </a:p>
          <a:p>
            <a:pPr lvl="1"/>
            <a:r>
              <a:rPr lang="en-US" dirty="0"/>
              <a:t>Check </a:t>
            </a:r>
            <a:r>
              <a:rPr lang="en-US" dirty="0" err="1"/>
              <a:t>ceph</a:t>
            </a:r>
            <a:r>
              <a:rPr lang="en-US" dirty="0"/>
              <a:t> configuration files are present</a:t>
            </a:r>
          </a:p>
          <a:p>
            <a:pPr lvl="1"/>
            <a:r>
              <a:rPr lang="en-US" dirty="0"/>
              <a:t>Check </a:t>
            </a:r>
            <a:r>
              <a:rPr lang="en-US" dirty="0" err="1"/>
              <a:t>xrootd</a:t>
            </a:r>
            <a:r>
              <a:rPr lang="en-US" dirty="0"/>
              <a:t> service status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33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FF76DD-446E-8F7A-D0D7-F25CFC6F8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A32CE-5D9F-45FE-3CDD-C05E23F49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C6ACE-ACFD-AD71-045A-8DED1FF9B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sz="2000" dirty="0"/>
              <a:t>This is primarily built for a RAL-type XRootD setup</a:t>
            </a:r>
          </a:p>
          <a:p>
            <a:pPr lvl="2"/>
            <a:r>
              <a:rPr lang="en-GB" sz="1600" dirty="0"/>
              <a:t>CMSD managers, XRootD servers with </a:t>
            </a:r>
            <a:r>
              <a:rPr lang="en-GB" sz="1600" dirty="0" err="1"/>
              <a:t>XrdCeph</a:t>
            </a:r>
            <a:r>
              <a:rPr lang="en-GB" sz="1600" dirty="0"/>
              <a:t> plugin, or </a:t>
            </a:r>
            <a:r>
              <a:rPr lang="en-GB" sz="1600" dirty="0" err="1"/>
              <a:t>XCache</a:t>
            </a:r>
            <a:r>
              <a:rPr lang="en-GB" sz="1600" dirty="0"/>
              <a:t> with </a:t>
            </a:r>
            <a:r>
              <a:rPr lang="en-GB" sz="1600" dirty="0" err="1"/>
              <a:t>XrdCeph</a:t>
            </a:r>
            <a:r>
              <a:rPr lang="en-GB" sz="1600" dirty="0"/>
              <a:t> origin.</a:t>
            </a:r>
          </a:p>
          <a:p>
            <a:pPr lvl="2"/>
            <a:r>
              <a:rPr lang="en-GB" sz="1600" dirty="0" err="1"/>
              <a:t>Aquilon</a:t>
            </a:r>
            <a:r>
              <a:rPr lang="en-GB" sz="1600" dirty="0"/>
              <a:t> configuration management</a:t>
            </a:r>
          </a:p>
          <a:p>
            <a:pPr lvl="1"/>
            <a:r>
              <a:rPr lang="en-GB" sz="2000" dirty="0"/>
              <a:t>But it’s planned to be modular such that it can be applied to create and manage a cluster from scratch so long as the hosts are reachable via ssh.</a:t>
            </a:r>
          </a:p>
          <a:p>
            <a:pPr lvl="2"/>
            <a:r>
              <a:rPr lang="en-GB" sz="1600" dirty="0"/>
              <a:t>The underlying scripts are in python/bash and can be ported into different automation pipelines (Jenkins/ansible)</a:t>
            </a:r>
          </a:p>
          <a:p>
            <a:pPr lvl="2"/>
            <a:r>
              <a:rPr lang="en-GB" sz="1600" dirty="0"/>
              <a:t>Currently only RHEL-based distributions are in scope</a:t>
            </a:r>
          </a:p>
          <a:p>
            <a:pPr lvl="1"/>
            <a:r>
              <a:rPr lang="en-GB" sz="2000" dirty="0"/>
              <a:t>Tabs separate monitoring, configuration overview and standard operations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5B540A-77E4-D922-A33E-BA13FADE2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690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3054</TotalTime>
  <Words>421</Words>
  <Application>Microsoft Macintosh PowerPoint</Application>
  <PresentationFormat>Widescreen</PresentationFormat>
  <Paragraphs>84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Font and logo master</vt:lpstr>
      <vt:lpstr>XRootD Admin Dashboard</vt:lpstr>
      <vt:lpstr>Disclaimer</vt:lpstr>
      <vt:lpstr>How it started</vt:lpstr>
      <vt:lpstr>Our Grafana Dashboards</vt:lpstr>
      <vt:lpstr>Our Grafana Dashboards</vt:lpstr>
      <vt:lpstr>Our Grafana Dashboards</vt:lpstr>
      <vt:lpstr>Jenkins pipeline prototype</vt:lpstr>
      <vt:lpstr>Jenkins pipeline prototype</vt:lpstr>
      <vt:lpstr>Design principles</vt:lpstr>
      <vt:lpstr>Initial mock prototype</vt:lpstr>
      <vt:lpstr>Initial mock prototype</vt:lpstr>
      <vt:lpstr>Architecture</vt:lpstr>
      <vt:lpstr>Planned standard ops</vt:lpstr>
      <vt:lpstr>Useful General metrics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Thomas, Jyothish (STFC,RAL,SC)</dc:creator>
  <cp:lastModifiedBy>Thomas, Jyothish (STFC,RAL,SC)</cp:lastModifiedBy>
  <cp:revision>5</cp:revision>
  <dcterms:created xsi:type="dcterms:W3CDTF">2022-08-17T12:58:36Z</dcterms:created>
  <dcterms:modified xsi:type="dcterms:W3CDTF">2025-10-16T08:03:11Z</dcterms:modified>
</cp:coreProperties>
</file>