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7" r:id="rId2"/>
    <p:sldId id="1588" r:id="rId3"/>
    <p:sldId id="1589" r:id="rId4"/>
    <p:sldId id="307" r:id="rId5"/>
    <p:sldId id="1163" r:id="rId6"/>
    <p:sldId id="1164" r:id="rId7"/>
    <p:sldId id="1584" r:id="rId8"/>
    <p:sldId id="1583" r:id="rId9"/>
    <p:sldId id="1564" r:id="rId10"/>
    <p:sldId id="1580" r:id="rId11"/>
    <p:sldId id="292" r:id="rId12"/>
    <p:sldId id="1156" r:id="rId13"/>
    <p:sldId id="1157" r:id="rId14"/>
    <p:sldId id="1162" r:id="rId15"/>
    <p:sldId id="1585" r:id="rId16"/>
    <p:sldId id="305" r:id="rId17"/>
    <p:sldId id="1586" r:id="rId18"/>
    <p:sldId id="1587" r:id="rId19"/>
    <p:sldId id="364" r:id="rId20"/>
  </p:sldIdLst>
  <p:sldSz cx="12192000" cy="6858000"/>
  <p:notesSz cx="6400800" cy="86868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893"/>
    <a:srgbClr val="0000FF"/>
    <a:srgbClr val="07601A"/>
    <a:srgbClr val="FF7F0E"/>
    <a:srgbClr val="1FFC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 autoAdjust="0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773681" cy="435849"/>
          </a:xfrm>
          <a:prstGeom prst="rect">
            <a:avLst/>
          </a:prstGeom>
        </p:spPr>
        <p:txBody>
          <a:bodyPr vert="horz" lIns="82375" tIns="41187" rIns="82375" bIns="41187" rtlCol="0"/>
          <a:lstStyle>
            <a:lvl1pPr algn="l">
              <a:defRPr sz="10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625639" y="1"/>
            <a:ext cx="2773681" cy="435849"/>
          </a:xfrm>
          <a:prstGeom prst="rect">
            <a:avLst/>
          </a:prstGeom>
        </p:spPr>
        <p:txBody>
          <a:bodyPr vert="horz" lIns="82375" tIns="41187" rIns="82375" bIns="41187" rtlCol="0"/>
          <a:lstStyle>
            <a:lvl1pPr algn="r">
              <a:defRPr sz="1000"/>
            </a:lvl1pPr>
          </a:lstStyle>
          <a:p>
            <a:fld id="{98AFA42E-6E95-47F9-BB82-7BBB9C58CD7D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593725" y="1085850"/>
            <a:ext cx="5213350" cy="2932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2375" tIns="41187" rIns="82375" bIns="4118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40080" y="4180523"/>
            <a:ext cx="5120640" cy="3420428"/>
          </a:xfrm>
          <a:prstGeom prst="rect">
            <a:avLst/>
          </a:prstGeom>
        </p:spPr>
        <p:txBody>
          <a:bodyPr vert="horz" lIns="82375" tIns="41187" rIns="82375" bIns="4118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250953"/>
            <a:ext cx="2773681" cy="435848"/>
          </a:xfrm>
          <a:prstGeom prst="rect">
            <a:avLst/>
          </a:prstGeom>
        </p:spPr>
        <p:txBody>
          <a:bodyPr vert="horz" lIns="82375" tIns="41187" rIns="82375" bIns="41187" rtlCol="0" anchor="b"/>
          <a:lstStyle>
            <a:lvl1pPr algn="l">
              <a:defRPr sz="10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625639" y="8250953"/>
            <a:ext cx="2773681" cy="435848"/>
          </a:xfrm>
          <a:prstGeom prst="rect">
            <a:avLst/>
          </a:prstGeom>
        </p:spPr>
        <p:txBody>
          <a:bodyPr vert="horz" lIns="82375" tIns="41187" rIns="82375" bIns="41187" rtlCol="0" anchor="b"/>
          <a:lstStyle>
            <a:lvl1pPr algn="r">
              <a:defRPr sz="1000"/>
            </a:lvl1pPr>
          </a:lstStyle>
          <a:p>
            <a:fld id="{8E2C225F-CF42-4548-8442-897159341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0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2C225F-CF42-4548-8442-897159341B3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226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2C225F-CF42-4548-8442-897159341B3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9078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2C225F-CF42-4548-8442-897159341B38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9078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2C225F-CF42-4548-8442-897159341B38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6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EAA454-EF9E-4655-AB8F-A28B98B025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FC2D9F0-1D2D-46DD-B2F3-B7AEC0318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9BF9D4-DD59-4531-86C9-8ABFC21FF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2025/May/8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A0E69A-DD78-4D4B-9DD2-8A65ABAA2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CERN-KEK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309F08-1DC9-4D37-9B48-E5A991D03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63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DD46B9-9392-45C5-A065-C0D35A69B6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altLang="ja-JP" dirty="0">
                <a:solidFill>
                  <a:srgbClr val="011893"/>
                </a:solidFill>
              </a:rPr>
              <a:t>SuperKEKB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39C38A-9BD2-4847-8F70-1B1BA213D8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138335"/>
            <a:ext cx="10515600" cy="503862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kumimoji="1" lang="en-US" altLang="ja-JP" dirty="0"/>
              <a:t>Test_level1</a:t>
            </a:r>
            <a:endParaRPr kumimoji="1" lang="ja-JP" altLang="en-US" dirty="0"/>
          </a:p>
          <a:p>
            <a:pPr lvl="1"/>
            <a:r>
              <a:rPr kumimoji="1" lang="en-US" altLang="ja-JP" dirty="0"/>
              <a:t>Test_level2</a:t>
            </a:r>
            <a:endParaRPr kumimoji="1" lang="ja-JP" altLang="en-US" dirty="0"/>
          </a:p>
          <a:p>
            <a:pPr lvl="2"/>
            <a:r>
              <a:rPr kumimoji="1" lang="en-US" altLang="ja-JP" dirty="0"/>
              <a:t>Test_level3</a:t>
            </a:r>
            <a:endParaRPr kumimoji="1" lang="ja-JP" altLang="en-US" dirty="0"/>
          </a:p>
          <a:p>
            <a:pPr lvl="3"/>
            <a:r>
              <a:rPr kumimoji="1" lang="en-US" altLang="ja-JP" dirty="0"/>
              <a:t>Test_level4</a:t>
            </a:r>
            <a:endParaRPr kumimoji="1" lang="ja-JP" altLang="en-US" dirty="0"/>
          </a:p>
          <a:p>
            <a:pPr lvl="4"/>
            <a:r>
              <a:rPr kumimoji="1" lang="en-US" altLang="ja-JP" dirty="0"/>
              <a:t>Test_level5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659D2D-0E55-4980-83A1-88B1C3057F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3868"/>
            <a:ext cx="2743200" cy="365125"/>
          </a:xfrm>
        </p:spPr>
        <p:txBody>
          <a:bodyPr/>
          <a:lstStyle>
            <a:lvl1pPr>
              <a:defRPr b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altLang="ja-JP"/>
              <a:t>2025/May/8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F6028A-30AF-4B3F-A8A4-4A2429E0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1697"/>
            <a:ext cx="4114800" cy="365125"/>
          </a:xfrm>
        </p:spPr>
        <p:txBody>
          <a:bodyPr/>
          <a:lstStyle>
            <a:lvl1pPr>
              <a:defRPr b="1">
                <a:solidFill>
                  <a:srgbClr val="FFFF00"/>
                </a:solidFill>
              </a:defRPr>
            </a:lvl1pPr>
          </a:lstStyle>
          <a:p>
            <a:r>
              <a:rPr lang="en-US" altLang="ja-JP" dirty="0"/>
              <a:t>CERN-KEK Meeting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449479-14D5-4822-9EC5-87532401E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54143" y="6451697"/>
            <a:ext cx="2743200" cy="365125"/>
          </a:xfrm>
        </p:spPr>
        <p:txBody>
          <a:bodyPr/>
          <a:lstStyle>
            <a:lvl1pPr>
              <a:defRPr b="1">
                <a:solidFill>
                  <a:srgbClr val="FFFF00"/>
                </a:solidFill>
              </a:defRPr>
            </a:lvl1pPr>
          </a:lstStyle>
          <a:p>
            <a:fld id="{D92486E9-A0B3-4706-B8AA-9F1AFB67B3E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2310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A904C8-EADB-46B8-86E5-215C14937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D4B40E-90CF-4D9E-8E4D-685AF3A22B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740857-86B3-496E-AC4C-792E72BCAD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7A313F-56B6-41E1-A810-AA89CFD7C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2025/May/8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238703-CF2A-4498-821D-102B4332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CERN-KEK Meeting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EF88B1-A6A4-450E-B40A-FCB66B01A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13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1.gi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4A5896-5E89-4563-8F09-35AB3BC4C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62269"/>
            <a:ext cx="10515600" cy="481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dirty="0"/>
              <a:t>Test_level1</a:t>
            </a:r>
            <a:endParaRPr kumimoji="1" lang="ja-JP" altLang="en-US" dirty="0"/>
          </a:p>
          <a:p>
            <a:pPr lvl="1"/>
            <a:r>
              <a:rPr kumimoji="1" lang="en-US" altLang="ja-JP" dirty="0"/>
              <a:t>Test_level2</a:t>
            </a:r>
            <a:endParaRPr kumimoji="1" lang="ja-JP" altLang="en-US" dirty="0"/>
          </a:p>
          <a:p>
            <a:pPr lvl="2"/>
            <a:r>
              <a:rPr kumimoji="1" lang="en-US" altLang="ja-JP" dirty="0"/>
              <a:t>Test_level3</a:t>
            </a:r>
            <a:endParaRPr kumimoji="1" lang="ja-JP" altLang="en-US" dirty="0"/>
          </a:p>
          <a:p>
            <a:pPr lvl="3"/>
            <a:r>
              <a:rPr kumimoji="1" lang="en-US" altLang="ja-JP" dirty="0"/>
              <a:t>Test_level4</a:t>
            </a:r>
            <a:endParaRPr kumimoji="1" lang="ja-JP" altLang="en-US" dirty="0"/>
          </a:p>
          <a:p>
            <a:pPr lvl="4"/>
            <a:r>
              <a:rPr kumimoji="1" lang="en-US" altLang="ja-JP" dirty="0"/>
              <a:t>Test_level5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F120A5-AD6A-486E-8D9C-1632037087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2025/May/8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8BAED1-6EC7-490F-8C8B-79FEE2520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CERN-KEK Meeting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43E03A-C89D-4BF6-A631-0E7181922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486E9-A0B3-4706-B8AA-9F1AFB67B3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0118F38-61AE-478E-AFA1-D0F688C153DD}"/>
              </a:ext>
            </a:extLst>
          </p:cNvPr>
          <p:cNvSpPr/>
          <p:nvPr userDrawn="1"/>
        </p:nvSpPr>
        <p:spPr>
          <a:xfrm>
            <a:off x="0" y="6434515"/>
            <a:ext cx="12192000" cy="43132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pic>
        <p:nvPicPr>
          <p:cNvPr id="9" name="Picture 5" descr="C:\Documents and Settings\Administrator\デスクトップ\keklogo_blue.gif">
            <a:extLst>
              <a:ext uri="{FF2B5EF4-FFF2-40B4-BE49-F238E27FC236}">
                <a16:creationId xmlns:a16="http://schemas.microsoft.com/office/drawing/2014/main" id="{E11456EA-169C-4AF8-A641-026A62F34F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16" y="6463741"/>
            <a:ext cx="702056" cy="402103"/>
          </a:xfrm>
          <a:prstGeom prst="rect">
            <a:avLst/>
          </a:prstGeom>
          <a:noFill/>
        </p:spPr>
      </p:pic>
      <p:pic>
        <p:nvPicPr>
          <p:cNvPr id="10" name="Picture 1" descr="C:\Documents and Settings\Administrator\デスクトップ\SuperKEKB_logo.gif">
            <a:extLst>
              <a:ext uri="{FF2B5EF4-FFF2-40B4-BE49-F238E27FC236}">
                <a16:creationId xmlns:a16="http://schemas.microsoft.com/office/drawing/2014/main" id="{DA7FAC2D-8571-4003-877D-2F01332302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2495" y="6449005"/>
            <a:ext cx="759505" cy="408995"/>
          </a:xfrm>
          <a:prstGeom prst="rect">
            <a:avLst/>
          </a:prstGeom>
          <a:noFill/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EB9C00-E20A-46AB-9B6F-60D4A01848F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1122652"/>
          </a:xfrm>
          <a:prstGeom prst="rect">
            <a:avLst/>
          </a:prstGeom>
        </p:spPr>
      </p:pic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B0DF15C-E731-4ACA-8BFA-9E7E5EC83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>
                <a:solidFill>
                  <a:srgbClr val="011893"/>
                </a:solidFill>
              </a:rPr>
              <a:t>SuperKEKB</a:t>
            </a:r>
            <a:endParaRPr lang="ja-JP" altLang="en-US" sz="4400" b="1" dirty="0">
              <a:solidFill>
                <a:srgbClr val="FFC000"/>
              </a:solidFill>
              <a:latin typeface="Calibri" panose="020F050202020403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5994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BD2754-8C69-475F-8CBC-E655B9629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456" y="1136719"/>
            <a:ext cx="11240750" cy="1695626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>
                <a:solidFill>
                  <a:srgbClr val="011893"/>
                </a:solidFill>
              </a:rPr>
              <a:t>Introdutory remarks on beam-beam effects at SuperKEKB</a:t>
            </a:r>
            <a:endParaRPr kumimoji="1" lang="ja-JP" altLang="en-US" b="1" dirty="0">
              <a:solidFill>
                <a:srgbClr val="011893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019F4C5-3D01-44DE-B1D4-6AFC2B3EA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8804" y="4293293"/>
            <a:ext cx="9144000" cy="1181917"/>
          </a:xfrm>
        </p:spPr>
        <p:txBody>
          <a:bodyPr/>
          <a:lstStyle/>
          <a:p>
            <a:r>
              <a:rPr kumimoji="1" lang="en-US" altLang="ja-JP" dirty="0"/>
              <a:t>Y. Funakoshi</a:t>
            </a:r>
          </a:p>
          <a:p>
            <a:r>
              <a:rPr lang="en-US" altLang="ja-JP" dirty="0"/>
              <a:t>2025.05.08 @CERN-KEK Meeting</a:t>
            </a:r>
            <a:endParaRPr kumimoji="1" lang="ja-JP" altLang="en-US" dirty="0"/>
          </a:p>
        </p:txBody>
      </p:sp>
      <p:pic>
        <p:nvPicPr>
          <p:cNvPr id="4" name="Picture 24" descr="C:\Users\shibata\works_hp3\14KEKB_Review\背景材料\event_jks_full_修正03.gif">
            <a:extLst>
              <a:ext uri="{FF2B5EF4-FFF2-40B4-BE49-F238E27FC236}">
                <a16:creationId xmlns:a16="http://schemas.microsoft.com/office/drawing/2014/main" id="{86ADA1A4-41EA-434C-8FFC-388DEBFCEC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5" t="25998" r="180" b="-99"/>
          <a:stretch/>
        </p:blipFill>
        <p:spPr bwMode="auto">
          <a:xfrm>
            <a:off x="0" y="0"/>
            <a:ext cx="1309448" cy="128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1606C8C-6557-4C9F-915D-2105F58569D1}"/>
              </a:ext>
            </a:extLst>
          </p:cNvPr>
          <p:cNvGrpSpPr/>
          <p:nvPr/>
        </p:nvGrpSpPr>
        <p:grpSpPr>
          <a:xfrm>
            <a:off x="102389" y="229418"/>
            <a:ext cx="12045409" cy="372572"/>
            <a:chOff x="102389" y="229418"/>
            <a:chExt cx="12045409" cy="372572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224742E2-D664-429D-9C94-E28136DCFA30}"/>
                </a:ext>
              </a:extLst>
            </p:cNvPr>
            <p:cNvSpPr/>
            <p:nvPr/>
          </p:nvSpPr>
          <p:spPr>
            <a:xfrm rot="10800000">
              <a:off x="11503620" y="365062"/>
              <a:ext cx="388674" cy="980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円弧 6">
              <a:extLst>
                <a:ext uri="{FF2B5EF4-FFF2-40B4-BE49-F238E27FC236}">
                  <a16:creationId xmlns:a16="http://schemas.microsoft.com/office/drawing/2014/main" id="{861F54D0-210E-469B-99C3-D0F1241A8E90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円弧 7">
              <a:extLst>
                <a:ext uri="{FF2B5EF4-FFF2-40B4-BE49-F238E27FC236}">
                  <a16:creationId xmlns:a16="http://schemas.microsoft.com/office/drawing/2014/main" id="{19C831A4-A522-4E87-B0AD-454974ED010F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円弧 8">
              <a:extLst>
                <a:ext uri="{FF2B5EF4-FFF2-40B4-BE49-F238E27FC236}">
                  <a16:creationId xmlns:a16="http://schemas.microsoft.com/office/drawing/2014/main" id="{C3D53604-7756-4B95-B3E3-ED2A90CAF857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80D456D4-4F32-40E4-AD03-E1E905BD7FF6}"/>
                </a:ext>
              </a:extLst>
            </p:cNvPr>
            <p:cNvSpPr/>
            <p:nvPr/>
          </p:nvSpPr>
          <p:spPr>
            <a:xfrm rot="10800000">
              <a:off x="1482165" y="304799"/>
              <a:ext cx="10473505" cy="65741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円弧 10">
              <a:extLst>
                <a:ext uri="{FF2B5EF4-FFF2-40B4-BE49-F238E27FC236}">
                  <a16:creationId xmlns:a16="http://schemas.microsoft.com/office/drawing/2014/main" id="{46BF7E40-EBFC-4713-8B4D-A75A4F52C77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円弧 11">
              <a:extLst>
                <a:ext uri="{FF2B5EF4-FFF2-40B4-BE49-F238E27FC236}">
                  <a16:creationId xmlns:a16="http://schemas.microsoft.com/office/drawing/2014/main" id="{7E7D7D32-542C-4ADC-B3F3-6D4C2949EFEB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円弧 12">
              <a:extLst>
                <a:ext uri="{FF2B5EF4-FFF2-40B4-BE49-F238E27FC236}">
                  <a16:creationId xmlns:a16="http://schemas.microsoft.com/office/drawing/2014/main" id="{099A8E0F-B8EB-4242-8633-C517122F784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BF23205D-0196-4D25-B387-8B035286E20D}"/>
                </a:ext>
              </a:extLst>
            </p:cNvPr>
            <p:cNvSpPr/>
            <p:nvPr/>
          </p:nvSpPr>
          <p:spPr>
            <a:xfrm rot="10800000">
              <a:off x="1503702" y="461377"/>
              <a:ext cx="10644096" cy="65945"/>
            </a:xfrm>
            <a:prstGeom prst="rect">
              <a:avLst/>
            </a:prstGeom>
            <a:solidFill>
              <a:srgbClr val="000066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弧 14">
              <a:extLst>
                <a:ext uri="{FF2B5EF4-FFF2-40B4-BE49-F238E27FC236}">
                  <a16:creationId xmlns:a16="http://schemas.microsoft.com/office/drawing/2014/main" id="{71726D2D-3F31-4719-81EC-5A6F94918D2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弧 15">
              <a:extLst>
                <a:ext uri="{FF2B5EF4-FFF2-40B4-BE49-F238E27FC236}">
                  <a16:creationId xmlns:a16="http://schemas.microsoft.com/office/drawing/2014/main" id="{717F6A13-F9FC-4550-9560-BE799568C5F9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円弧 16">
              <a:extLst>
                <a:ext uri="{FF2B5EF4-FFF2-40B4-BE49-F238E27FC236}">
                  <a16:creationId xmlns:a16="http://schemas.microsoft.com/office/drawing/2014/main" id="{E5335288-629E-4D73-9EFC-664DCD3F49F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円弧 17">
              <a:extLst>
                <a:ext uri="{FF2B5EF4-FFF2-40B4-BE49-F238E27FC236}">
                  <a16:creationId xmlns:a16="http://schemas.microsoft.com/office/drawing/2014/main" id="{26EE9D1F-0733-4530-A7F3-F247124200EC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円弧 18">
              <a:extLst>
                <a:ext uri="{FF2B5EF4-FFF2-40B4-BE49-F238E27FC236}">
                  <a16:creationId xmlns:a16="http://schemas.microsoft.com/office/drawing/2014/main" id="{CEA63A12-7A33-46F3-981E-DD138757C94E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円弧 19">
              <a:extLst>
                <a:ext uri="{FF2B5EF4-FFF2-40B4-BE49-F238E27FC236}">
                  <a16:creationId xmlns:a16="http://schemas.microsoft.com/office/drawing/2014/main" id="{C452ECA5-9687-4EAE-8232-FB8480DD6259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二等辺三角形 20">
              <a:extLst>
                <a:ext uri="{FF2B5EF4-FFF2-40B4-BE49-F238E27FC236}">
                  <a16:creationId xmlns:a16="http://schemas.microsoft.com/office/drawing/2014/main" id="{6AC8D866-192E-4495-AF9F-1B9987522FFA}"/>
                </a:ext>
              </a:extLst>
            </p:cNvPr>
            <p:cNvSpPr/>
            <p:nvPr/>
          </p:nvSpPr>
          <p:spPr>
            <a:xfrm rot="15960000">
              <a:off x="775762" y="-315172"/>
              <a:ext cx="54376" cy="14011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二等辺三角形 21">
              <a:extLst>
                <a:ext uri="{FF2B5EF4-FFF2-40B4-BE49-F238E27FC236}">
                  <a16:creationId xmlns:a16="http://schemas.microsoft.com/office/drawing/2014/main" id="{BA4EECF9-CD17-49DC-B19A-B3148C363173}"/>
                </a:ext>
              </a:extLst>
            </p:cNvPr>
            <p:cNvSpPr/>
            <p:nvPr/>
          </p:nvSpPr>
          <p:spPr>
            <a:xfrm rot="16440000">
              <a:off x="800838" y="-256932"/>
              <a:ext cx="54376" cy="1401122"/>
            </a:xfrm>
            <a:prstGeom prst="triangle">
              <a:avLst/>
            </a:prstGeom>
            <a:solidFill>
              <a:srgbClr val="00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pic>
        <p:nvPicPr>
          <p:cNvPr id="23" name="Picture 24" descr="C:\Users\shibata\works_hp3\14KEKB_Review\背景材料\event_jks_full_修正03.gif">
            <a:extLst>
              <a:ext uri="{FF2B5EF4-FFF2-40B4-BE49-F238E27FC236}">
                <a16:creationId xmlns:a16="http://schemas.microsoft.com/office/drawing/2014/main" id="{9488DF22-5B84-4E3C-858B-CE5BD7F258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39" t="-3299" r="25912" b="26170"/>
          <a:stretch/>
        </p:blipFill>
        <p:spPr bwMode="auto">
          <a:xfrm>
            <a:off x="10718514" y="2599162"/>
            <a:ext cx="1470919" cy="133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8C80A2E-FC74-4477-B6DE-F57BF80AA18D}"/>
              </a:ext>
            </a:extLst>
          </p:cNvPr>
          <p:cNvSpPr/>
          <p:nvPr/>
        </p:nvSpPr>
        <p:spPr>
          <a:xfrm>
            <a:off x="0" y="6434515"/>
            <a:ext cx="12192000" cy="43132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B2D1A91-A34F-4B6A-8995-78DF4AA6EFED}"/>
              </a:ext>
            </a:extLst>
          </p:cNvPr>
          <p:cNvSpPr txBox="1"/>
          <p:nvPr/>
        </p:nvSpPr>
        <p:spPr>
          <a:xfrm>
            <a:off x="3287689" y="6434516"/>
            <a:ext cx="57459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Inter-University Research Institute Corporation</a:t>
            </a:r>
            <a:r>
              <a:rPr lang="en-US" altLang="ja-JP" sz="1000" dirty="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 </a:t>
            </a:r>
            <a:r>
              <a:rPr lang="en-US" altLang="ja-JP" sz="1100" b="1" dirty="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High Energy Accelerator Research Organization (KEK)</a:t>
            </a:r>
            <a:endParaRPr lang="en-US" altLang="ja-JP" sz="1000" b="1" dirty="0">
              <a:solidFill>
                <a:srgbClr val="FFFF00"/>
              </a:solidFill>
              <a:latin typeface="Calibri" panose="020F0502020204030204" pitchFamily="34" charset="0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800" dirty="0">
                <a:solidFill>
                  <a:srgbClr val="FFFF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大学共同利用機関法人</a:t>
            </a:r>
            <a:r>
              <a:rPr lang="ja-JP" altLang="en-US" sz="1000" dirty="0">
                <a:solidFill>
                  <a:srgbClr val="FFFF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1100" b="1" dirty="0">
                <a:solidFill>
                  <a:srgbClr val="FFFF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高エネルギー加速器研究機構 </a:t>
            </a:r>
            <a:r>
              <a:rPr lang="en-US" altLang="ja-JP" sz="1100" b="1" dirty="0">
                <a:solidFill>
                  <a:srgbClr val="FFFF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(KEK)</a:t>
            </a:r>
            <a:endParaRPr lang="ja-JP" altLang="en-US" sz="1000" b="1" dirty="0">
              <a:solidFill>
                <a:srgbClr val="FFFF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26" name="Picture 5" descr="C:\Documents and Settings\Administrator\デスクトップ\keklogo_blue.gif">
            <a:extLst>
              <a:ext uri="{FF2B5EF4-FFF2-40B4-BE49-F238E27FC236}">
                <a16:creationId xmlns:a16="http://schemas.microsoft.com/office/drawing/2014/main" id="{351EFA33-D054-4B64-811C-42289E75D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16" y="6463741"/>
            <a:ext cx="702056" cy="402103"/>
          </a:xfrm>
          <a:prstGeom prst="rect">
            <a:avLst/>
          </a:prstGeom>
          <a:noFill/>
        </p:spPr>
      </p:pic>
      <p:pic>
        <p:nvPicPr>
          <p:cNvPr id="27" name="Picture 1" descr="C:\Documents and Settings\Administrator\デスクトップ\SuperKEKB_logo.gif">
            <a:extLst>
              <a:ext uri="{FF2B5EF4-FFF2-40B4-BE49-F238E27FC236}">
                <a16:creationId xmlns:a16="http://schemas.microsoft.com/office/drawing/2014/main" id="{EB9773B0-1CEF-47B8-81AC-B2DEE5738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2495" y="6449005"/>
            <a:ext cx="759505" cy="408995"/>
          </a:xfrm>
          <a:prstGeom prst="rect">
            <a:avLst/>
          </a:prstGeom>
          <a:noFill/>
        </p:spPr>
      </p:pic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F514472-A8B0-48C2-8352-31C1054D121E}"/>
              </a:ext>
            </a:extLst>
          </p:cNvPr>
          <p:cNvGrpSpPr/>
          <p:nvPr/>
        </p:nvGrpSpPr>
        <p:grpSpPr>
          <a:xfrm rot="10800000">
            <a:off x="53784" y="3347435"/>
            <a:ext cx="12045409" cy="372572"/>
            <a:chOff x="102389" y="229418"/>
            <a:chExt cx="12045409" cy="372572"/>
          </a:xfrm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3A0BCCA8-4E9D-4C36-ABF0-D929DCDDECE9}"/>
                </a:ext>
              </a:extLst>
            </p:cNvPr>
            <p:cNvSpPr/>
            <p:nvPr/>
          </p:nvSpPr>
          <p:spPr>
            <a:xfrm rot="10800000">
              <a:off x="11503620" y="365062"/>
              <a:ext cx="388674" cy="980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弧 29">
              <a:extLst>
                <a:ext uri="{FF2B5EF4-FFF2-40B4-BE49-F238E27FC236}">
                  <a16:creationId xmlns:a16="http://schemas.microsoft.com/office/drawing/2014/main" id="{C4F99CD5-0BEC-4C2A-A801-4FD02C09E2B3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弧 30">
              <a:extLst>
                <a:ext uri="{FF2B5EF4-FFF2-40B4-BE49-F238E27FC236}">
                  <a16:creationId xmlns:a16="http://schemas.microsoft.com/office/drawing/2014/main" id="{54C6D420-4554-42FB-86CC-7A8C9381C91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弧 31">
              <a:extLst>
                <a:ext uri="{FF2B5EF4-FFF2-40B4-BE49-F238E27FC236}">
                  <a16:creationId xmlns:a16="http://schemas.microsoft.com/office/drawing/2014/main" id="{3B1BFB4D-D059-47C8-8834-44F8773F1E86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154EE345-5DCE-4A9A-A137-947AC90B9A93}"/>
                </a:ext>
              </a:extLst>
            </p:cNvPr>
            <p:cNvSpPr/>
            <p:nvPr/>
          </p:nvSpPr>
          <p:spPr>
            <a:xfrm rot="10800000">
              <a:off x="1482165" y="304799"/>
              <a:ext cx="10473505" cy="65741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弧 33">
              <a:extLst>
                <a:ext uri="{FF2B5EF4-FFF2-40B4-BE49-F238E27FC236}">
                  <a16:creationId xmlns:a16="http://schemas.microsoft.com/office/drawing/2014/main" id="{C67D3B5C-6467-4985-8A39-9971F2A781A6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弧 34">
              <a:extLst>
                <a:ext uri="{FF2B5EF4-FFF2-40B4-BE49-F238E27FC236}">
                  <a16:creationId xmlns:a16="http://schemas.microsoft.com/office/drawing/2014/main" id="{4EC90A63-C050-434A-9CC7-A6A59091CB6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弧 35">
              <a:extLst>
                <a:ext uri="{FF2B5EF4-FFF2-40B4-BE49-F238E27FC236}">
                  <a16:creationId xmlns:a16="http://schemas.microsoft.com/office/drawing/2014/main" id="{F8D2BE70-EC43-4983-B45B-E892CD4E61CE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48587BE3-E4E9-4E08-B0FC-E94E62D42F6D}"/>
                </a:ext>
              </a:extLst>
            </p:cNvPr>
            <p:cNvSpPr/>
            <p:nvPr/>
          </p:nvSpPr>
          <p:spPr>
            <a:xfrm rot="10800000">
              <a:off x="1503702" y="460118"/>
              <a:ext cx="10644096" cy="67318"/>
            </a:xfrm>
            <a:prstGeom prst="rect">
              <a:avLst/>
            </a:prstGeom>
            <a:solidFill>
              <a:srgbClr val="000066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円弧 37">
              <a:extLst>
                <a:ext uri="{FF2B5EF4-FFF2-40B4-BE49-F238E27FC236}">
                  <a16:creationId xmlns:a16="http://schemas.microsoft.com/office/drawing/2014/main" id="{E2FB2FFF-186A-4F80-B2B0-4D3AC1949C47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円弧 38">
              <a:extLst>
                <a:ext uri="{FF2B5EF4-FFF2-40B4-BE49-F238E27FC236}">
                  <a16:creationId xmlns:a16="http://schemas.microsoft.com/office/drawing/2014/main" id="{683D07C8-33C3-49B7-8851-5DACCBE636C0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円弧 39">
              <a:extLst>
                <a:ext uri="{FF2B5EF4-FFF2-40B4-BE49-F238E27FC236}">
                  <a16:creationId xmlns:a16="http://schemas.microsoft.com/office/drawing/2014/main" id="{80C900E6-B638-458C-88FB-AC2739CA4567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円弧 40">
              <a:extLst>
                <a:ext uri="{FF2B5EF4-FFF2-40B4-BE49-F238E27FC236}">
                  <a16:creationId xmlns:a16="http://schemas.microsoft.com/office/drawing/2014/main" id="{FB1AFA53-661B-4B97-A2EE-0F5CAF383CD5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円弧 41">
              <a:extLst>
                <a:ext uri="{FF2B5EF4-FFF2-40B4-BE49-F238E27FC236}">
                  <a16:creationId xmlns:a16="http://schemas.microsoft.com/office/drawing/2014/main" id="{785A0F7C-83AB-4721-B9A8-7645880CF68B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円弧 42">
              <a:extLst>
                <a:ext uri="{FF2B5EF4-FFF2-40B4-BE49-F238E27FC236}">
                  <a16:creationId xmlns:a16="http://schemas.microsoft.com/office/drawing/2014/main" id="{7ECBEED2-A050-488E-8065-607661ED579E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9282B0CC-BAA6-4D3D-99AF-956A79C9C9FE}"/>
                </a:ext>
              </a:extLst>
            </p:cNvPr>
            <p:cNvSpPr/>
            <p:nvPr/>
          </p:nvSpPr>
          <p:spPr>
            <a:xfrm rot="15960000">
              <a:off x="775762" y="-315172"/>
              <a:ext cx="54376" cy="14011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二等辺三角形 44">
              <a:extLst>
                <a:ext uri="{FF2B5EF4-FFF2-40B4-BE49-F238E27FC236}">
                  <a16:creationId xmlns:a16="http://schemas.microsoft.com/office/drawing/2014/main" id="{D61219E4-694E-40EA-8D08-66C18CD877A2}"/>
                </a:ext>
              </a:extLst>
            </p:cNvPr>
            <p:cNvSpPr/>
            <p:nvPr/>
          </p:nvSpPr>
          <p:spPr>
            <a:xfrm rot="16440000">
              <a:off x="800838" y="-256932"/>
              <a:ext cx="54376" cy="1401122"/>
            </a:xfrm>
            <a:prstGeom prst="triangle">
              <a:avLst/>
            </a:prstGeom>
            <a:solidFill>
              <a:srgbClr val="00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6731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8B94B3-B366-7F04-82D6-DDFECC3F7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Specific luminosity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263D98-BE4E-BBF9-0F94-049CC73D3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F9BDDD-7FDF-3A0F-2843-3C1EC2ABF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34" charset="-128"/>
                <a:cs typeface="Calibri" panose="020F0502020204030204" pitchFamily="34" charset="0"/>
              </a:rPr>
              <a:t>2025/May/8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游ゴシック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F72802-C070-55C7-7624-DD9E3E0B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CERN-KEK Meeting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58B203-EF41-006C-8890-3D50C7704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2486E9-A0B3-4706-B8AA-9F1AFB67B3EB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BB832E53-D8E6-1382-389B-E83DD13DF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0097" y="1687982"/>
            <a:ext cx="5326215" cy="3728079"/>
          </a:xfrm>
          <a:prstGeom prst="rect">
            <a:avLst/>
          </a:prstGeom>
        </p:spPr>
      </p:pic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F1F5A71-8C3B-48A3-5053-52B205AABE1A}"/>
              </a:ext>
            </a:extLst>
          </p:cNvPr>
          <p:cNvGrpSpPr/>
          <p:nvPr/>
        </p:nvGrpSpPr>
        <p:grpSpPr>
          <a:xfrm>
            <a:off x="82702" y="1102071"/>
            <a:ext cx="7660390" cy="4971378"/>
            <a:chOff x="82702" y="1102071"/>
            <a:chExt cx="7660390" cy="4971378"/>
          </a:xfrm>
        </p:grpSpPr>
        <p:pic>
          <p:nvPicPr>
            <p:cNvPr id="7" name="コンテンツ プレースホルダー 3">
              <a:extLst>
                <a:ext uri="{FF2B5EF4-FFF2-40B4-BE49-F238E27FC236}">
                  <a16:creationId xmlns:a16="http://schemas.microsoft.com/office/drawing/2014/main" id="{48086FCE-4350-E07C-20CE-93AF9AC33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702" y="1138335"/>
              <a:ext cx="6997395" cy="4935114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B0775FD7-ED16-A663-19DF-2E2147E35634}"/>
                </a:ext>
              </a:extLst>
            </p:cNvPr>
            <p:cNvSpPr txBox="1"/>
            <p:nvPr/>
          </p:nvSpPr>
          <p:spPr>
            <a:xfrm>
              <a:off x="3353752" y="1559368"/>
              <a:ext cx="43893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Pink: </a:t>
              </a:r>
              <a:r>
                <a:rPr kumimoji="1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Nb</a:t>
              </a:r>
              <a:r>
                <a:rPr kumimoji="1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=31, March 28</a:t>
              </a:r>
              <a:r>
                <a:rPr kumimoji="1" lang="en-US" sz="20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</a:t>
              </a:r>
              <a:r>
                <a:rPr kumimoji="1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2022</a:t>
              </a:r>
            </a:p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Brown: Nb = 61, April 5</a:t>
              </a:r>
              <a:r>
                <a:rPr kumimoji="1" lang="en-US" sz="20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</a:t>
              </a:r>
              <a:r>
                <a:rPr kumimoji="1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2022</a:t>
              </a:r>
            </a:p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Orange: </a:t>
              </a:r>
              <a:r>
                <a:rPr kumimoji="1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Nb</a:t>
              </a:r>
              <a:r>
                <a:rPr kumimoji="1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= 393, April 5</a:t>
              </a:r>
              <a:r>
                <a:rPr kumimoji="1" lang="en-US" sz="20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</a:t>
              </a:r>
              <a:r>
                <a:rPr kumimoji="1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2022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6CC7746-A113-61FB-C5D0-6F1A01496884}"/>
                </a:ext>
              </a:extLst>
            </p:cNvPr>
            <p:cNvSpPr txBox="1"/>
            <p:nvPr/>
          </p:nvSpPr>
          <p:spPr>
            <a:xfrm>
              <a:off x="1607120" y="1102071"/>
              <a:ext cx="34932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rPr>
                <a:t>Crab waist: LER:80%, HER:40%</a:t>
              </a:r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9AF13F3-9539-4B83-C689-3620DEA05CE3}"/>
              </a:ext>
            </a:extLst>
          </p:cNvPr>
          <p:cNvSpPr txBox="1"/>
          <p:nvPr/>
        </p:nvSpPr>
        <p:spPr>
          <a:xfrm>
            <a:off x="8153400" y="3605892"/>
            <a:ext cx="6248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游ゴシック" panose="020B0400000000000000" pitchFamily="34" charset="-128"/>
                <a:cs typeface="+mn-cs"/>
              </a:rPr>
              <a:t>Nb = 393, April 5</a:t>
            </a:r>
            <a:r>
              <a:rPr kumimoji="1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游ゴシック" panose="020B0400000000000000" pitchFamily="34" charset="-128"/>
                <a:cs typeface="+mn-cs"/>
              </a:rPr>
              <a:t>th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游ゴシック" panose="020B0400000000000000" pitchFamily="34" charset="-128"/>
                <a:cs typeface="+mn-cs"/>
              </a:rPr>
              <a:t> 2022</a:t>
            </a: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CED9E650-6975-12C7-D022-F3C09029A307}"/>
              </a:ext>
            </a:extLst>
          </p:cNvPr>
          <p:cNvCxnSpPr/>
          <p:nvPr/>
        </p:nvCxnSpPr>
        <p:spPr>
          <a:xfrm flipV="1">
            <a:off x="9483969" y="3346939"/>
            <a:ext cx="146849" cy="361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5DC4AB5-B655-2A18-8B18-1E4C92B2A00C}"/>
              </a:ext>
            </a:extLst>
          </p:cNvPr>
          <p:cNvSpPr txBox="1"/>
          <p:nvPr/>
        </p:nvSpPr>
        <p:spPr>
          <a:xfrm>
            <a:off x="8153400" y="1900801"/>
            <a:ext cx="72038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游ゴシック" panose="020B0400000000000000" pitchFamily="34" charset="-128"/>
                <a:cs typeface="+mn-cs"/>
              </a:rPr>
              <a:t>Nb = 1662, May 16-17</a:t>
            </a:r>
            <a:r>
              <a:rPr kumimoji="1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游ゴシック" panose="020B0400000000000000" pitchFamily="34" charset="-128"/>
                <a:cs typeface="+mn-cs"/>
              </a:rPr>
              <a:t>th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游ゴシック" panose="020B0400000000000000" pitchFamily="34" charset="-128"/>
                <a:cs typeface="+mn-cs"/>
              </a:rPr>
              <a:t> 2022 (physics run)</a:t>
            </a: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6449946D-7A6B-A9CE-A828-CB2F37F5BDD7}"/>
              </a:ext>
            </a:extLst>
          </p:cNvPr>
          <p:cNvCxnSpPr/>
          <p:nvPr/>
        </p:nvCxnSpPr>
        <p:spPr>
          <a:xfrm flipH="1">
            <a:off x="9073662" y="2203318"/>
            <a:ext cx="557156" cy="700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DE18C95-BDEF-6DA5-DE55-CA3BF6ED5BD4}"/>
              </a:ext>
            </a:extLst>
          </p:cNvPr>
          <p:cNvSpPr txBox="1"/>
          <p:nvPr/>
        </p:nvSpPr>
        <p:spPr>
          <a:xfrm>
            <a:off x="7182246" y="5473346"/>
            <a:ext cx="5121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There is a big discrepancy between simulation</a:t>
            </a:r>
            <a:b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</a:b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and experiment. This issue is very important.</a:t>
            </a:r>
          </a:p>
        </p:txBody>
      </p:sp>
    </p:spTree>
    <p:extLst>
      <p:ext uri="{BB962C8B-B14F-4D97-AF65-F5344CB8AC3E}">
        <p14:creationId xmlns:p14="http://schemas.microsoft.com/office/powerpoint/2010/main" val="3619433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113A59-3E0F-3769-668E-FA920638D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5096" y="60270"/>
            <a:ext cx="3828627" cy="1325563"/>
          </a:xfrm>
        </p:spPr>
        <p:txBody>
          <a:bodyPr/>
          <a:lstStyle/>
          <a:p>
            <a:r>
              <a:rPr lang="en-US" altLang="ja-JP" dirty="0"/>
              <a:t>LER injection w/ beam-beam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DF32F2-AB81-92DC-B509-BCE23633ED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947" y="1825625"/>
            <a:ext cx="5323597" cy="4351338"/>
          </a:xfrm>
        </p:spPr>
        <p:txBody>
          <a:bodyPr/>
          <a:lstStyle/>
          <a:p>
            <a:r>
              <a:rPr kumimoji="1" lang="en-US" altLang="ja-JP" dirty="0"/>
              <a:t>LER beam injection seems to be largely </a:t>
            </a:r>
            <a:r>
              <a:rPr lang="en-US" altLang="ja-JP" dirty="0"/>
              <a:t> </a:t>
            </a:r>
            <a:r>
              <a:rPr kumimoji="1" lang="en-US" altLang="ja-JP" dirty="0"/>
              <a:t>affected by beam-beam interaction.</a:t>
            </a:r>
          </a:p>
          <a:p>
            <a:r>
              <a:rPr lang="en-US" altLang="ja-JP" dirty="0"/>
              <a:t>LER injection efficiency w/ beam-beam is strongly dependent on betatron tunes.</a:t>
            </a:r>
            <a:endParaRPr kumimoji="1" lang="en-US" altLang="ja-JP" dirty="0"/>
          </a:p>
          <a:p>
            <a:endParaRPr kumimoji="1" lang="ja-JP" altLang="en-US" dirty="0"/>
          </a:p>
        </p:txBody>
      </p:sp>
      <p:pic>
        <p:nvPicPr>
          <p:cNvPr id="5" name="コンテンツ プレースホルダー 4" descr="グラフ&#10;&#10;低い精度で自動的に生成された説明">
            <a:extLst>
              <a:ext uri="{FF2B5EF4-FFF2-40B4-BE49-F238E27FC236}">
                <a16:creationId xmlns:a16="http://schemas.microsoft.com/office/drawing/2014/main" id="{CCB1C4C3-A565-8C06-A0A0-2C7DA23CA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709" y="0"/>
            <a:ext cx="5988314" cy="685422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5FA517C-C9B4-0E1F-4AC2-095749152B2E}"/>
              </a:ext>
            </a:extLst>
          </p:cNvPr>
          <p:cNvSpPr txBox="1"/>
          <p:nvPr/>
        </p:nvSpPr>
        <p:spPr>
          <a:xfrm>
            <a:off x="5173723" y="22711"/>
            <a:ext cx="25674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LER 1300</a:t>
            </a:r>
            <a:r>
              <a:rPr kumimoji="1" lang="ja-JP" altLang="en-US" sz="1400"/>
              <a:t>ｍ</a:t>
            </a:r>
            <a:r>
              <a:rPr kumimoji="1" lang="en-US" altLang="ja-JP" sz="1400" dirty="0"/>
              <a:t>A</a:t>
            </a:r>
            <a:r>
              <a:rPr lang="en-US" altLang="ja-JP" sz="1400" dirty="0"/>
              <a:t>, HER 1000mA</a:t>
            </a:r>
            <a:endParaRPr kumimoji="1" lang="en-US" altLang="ja-JP" sz="1400" dirty="0"/>
          </a:p>
          <a:p>
            <a:r>
              <a:rPr kumimoji="1" lang="en-US" altLang="ja-JP" sz="1400" dirty="0"/>
              <a:t>w/ NLC optics</a:t>
            </a:r>
          </a:p>
          <a:p>
            <a:r>
              <a:rPr lang="en-US" altLang="ja-JP" sz="1400" dirty="0">
                <a:latin typeface="Symbol" pitchFamily="2" charset="2"/>
              </a:rPr>
              <a:t>b</a:t>
            </a:r>
            <a:r>
              <a:rPr lang="en-US" altLang="ja-JP" sz="1400" dirty="0"/>
              <a:t>x*=80mm</a:t>
            </a:r>
            <a:endParaRPr kumimoji="1" lang="ja-JP" altLang="en-US" sz="140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8EE08F69-EB91-4245-0270-3EADF7AB603E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6742376" y="2412066"/>
            <a:ext cx="2281010" cy="10966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DB3F4A6-5F7C-B05D-D583-791762B0F71D}"/>
              </a:ext>
            </a:extLst>
          </p:cNvPr>
          <p:cNvSpPr txBox="1"/>
          <p:nvPr/>
        </p:nvSpPr>
        <p:spPr>
          <a:xfrm>
            <a:off x="5743544" y="2042734"/>
            <a:ext cx="199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highlight>
                  <a:srgbClr val="FFFF00"/>
                </a:highlight>
              </a:rPr>
              <a:t>HER beam abort </a:t>
            </a:r>
            <a:endParaRPr kumimoji="1" lang="ja-JP" altLang="en-US" dirty="0">
              <a:highlight>
                <a:srgbClr val="FFFF00"/>
              </a:highlight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F344845-43FF-DF98-98F3-D1E1BDCC34EF}"/>
              </a:ext>
            </a:extLst>
          </p:cNvPr>
          <p:cNvCxnSpPr/>
          <p:nvPr/>
        </p:nvCxnSpPr>
        <p:spPr>
          <a:xfrm>
            <a:off x="9023386" y="1104900"/>
            <a:ext cx="0" cy="3314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3141C6A-E696-65AF-E2DA-CA162BB5510B}"/>
              </a:ext>
            </a:extLst>
          </p:cNvPr>
          <p:cNvSpPr txBox="1"/>
          <p:nvPr/>
        </p:nvSpPr>
        <p:spPr>
          <a:xfrm>
            <a:off x="10386392" y="6488668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 Terui</a:t>
            </a:r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8B660034-B46E-49E5-3580-57A41D002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2025/Mar/17</a:t>
            </a:r>
            <a:endParaRPr lang="ja-JP" altLang="en-US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BE6BC8C3-490D-965C-DFB7-7A5F11BD5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1928" y="6470164"/>
            <a:ext cx="5988314" cy="365125"/>
          </a:xfrm>
        </p:spPr>
        <p:txBody>
          <a:bodyPr/>
          <a:lstStyle/>
          <a:p>
            <a:r>
              <a:rPr lang="en-US" altLang="ja-JP" dirty="0"/>
              <a:t>Internation Collaboration Meeting</a:t>
            </a:r>
            <a:endParaRPr lang="ja-JP" altLang="en-US" dirty="0"/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77CC8946-95B1-56FF-90FC-DAF5FDF19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42418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65A796-37D8-43EC-A200-CEEE65952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195"/>
            <a:ext cx="10515600" cy="662782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Experiment on beam injection of LER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5CB5C5-46A6-4BC2-82FA-9822818C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Internation Collaboration Meeting</a:t>
            </a:r>
            <a:endParaRPr lang="ja-JP" altLang="en-US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35BA604-CB51-4548-92FC-B096B09B6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2025/Mar/17</a:t>
            </a:r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24F6788-4E13-40E4-9BC9-41F4CBDB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12</a:t>
            </a:fld>
            <a:endParaRPr lang="ja-JP" altLang="en-US"/>
          </a:p>
        </p:txBody>
      </p:sp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4970F763-DEEF-578F-B344-E4943968C5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2784" y="1063884"/>
            <a:ext cx="5464094" cy="503713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96505FC-64AA-F107-FE03-14D29C366CF3}"/>
              </a:ext>
            </a:extLst>
          </p:cNvPr>
          <p:cNvSpPr txBox="1"/>
          <p:nvPr/>
        </p:nvSpPr>
        <p:spPr>
          <a:xfrm>
            <a:off x="1412700" y="184345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" panose="020F0502020204030204"/>
                <a:ea typeface="+mn-ea"/>
                <a:cs typeface="+mn-cs"/>
              </a:rPr>
              <a:t>(1)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A736D2E-EF50-FA06-85A7-2FA08A362DB8}"/>
              </a:ext>
            </a:extLst>
          </p:cNvPr>
          <p:cNvSpPr txBox="1"/>
          <p:nvPr/>
        </p:nvSpPr>
        <p:spPr>
          <a:xfrm>
            <a:off x="3238669" y="1894489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" panose="020F0502020204030204"/>
                <a:ea typeface="+mn-ea"/>
                <a:cs typeface="+mn-cs"/>
              </a:rPr>
              <a:t>(2)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B3DF9EF-2350-F2D4-FEDC-2D24B497A2BC}"/>
              </a:ext>
            </a:extLst>
          </p:cNvPr>
          <p:cNvSpPr txBox="1"/>
          <p:nvPr/>
        </p:nvSpPr>
        <p:spPr>
          <a:xfrm>
            <a:off x="4535124" y="1894489"/>
            <a:ext cx="49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" panose="020F0502020204030204"/>
                <a:ea typeface="+mn-ea"/>
                <a:cs typeface="+mn-cs"/>
              </a:rPr>
              <a:t>(3)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F94D5D6-BDB8-5599-30AC-2CC319BCD414}"/>
              </a:ext>
            </a:extLst>
          </p:cNvPr>
          <p:cNvGraphicFramePr>
            <a:graphicFrameLocks noGrp="1"/>
          </p:cNvGraphicFramePr>
          <p:nvPr/>
        </p:nvGraphicFramePr>
        <p:xfrm>
          <a:off x="6030181" y="2703074"/>
          <a:ext cx="5772452" cy="16297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7915">
                  <a:extLst>
                    <a:ext uri="{9D8B030D-6E8A-4147-A177-3AD203B41FA5}">
                      <a16:colId xmlns:a16="http://schemas.microsoft.com/office/drawing/2014/main" val="4174805672"/>
                    </a:ext>
                  </a:extLst>
                </a:gridCol>
                <a:gridCol w="1242551">
                  <a:extLst>
                    <a:ext uri="{9D8B030D-6E8A-4147-A177-3AD203B41FA5}">
                      <a16:colId xmlns:a16="http://schemas.microsoft.com/office/drawing/2014/main" val="1766608803"/>
                    </a:ext>
                  </a:extLst>
                </a:gridCol>
                <a:gridCol w="1242551">
                  <a:extLst>
                    <a:ext uri="{9D8B030D-6E8A-4147-A177-3AD203B41FA5}">
                      <a16:colId xmlns:a16="http://schemas.microsoft.com/office/drawing/2014/main" val="276067914"/>
                    </a:ext>
                  </a:extLst>
                </a:gridCol>
                <a:gridCol w="1119415">
                  <a:extLst>
                    <a:ext uri="{9D8B030D-6E8A-4147-A177-3AD203B41FA5}">
                      <a16:colId xmlns:a16="http://schemas.microsoft.com/office/drawing/2014/main" val="1102798128"/>
                    </a:ext>
                  </a:extLst>
                </a:gridCol>
                <a:gridCol w="884338">
                  <a:extLst>
                    <a:ext uri="{9D8B030D-6E8A-4147-A177-3AD203B41FA5}">
                      <a16:colId xmlns:a16="http://schemas.microsoft.com/office/drawing/2014/main" val="480326851"/>
                    </a:ext>
                  </a:extLst>
                </a:gridCol>
                <a:gridCol w="865682">
                  <a:extLst>
                    <a:ext uri="{9D8B030D-6E8A-4147-A177-3AD203B41FA5}">
                      <a16:colId xmlns:a16="http://schemas.microsoft.com/office/drawing/2014/main" val="3386041330"/>
                    </a:ext>
                  </a:extLst>
                </a:gridCol>
              </a:tblGrid>
              <a:tr h="407447"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Ibeam (LER)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Ibeam (HER)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err="1">
                          <a:effectLst/>
                        </a:rPr>
                        <a:t>IncRate</a:t>
                      </a:r>
                      <a:r>
                        <a:rPr lang="en-US" sz="1600" u="none" strike="noStrike" dirty="0">
                          <a:effectLst/>
                        </a:rPr>
                        <a:t> (L)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Life (L)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InjEff (L)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141994"/>
                  </a:ext>
                </a:extLst>
              </a:tr>
              <a:tr h="40744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u="none" strike="noStrike">
                          <a:effectLst/>
                        </a:rPr>
                        <a:t>(1)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1395 mA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0 mA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1.68mA/s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7.3 min.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77.4%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4368336"/>
                  </a:ext>
                </a:extLst>
              </a:tr>
              <a:tr h="40744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u="none" strike="noStrike">
                          <a:effectLst/>
                        </a:rPr>
                        <a:t>(2)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1395mA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1100mA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0.42mA/s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8.9 min.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48.0%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40199874"/>
                  </a:ext>
                </a:extLst>
              </a:tr>
              <a:tr h="40744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u="none" strike="noStrike">
                          <a:effectLst/>
                        </a:rPr>
                        <a:t>(3)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1444mA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1100mA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1.02mA/s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8.0 min.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64.8%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7570478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7C2FE68A-FA50-25DE-3C08-EF168D81D282}"/>
                  </a:ext>
                </a:extLst>
              </p:cNvPr>
              <p:cNvSpPr txBox="1"/>
              <p:nvPr/>
            </p:nvSpPr>
            <p:spPr>
              <a:xfrm>
                <a:off x="6030181" y="4528996"/>
                <a:ext cx="5549724" cy="6680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𝐵𝑒𝑎𝑚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𝐿𝑖𝑓𝑒𝑡𝑖𝑚𝑒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𝐷𝐶𝐶𝑇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𝐵𝑒𝑎𝑚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𝑐𝑢𝑟𝑟𝑒𝑛𝑡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[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𝑚𝐴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𝐷𝐶𝐶𝑇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𝑑𝑒𝑐𝑟𝑒𝑎𝑠𝑖𝑛𝑔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𝑟𝑎𝑡𝑒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𝐿𝑜𝑠𝑠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𝑟𝑎𝑡𝑒</m:t>
                              </m:r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𝑚𝐴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7C2FE68A-FA50-25DE-3C08-EF168D81D2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0181" y="4528996"/>
                <a:ext cx="5549724" cy="668068"/>
              </a:xfrm>
              <a:prstGeom prst="rect">
                <a:avLst/>
              </a:prstGeom>
              <a:blipFill>
                <a:blip r:embed="rId4"/>
                <a:stretch>
                  <a:fillRect l="-228" t="-5556" r="-456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ED60696B-34CE-E1B5-EF5C-57E4D9DF032D}"/>
                  </a:ext>
                </a:extLst>
              </p:cNvPr>
              <p:cNvSpPr txBox="1"/>
              <p:nvPr/>
            </p:nvSpPr>
            <p:spPr>
              <a:xfrm>
                <a:off x="5889309" y="5255298"/>
                <a:ext cx="5831468" cy="8041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𝐼𝑛𝑗𝑒𝑐𝑡𝑖𝑜𝑛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𝐸𝑓𝑓𝑖𝑐𝑖𝑒𝑛𝑐𝑦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 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𝐷𝐶𝐶𝑇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𝑖𝑛𝑐𝑟𝑒𝑎𝑠𝑖𝑛𝑔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𝑟𝑎𝑡𝑒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𝑚𝐴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den>
                              </m:f>
                            </m:e>
                          </m:d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𝐷𝐶𝐶𝑇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𝑑𝑒𝑐𝑟𝑒𝑎𝑠𝑖𝑛𝑔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𝑟𝑎𝑡𝑒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𝑚𝐴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𝐵𝑇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𝑒𝑛𝑑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𝑐h𝑎𝑟𝑔𝑒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𝑛𝐶</m:t>
                              </m:r>
                            </m:e>
                          </m:d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𝑅𝑒𝑣𝑜𝑙𝑢𝑡𝑖𝑜𝑛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𝑓𝑟𝑒𝑞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 [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𝐻𝑧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]×1000×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𝐼𝑛𝑗𝑅𝑒𝑝𝑅𝑎𝑡𝑒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𝐻𝑧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×100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ED60696B-34CE-E1B5-EF5C-57E4D9DF03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9309" y="5255298"/>
                <a:ext cx="5831468" cy="804131"/>
              </a:xfrm>
              <a:prstGeom prst="rect">
                <a:avLst/>
              </a:prstGeom>
              <a:blipFill>
                <a:blip r:embed="rId5"/>
                <a:stretch>
                  <a:fillRect l="-217" t="-1538"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D824154-0540-3D9A-2EB1-CF35F501BABF}"/>
              </a:ext>
            </a:extLst>
          </p:cNvPr>
          <p:cNvSpPr txBox="1"/>
          <p:nvPr/>
        </p:nvSpPr>
        <p:spPr>
          <a:xfrm>
            <a:off x="6060622" y="1104788"/>
            <a:ext cx="56364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w/ beam-beam</a:t>
            </a:r>
          </a:p>
          <a:p>
            <a:pPr marL="285750" indent="-285750">
              <a:buFontTx/>
              <a:buChar char="-"/>
            </a:pPr>
            <a:r>
              <a:rPr lang="en-US" dirty="0"/>
              <a:t>Beam lifetime increases w/ beam-beam blowup.</a:t>
            </a:r>
          </a:p>
          <a:p>
            <a:pPr marL="285750" indent="-285750">
              <a:buFontTx/>
              <a:buChar char="-"/>
            </a:pPr>
            <a:r>
              <a:rPr lang="en-US" dirty="0"/>
              <a:t>Injection efficiency get worse seriously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By optimizing working points, the injection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     efficiency is improved.</a:t>
            </a:r>
            <a:endParaRPr 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9763FE7-484C-C41D-DFC2-F0A8CB8B47AA}"/>
              </a:ext>
            </a:extLst>
          </p:cNvPr>
          <p:cNvSpPr txBox="1"/>
          <p:nvPr/>
        </p:nvSpPr>
        <p:spPr>
          <a:xfrm>
            <a:off x="8531077" y="923406"/>
            <a:ext cx="60976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dirty="0">
                <a:solidFill>
                  <a:srgbClr val="011893"/>
                </a:solidFill>
              </a:rPr>
              <a:t>(June 5</a:t>
            </a:r>
            <a:r>
              <a:rPr lang="en-US" altLang="ja-JP" sz="2800" baseline="30000" dirty="0">
                <a:solidFill>
                  <a:srgbClr val="011893"/>
                </a:solidFill>
              </a:rPr>
              <a:t>th</a:t>
            </a:r>
            <a:r>
              <a:rPr lang="en-US" altLang="ja-JP" sz="2800" dirty="0">
                <a:solidFill>
                  <a:srgbClr val="011893"/>
                </a:solidFill>
              </a:rPr>
              <a:t> 2024)</a:t>
            </a:r>
            <a:endParaRPr lang="en-US" sz="28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E8A2217-7213-0C28-7BD6-77D717862DE7}"/>
              </a:ext>
            </a:extLst>
          </p:cNvPr>
          <p:cNvSpPr txBox="1"/>
          <p:nvPr/>
        </p:nvSpPr>
        <p:spPr>
          <a:xfrm>
            <a:off x="917712" y="1299780"/>
            <a:ext cx="12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Nb =2346</a:t>
            </a:r>
          </a:p>
        </p:txBody>
      </p:sp>
    </p:spTree>
    <p:extLst>
      <p:ext uri="{BB962C8B-B14F-4D97-AF65-F5344CB8AC3E}">
        <p14:creationId xmlns:p14="http://schemas.microsoft.com/office/powerpoint/2010/main" val="2130227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コンテンツ プレースホルダー 10">
            <a:extLst>
              <a:ext uri="{FF2B5EF4-FFF2-40B4-BE49-F238E27FC236}">
                <a16:creationId xmlns:a16="http://schemas.microsoft.com/office/drawing/2014/main" id="{ADECDCCD-2ADD-22BD-51AA-2EBD1C7BC3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89644" y="1021507"/>
            <a:ext cx="5572539" cy="530718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00E8CEE3-9749-79F4-DC87-BC4EC3889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662782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Summary of beam injection</a:t>
            </a:r>
            <a:endParaRPr 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AF941E-1DDD-EC61-DB12-292A9BE15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2025/Mar/17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2C62C6-5FA0-4F7C-5669-C75FC6412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srgbClr val="FFFF00"/>
                </a:solidFill>
              </a:rPr>
              <a:t>Internation Collaboration Meeting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1AC338-39D4-C605-7AD2-AF31FD3D0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13</a:t>
            </a:fld>
            <a:endParaRPr lang="ja-JP" altLang="en-US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DE61E761-AD05-5299-928F-9E6A253EC100}"/>
              </a:ext>
            </a:extLst>
          </p:cNvPr>
          <p:cNvSpPr txBox="1">
            <a:spLocks/>
          </p:cNvSpPr>
          <p:nvPr/>
        </p:nvSpPr>
        <p:spPr>
          <a:xfrm>
            <a:off x="0" y="1021507"/>
            <a:ext cx="10770704" cy="543019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Injection scheme of SuperKEKB</a:t>
            </a:r>
          </a:p>
          <a:p>
            <a:pPr lvl="1"/>
            <a:r>
              <a:rPr lang="en-US" sz="1600" dirty="0"/>
              <a:t>Usual betatron (horizontal) injection with stacking mode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With crab waist, the beam injection was improved.</a:t>
            </a:r>
          </a:p>
          <a:p>
            <a:r>
              <a:rPr lang="en-US" sz="1800" dirty="0"/>
              <a:t>Even with crab waist, LER injection efficiency was decreased by ~30% </a:t>
            </a:r>
            <a:br>
              <a:rPr lang="en-US" sz="1800" dirty="0"/>
            </a:br>
            <a:r>
              <a:rPr lang="en-US" sz="1800" dirty="0"/>
              <a:t>with beam-beam effects.</a:t>
            </a:r>
          </a:p>
          <a:p>
            <a:pPr lvl="1"/>
            <a:r>
              <a:rPr lang="en-US" sz="1600" dirty="0"/>
              <a:t>At the present SuperKEKB, the beam injection limits the storable beam </a:t>
            </a:r>
            <a:br>
              <a:rPr lang="en-US" sz="1600" dirty="0"/>
            </a:br>
            <a:r>
              <a:rPr lang="en-US" sz="1600" dirty="0"/>
              <a:t>currents and then luminosity. 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The maximum LER beam current (and luminosity) is limited by the beam injection.</a:t>
            </a:r>
          </a:p>
          <a:p>
            <a:r>
              <a:rPr lang="en-US" sz="1800" dirty="0"/>
              <a:t>By changing working point, the injection efficiency was </a:t>
            </a:r>
            <a:br>
              <a:rPr lang="en-US" sz="1800" dirty="0"/>
            </a:br>
            <a:r>
              <a:rPr lang="en-US" sz="1800" dirty="0"/>
              <a:t>recovered by ~ 15%.</a:t>
            </a:r>
          </a:p>
          <a:p>
            <a:r>
              <a:rPr lang="en-US" sz="1800" dirty="0"/>
              <a:t>With this change in tunes, the beam sizes and luminosity did not </a:t>
            </a:r>
            <a:br>
              <a:rPr lang="en-US" sz="1800" dirty="0"/>
            </a:br>
            <a:r>
              <a:rPr lang="en-US" sz="1800" dirty="0"/>
              <a:t>change so much. The beam lifetime did not change so much </a:t>
            </a:r>
            <a:br>
              <a:rPr lang="en-US" sz="1800" dirty="0"/>
            </a:br>
            <a:r>
              <a:rPr lang="en-US" sz="1800" dirty="0"/>
              <a:t>either.</a:t>
            </a:r>
          </a:p>
          <a:p>
            <a:r>
              <a:rPr lang="en-US" sz="1800" dirty="0"/>
              <a:t>A simulation on the injection w/ beam-beam is going on.</a:t>
            </a:r>
          </a:p>
          <a:p>
            <a:pPr lvl="1"/>
            <a:r>
              <a:rPr lang="en-US" sz="1600" dirty="0"/>
              <a:t>Strong-weak </a:t>
            </a:r>
            <a:r>
              <a:rPr lang="en-US" sz="1600" dirty="0" err="1"/>
              <a:t>simulatin</a:t>
            </a:r>
            <a:r>
              <a:rPr lang="en-US" sz="1600" dirty="0"/>
              <a:t> with SAD lattice </a:t>
            </a:r>
          </a:p>
          <a:p>
            <a:pPr lvl="2"/>
            <a:r>
              <a:rPr lang="en-US" sz="1200" dirty="0"/>
              <a:t>tune survey, w/ impedance</a:t>
            </a:r>
          </a:p>
          <a:p>
            <a:r>
              <a:rPr lang="en-US" sz="1800" dirty="0"/>
              <a:t>Several measures for better  injection have been be taken.</a:t>
            </a:r>
          </a:p>
          <a:p>
            <a:pPr lvl="1"/>
            <a:r>
              <a:rPr lang="en-US" sz="1600" dirty="0"/>
              <a:t>Reduce horizontal injection oscillation amplitude by increasing </a:t>
            </a:r>
            <a:br>
              <a:rPr lang="en-US" sz="1600" dirty="0"/>
            </a:br>
            <a:r>
              <a:rPr lang="en-US" sz="1600" dirty="0">
                <a:latin typeface="Symbol" pitchFamily="2" charset="2"/>
              </a:rPr>
              <a:t>b</a:t>
            </a:r>
            <a:r>
              <a:rPr lang="en-US" sz="1600" dirty="0"/>
              <a:t>x at injection point (~100m -&gt; 160m)</a:t>
            </a:r>
          </a:p>
          <a:p>
            <a:pPr lvl="1"/>
            <a:r>
              <a:rPr lang="en-US" sz="1600" dirty="0"/>
              <a:t>Reduce </a:t>
            </a:r>
            <a:r>
              <a:rPr lang="en-US" sz="1600" dirty="0">
                <a:latin typeface="Symbol" pitchFamily="2" charset="2"/>
              </a:rPr>
              <a:t>b</a:t>
            </a:r>
            <a:r>
              <a:rPr lang="en-US" sz="1600" dirty="0"/>
              <a:t>x* at the IP (80mm -&gt; 60mm: LER)</a:t>
            </a:r>
          </a:p>
          <a:p>
            <a:endParaRPr lang="en-US" sz="1800" dirty="0"/>
          </a:p>
        </p:txBody>
      </p:sp>
      <p:sp>
        <p:nvSpPr>
          <p:cNvPr id="13" name="円/楕円 12">
            <a:extLst>
              <a:ext uri="{FF2B5EF4-FFF2-40B4-BE49-F238E27FC236}">
                <a16:creationId xmlns:a16="http://schemas.microsoft.com/office/drawing/2014/main" id="{806E55AC-B27A-037D-2208-D2FC1E49D613}"/>
              </a:ext>
            </a:extLst>
          </p:cNvPr>
          <p:cNvSpPr/>
          <p:nvPr/>
        </p:nvSpPr>
        <p:spPr>
          <a:xfrm>
            <a:off x="8291744" y="3214644"/>
            <a:ext cx="59635" cy="5963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円/楕円 13">
            <a:extLst>
              <a:ext uri="{FF2B5EF4-FFF2-40B4-BE49-F238E27FC236}">
                <a16:creationId xmlns:a16="http://schemas.microsoft.com/office/drawing/2014/main" id="{073ECC5D-32D4-763B-4A82-B4FEB7E5E843}"/>
              </a:ext>
            </a:extLst>
          </p:cNvPr>
          <p:cNvSpPr/>
          <p:nvPr/>
        </p:nvSpPr>
        <p:spPr>
          <a:xfrm>
            <a:off x="8407075" y="2729144"/>
            <a:ext cx="59635" cy="5963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08918E75-35FF-EFC2-0CBB-F546D9F23759}"/>
              </a:ext>
            </a:extLst>
          </p:cNvPr>
          <p:cNvCxnSpPr>
            <a:cxnSpLocks/>
          </p:cNvCxnSpPr>
          <p:nvPr/>
        </p:nvCxnSpPr>
        <p:spPr>
          <a:xfrm flipH="1">
            <a:off x="8334188" y="2827642"/>
            <a:ext cx="79793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5BB60B7-1F97-3450-24C0-9D2E1060C623}"/>
              </a:ext>
            </a:extLst>
          </p:cNvPr>
          <p:cNvSpPr txBox="1"/>
          <p:nvPr/>
        </p:nvSpPr>
        <p:spPr>
          <a:xfrm>
            <a:off x="8488107" y="2425996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(.5265,.587)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C380C12-83F5-3258-E26A-4475F29A0617}"/>
              </a:ext>
            </a:extLst>
          </p:cNvPr>
          <p:cNvSpPr txBox="1"/>
          <p:nvPr/>
        </p:nvSpPr>
        <p:spPr>
          <a:xfrm>
            <a:off x="8413981" y="2992732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(.524,.577)</a:t>
            </a:r>
          </a:p>
        </p:txBody>
      </p:sp>
    </p:spTree>
    <p:extLst>
      <p:ext uri="{BB962C8B-B14F-4D97-AF65-F5344CB8AC3E}">
        <p14:creationId xmlns:p14="http://schemas.microsoft.com/office/powerpoint/2010/main" val="3569649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833BD-F1B1-748E-41D1-56E64E9CB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Beam-beam blowup (2346 bunches)</a:t>
            </a:r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B7C0DC0E-A3CC-DFF7-6540-84761762F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4049" y="1138238"/>
            <a:ext cx="9383902" cy="5038725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CE93F7-392A-4761-1489-416E9222F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2025/May/8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C8109D-DF28-5ABF-2EBF-147C28F7D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CERN-KEK Meeting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0880AD-056A-5A24-FCFA-76558105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14</a:t>
            </a:fld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9837BB5-CF45-E5B2-67DE-8913BA346EC6}"/>
              </a:ext>
            </a:extLst>
          </p:cNvPr>
          <p:cNvSpPr txBox="1"/>
          <p:nvPr/>
        </p:nvSpPr>
        <p:spPr>
          <a:xfrm>
            <a:off x="11196215" y="3429000"/>
            <a:ext cx="995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Vertical</a:t>
            </a:r>
            <a:br>
              <a:rPr lang="en-US" dirty="0"/>
            </a:br>
            <a:r>
              <a:rPr lang="en-US" dirty="0"/>
              <a:t>blowup</a:t>
            </a: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258FB2A6-6268-00FE-6082-C81854CE9D67}"/>
              </a:ext>
            </a:extLst>
          </p:cNvPr>
          <p:cNvCxnSpPr>
            <a:stCxn id="8" idx="1"/>
          </p:cNvCxnSpPr>
          <p:nvPr/>
        </p:nvCxnSpPr>
        <p:spPr>
          <a:xfrm flipH="1" flipV="1">
            <a:off x="10469217" y="3525078"/>
            <a:ext cx="726998" cy="227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AF654223-951C-3492-EB8C-17D3E4066AC9}"/>
              </a:ext>
            </a:extLst>
          </p:cNvPr>
          <p:cNvCxnSpPr>
            <a:cxnSpLocks/>
          </p:cNvCxnSpPr>
          <p:nvPr/>
        </p:nvCxnSpPr>
        <p:spPr>
          <a:xfrm flipH="1">
            <a:off x="10509316" y="3904566"/>
            <a:ext cx="720031" cy="122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C39DE0B-73C5-86D0-AA24-6619A1B1B188}"/>
              </a:ext>
            </a:extLst>
          </p:cNvPr>
          <p:cNvSpPr txBox="1"/>
          <p:nvPr/>
        </p:nvSpPr>
        <p:spPr>
          <a:xfrm>
            <a:off x="10509316" y="327043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HER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EC9E931-6C08-AD3E-7CD1-FF001510FF6A}"/>
              </a:ext>
            </a:extLst>
          </p:cNvPr>
          <p:cNvSpPr txBox="1"/>
          <p:nvPr/>
        </p:nvSpPr>
        <p:spPr>
          <a:xfrm>
            <a:off x="10469217" y="3979601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LER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369D187-44A7-15C2-C622-5D884E408495}"/>
              </a:ext>
            </a:extLst>
          </p:cNvPr>
          <p:cNvSpPr txBox="1"/>
          <p:nvPr/>
        </p:nvSpPr>
        <p:spPr>
          <a:xfrm>
            <a:off x="417251" y="2206487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</a:t>
            </a:r>
            <a:r>
              <a:rPr lang="en-US" baseline="-25000"/>
              <a:t>beam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659BE34-9A1F-5BB4-5E46-EA55D08A01EE}"/>
              </a:ext>
            </a:extLst>
          </p:cNvPr>
          <p:cNvSpPr txBox="1"/>
          <p:nvPr/>
        </p:nvSpPr>
        <p:spPr>
          <a:xfrm>
            <a:off x="245164" y="2575819"/>
            <a:ext cx="13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Luminosity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62066AC-58B3-513B-E766-62B100ADBEB5}"/>
              </a:ext>
            </a:extLst>
          </p:cNvPr>
          <p:cNvSpPr txBox="1"/>
          <p:nvPr/>
        </p:nvSpPr>
        <p:spPr>
          <a:xfrm>
            <a:off x="581992" y="2961490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ymbol" pitchFamily="2" charset="2"/>
              </a:rPr>
              <a:t>S</a:t>
            </a:r>
            <a:r>
              <a:rPr lang="en-US"/>
              <a:t>y*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776247F-C7E0-8FCD-23F5-EFC8FA695D5D}"/>
              </a:ext>
            </a:extLst>
          </p:cNvPr>
          <p:cNvSpPr txBox="1"/>
          <p:nvPr/>
        </p:nvSpPr>
        <p:spPr>
          <a:xfrm>
            <a:off x="369236" y="3374295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ymbol" pitchFamily="2" charset="2"/>
              </a:rPr>
              <a:t>e</a:t>
            </a:r>
            <a:r>
              <a:rPr lang="en-US"/>
              <a:t>y(HER)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9610B58-2710-E0C9-CE3A-37617317DF90}"/>
              </a:ext>
            </a:extLst>
          </p:cNvPr>
          <p:cNvSpPr txBox="1"/>
          <p:nvPr/>
        </p:nvSpPr>
        <p:spPr>
          <a:xfrm>
            <a:off x="343108" y="3865866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ymbol" pitchFamily="2" charset="2"/>
              </a:rPr>
              <a:t>e</a:t>
            </a:r>
            <a:r>
              <a:rPr lang="en-US"/>
              <a:t>y(LER)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A1B3D7B-FB2D-D50B-2B62-2AD1D26CBCC9}"/>
              </a:ext>
            </a:extLst>
          </p:cNvPr>
          <p:cNvSpPr txBox="1"/>
          <p:nvPr/>
        </p:nvSpPr>
        <p:spPr>
          <a:xfrm>
            <a:off x="359865" y="4235198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ymbol" pitchFamily="2" charset="2"/>
              </a:rPr>
              <a:t>e</a:t>
            </a:r>
            <a:r>
              <a:rPr lang="en-US"/>
              <a:t>x(HER)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06CB137-5B0E-7E27-3649-2C32A52CC98C}"/>
              </a:ext>
            </a:extLst>
          </p:cNvPr>
          <p:cNvSpPr txBox="1"/>
          <p:nvPr/>
        </p:nvSpPr>
        <p:spPr>
          <a:xfrm>
            <a:off x="359864" y="4620869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ymbol" pitchFamily="2" charset="2"/>
              </a:rPr>
              <a:t>e</a:t>
            </a:r>
            <a:r>
              <a:rPr lang="en-US"/>
              <a:t>x(LER)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D47266F7-40E5-1E94-0096-E70A92C83697}"/>
              </a:ext>
            </a:extLst>
          </p:cNvPr>
          <p:cNvCxnSpPr/>
          <p:nvPr/>
        </p:nvCxnSpPr>
        <p:spPr>
          <a:xfrm flipV="1">
            <a:off x="9621078" y="4909930"/>
            <a:ext cx="665922" cy="675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28CBA38-53EE-1EAD-D446-5EBE8219AF31}"/>
              </a:ext>
            </a:extLst>
          </p:cNvPr>
          <p:cNvSpPr txBox="1"/>
          <p:nvPr/>
        </p:nvSpPr>
        <p:spPr>
          <a:xfrm>
            <a:off x="5609749" y="5992297"/>
            <a:ext cx="6582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Injection efficiency of LER was improved. (Yoshimoto’s talk)</a:t>
            </a:r>
          </a:p>
        </p:txBody>
      </p:sp>
      <p:sp>
        <p:nvSpPr>
          <p:cNvPr id="22" name="下矢印 21">
            <a:extLst>
              <a:ext uri="{FF2B5EF4-FFF2-40B4-BE49-F238E27FC236}">
                <a16:creationId xmlns:a16="http://schemas.microsoft.com/office/drawing/2014/main" id="{5CB69BFA-83A9-F396-9D5E-17E55BFD8DF9}"/>
              </a:ext>
            </a:extLst>
          </p:cNvPr>
          <p:cNvSpPr/>
          <p:nvPr/>
        </p:nvSpPr>
        <p:spPr>
          <a:xfrm>
            <a:off x="8654143" y="5774635"/>
            <a:ext cx="320892" cy="21766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39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8B08FA-86CA-A7B2-48BB-583DCEC64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3DEE80-B8C5-F381-D1B0-9875B1127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There has been a large discrepancy in specific luminosity between experimental data and strong-strong beam-beam simulations.</a:t>
            </a:r>
          </a:p>
          <a:p>
            <a:pPr lvl="1"/>
            <a:r>
              <a:rPr lang="en-US" dirty="0"/>
              <a:t>Simulation study with lattice nonlinearity and ring impedance is underway</a:t>
            </a:r>
            <a:r>
              <a:rPr lang="en-US" dirty="0">
                <a:solidFill>
                  <a:srgbClr val="00B050"/>
                </a:solidFill>
              </a:rPr>
              <a:t>-&gt; Ohmi’s talk</a:t>
            </a:r>
          </a:p>
          <a:p>
            <a:r>
              <a:rPr lang="en-US" dirty="0"/>
              <a:t>The specific luminosity has been slowly(?) degraded as time goes by (2025).</a:t>
            </a:r>
          </a:p>
          <a:p>
            <a:r>
              <a:rPr lang="en-US" dirty="0"/>
              <a:t>Achieved beam-beam parameters (~&lt;0.03 in usual) is much lower than the initial expectations.</a:t>
            </a:r>
          </a:p>
          <a:p>
            <a:pPr lvl="1"/>
            <a:r>
              <a:rPr lang="en-US" dirty="0"/>
              <a:t>With fewer bunches (~30) and with bunch-by-bunch FB off, we achieved </a:t>
            </a:r>
            <a:r>
              <a:rPr lang="en-US" dirty="0">
                <a:latin typeface="Symbol" pitchFamily="2" charset="2"/>
              </a:rPr>
              <a:t>x</a:t>
            </a:r>
            <a:r>
              <a:rPr lang="en-US" dirty="0"/>
              <a:t>y ~0.043. We will try this experiment again in the next run.</a:t>
            </a:r>
          </a:p>
          <a:p>
            <a:r>
              <a:rPr lang="en-US" dirty="0"/>
              <a:t>The beam injection is largely affected by the beam-beam interaction in LER.</a:t>
            </a:r>
          </a:p>
          <a:p>
            <a:pPr lvl="1"/>
            <a:r>
              <a:rPr lang="en-US" dirty="0"/>
              <a:t>Simulations is underway. </a:t>
            </a:r>
            <a:r>
              <a:rPr lang="en-US" dirty="0">
                <a:solidFill>
                  <a:srgbClr val="00B050"/>
                </a:solidFill>
              </a:rPr>
              <a:t>-&gt; Yamamoto’s talk</a:t>
            </a:r>
          </a:p>
          <a:p>
            <a:pPr lvl="1"/>
            <a:r>
              <a:rPr lang="en-US" dirty="0"/>
              <a:t>Squeezing </a:t>
            </a:r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x* in LER (80 -&gt; 60mm) seems to be effective to improve the beam injection efficiency. </a:t>
            </a:r>
            <a:r>
              <a:rPr lang="en-US" dirty="0">
                <a:solidFill>
                  <a:srgbClr val="00B050"/>
                </a:solidFill>
              </a:rPr>
              <a:t>-&gt; Yoshimoto’s talk, </a:t>
            </a:r>
            <a:r>
              <a:rPr lang="en-US" altLang="ja-JP" b="0" i="0" u="none" strike="noStrike">
                <a:solidFill>
                  <a:srgbClr val="00B050"/>
                </a:solidFill>
                <a:effectLst/>
                <a:latin typeface="Roboto" panose="02000000000000000000" pitchFamily="2" charset="0"/>
              </a:rPr>
              <a:t>Li’s talk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international collaboration (KEK, CERN, IHEP, USTC) has been established. Beam-beam issues have been discussed in the collaboration meeting.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6C2CBB-3396-DF72-8E8F-4694B9BB4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2025/May/8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AE85CB-E03F-DD41-DEF5-C1A65B2FA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CERN-KEK Meeting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C917C3-9E7F-D5EF-483C-95EAE7FB0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41202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1BF34C3E-B273-4E28-AC7A-0DDC97ADC3BE}"/>
              </a:ext>
            </a:extLst>
          </p:cNvPr>
          <p:cNvSpPr txBox="1">
            <a:spLocks/>
          </p:cNvSpPr>
          <p:nvPr/>
        </p:nvSpPr>
        <p:spPr>
          <a:xfrm>
            <a:off x="480416" y="917672"/>
            <a:ext cx="11240750" cy="16956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altLang="ja-JP" b="1" dirty="0">
                <a:solidFill>
                  <a:srgbClr val="011893"/>
                </a:solidFill>
              </a:rPr>
              <a:t>Fin.</a:t>
            </a:r>
            <a:endParaRPr lang="ja-JP" altLang="en-US" b="1" dirty="0">
              <a:solidFill>
                <a:srgbClr val="011893"/>
              </a:solidFill>
            </a:endParaRPr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080E5FA8-7011-4A1E-AA6B-175AF0B0358D}"/>
              </a:ext>
            </a:extLst>
          </p:cNvPr>
          <p:cNvSpPr txBox="1">
            <a:spLocks/>
          </p:cNvSpPr>
          <p:nvPr/>
        </p:nvSpPr>
        <p:spPr>
          <a:xfrm>
            <a:off x="1528804" y="4293293"/>
            <a:ext cx="9144000" cy="1181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/>
              <a:t>Thank you for your attention.</a:t>
            </a:r>
            <a:endParaRPr lang="en-US" altLang="ja-JP" dirty="0"/>
          </a:p>
        </p:txBody>
      </p:sp>
      <p:pic>
        <p:nvPicPr>
          <p:cNvPr id="6" name="Picture 24" descr="C:\Users\shibata\works_hp3\14KEKB_Review\背景材料\event_jks_full_修正03.gif">
            <a:extLst>
              <a:ext uri="{FF2B5EF4-FFF2-40B4-BE49-F238E27FC236}">
                <a16:creationId xmlns:a16="http://schemas.microsoft.com/office/drawing/2014/main" id="{F5845ABE-3365-4D9A-A0E2-C4DDE519EB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5" t="25998" r="180" b="-99"/>
          <a:stretch/>
        </p:blipFill>
        <p:spPr bwMode="auto">
          <a:xfrm>
            <a:off x="0" y="0"/>
            <a:ext cx="1309448" cy="128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B7A02AE-0DEB-4E8E-B874-639C93C1E04B}"/>
              </a:ext>
            </a:extLst>
          </p:cNvPr>
          <p:cNvGrpSpPr/>
          <p:nvPr/>
        </p:nvGrpSpPr>
        <p:grpSpPr>
          <a:xfrm>
            <a:off x="102389" y="229418"/>
            <a:ext cx="12045409" cy="372572"/>
            <a:chOff x="102389" y="229418"/>
            <a:chExt cx="12045409" cy="372572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F81A7410-6BF0-4FF7-BDE9-04AC1DD9E1E4}"/>
                </a:ext>
              </a:extLst>
            </p:cNvPr>
            <p:cNvSpPr/>
            <p:nvPr/>
          </p:nvSpPr>
          <p:spPr>
            <a:xfrm rot="10800000">
              <a:off x="11503620" y="365062"/>
              <a:ext cx="388674" cy="980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円弧 8">
              <a:extLst>
                <a:ext uri="{FF2B5EF4-FFF2-40B4-BE49-F238E27FC236}">
                  <a16:creationId xmlns:a16="http://schemas.microsoft.com/office/drawing/2014/main" id="{53D4ABAF-B55F-4026-ACDC-2212811E8673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円弧 9">
              <a:extLst>
                <a:ext uri="{FF2B5EF4-FFF2-40B4-BE49-F238E27FC236}">
                  <a16:creationId xmlns:a16="http://schemas.microsoft.com/office/drawing/2014/main" id="{0459B3E4-3850-488B-8E20-862337DBB9C8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円弧 10">
              <a:extLst>
                <a:ext uri="{FF2B5EF4-FFF2-40B4-BE49-F238E27FC236}">
                  <a16:creationId xmlns:a16="http://schemas.microsoft.com/office/drawing/2014/main" id="{E68C838B-77F9-4CD3-942F-523E5DA64509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D098913-1638-4847-B6AB-2187569A24A5}"/>
                </a:ext>
              </a:extLst>
            </p:cNvPr>
            <p:cNvSpPr/>
            <p:nvPr/>
          </p:nvSpPr>
          <p:spPr>
            <a:xfrm rot="10800000">
              <a:off x="1482165" y="304799"/>
              <a:ext cx="10473505" cy="65741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円弧 12">
              <a:extLst>
                <a:ext uri="{FF2B5EF4-FFF2-40B4-BE49-F238E27FC236}">
                  <a16:creationId xmlns:a16="http://schemas.microsoft.com/office/drawing/2014/main" id="{EAF20AC7-9B72-4F32-B32E-874B1B3A7B8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円弧 13">
              <a:extLst>
                <a:ext uri="{FF2B5EF4-FFF2-40B4-BE49-F238E27FC236}">
                  <a16:creationId xmlns:a16="http://schemas.microsoft.com/office/drawing/2014/main" id="{35CBFFD5-2E2F-4395-B9FB-02B30099F3D3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弧 14">
              <a:extLst>
                <a:ext uri="{FF2B5EF4-FFF2-40B4-BE49-F238E27FC236}">
                  <a16:creationId xmlns:a16="http://schemas.microsoft.com/office/drawing/2014/main" id="{DD60D145-A86D-4882-BFD4-C327327B7E4C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E3A7937-701E-4834-94CB-EEEDE48D6E87}"/>
                </a:ext>
              </a:extLst>
            </p:cNvPr>
            <p:cNvSpPr/>
            <p:nvPr/>
          </p:nvSpPr>
          <p:spPr>
            <a:xfrm rot="10800000">
              <a:off x="1503702" y="461377"/>
              <a:ext cx="10644096" cy="65945"/>
            </a:xfrm>
            <a:prstGeom prst="rect">
              <a:avLst/>
            </a:prstGeom>
            <a:solidFill>
              <a:srgbClr val="000066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円弧 16">
              <a:extLst>
                <a:ext uri="{FF2B5EF4-FFF2-40B4-BE49-F238E27FC236}">
                  <a16:creationId xmlns:a16="http://schemas.microsoft.com/office/drawing/2014/main" id="{8298DC8F-2E27-40EE-BC02-E1A4CEE52B7E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円弧 17">
              <a:extLst>
                <a:ext uri="{FF2B5EF4-FFF2-40B4-BE49-F238E27FC236}">
                  <a16:creationId xmlns:a16="http://schemas.microsoft.com/office/drawing/2014/main" id="{06903799-E696-4DAF-BA49-C7AEF07559F6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円弧 18">
              <a:extLst>
                <a:ext uri="{FF2B5EF4-FFF2-40B4-BE49-F238E27FC236}">
                  <a16:creationId xmlns:a16="http://schemas.microsoft.com/office/drawing/2014/main" id="{360AFC04-C500-417F-8574-70A774981626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円弧 19">
              <a:extLst>
                <a:ext uri="{FF2B5EF4-FFF2-40B4-BE49-F238E27FC236}">
                  <a16:creationId xmlns:a16="http://schemas.microsoft.com/office/drawing/2014/main" id="{ACD092D5-C564-4938-885B-D1DB2A1C2380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円弧 20">
              <a:extLst>
                <a:ext uri="{FF2B5EF4-FFF2-40B4-BE49-F238E27FC236}">
                  <a16:creationId xmlns:a16="http://schemas.microsoft.com/office/drawing/2014/main" id="{7837058E-6BB3-4019-9556-51E955506D5E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円弧 21">
              <a:extLst>
                <a:ext uri="{FF2B5EF4-FFF2-40B4-BE49-F238E27FC236}">
                  <a16:creationId xmlns:a16="http://schemas.microsoft.com/office/drawing/2014/main" id="{C5A043C1-5361-4AEB-9503-CA1B550B308E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二等辺三角形 22">
              <a:extLst>
                <a:ext uri="{FF2B5EF4-FFF2-40B4-BE49-F238E27FC236}">
                  <a16:creationId xmlns:a16="http://schemas.microsoft.com/office/drawing/2014/main" id="{A39A9C6F-F980-45D5-BF91-1992B9911E90}"/>
                </a:ext>
              </a:extLst>
            </p:cNvPr>
            <p:cNvSpPr/>
            <p:nvPr/>
          </p:nvSpPr>
          <p:spPr>
            <a:xfrm rot="15960000">
              <a:off x="775762" y="-315172"/>
              <a:ext cx="54376" cy="14011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二等辺三角形 23">
              <a:extLst>
                <a:ext uri="{FF2B5EF4-FFF2-40B4-BE49-F238E27FC236}">
                  <a16:creationId xmlns:a16="http://schemas.microsoft.com/office/drawing/2014/main" id="{EF8D0C31-1FE1-4436-B7C0-1357B2ED27CA}"/>
                </a:ext>
              </a:extLst>
            </p:cNvPr>
            <p:cNvSpPr/>
            <p:nvPr/>
          </p:nvSpPr>
          <p:spPr>
            <a:xfrm rot="16440000">
              <a:off x="800838" y="-256932"/>
              <a:ext cx="54376" cy="1401122"/>
            </a:xfrm>
            <a:prstGeom prst="triangle">
              <a:avLst/>
            </a:prstGeom>
            <a:solidFill>
              <a:srgbClr val="00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pic>
        <p:nvPicPr>
          <p:cNvPr id="25" name="Picture 24" descr="C:\Users\shibata\works_hp3\14KEKB_Review\背景材料\event_jks_full_修正03.gif">
            <a:extLst>
              <a:ext uri="{FF2B5EF4-FFF2-40B4-BE49-F238E27FC236}">
                <a16:creationId xmlns:a16="http://schemas.microsoft.com/office/drawing/2014/main" id="{B97AA62A-58B8-44CF-AE1B-73EE4B91AA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39" t="-3299" r="25912" b="26170"/>
          <a:stretch/>
        </p:blipFill>
        <p:spPr bwMode="auto">
          <a:xfrm>
            <a:off x="10718514" y="2599162"/>
            <a:ext cx="1470919" cy="133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67FE952-C20C-477D-B9FF-094FFF90D352}"/>
              </a:ext>
            </a:extLst>
          </p:cNvPr>
          <p:cNvSpPr/>
          <p:nvPr/>
        </p:nvSpPr>
        <p:spPr>
          <a:xfrm>
            <a:off x="0" y="6434515"/>
            <a:ext cx="12192000" cy="43132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15A9B62-91EA-4130-BC34-3E03FAE8FD9C}"/>
              </a:ext>
            </a:extLst>
          </p:cNvPr>
          <p:cNvSpPr txBox="1"/>
          <p:nvPr/>
        </p:nvSpPr>
        <p:spPr>
          <a:xfrm>
            <a:off x="3287689" y="6434516"/>
            <a:ext cx="57459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Inter-University Research Institute Corporation</a:t>
            </a:r>
            <a:r>
              <a:rPr lang="en-US" altLang="ja-JP" sz="1000" dirty="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 </a:t>
            </a:r>
            <a:r>
              <a:rPr lang="en-US" altLang="ja-JP" sz="1100" b="1" dirty="0">
                <a:solidFill>
                  <a:srgbClr val="FFFF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High Energy Accelerator Research Organization (KEK)</a:t>
            </a:r>
            <a:endParaRPr lang="en-US" altLang="ja-JP" sz="1000" b="1" dirty="0">
              <a:solidFill>
                <a:srgbClr val="FFFF00"/>
              </a:solidFill>
              <a:latin typeface="Calibri" panose="020F0502020204030204" pitchFamily="34" charset="0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800" dirty="0">
                <a:solidFill>
                  <a:srgbClr val="FFFF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大学共同利用機関法人</a:t>
            </a:r>
            <a:r>
              <a:rPr lang="ja-JP" altLang="en-US" sz="1000" dirty="0">
                <a:solidFill>
                  <a:srgbClr val="FFFF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1100" b="1" dirty="0">
                <a:solidFill>
                  <a:srgbClr val="FFFF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高エネルギー加速器研究機構 </a:t>
            </a:r>
            <a:r>
              <a:rPr lang="en-US" altLang="ja-JP" sz="1100" b="1" dirty="0">
                <a:solidFill>
                  <a:srgbClr val="FFFF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(KEK)</a:t>
            </a:r>
            <a:endParaRPr lang="ja-JP" altLang="en-US" sz="1000" b="1" dirty="0">
              <a:solidFill>
                <a:srgbClr val="FFFF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28" name="Picture 5" descr="C:\Documents and Settings\Administrator\デスクトップ\keklogo_blue.gif">
            <a:extLst>
              <a:ext uri="{FF2B5EF4-FFF2-40B4-BE49-F238E27FC236}">
                <a16:creationId xmlns:a16="http://schemas.microsoft.com/office/drawing/2014/main" id="{C9383445-1D3E-44DA-A192-1D541752C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16" y="6463741"/>
            <a:ext cx="702056" cy="402103"/>
          </a:xfrm>
          <a:prstGeom prst="rect">
            <a:avLst/>
          </a:prstGeom>
          <a:noFill/>
        </p:spPr>
      </p:pic>
      <p:pic>
        <p:nvPicPr>
          <p:cNvPr id="29" name="Picture 1" descr="C:\Documents and Settings\Administrator\デスクトップ\SuperKEKB_logo.gif">
            <a:extLst>
              <a:ext uri="{FF2B5EF4-FFF2-40B4-BE49-F238E27FC236}">
                <a16:creationId xmlns:a16="http://schemas.microsoft.com/office/drawing/2014/main" id="{A49AF1A1-B356-4FB4-9C67-E39C11F21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2495" y="6449005"/>
            <a:ext cx="759505" cy="408995"/>
          </a:xfrm>
          <a:prstGeom prst="rect">
            <a:avLst/>
          </a:prstGeom>
          <a:noFill/>
        </p:spPr>
      </p:pic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31E269F-8CE6-4C5B-92D2-B278117276F8}"/>
              </a:ext>
            </a:extLst>
          </p:cNvPr>
          <p:cNvGrpSpPr/>
          <p:nvPr/>
        </p:nvGrpSpPr>
        <p:grpSpPr>
          <a:xfrm rot="10800000">
            <a:off x="53784" y="3347435"/>
            <a:ext cx="12045409" cy="372572"/>
            <a:chOff x="102389" y="229418"/>
            <a:chExt cx="12045409" cy="372572"/>
          </a:xfrm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38C76495-F1FD-428B-8E03-3FEA65476F04}"/>
                </a:ext>
              </a:extLst>
            </p:cNvPr>
            <p:cNvSpPr/>
            <p:nvPr/>
          </p:nvSpPr>
          <p:spPr>
            <a:xfrm rot="10800000">
              <a:off x="11503620" y="365062"/>
              <a:ext cx="388674" cy="980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弧 31">
              <a:extLst>
                <a:ext uri="{FF2B5EF4-FFF2-40B4-BE49-F238E27FC236}">
                  <a16:creationId xmlns:a16="http://schemas.microsoft.com/office/drawing/2014/main" id="{4BA93C4C-1234-4CD0-B054-7476A79D0D3B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弧 32">
              <a:extLst>
                <a:ext uri="{FF2B5EF4-FFF2-40B4-BE49-F238E27FC236}">
                  <a16:creationId xmlns:a16="http://schemas.microsoft.com/office/drawing/2014/main" id="{36AA65BA-9822-4749-8EDE-25955A3A53DD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弧 33">
              <a:extLst>
                <a:ext uri="{FF2B5EF4-FFF2-40B4-BE49-F238E27FC236}">
                  <a16:creationId xmlns:a16="http://schemas.microsoft.com/office/drawing/2014/main" id="{39513725-49AA-40FF-94D1-9519378A1B16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78A344D-6830-4EBF-BA23-4FFFC06AA18B}"/>
                </a:ext>
              </a:extLst>
            </p:cNvPr>
            <p:cNvSpPr/>
            <p:nvPr/>
          </p:nvSpPr>
          <p:spPr>
            <a:xfrm rot="10800000">
              <a:off x="1482165" y="304799"/>
              <a:ext cx="10473505" cy="65741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弧 35">
              <a:extLst>
                <a:ext uri="{FF2B5EF4-FFF2-40B4-BE49-F238E27FC236}">
                  <a16:creationId xmlns:a16="http://schemas.microsoft.com/office/drawing/2014/main" id="{A2AD815A-5246-472C-B12E-A0B3370A7F95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弧 36">
              <a:extLst>
                <a:ext uri="{FF2B5EF4-FFF2-40B4-BE49-F238E27FC236}">
                  <a16:creationId xmlns:a16="http://schemas.microsoft.com/office/drawing/2014/main" id="{7DF94575-8CB6-4760-96E2-5EA5D5DFA08A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円弧 37">
              <a:extLst>
                <a:ext uri="{FF2B5EF4-FFF2-40B4-BE49-F238E27FC236}">
                  <a16:creationId xmlns:a16="http://schemas.microsoft.com/office/drawing/2014/main" id="{89D3C87E-A56D-446D-AE9A-EDA83D5A835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5350398"/>
                <a:gd name="adj2" fmla="val 16335659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4EDB83F3-450C-4D8A-8F44-28F55754649A}"/>
                </a:ext>
              </a:extLst>
            </p:cNvPr>
            <p:cNvSpPr/>
            <p:nvPr/>
          </p:nvSpPr>
          <p:spPr>
            <a:xfrm rot="10800000">
              <a:off x="1503702" y="460118"/>
              <a:ext cx="10644096" cy="67318"/>
            </a:xfrm>
            <a:prstGeom prst="rect">
              <a:avLst/>
            </a:prstGeom>
            <a:solidFill>
              <a:srgbClr val="000066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円弧 39">
              <a:extLst>
                <a:ext uri="{FF2B5EF4-FFF2-40B4-BE49-F238E27FC236}">
                  <a16:creationId xmlns:a16="http://schemas.microsoft.com/office/drawing/2014/main" id="{7A69FDB7-BA2D-4183-BF38-6919D0767148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706110" y="22941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円弧 40">
              <a:extLst>
                <a:ext uri="{FF2B5EF4-FFF2-40B4-BE49-F238E27FC236}">
                  <a16:creationId xmlns:a16="http://schemas.microsoft.com/office/drawing/2014/main" id="{34721942-EA0A-474A-A77E-16A06ADAD933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52588" y="25152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円弧 41">
              <a:extLst>
                <a:ext uri="{FF2B5EF4-FFF2-40B4-BE49-F238E27FC236}">
                  <a16:creationId xmlns:a16="http://schemas.microsoft.com/office/drawing/2014/main" id="{49C6A74E-A352-4FF8-9198-1BD4A5CA7808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405467" y="26921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FFC000"/>
              </a:solidFill>
            </a:ln>
            <a:effectLst>
              <a:outerShdw blurRad="50800" dist="50800" algn="l" rotWithShape="0">
                <a:srgbClr val="FFC000">
                  <a:alpha val="75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円弧 42">
              <a:extLst>
                <a:ext uri="{FF2B5EF4-FFF2-40B4-BE49-F238E27FC236}">
                  <a16:creationId xmlns:a16="http://schemas.microsoft.com/office/drawing/2014/main" id="{9FEFD85A-FBC0-430B-895B-0EFB75E05C25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804263" y="380908"/>
              <a:ext cx="88031" cy="221082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円弧 43">
              <a:extLst>
                <a:ext uri="{FF2B5EF4-FFF2-40B4-BE49-F238E27FC236}">
                  <a16:creationId xmlns:a16="http://schemas.microsoft.com/office/drawing/2014/main" id="{3A00B577-E2D7-4BC7-9A05-772E6DDBAFFD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650741" y="403016"/>
              <a:ext cx="70425" cy="176866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円弧 44">
              <a:extLst>
                <a:ext uri="{FF2B5EF4-FFF2-40B4-BE49-F238E27FC236}">
                  <a16:creationId xmlns:a16="http://schemas.microsoft.com/office/drawing/2014/main" id="{6A95EF12-CB28-4D9E-98F7-2608C094A63C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11503620" y="420702"/>
              <a:ext cx="56340" cy="141493"/>
            </a:xfrm>
            <a:prstGeom prst="arc">
              <a:avLst>
                <a:gd name="adj1" fmla="val 16137867"/>
                <a:gd name="adj2" fmla="val 5501634"/>
              </a:avLst>
            </a:prstGeom>
            <a:ln w="28575">
              <a:solidFill>
                <a:srgbClr val="000066"/>
              </a:solidFill>
            </a:ln>
            <a:effectLst>
              <a:outerShdw blurRad="50800" dist="50800" algn="l" rotWithShape="0">
                <a:srgbClr val="000066">
                  <a:alpha val="5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二等辺三角形 45">
              <a:extLst>
                <a:ext uri="{FF2B5EF4-FFF2-40B4-BE49-F238E27FC236}">
                  <a16:creationId xmlns:a16="http://schemas.microsoft.com/office/drawing/2014/main" id="{37BB798E-59BA-44C5-83CB-8ECCFA701F27}"/>
                </a:ext>
              </a:extLst>
            </p:cNvPr>
            <p:cNvSpPr/>
            <p:nvPr/>
          </p:nvSpPr>
          <p:spPr>
            <a:xfrm rot="15960000">
              <a:off x="775762" y="-315172"/>
              <a:ext cx="54376" cy="14011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二等辺三角形 46">
              <a:extLst>
                <a:ext uri="{FF2B5EF4-FFF2-40B4-BE49-F238E27FC236}">
                  <a16:creationId xmlns:a16="http://schemas.microsoft.com/office/drawing/2014/main" id="{1F3F4235-F352-47A3-A60B-410FC1FAA6E5}"/>
                </a:ext>
              </a:extLst>
            </p:cNvPr>
            <p:cNvSpPr/>
            <p:nvPr/>
          </p:nvSpPr>
          <p:spPr>
            <a:xfrm rot="16440000">
              <a:off x="800838" y="-256932"/>
              <a:ext cx="54376" cy="1401122"/>
            </a:xfrm>
            <a:prstGeom prst="triangle">
              <a:avLst/>
            </a:prstGeom>
            <a:solidFill>
              <a:srgbClr val="00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6539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ED8130-2A16-52F5-D452-F3515C7A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 List (1/2)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C36D4885-AC49-27FA-47DB-C0AC36418A1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801153"/>
          <a:ext cx="10515600" cy="5549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070">
                  <a:extLst>
                    <a:ext uri="{9D8B030D-6E8A-4147-A177-3AD203B41FA5}">
                      <a16:colId xmlns:a16="http://schemas.microsoft.com/office/drawing/2014/main" val="96192006"/>
                    </a:ext>
                  </a:extLst>
                </a:gridCol>
                <a:gridCol w="1620078">
                  <a:extLst>
                    <a:ext uri="{9D8B030D-6E8A-4147-A177-3AD203B41FA5}">
                      <a16:colId xmlns:a16="http://schemas.microsoft.com/office/drawing/2014/main" val="2549281585"/>
                    </a:ext>
                  </a:extLst>
                </a:gridCol>
                <a:gridCol w="4780722">
                  <a:extLst>
                    <a:ext uri="{9D8B030D-6E8A-4147-A177-3AD203B41FA5}">
                      <a16:colId xmlns:a16="http://schemas.microsoft.com/office/drawing/2014/main" val="1844586406"/>
                    </a:ext>
                  </a:extLst>
                </a:gridCol>
                <a:gridCol w="854765">
                  <a:extLst>
                    <a:ext uri="{9D8B030D-6E8A-4147-A177-3AD203B41FA5}">
                      <a16:colId xmlns:a16="http://schemas.microsoft.com/office/drawing/2014/main" val="506889645"/>
                    </a:ext>
                  </a:extLst>
                </a:gridCol>
                <a:gridCol w="824948">
                  <a:extLst>
                    <a:ext uri="{9D8B030D-6E8A-4147-A177-3AD203B41FA5}">
                      <a16:colId xmlns:a16="http://schemas.microsoft.com/office/drawing/2014/main" val="3993944016"/>
                    </a:ext>
                  </a:extLst>
                </a:gridCol>
                <a:gridCol w="868017">
                  <a:extLst>
                    <a:ext uri="{9D8B030D-6E8A-4147-A177-3AD203B41FA5}">
                      <a16:colId xmlns:a16="http://schemas.microsoft.com/office/drawing/2014/main" val="3602489560"/>
                    </a:ext>
                  </a:extLst>
                </a:gridCol>
              </a:tblGrid>
              <a:tr h="339417">
                <a:tc>
                  <a:txBody>
                    <a:bodyPr/>
                    <a:lstStyle/>
                    <a:p>
                      <a:r>
                        <a:rPr lang="en-US" sz="1600" dirty="0"/>
                        <a:t>Simulations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Effects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Single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862934"/>
                  </a:ext>
                </a:extLst>
              </a:tr>
              <a:tr h="458698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Lattice nonlinearity and/or machine errors (</a:t>
                      </a:r>
                      <a:r>
                        <a:rPr lang="en-US" altLang="ja-JP" sz="1600" dirty="0">
                          <a:latin typeface="Symbol" pitchFamily="2" charset="2"/>
                        </a:rPr>
                        <a:t>b</a:t>
                      </a:r>
                      <a:r>
                        <a:rPr lang="en-US" altLang="ja-JP" sz="1600" dirty="0"/>
                        <a:t>y*=1mm)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881786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Full lattice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482597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HER cancel coil fabrication errors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7471501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QC2RE fringe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544834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Belle-II detector mis-alignments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057326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Imperfection of crab waist scheme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246916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Mis-alignments of arc and 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6306729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/>
                        <a:t>Beam 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853398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Impedance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29698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Longitudinal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516227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Transverse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66500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Others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11724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Space charge,  </a:t>
                      </a:r>
                      <a:r>
                        <a:rPr lang="en-US" sz="1600" dirty="0"/>
                        <a:t>electron clouds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414867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Bunch-by-Bunch feedback system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311116"/>
                  </a:ext>
                </a:extLst>
              </a:tr>
              <a:tr h="339417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FB noise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26339"/>
                  </a:ext>
                </a:extLst>
              </a:tr>
            </a:tbl>
          </a:graphicData>
        </a:graphic>
      </p:graphicFrame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046244-9437-D525-AE16-65341870C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2025/May/8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88086F-1FE4-D50D-0814-6A8860690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CERN-KEK Meeting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88B2DC-4FBF-DC5C-BA8E-217ABBF24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00556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C63B6D-05E4-2D5C-0673-E96B31118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FF10D9-BD9C-403D-8E20-9479626C7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 List (2/2)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25AF8FD3-D590-8EF9-E393-54624EFD954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801153"/>
          <a:ext cx="10740888" cy="569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4657">
                  <a:extLst>
                    <a:ext uri="{9D8B030D-6E8A-4147-A177-3AD203B41FA5}">
                      <a16:colId xmlns:a16="http://schemas.microsoft.com/office/drawing/2014/main" val="96192006"/>
                    </a:ext>
                  </a:extLst>
                </a:gridCol>
                <a:gridCol w="1803672">
                  <a:extLst>
                    <a:ext uri="{9D8B030D-6E8A-4147-A177-3AD203B41FA5}">
                      <a16:colId xmlns:a16="http://schemas.microsoft.com/office/drawing/2014/main" val="2549281585"/>
                    </a:ext>
                  </a:extLst>
                </a:gridCol>
                <a:gridCol w="4648141">
                  <a:extLst>
                    <a:ext uri="{9D8B030D-6E8A-4147-A177-3AD203B41FA5}">
                      <a16:colId xmlns:a16="http://schemas.microsoft.com/office/drawing/2014/main" val="1844586406"/>
                    </a:ext>
                  </a:extLst>
                </a:gridCol>
                <a:gridCol w="1311965">
                  <a:extLst>
                    <a:ext uri="{9D8B030D-6E8A-4147-A177-3AD203B41FA5}">
                      <a16:colId xmlns:a16="http://schemas.microsoft.com/office/drawing/2014/main" val="506889645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3993944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Experiments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Effects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collision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862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Lattice nonlinearity and/or machine errors (</a:t>
                      </a:r>
                      <a:r>
                        <a:rPr lang="en-US" altLang="ja-JP" sz="1600" dirty="0">
                          <a:latin typeface="Symbol" pitchFamily="2" charset="2"/>
                        </a:rPr>
                        <a:t>b</a:t>
                      </a:r>
                      <a:r>
                        <a:rPr lang="en-US" altLang="ja-JP" sz="1600" dirty="0"/>
                        <a:t>y*=1mm)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881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Amplitude dependent tune shift, decoherence of dipole oscillations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△</a:t>
                      </a:r>
                      <a:r>
                        <a:rPr lang="ja-JP" altLang="en-US"/>
                        <a:t> </a:t>
                      </a:r>
                      <a:r>
                        <a:rPr lang="en-US" altLang="ja-JP" sz="1200" dirty="0"/>
                        <a:t>(charge dependence)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482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HER cancel coil fabrication errors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Need corrections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Need corrections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7471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Dynamic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/>
                        <a:t>△</a:t>
                      </a:r>
                      <a:r>
                        <a:rPr lang="ja-JP" altLang="en-US" sz="1200"/>
                        <a:t> </a:t>
                      </a:r>
                      <a:r>
                        <a:rPr lang="en-US" altLang="ja-JP" sz="1200" dirty="0"/>
                        <a:t>(charge dependence)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544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Large single beam emittance issue (HER)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057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600" dirty="0"/>
                        <a:t>Belle-II detector mis-alignments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246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600" dirty="0"/>
                        <a:t>Imperfection of crab waist scheme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853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Impedance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520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/>
                        <a:t>Single bunch instability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 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TMCI-like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597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Beam-Beam Effects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29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Collision with small number of bunches, FB</a:t>
                      </a:r>
                      <a:r>
                        <a:rPr lang="en-US" sz="1400" dirty="0">
                          <a:sym typeface="Wingdings" pitchFamily="2" charset="2"/>
                        </a:rPr>
                        <a:t>: ON/OFF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/>
                        <a:t>△</a:t>
                      </a:r>
                      <a:endParaRPr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516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More tune survey, high bunch current collision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/>
                        <a:t>△</a:t>
                      </a:r>
                      <a:endParaRPr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66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Improvements in IP knob tuning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939126"/>
                  </a:ext>
                </a:extLst>
              </a:tr>
            </a:tbl>
          </a:graphicData>
        </a:graphic>
      </p:graphicFrame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90BA32-775B-009D-0A2A-56B54DE80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2025/May/8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123D63-707F-C545-B4F3-542F1B49A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CERN-KEK Meeting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D503853-24AE-00E9-280E-2CB6E8287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65075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C3DC72-F498-3D4F-B533-8101ADDB9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Bunch length measurement by streak camera</a:t>
            </a:r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5C804BDB-CE77-2A4B-A976-03E8EA9387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0012" y="2369468"/>
            <a:ext cx="4565989" cy="343653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FF4569E-1450-4B43-9052-E78C9FE25A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369469"/>
            <a:ext cx="4572000" cy="3486455"/>
          </a:xfrm>
          <a:prstGeom prst="rect">
            <a:avLst/>
          </a:prstGeom>
        </p:spPr>
      </p:pic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1F9A41E-54FC-3D82-4D34-F88761D2F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2025/Mar/17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D7863A-1705-4047-05CE-4617B87A4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Internation Collaboration Meeting</a:t>
            </a:r>
            <a:endParaRPr lang="ja-JP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AAB383F-F6A2-E0C9-A03A-6CDA714AD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19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74488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F10B12-3C7B-1CCF-13FE-7B25D8DA0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C3FDB9-8096-E48A-5183-75D56794D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Contents</a:t>
            </a:r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590EE795-8AA5-74C4-C84F-E93C6F72E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Terminology</a:t>
            </a:r>
          </a:p>
          <a:p>
            <a:r>
              <a:rPr lang="en-US"/>
              <a:t>Machine Parameters</a:t>
            </a:r>
          </a:p>
          <a:p>
            <a:r>
              <a:rPr lang="en-US"/>
              <a:t>Specific Luminosity</a:t>
            </a:r>
          </a:p>
          <a:p>
            <a:pPr lvl="1"/>
            <a:r>
              <a:rPr lang="en-US"/>
              <a:t>w/ and w/o Crab Waist Scheme</a:t>
            </a:r>
          </a:p>
          <a:p>
            <a:r>
              <a:rPr lang="en-US"/>
              <a:t>Beam-Beam Parameters</a:t>
            </a:r>
          </a:p>
          <a:p>
            <a:r>
              <a:rPr lang="en-US"/>
              <a:t>Beam Injection with Beam-Beam Effects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64D690A-B3D1-FD3B-95C0-955B4BCA8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2025/May/8</a:t>
            </a:r>
            <a:endParaRPr lang="ja-JP" alt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3CE94F53-6B36-94D5-7620-64A37E19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CERN-KEK Meeting</a:t>
            </a:r>
            <a:endParaRPr lang="ja-JP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0C66BDC1-A438-E1F8-3295-599F5C315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F063358B-F006-C011-AA8F-9FDFA1B7C72D}"/>
              </a:ext>
            </a:extLst>
          </p:cNvPr>
          <p:cNvSpPr txBox="1">
            <a:spLocks/>
          </p:cNvSpPr>
          <p:nvPr/>
        </p:nvSpPr>
        <p:spPr>
          <a:xfrm>
            <a:off x="-570923" y="-702878"/>
            <a:ext cx="4742296" cy="433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b="1" i="0" kern="120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70C0"/>
                </a:solidFill>
              </a:rPr>
              <a:t>Crab waist ON and OFF (2024)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65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572B34-1760-4EE8-17CD-FEB59D12A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Terminology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EC6D1B-2D9E-8F8A-6323-C0BD1A21C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Specific Luminosity</a:t>
            </a:r>
          </a:p>
          <a:p>
            <a:endParaRPr lang="en-US"/>
          </a:p>
          <a:p>
            <a:endParaRPr lang="en-US"/>
          </a:p>
          <a:p>
            <a:pPr lvl="1"/>
            <a:r>
              <a:rPr lang="en-US"/>
              <a:t>If beam sizes at IP is constant, the specifc luminosity is also constant.</a:t>
            </a:r>
          </a:p>
          <a:p>
            <a:r>
              <a:rPr lang="en-US"/>
              <a:t>Vertical Beam-Beam Parameter</a:t>
            </a:r>
          </a:p>
          <a:p>
            <a:pPr lvl="1"/>
            <a:r>
              <a:rPr lang="en-US"/>
              <a:t>Definition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r>
              <a:rPr lang="en-US"/>
              <a:t>Beam-Beam Parameter from Luminosity</a:t>
            </a:r>
          </a:p>
          <a:p>
            <a:pPr lvl="2"/>
            <a:r>
              <a:rPr lang="en-US" altLang="ja-JP" dirty="0">
                <a:solidFill>
                  <a:srgbClr val="FF0000"/>
                </a:solidFill>
              </a:rPr>
              <a:t>Assume beam sizes at IP are equal for both beams</a:t>
            </a:r>
          </a:p>
          <a:p>
            <a:pPr lvl="2"/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CA7971-1B09-5F06-30BF-3F5D05847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2025/May/8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699114-AA6F-48E7-D889-0C995BE2A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CERN-KEK Meeting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2A71D5-CCD4-B66D-0796-D92367C48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3</a:t>
            </a:fld>
            <a:endParaRPr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7118CAF3-A750-A57B-DB2B-E3459C43E64E}"/>
                  </a:ext>
                </a:extLst>
              </p:cNvPr>
              <p:cNvSpPr txBox="1"/>
              <p:nvPr/>
            </p:nvSpPr>
            <p:spPr>
              <a:xfrm>
                <a:off x="1813890" y="1714498"/>
                <a:ext cx="5610640" cy="7770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>
                              <a:latin typeface="Cambria Math" panose="02040503050406030204" pitchFamily="18" charset="0"/>
                            </a:rPr>
                            <m:t>𝑠𝑝𝑒𝑐𝑖𝑓𝑖𝑐</m:t>
                          </m:r>
                        </m:sub>
                      </m:sSub>
                      <m:r>
                        <a:rPr lang="en-US" sz="24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𝑡𝑜𝑡𝑎𝑙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𝑏𝑢𝑛𝑐h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400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𝑏𝑢𝑛𝑐h</m:t>
                              </m:r>
                            </m:sub>
                            <m:sup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𝑏𝑢𝑛𝑐h</m:t>
                              </m:r>
                            </m:sub>
                            <m:sup>
                              <m:r>
                                <a:rPr lang="en-US" sz="2400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400"/>
              </a:p>
            </p:txBody>
          </p:sp>
        </mc:Choice>
        <mc:Fallback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7118CAF3-A750-A57B-DB2B-E3459C43E6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890" y="1714498"/>
                <a:ext cx="5610640" cy="777008"/>
              </a:xfrm>
              <a:prstGeom prst="rect">
                <a:avLst/>
              </a:prstGeom>
              <a:blipFill>
                <a:blip r:embed="rId2"/>
                <a:stretch>
                  <a:fillRect b="-7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4CD4FC59-1B1A-8685-AA57-66C2D2DD97ED}"/>
                  </a:ext>
                </a:extLst>
              </p:cNvPr>
              <p:cNvSpPr txBox="1"/>
              <p:nvPr/>
            </p:nvSpPr>
            <p:spPr>
              <a:xfrm>
                <a:off x="2383027" y="3921485"/>
                <a:ext cx="2396745" cy="6471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∓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∓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∓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4CD4FC59-1B1A-8685-AA57-66C2D2DD9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3027" y="3921485"/>
                <a:ext cx="2396745" cy="647100"/>
              </a:xfrm>
              <a:prstGeom prst="rect">
                <a:avLst/>
              </a:prstGeom>
              <a:blipFill>
                <a:blip r:embed="rId3"/>
                <a:stretch>
                  <a:fillRect l="-2632" t="-1923" r="-3158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7109BF57-047A-514A-5FAC-7C190E89FDDB}"/>
                  </a:ext>
                </a:extLst>
              </p:cNvPr>
              <p:cNvSpPr txBox="1"/>
              <p:nvPr/>
            </p:nvSpPr>
            <p:spPr>
              <a:xfrm>
                <a:off x="2059281" y="5587921"/>
                <a:ext cx="2100832" cy="5988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𝑟𝑒𝑣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7109BF57-047A-514A-5FAC-7C190E89FD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281" y="5587921"/>
                <a:ext cx="2100832" cy="598882"/>
              </a:xfrm>
              <a:prstGeom prst="rect">
                <a:avLst/>
              </a:prstGeom>
              <a:blipFill>
                <a:blip r:embed="rId4"/>
                <a:stretch>
                  <a:fillRect l="-1807" t="-6250"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右矢印 9">
            <a:extLst>
              <a:ext uri="{FF2B5EF4-FFF2-40B4-BE49-F238E27FC236}">
                <a16:creationId xmlns:a16="http://schemas.microsoft.com/office/drawing/2014/main" id="{F3B6A7DB-A539-98B9-C93A-735580B121DD}"/>
              </a:ext>
            </a:extLst>
          </p:cNvPr>
          <p:cNvSpPr/>
          <p:nvPr/>
        </p:nvSpPr>
        <p:spPr>
          <a:xfrm>
            <a:off x="4290617" y="5746947"/>
            <a:ext cx="546652" cy="2484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F950545-566B-2143-7ABE-F3BA6BDAF086}"/>
                  </a:ext>
                </a:extLst>
              </p:cNvPr>
              <p:cNvSpPr txBox="1"/>
              <p:nvPr/>
            </p:nvSpPr>
            <p:spPr>
              <a:xfrm>
                <a:off x="5066988" y="5555173"/>
                <a:ext cx="3256917" cy="597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sSubSup>
                            <m:sSub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r>
                        <a:rPr lang="en-US" altLang="ja-JP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𝑟𝑒𝑣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F950545-566B-2143-7ABE-F3BA6BDAF0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6988" y="5555173"/>
                <a:ext cx="3256917" cy="597856"/>
              </a:xfrm>
              <a:prstGeom prst="rect">
                <a:avLst/>
              </a:prstGeom>
              <a:blipFill>
                <a:blip r:embed="rId5"/>
                <a:stretch>
                  <a:fillRect t="-2083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右矢印 11">
            <a:extLst>
              <a:ext uri="{FF2B5EF4-FFF2-40B4-BE49-F238E27FC236}">
                <a16:creationId xmlns:a16="http://schemas.microsoft.com/office/drawing/2014/main" id="{038FEBFB-E24C-825C-D99A-2A9BD2181861}"/>
              </a:ext>
            </a:extLst>
          </p:cNvPr>
          <p:cNvSpPr/>
          <p:nvPr/>
        </p:nvSpPr>
        <p:spPr>
          <a:xfrm>
            <a:off x="8708391" y="5729862"/>
            <a:ext cx="546652" cy="2484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1B0A782E-D849-F3CC-5B2F-736BCC629295}"/>
                  </a:ext>
                </a:extLst>
              </p:cNvPr>
              <p:cNvSpPr txBox="1"/>
              <p:nvPr/>
            </p:nvSpPr>
            <p:spPr>
              <a:xfrm>
                <a:off x="9484762" y="5530551"/>
                <a:ext cx="1869038" cy="5958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1B0A782E-D849-F3CC-5B2F-736BCC6292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4762" y="5530551"/>
                <a:ext cx="1869038" cy="595804"/>
              </a:xfrm>
              <a:prstGeom prst="rect">
                <a:avLst/>
              </a:prstGeom>
              <a:blipFill>
                <a:blip r:embed="rId6"/>
                <a:stretch>
                  <a:fillRect l="-2013" t="-2083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3258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5253E-0BF9-3022-AF28-1E6329D83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Machine parameters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1D9FEA85-BE87-6ABC-4D1F-FBE94A5AE18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9148" y="1138238"/>
          <a:ext cx="11926956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7826">
                  <a:extLst>
                    <a:ext uri="{9D8B030D-6E8A-4147-A177-3AD203B41FA5}">
                      <a16:colId xmlns:a16="http://schemas.microsoft.com/office/drawing/2014/main" val="3972921278"/>
                    </a:ext>
                  </a:extLst>
                </a:gridCol>
                <a:gridCol w="1987826">
                  <a:extLst>
                    <a:ext uri="{9D8B030D-6E8A-4147-A177-3AD203B41FA5}">
                      <a16:colId xmlns:a16="http://schemas.microsoft.com/office/drawing/2014/main" val="1766727070"/>
                    </a:ext>
                  </a:extLst>
                </a:gridCol>
                <a:gridCol w="1987826">
                  <a:extLst>
                    <a:ext uri="{9D8B030D-6E8A-4147-A177-3AD203B41FA5}">
                      <a16:colId xmlns:a16="http://schemas.microsoft.com/office/drawing/2014/main" val="2396703626"/>
                    </a:ext>
                  </a:extLst>
                </a:gridCol>
                <a:gridCol w="1987826">
                  <a:extLst>
                    <a:ext uri="{9D8B030D-6E8A-4147-A177-3AD203B41FA5}">
                      <a16:colId xmlns:a16="http://schemas.microsoft.com/office/drawing/2014/main" val="1360185223"/>
                    </a:ext>
                  </a:extLst>
                </a:gridCol>
                <a:gridCol w="1987826">
                  <a:extLst>
                    <a:ext uri="{9D8B030D-6E8A-4147-A177-3AD203B41FA5}">
                      <a16:colId xmlns:a16="http://schemas.microsoft.com/office/drawing/2014/main" val="1046709671"/>
                    </a:ext>
                  </a:extLst>
                </a:gridCol>
                <a:gridCol w="1987826">
                  <a:extLst>
                    <a:ext uri="{9D8B030D-6E8A-4147-A177-3AD203B41FA5}">
                      <a16:colId xmlns:a16="http://schemas.microsoft.com/office/drawing/2014/main" val="2690583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SuperKEKB: Dec.27, 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SuperKEKB: Design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08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292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Crossing angle (</a:t>
                      </a:r>
                      <a:r>
                        <a:rPr lang="en-US" dirty="0">
                          <a:latin typeface="Symbol" pitchFamily="2" charset="2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+/- 41.5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+/- 41.5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mrad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867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current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1632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1259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3600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2600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28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 of bunches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2346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2500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53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IP ver. Cap sigma (</a:t>
                      </a:r>
                      <a:r>
                        <a:rPr lang="en-US" sz="1400" dirty="0">
                          <a:latin typeface="Symbol" pitchFamily="2" charset="2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4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0.375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0.0788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Symbol" pitchFamily="2" charset="2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347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Betatron tunes (</a:t>
                      </a:r>
                      <a:r>
                        <a:rPr lang="en-US" sz="1400" dirty="0" err="1">
                          <a:latin typeface="Symbol" pitchFamily="2" charset="2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14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dirty="0" err="1">
                          <a:latin typeface="Symbol" pitchFamily="2" charset="2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14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44.525/46.589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45.531/43.599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44.53/46.57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45.53/43.57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704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Symbol" pitchFamily="2" charset="2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en-US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dirty="0">
                          <a:latin typeface="Symbol" pitchFamily="2" charset="2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US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60/1.0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60/1.0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32/0.27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25/0.30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511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Crab waist 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740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Beam-Beam parameters </a:t>
                      </a:r>
                      <a:r>
                        <a:rPr lang="en-US" baseline="0" dirty="0" err="1">
                          <a:latin typeface="Symbol" pitchFamily="2" charset="2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en-US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US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0.036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0.027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0.0881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0.0807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491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Luminosity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5.11 x 10</a:t>
                      </a:r>
                      <a:r>
                        <a:rPr lang="en-US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8.0 x 10</a:t>
                      </a:r>
                      <a:r>
                        <a:rPr lang="en-US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  <a:r>
                        <a:rPr lang="en-US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409581"/>
                  </a:ext>
                </a:extLst>
              </a:tr>
            </a:tbl>
          </a:graphicData>
        </a:graphic>
      </p:graphicFrame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C37BE4-78A5-C8D4-46BD-A58ECCFCB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2025/May/8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5A2591-697D-7D43-AC8C-F8ABDDEF2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CERN-KEK Meeting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86FE42-CFC3-E08F-6905-395D413E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587CC6-4AC1-BDE4-6C31-1D4492BC3A70}"/>
              </a:ext>
            </a:extLst>
          </p:cNvPr>
          <p:cNvSpPr txBox="1"/>
          <p:nvPr/>
        </p:nvSpPr>
        <p:spPr>
          <a:xfrm>
            <a:off x="934278" y="5845119"/>
            <a:ext cx="1057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1) The IP vertical Cap </a:t>
            </a:r>
            <a:r>
              <a:rPr lang="en-US" dirty="0" err="1"/>
              <a:t>sigma_y</a:t>
            </a:r>
            <a:r>
              <a:rPr lang="en-US" dirty="0"/>
              <a:t> was estimated from luminosity with assuming design bunch length.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84D90A8-05C6-2933-F154-8DC5D29E7C18}"/>
              </a:ext>
            </a:extLst>
          </p:cNvPr>
          <p:cNvSpPr txBox="1"/>
          <p:nvPr/>
        </p:nvSpPr>
        <p:spPr>
          <a:xfrm>
            <a:off x="975081" y="6082365"/>
            <a:ext cx="5331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ymbol" pitchFamily="2" charset="2"/>
              </a:rPr>
              <a:t>f</a:t>
            </a:r>
            <a:r>
              <a:rPr lang="en-US" baseline="-25000"/>
              <a:t>piwinski</a:t>
            </a:r>
            <a:r>
              <a:rPr lang="en-US"/>
              <a:t> = ~16 (</a:t>
            </a:r>
            <a:r>
              <a:rPr lang="en-US">
                <a:latin typeface="Symbol" pitchFamily="2" charset="2"/>
              </a:rPr>
              <a:t>s</a:t>
            </a:r>
            <a:r>
              <a:rPr lang="en-US"/>
              <a:t>z=6mm, </a:t>
            </a:r>
            <a:r>
              <a:rPr lang="en-US">
                <a:latin typeface="Symbol" pitchFamily="2" charset="2"/>
              </a:rPr>
              <a:t>e</a:t>
            </a:r>
            <a:r>
              <a:rPr lang="en-US"/>
              <a:t>x= 4nm, </a:t>
            </a:r>
            <a:r>
              <a:rPr lang="en-US">
                <a:latin typeface="Symbol" pitchFamily="2" charset="2"/>
              </a:rPr>
              <a:t>b</a:t>
            </a:r>
            <a:r>
              <a:rPr lang="en-US"/>
              <a:t>x*= 60mm)</a:t>
            </a:r>
          </a:p>
        </p:txBody>
      </p:sp>
    </p:spTree>
    <p:extLst>
      <p:ext uri="{BB962C8B-B14F-4D97-AF65-F5344CB8AC3E}">
        <p14:creationId xmlns:p14="http://schemas.microsoft.com/office/powerpoint/2010/main" val="2312008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D224F5-6FD1-694D-A3A0-31E57B47D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Specific luminosity w/ and w/o crab waist</a:t>
            </a:r>
          </a:p>
        </p:txBody>
      </p:sp>
      <p:pic>
        <p:nvPicPr>
          <p:cNvPr id="5" name="コンテンツ プレースホルダー 3">
            <a:extLst>
              <a:ext uri="{FF2B5EF4-FFF2-40B4-BE49-F238E27FC236}">
                <a16:creationId xmlns:a16="http://schemas.microsoft.com/office/drawing/2014/main" id="{9349EB60-8A9E-154B-891E-022DF232C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6837" y="2023733"/>
            <a:ext cx="5429655" cy="4228529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5D42D7B-E37D-3C49-917D-5928FC02C864}"/>
              </a:ext>
            </a:extLst>
          </p:cNvPr>
          <p:cNvSpPr txBox="1"/>
          <p:nvPr/>
        </p:nvSpPr>
        <p:spPr>
          <a:xfrm>
            <a:off x="6725616" y="1824298"/>
            <a:ext cx="5335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Strong-Strong Beam-Beam simulation (D. Zhou)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BD8139A2-11A6-FE41-9255-A70A95D99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2025/May/8</a:t>
            </a:r>
            <a:endParaRPr lang="ja-JP" alt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E8678C9E-219D-EB43-AD09-B057E373F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CERN-KEK Meeting</a:t>
            </a:r>
            <a:endParaRPr lang="ja-JP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06115264-CD4B-774D-B12A-49208DA14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5</a:t>
            </a:fld>
            <a:endParaRPr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97A20877-7C99-9B77-9EDC-579C6B38F088}"/>
              </a:ext>
            </a:extLst>
          </p:cNvPr>
          <p:cNvCxnSpPr/>
          <p:nvPr/>
        </p:nvCxnSpPr>
        <p:spPr>
          <a:xfrm flipV="1">
            <a:off x="3632890" y="4485503"/>
            <a:ext cx="0" cy="5560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円/楕円 11">
            <a:extLst>
              <a:ext uri="{FF2B5EF4-FFF2-40B4-BE49-F238E27FC236}">
                <a16:creationId xmlns:a16="http://schemas.microsoft.com/office/drawing/2014/main" id="{25E19424-9167-B8F4-BCAC-0AC3A5D8A7F2}"/>
              </a:ext>
            </a:extLst>
          </p:cNvPr>
          <p:cNvSpPr/>
          <p:nvPr/>
        </p:nvSpPr>
        <p:spPr>
          <a:xfrm>
            <a:off x="7822094" y="3508516"/>
            <a:ext cx="69574" cy="6957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DE696A2-663B-8C5A-CC5F-99AA8959A5A8}"/>
              </a:ext>
            </a:extLst>
          </p:cNvPr>
          <p:cNvCxnSpPr>
            <a:cxnSpLocks/>
          </p:cNvCxnSpPr>
          <p:nvPr/>
        </p:nvCxnSpPr>
        <p:spPr>
          <a:xfrm>
            <a:off x="7832283" y="3498825"/>
            <a:ext cx="425478" cy="559645"/>
          </a:xfrm>
          <a:prstGeom prst="line">
            <a:avLst/>
          </a:prstGeom>
          <a:ln w="63500">
            <a:solidFill>
              <a:srgbClr val="1FFC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931D6A0-A365-FFD6-4714-00E0BE3A90AB}"/>
              </a:ext>
            </a:extLst>
          </p:cNvPr>
          <p:cNvSpPr txBox="1"/>
          <p:nvPr/>
        </p:nvSpPr>
        <p:spPr>
          <a:xfrm>
            <a:off x="9863695" y="2333917"/>
            <a:ext cx="2980210" cy="836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Crab waist: </a:t>
            </a:r>
          </a:p>
          <a:p>
            <a:r>
              <a:rPr lang="en-US" dirty="0"/>
              <a:t>LER:80%, HER:40%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1D95274-1827-0763-C577-83B53A7FE5CE}"/>
              </a:ext>
            </a:extLst>
          </p:cNvPr>
          <p:cNvSpPr txBox="1"/>
          <p:nvPr/>
        </p:nvSpPr>
        <p:spPr>
          <a:xfrm>
            <a:off x="9654558" y="3768282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Crab waist: off</a:t>
            </a:r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9CD4755-1151-DFEC-7A11-62D4A48A3B9C}"/>
              </a:ext>
            </a:extLst>
          </p:cNvPr>
          <p:cNvSpPr txBox="1">
            <a:spLocks/>
          </p:cNvSpPr>
          <p:nvPr/>
        </p:nvSpPr>
        <p:spPr>
          <a:xfrm>
            <a:off x="-570923" y="-702878"/>
            <a:ext cx="4742296" cy="433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b="1" i="0" kern="120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70C0"/>
                </a:solidFill>
              </a:rPr>
              <a:t>Crab waist ON and OFF (2024)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1" name="コンテンツ プレースホルダー 6">
            <a:extLst>
              <a:ext uri="{FF2B5EF4-FFF2-40B4-BE49-F238E27FC236}">
                <a16:creationId xmlns:a16="http://schemas.microsoft.com/office/drawing/2014/main" id="{58E649F4-D6B2-5B06-74FA-57E2E6DEB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57" y="1929405"/>
            <a:ext cx="6060608" cy="329737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E7AD56F-C464-6DF2-4311-D481BFBFB3C3}"/>
              </a:ext>
            </a:extLst>
          </p:cNvPr>
          <p:cNvSpPr txBox="1"/>
          <p:nvPr/>
        </p:nvSpPr>
        <p:spPr>
          <a:xfrm>
            <a:off x="3221476" y="1193006"/>
            <a:ext cx="27500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The gain of the luminosity with CW is about 30 % at 0.35mA</a:t>
            </a:r>
            <a:r>
              <a:rPr lang="en-US" altLang="ja-JP" baseline="30000" dirty="0"/>
              <a:t>2</a:t>
            </a:r>
            <a:r>
              <a:rPr lang="en-US" altLang="ja-JP" dirty="0"/>
              <a:t>.</a:t>
            </a:r>
            <a:endParaRPr lang="ja-JP" altLang="en-US"/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3B580F34-EE60-DF41-6494-E2B371156265}"/>
              </a:ext>
            </a:extLst>
          </p:cNvPr>
          <p:cNvCxnSpPr>
            <a:cxnSpLocks/>
          </p:cNvCxnSpPr>
          <p:nvPr/>
        </p:nvCxnSpPr>
        <p:spPr>
          <a:xfrm>
            <a:off x="3785012" y="2023733"/>
            <a:ext cx="0" cy="1147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3C3AD06-61B0-5BD9-2522-01134CC51512}"/>
              </a:ext>
            </a:extLst>
          </p:cNvPr>
          <p:cNvSpPr txBox="1"/>
          <p:nvPr/>
        </p:nvSpPr>
        <p:spPr>
          <a:xfrm>
            <a:off x="8851359" y="3115955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Large discrepancy</a:t>
            </a: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4BA80F03-78DF-5177-77CC-1A2E040B77FB}"/>
              </a:ext>
            </a:extLst>
          </p:cNvPr>
          <p:cNvCxnSpPr/>
          <p:nvPr/>
        </p:nvCxnSpPr>
        <p:spPr>
          <a:xfrm flipV="1">
            <a:off x="9223513" y="2872409"/>
            <a:ext cx="0" cy="298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D3338C0D-9AD0-FC9D-747B-C44E44E57E20}"/>
              </a:ext>
            </a:extLst>
          </p:cNvPr>
          <p:cNvCxnSpPr>
            <a:cxnSpLocks/>
          </p:cNvCxnSpPr>
          <p:nvPr/>
        </p:nvCxnSpPr>
        <p:spPr>
          <a:xfrm>
            <a:off x="9223513" y="3429000"/>
            <a:ext cx="0" cy="526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4A586DB-E1EA-5663-D930-0424C2B6B14B}"/>
              </a:ext>
            </a:extLst>
          </p:cNvPr>
          <p:cNvSpPr txBox="1"/>
          <p:nvPr/>
        </p:nvSpPr>
        <p:spPr>
          <a:xfrm>
            <a:off x="7583557" y="4160830"/>
            <a:ext cx="835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CW off</a:t>
            </a:r>
          </a:p>
          <a:p>
            <a:r>
              <a:rPr lang="en-US" sz="1400" dirty="0"/>
              <a:t>data</a:t>
            </a:r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04DB8591-50E4-38CE-AC41-42607459556A}"/>
              </a:ext>
            </a:extLst>
          </p:cNvPr>
          <p:cNvCxnSpPr/>
          <p:nvPr/>
        </p:nvCxnSpPr>
        <p:spPr>
          <a:xfrm flipV="1">
            <a:off x="7772400" y="3955774"/>
            <a:ext cx="366093" cy="302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08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65A796-37D8-43EC-A200-CEEE65952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>
                <a:solidFill>
                  <a:srgbClr val="011893"/>
                </a:solidFill>
              </a:rPr>
              <a:t>Specific luminosity and beam-beam parameter</a:t>
            </a:r>
            <a:endParaRPr kumimoji="1" lang="ja-JP" altLang="en-US" dirty="0">
              <a:solidFill>
                <a:srgbClr val="011893"/>
              </a:solidFill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5CB5C5-46A6-4BC2-82FA-9822818C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CERN-KEK Meeting</a:t>
            </a:r>
            <a:endParaRPr lang="ja-JP" altLang="en-US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35BA604-CB51-4548-92FC-B096B09B6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2025/May/8</a:t>
            </a:r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24F6788-4E13-40E4-9BC9-41F4CBDB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6</a:t>
            </a:fld>
            <a:endParaRPr lang="ja-JP" altLang="en-US"/>
          </a:p>
        </p:txBody>
      </p:sp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268A99BF-F5BE-7FE6-F0A6-275F2D6C74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063884"/>
            <a:ext cx="5619351" cy="503713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79A361C-9FFA-75DB-8513-447607B633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7676" y="1031714"/>
            <a:ext cx="5634324" cy="503713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19ACAE5-113D-E2B7-A89F-1C4BA6B4A6C7}"/>
              </a:ext>
            </a:extLst>
          </p:cNvPr>
          <p:cNvSpPr txBox="1"/>
          <p:nvPr/>
        </p:nvSpPr>
        <p:spPr>
          <a:xfrm>
            <a:off x="3581400" y="863353"/>
            <a:ext cx="641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At highest luminosity (5.11 x 10</a:t>
            </a:r>
            <a:r>
              <a:rPr lang="en-US" baseline="30000" dirty="0">
                <a:highlight>
                  <a:srgbClr val="FFFF00"/>
                </a:highlight>
              </a:rPr>
              <a:t>34</a:t>
            </a:r>
            <a:r>
              <a:rPr lang="en-US" dirty="0">
                <a:highlight>
                  <a:srgbClr val="FFFF00"/>
                </a:highlight>
              </a:rPr>
              <a:t> cm</a:t>
            </a:r>
            <a:r>
              <a:rPr lang="en-US" baseline="30000" dirty="0">
                <a:highlight>
                  <a:srgbClr val="FFFF00"/>
                </a:highlight>
              </a:rPr>
              <a:t>-2</a:t>
            </a:r>
            <a:r>
              <a:rPr lang="en-US" dirty="0">
                <a:highlight>
                  <a:srgbClr val="FFFF00"/>
                </a:highlight>
              </a:rPr>
              <a:t>s</a:t>
            </a:r>
            <a:r>
              <a:rPr lang="en-US" baseline="30000" dirty="0">
                <a:highlight>
                  <a:srgbClr val="FFFF00"/>
                </a:highlight>
              </a:rPr>
              <a:t>-1</a:t>
            </a:r>
            <a:r>
              <a:rPr lang="en-US" dirty="0">
                <a:highlight>
                  <a:srgbClr val="FFFF00"/>
                </a:highlight>
              </a:rPr>
              <a:t>): Dec.27</a:t>
            </a:r>
            <a:r>
              <a:rPr lang="en-US" baseline="30000" dirty="0">
                <a:highlight>
                  <a:srgbClr val="FFFF00"/>
                </a:highlight>
              </a:rPr>
              <a:t>th</a:t>
            </a:r>
            <a:r>
              <a:rPr lang="en-US" dirty="0">
                <a:highlight>
                  <a:srgbClr val="FFFF00"/>
                </a:highlight>
              </a:rPr>
              <a:t> 2024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167B85A-33C7-4687-3397-8DAF22323D74}"/>
              </a:ext>
            </a:extLst>
          </p:cNvPr>
          <p:cNvSpPr txBox="1"/>
          <p:nvPr/>
        </p:nvSpPr>
        <p:spPr>
          <a:xfrm>
            <a:off x="5172510" y="1255307"/>
            <a:ext cx="184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Reference:2022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9E7FA3F3-08EE-DCC0-5E52-30FB060C03A3}"/>
              </a:ext>
            </a:extLst>
          </p:cNvPr>
          <p:cNvCxnSpPr/>
          <p:nvPr/>
        </p:nvCxnSpPr>
        <p:spPr>
          <a:xfrm flipH="1">
            <a:off x="5744817" y="1520687"/>
            <a:ext cx="99392" cy="288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D262192-9F96-45C1-DBB3-057AEDF4800A}"/>
              </a:ext>
            </a:extLst>
          </p:cNvPr>
          <p:cNvSpPr txBox="1"/>
          <p:nvPr/>
        </p:nvSpPr>
        <p:spPr>
          <a:xfrm>
            <a:off x="1910453" y="3308640"/>
            <a:ext cx="4256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Specific luminosity in 2024 was ~15% </a:t>
            </a:r>
            <a:br>
              <a:rPr lang="en-US" dirty="0"/>
            </a:br>
            <a:r>
              <a:rPr lang="en-US" dirty="0"/>
              <a:t>lower than that in 2022.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C89D0B4-CD9E-FE8A-CF88-58C9F90F303C}"/>
              </a:ext>
            </a:extLst>
          </p:cNvPr>
          <p:cNvCxnSpPr/>
          <p:nvPr/>
        </p:nvCxnSpPr>
        <p:spPr>
          <a:xfrm flipV="1">
            <a:off x="3590748" y="1890019"/>
            <a:ext cx="447852" cy="1538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492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56AD06-A2D2-1832-DDEB-F72E0A51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5296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Comparison of specific luminosity)</a:t>
            </a:r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C6239762-BFA0-7443-3095-5A5EBC3F0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2515" y="860532"/>
            <a:ext cx="8414330" cy="542099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6ED8D7C-713C-6861-7785-B0926AD10C9A}"/>
              </a:ext>
            </a:extLst>
          </p:cNvPr>
          <p:cNvSpPr txBox="1"/>
          <p:nvPr/>
        </p:nvSpPr>
        <p:spPr>
          <a:xfrm>
            <a:off x="3640039" y="1355098"/>
            <a:ext cx="4911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Blue: 2021 Dec. 21</a:t>
            </a:r>
            <a:r>
              <a:rPr lang="en-US" sz="1600" baseline="30000" dirty="0"/>
              <a:t>st</a:t>
            </a:r>
            <a:r>
              <a:rPr lang="en-US" sz="1600" dirty="0"/>
              <a:t> </a:t>
            </a:r>
            <a:r>
              <a:rPr lang="en-US" altLang="ja-JP" sz="1600" dirty="0">
                <a:latin typeface="Symbol" pitchFamily="2" charset="2"/>
              </a:rPr>
              <a:t>b</a:t>
            </a:r>
            <a:r>
              <a:rPr lang="en-US" altLang="ja-JP" sz="1600" dirty="0"/>
              <a:t>y* = 1.0mm, H/L=0.667~0.8</a:t>
            </a:r>
            <a:endParaRPr lang="en-US" sz="1600" dirty="0"/>
          </a:p>
          <a:p>
            <a:r>
              <a:rPr lang="en-US" sz="1600" dirty="0"/>
              <a:t>Red: 2022 April 5</a:t>
            </a:r>
            <a:r>
              <a:rPr lang="en-US" sz="1600" baseline="30000" dirty="0"/>
              <a:t>th</a:t>
            </a:r>
            <a:r>
              <a:rPr lang="en-US" sz="1600" dirty="0"/>
              <a:t> </a:t>
            </a:r>
            <a:r>
              <a:rPr lang="en-US" altLang="ja-JP" sz="1600" dirty="0">
                <a:latin typeface="Symbol" pitchFamily="2" charset="2"/>
              </a:rPr>
              <a:t>b</a:t>
            </a:r>
            <a:r>
              <a:rPr lang="en-US" altLang="ja-JP" sz="1600" dirty="0"/>
              <a:t>y* = 1mm, H/L=~0.8</a:t>
            </a:r>
            <a:endParaRPr lang="en-US" sz="1600" dirty="0"/>
          </a:p>
          <a:p>
            <a:r>
              <a:rPr lang="en-US" sz="1600" dirty="0"/>
              <a:t>Green: 2024 June  27</a:t>
            </a:r>
            <a:r>
              <a:rPr lang="en-US" sz="1600" baseline="30000" dirty="0"/>
              <a:t>th</a:t>
            </a:r>
            <a:r>
              <a:rPr lang="en-US" altLang="ja-JP" sz="1600" dirty="0">
                <a:latin typeface="Symbol" pitchFamily="2" charset="2"/>
              </a:rPr>
              <a:t> b</a:t>
            </a:r>
            <a:r>
              <a:rPr lang="en-US" altLang="ja-JP" sz="1600" dirty="0"/>
              <a:t>y* = 0.9mm, H/L=~0.7</a:t>
            </a:r>
            <a:endParaRPr lang="en-US" sz="16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8223AE-1CF8-969D-285B-63ABADF60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2025/May/8</a:t>
            </a:r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5BE5FE-C5C0-5690-BFFF-81C3D37F6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CERN-KEK Meeting</a:t>
            </a:r>
            <a:endParaRPr lang="ja-JP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FD1599-DB9D-9C0B-A92C-BFBB4081F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446D27B-3BA2-1D9A-C250-86B055045AEB}"/>
              </a:ext>
            </a:extLst>
          </p:cNvPr>
          <p:cNvSpPr txBox="1"/>
          <p:nvPr/>
        </p:nvSpPr>
        <p:spPr>
          <a:xfrm>
            <a:off x="5087566" y="4124528"/>
            <a:ext cx="2906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Lspec</a:t>
            </a:r>
            <a:r>
              <a:rPr lang="en-US" altLang="ja-JP" dirty="0"/>
              <a:t> = Lum/Nb/</a:t>
            </a:r>
            <a:r>
              <a:rPr lang="en-US" altLang="ja-JP" dirty="0" err="1"/>
              <a:t>Ib</a:t>
            </a:r>
            <a:r>
              <a:rPr lang="en-US" altLang="ja-JP" dirty="0"/>
              <a:t>+/</a:t>
            </a:r>
            <a:r>
              <a:rPr lang="en-US" altLang="ja-JP" dirty="0" err="1"/>
              <a:t>Ib</a:t>
            </a:r>
            <a:r>
              <a:rPr lang="en-US" altLang="ja-JP" dirty="0"/>
              <a:t>-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32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13CD38-4D6D-879F-ECE6-4975F3F47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66278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Beam-Beam Parameter calculation from simulation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797424-4318-A2EB-0F6A-71648B360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2E05ED-053C-A3AD-6480-6F5C83F18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2025/May/8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134389-1DD9-86BA-5B11-E3A00B2BC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srgbClr val="FFFF00"/>
                </a:solidFill>
              </a:rPr>
              <a:t>CERN-KEK Meeting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BE49EE-0CCB-8C75-9D0C-B48FF5D6D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86E9-A0B3-4706-B8AA-9F1AFB67B3EB}" type="slidenum">
              <a:rPr lang="ja-JP" altLang="en-US" smtClean="0"/>
              <a:pPr/>
              <a:t>8</a:t>
            </a:fld>
            <a:endParaRPr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0834B4B-0215-6F37-EFB8-B3E95BFBE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52" y="1138335"/>
            <a:ext cx="6189918" cy="542028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A920989-675B-7191-2152-74608DB45737}"/>
              </a:ext>
            </a:extLst>
          </p:cNvPr>
          <p:cNvSpPr txBox="1"/>
          <p:nvPr/>
        </p:nvSpPr>
        <p:spPr>
          <a:xfrm>
            <a:off x="4154947" y="4868148"/>
            <a:ext cx="2980210" cy="836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Crab waist: </a:t>
            </a:r>
          </a:p>
          <a:p>
            <a:r>
              <a:rPr lang="en-US" dirty="0"/>
              <a:t>LER:80%, HER:40%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E71ED5C6-6122-0928-FEB6-1D203E2E7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298" y="1652633"/>
            <a:ext cx="5326215" cy="3728079"/>
          </a:xfrm>
          <a:prstGeom prst="rect">
            <a:avLst/>
          </a:prstGeom>
        </p:spPr>
      </p:pic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E00809E5-F745-1291-F1CE-8D8219189C1E}"/>
              </a:ext>
            </a:extLst>
          </p:cNvPr>
          <p:cNvCxnSpPr/>
          <p:nvPr/>
        </p:nvCxnSpPr>
        <p:spPr>
          <a:xfrm flipV="1">
            <a:off x="6096000" y="2504661"/>
            <a:ext cx="3445565" cy="2651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0B96BA9-83D3-7E9A-261B-F1E0C28A398A}"/>
              </a:ext>
            </a:extLst>
          </p:cNvPr>
          <p:cNvSpPr txBox="1"/>
          <p:nvPr/>
        </p:nvSpPr>
        <p:spPr>
          <a:xfrm>
            <a:off x="6725616" y="1496308"/>
            <a:ext cx="5335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Strong-Strong Beam-Beam simulation (D. Zhou)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3A74132-E244-7C56-0811-99C68F99AD29}"/>
              </a:ext>
            </a:extLst>
          </p:cNvPr>
          <p:cNvSpPr txBox="1"/>
          <p:nvPr/>
        </p:nvSpPr>
        <p:spPr>
          <a:xfrm>
            <a:off x="10025743" y="1805116"/>
            <a:ext cx="2225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Crab waist: </a:t>
            </a:r>
          </a:p>
          <a:p>
            <a:r>
              <a:rPr lang="en-US" dirty="0"/>
              <a:t>LER:80%, HER:60%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A83E8485-89EF-61C6-7497-A8038DDFF575}"/>
              </a:ext>
            </a:extLst>
          </p:cNvPr>
          <p:cNvCxnSpPr>
            <a:cxnSpLocks/>
          </p:cNvCxnSpPr>
          <p:nvPr/>
        </p:nvCxnSpPr>
        <p:spPr>
          <a:xfrm>
            <a:off x="11280913" y="2295940"/>
            <a:ext cx="116430" cy="318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CE6C3863-83FE-312F-EB4F-AB99524F126D}"/>
              </a:ext>
            </a:extLst>
          </p:cNvPr>
          <p:cNvCxnSpPr/>
          <p:nvPr/>
        </p:nvCxnSpPr>
        <p:spPr>
          <a:xfrm flipH="1" flipV="1">
            <a:off x="4313583" y="3727174"/>
            <a:ext cx="655982" cy="1140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385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BAA669-8772-B2EA-6FF7-FB8EF3322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Beam-beam parameters</a:t>
            </a:r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897ACB86-5EFE-D240-C39F-1CE99DC0B8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010" t="7090" r="1055" b="-5741"/>
          <a:stretch/>
        </p:blipFill>
        <p:spPr>
          <a:xfrm>
            <a:off x="6516000" y="1224000"/>
            <a:ext cx="5508000" cy="2628000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BBF1FC-FBD0-BC02-C7C5-F838396BE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34" charset="-128"/>
                <a:cs typeface="Calibri" panose="020F0502020204030204" pitchFamily="34" charset="0"/>
              </a:rPr>
              <a:t>2025/May/8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游ゴシック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E055CD-C0F6-07B5-8D4D-5183FF0CC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CERN-KEK Meeting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B3F88E-BBCF-8EA0-02A9-5AE8B1629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2486E9-A0B3-4706-B8AA-9F1AFB67B3EB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E1C3AA3E-B6C6-5B70-99B5-3BB0ECE174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" t="9119" r="1050" b="18604"/>
          <a:stretch/>
        </p:blipFill>
        <p:spPr bwMode="auto">
          <a:xfrm>
            <a:off x="215299" y="1033298"/>
            <a:ext cx="5544000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D020494-2DAD-452D-1826-B37EB78B4D6D}"/>
              </a:ext>
            </a:extLst>
          </p:cNvPr>
          <p:cNvSpPr txBox="1"/>
          <p:nvPr/>
        </p:nvSpPr>
        <p:spPr>
          <a:xfrm flipH="1">
            <a:off x="6000719" y="2774632"/>
            <a:ext cx="672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0.02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BE2778B-1AB3-DB53-C91E-52C09C87DAB2}"/>
              </a:ext>
            </a:extLst>
          </p:cNvPr>
          <p:cNvSpPr txBox="1"/>
          <p:nvPr/>
        </p:nvSpPr>
        <p:spPr>
          <a:xfrm>
            <a:off x="6000719" y="2152251"/>
            <a:ext cx="672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0.04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758C54E-1AE7-3F8B-0F61-F4470D4DC832}"/>
              </a:ext>
            </a:extLst>
          </p:cNvPr>
          <p:cNvGrpSpPr/>
          <p:nvPr/>
        </p:nvGrpSpPr>
        <p:grpSpPr>
          <a:xfrm>
            <a:off x="6405966" y="3667334"/>
            <a:ext cx="4861333" cy="369332"/>
            <a:chOff x="6405966" y="3667334"/>
            <a:chExt cx="4861333" cy="369332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1A08A3AF-DBF2-3B06-1F47-A9544C4ACB3F}"/>
                </a:ext>
              </a:extLst>
            </p:cNvPr>
            <p:cNvSpPr txBox="1"/>
            <p:nvPr/>
          </p:nvSpPr>
          <p:spPr>
            <a:xfrm>
              <a:off x="6405966" y="3667334"/>
              <a:ext cx="3766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71490BE-FAC0-4805-7F01-CF168867F8D3}"/>
                </a:ext>
              </a:extLst>
            </p:cNvPr>
            <p:cNvSpPr txBox="1"/>
            <p:nvPr/>
          </p:nvSpPr>
          <p:spPr>
            <a:xfrm>
              <a:off x="7929603" y="3667334"/>
              <a:ext cx="658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rPr>
                <a:t>0.5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2ED8CFFD-9E8A-297F-65CA-0C5A20C0F1F0}"/>
                </a:ext>
              </a:extLst>
            </p:cNvPr>
            <p:cNvSpPr txBox="1"/>
            <p:nvPr/>
          </p:nvSpPr>
          <p:spPr>
            <a:xfrm>
              <a:off x="9439688" y="3667334"/>
              <a:ext cx="580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3F38A22D-3189-44EF-6D36-B05BCD09ED45}"/>
                </a:ext>
              </a:extLst>
            </p:cNvPr>
            <p:cNvSpPr txBox="1"/>
            <p:nvPr/>
          </p:nvSpPr>
          <p:spPr>
            <a:xfrm flipH="1">
              <a:off x="10715365" y="3667334"/>
              <a:ext cx="55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+mn-ea"/>
                  <a:cs typeface="+mn-cs"/>
                </a:rPr>
                <a:t>1.5</a:t>
              </a:r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E3D905E-0D0B-85EE-709E-00E4F6D52232}"/>
              </a:ext>
            </a:extLst>
          </p:cNvPr>
          <p:cNvSpPr txBox="1"/>
          <p:nvPr/>
        </p:nvSpPr>
        <p:spPr>
          <a:xfrm flipH="1">
            <a:off x="6168431" y="3457363"/>
            <a:ext cx="50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0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F83D274-1A7D-7CCE-745C-9AFFBA344C95}"/>
              </a:ext>
            </a:extLst>
          </p:cNvPr>
          <p:cNvSpPr txBox="1"/>
          <p:nvPr/>
        </p:nvSpPr>
        <p:spPr>
          <a:xfrm>
            <a:off x="6000719" y="1448599"/>
            <a:ext cx="672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0.06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AC46B19-4906-3291-38CF-9BB324D9C7CD}"/>
              </a:ext>
            </a:extLst>
          </p:cNvPr>
          <p:cNvSpPr txBox="1"/>
          <p:nvPr/>
        </p:nvSpPr>
        <p:spPr>
          <a:xfrm>
            <a:off x="8505149" y="3852000"/>
            <a:ext cx="1532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kumimoji="1" lang="en-US" sz="2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bunch</a:t>
            </a:r>
            <a:r>
              <a:rPr kumimoji="1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[mA]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CC63951-983E-2F4C-CE71-A5C65549238A}"/>
              </a:ext>
            </a:extLst>
          </p:cNvPr>
          <p:cNvSpPr txBox="1"/>
          <p:nvPr/>
        </p:nvSpPr>
        <p:spPr>
          <a:xfrm flipH="1">
            <a:off x="5123049" y="1794894"/>
            <a:ext cx="1547617" cy="461665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x</a:t>
            </a:r>
            <a:r>
              <a:rPr kumimoji="1" lang="en-US" sz="2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y</a:t>
            </a:r>
            <a:endParaRPr kumimoji="1" lang="en-US" sz="24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31B41C2-FDB5-4998-3006-5B493B4B4B98}"/>
              </a:ext>
            </a:extLst>
          </p:cNvPr>
          <p:cNvSpPr txBox="1"/>
          <p:nvPr/>
        </p:nvSpPr>
        <p:spPr>
          <a:xfrm>
            <a:off x="1034810" y="1791273"/>
            <a:ext cx="1656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N</a:t>
            </a:r>
            <a:r>
              <a:rPr kumimoji="1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bunch</a:t>
            </a: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 = 393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2022 April 5</a:t>
            </a:r>
            <a:r>
              <a:rPr kumimoji="1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th</a:t>
            </a: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2A38CFF-F082-CD5B-3AA9-075E9350AD97}"/>
              </a:ext>
            </a:extLst>
          </p:cNvPr>
          <p:cNvSpPr txBox="1"/>
          <p:nvPr/>
        </p:nvSpPr>
        <p:spPr>
          <a:xfrm>
            <a:off x="7185947" y="1337010"/>
            <a:ext cx="1972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N</a:t>
            </a:r>
            <a:r>
              <a:rPr kumimoji="1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bunch</a:t>
            </a: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 = 31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2022 March 28</a:t>
            </a:r>
            <a:r>
              <a:rPr kumimoji="1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th</a:t>
            </a: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C9F8866-3756-E114-A68E-27E619E919D0}"/>
              </a:ext>
            </a:extLst>
          </p:cNvPr>
          <p:cNvSpPr txBox="1"/>
          <p:nvPr/>
        </p:nvSpPr>
        <p:spPr>
          <a:xfrm>
            <a:off x="9157962" y="1421941"/>
            <a:ext cx="269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Bunch-by-bunch </a:t>
            </a:r>
            <a:r>
              <a:rPr kumimoji="1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FB:off</a:t>
            </a: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0743FF3-314E-515D-ED02-06AAEFE9A2BC}"/>
              </a:ext>
            </a:extLst>
          </p:cNvPr>
          <p:cNvSpPr txBox="1"/>
          <p:nvPr/>
        </p:nvSpPr>
        <p:spPr>
          <a:xfrm>
            <a:off x="2674769" y="1929772"/>
            <a:ext cx="266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Bunch-by-bunch </a:t>
            </a:r>
            <a:r>
              <a:rPr kumimoji="1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FB:on</a:t>
            </a: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0211754-AE23-AFAC-EA3A-5A944BC40B30}"/>
              </a:ext>
            </a:extLst>
          </p:cNvPr>
          <p:cNvSpPr txBox="1"/>
          <p:nvPr/>
        </p:nvSpPr>
        <p:spPr>
          <a:xfrm>
            <a:off x="273645" y="4989280"/>
            <a:ext cx="4849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Vertical beam-beam parameter (</a:t>
            </a:r>
            <a:r>
              <a:rPr kumimoji="1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x</a:t>
            </a:r>
            <a:r>
              <a:rPr kumimoji="1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y</a:t>
            </a: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) of HER </a:t>
            </a:r>
            <a:b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</a:b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is saturated around 0.03.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6EA1B72-E5BA-F93C-D5E2-72A668E11875}"/>
              </a:ext>
            </a:extLst>
          </p:cNvPr>
          <p:cNvSpPr txBox="1"/>
          <p:nvPr/>
        </p:nvSpPr>
        <p:spPr>
          <a:xfrm>
            <a:off x="6040762" y="4474949"/>
            <a:ext cx="58673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With smaller number of bunches (31 bunches), which</a:t>
            </a:r>
            <a:b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</a:br>
            <a:r>
              <a:rPr kumimoji="1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t>allowed us to switch FB off,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游ゴシック" panose="020B0400000000000000" pitchFamily="34" charset="-128"/>
                <a:cs typeface="+mn-cs"/>
              </a:rPr>
              <a:t>x</a:t>
            </a:r>
            <a:r>
              <a:rPr kumimoji="1" lang="en-US" altLang="ja-JP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y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 of HER reached 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~0.043. This is the highest value achieved ever at 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SuperKEKB.</a:t>
            </a: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281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AF523589-9A12-894F-BC5C-36F663DC2B54}" vid="{4B313F1E-6E42-E642-BFD0-742AACFA2B0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テーマ</Template>
  <TotalTime>259</TotalTime>
  <Words>1564</Words>
  <Application>Microsoft Macintosh PowerPoint</Application>
  <PresentationFormat>ワイド画面</PresentationFormat>
  <Paragraphs>348</Paragraphs>
  <Slides>19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31" baseType="lpstr">
      <vt:lpstr>ＭＳ Ｐゴシック</vt:lpstr>
      <vt:lpstr>Meiryo</vt:lpstr>
      <vt:lpstr>游ゴシック</vt:lpstr>
      <vt:lpstr>游ゴシック</vt:lpstr>
      <vt:lpstr>Arial</vt:lpstr>
      <vt:lpstr>Calibri</vt:lpstr>
      <vt:lpstr>Cambria Math</vt:lpstr>
      <vt:lpstr>Roboto</vt:lpstr>
      <vt:lpstr>Symbol</vt:lpstr>
      <vt:lpstr>Times New Roman</vt:lpstr>
      <vt:lpstr>Wingdings</vt:lpstr>
      <vt:lpstr>Office テーマ</vt:lpstr>
      <vt:lpstr>Introdutory remarks on beam-beam effects at SuperKEKB</vt:lpstr>
      <vt:lpstr>Contents</vt:lpstr>
      <vt:lpstr>Terminology</vt:lpstr>
      <vt:lpstr>Machine parameters</vt:lpstr>
      <vt:lpstr>Specific luminosity w/ and w/o crab waist</vt:lpstr>
      <vt:lpstr>Specific luminosity and beam-beam parameter</vt:lpstr>
      <vt:lpstr>Comparison of specific luminosity)</vt:lpstr>
      <vt:lpstr>Beam-Beam Parameter calculation from simulation</vt:lpstr>
      <vt:lpstr>Beam-beam parameters</vt:lpstr>
      <vt:lpstr>Specific luminosity</vt:lpstr>
      <vt:lpstr>LER injection w/ beam-beam</vt:lpstr>
      <vt:lpstr>Experiment on beam injection of LER</vt:lpstr>
      <vt:lpstr>Summary of beam injection</vt:lpstr>
      <vt:lpstr>Beam-beam blowup (2346 bunches)</vt:lpstr>
      <vt:lpstr>Summary</vt:lpstr>
      <vt:lpstr>PowerPoint プレゼンテーション</vt:lpstr>
      <vt:lpstr>Task List (1/2)</vt:lpstr>
      <vt:lpstr>Task List (2/2)</vt:lpstr>
      <vt:lpstr>Bunch length measurement by streak camera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義裕 船越</dc:creator>
  <cp:lastModifiedBy>義裕 船越</cp:lastModifiedBy>
  <cp:revision>15</cp:revision>
  <cp:lastPrinted>2020-04-30T09:50:07Z</cp:lastPrinted>
  <dcterms:created xsi:type="dcterms:W3CDTF">2025-05-08T01:02:36Z</dcterms:created>
  <dcterms:modified xsi:type="dcterms:W3CDTF">2025-05-08T05:21:52Z</dcterms:modified>
</cp:coreProperties>
</file>