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0" r:id="rId2"/>
    <p:sldId id="256" r:id="rId3"/>
    <p:sldId id="880" r:id="rId4"/>
    <p:sldId id="836" r:id="rId5"/>
    <p:sldId id="884" r:id="rId6"/>
    <p:sldId id="846" r:id="rId7"/>
    <p:sldId id="866" r:id="rId8"/>
    <p:sldId id="885" r:id="rId9"/>
    <p:sldId id="881" r:id="rId10"/>
    <p:sldId id="883" r:id="rId11"/>
    <p:sldId id="261" r:id="rId12"/>
    <p:sldId id="841" r:id="rId13"/>
    <p:sldId id="843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5E32"/>
    <a:srgbClr val="F0A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67" autoAdjust="0"/>
    <p:restoredTop sz="93447" autoAdjust="0"/>
  </p:normalViewPr>
  <p:slideViewPr>
    <p:cSldViewPr snapToGrid="0">
      <p:cViewPr varScale="1">
        <p:scale>
          <a:sx n="60" d="100"/>
          <a:sy n="60" d="100"/>
        </p:scale>
        <p:origin x="7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33504-FBD9-472D-A2F1-133E0B7EF443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3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B23C0-D6B8-4408-B1C6-65A25500A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5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225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99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864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443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327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037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515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ym typeface="Wingdings" panose="05000000000000000000" pitchFamily="2" charset="2"/>
              </a:rPr>
              <a:t>Tests done in vertical configuration  Tests in horizontal configuration to be done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B23C0-D6B8-4408-B1C6-65A25500A5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092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84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22nd,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 Name| Review of the ET pilot sector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10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22nd,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Your Name| Review of the ET pilot sector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50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0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D8767B-1965-A1D5-7071-D01A2C226218}"/>
              </a:ext>
            </a:extLst>
          </p:cNvPr>
          <p:cNvSpPr txBox="1"/>
          <p:nvPr userDrawn="1"/>
        </p:nvSpPr>
        <p:spPr>
          <a:xfrm>
            <a:off x="1368056" y="6536062"/>
            <a:ext cx="40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C. Garion| Mini-workshop on “</a:t>
            </a:r>
            <a:r>
              <a:rPr lang="en-GB" sz="9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SuperKEKB</a:t>
            </a:r>
            <a:r>
              <a:rPr lang="en-GB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implications for the FCC-ee”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A7FFF0-B682-A30F-80C9-8C05974924B4}"/>
              </a:ext>
            </a:extLst>
          </p:cNvPr>
          <p:cNvSpPr txBox="1"/>
          <p:nvPr userDrawn="1"/>
        </p:nvSpPr>
        <p:spPr>
          <a:xfrm>
            <a:off x="5712849" y="6547603"/>
            <a:ext cx="95586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8</a:t>
            </a:r>
            <a:r>
              <a:rPr lang="en-GB" sz="750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GB" sz="7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4E52F7-7FBD-8E36-2DE0-FDFA81E382F2}"/>
              </a:ext>
            </a:extLst>
          </p:cNvPr>
          <p:cNvSpPr txBox="1"/>
          <p:nvPr userDrawn="1"/>
        </p:nvSpPr>
        <p:spPr>
          <a:xfrm>
            <a:off x="7037471" y="6547603"/>
            <a:ext cx="86115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110E493F-F55C-4CD4-9805-6A3AEC97FF02}" type="slidenum">
              <a:rPr lang="en-GB" sz="75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r"/>
              <a:t>‹#›</a:t>
            </a:fld>
            <a:endParaRPr lang="en-GB" sz="75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35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B6272-4E0C-3EC2-859E-DFADDED09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62F4BB-1C58-6926-5001-367F060BF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20A51-A81A-3622-63A2-A5EC5F5EC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9FB77-D1DA-4F48-83CA-A117D1E053B8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AB94A-79F5-EE72-0154-7CDC4C6BB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301D0-C76D-4AAF-0668-7A58BCA1F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6A72-297C-4762-AEC5-06C660422D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7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2024-01-17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Vejnovic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7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1459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May 2nd,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ATDC#3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9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3974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  <p15:guide id="19" orient="horz" pos="41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5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11" Type="http://schemas.microsoft.com/office/2007/relationships/hdphoto" Target="../media/hdphoto4.wdp"/><Relationship Id="rId5" Type="http://schemas.openxmlformats.org/officeDocument/2006/relationships/image" Target="../media/image51.jpeg"/><Relationship Id="rId10" Type="http://schemas.openxmlformats.org/officeDocument/2006/relationships/image" Target="../media/image55.png"/><Relationship Id="rId4" Type="http://schemas.openxmlformats.org/officeDocument/2006/relationships/image" Target="../media/image50.jpe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doi.org/10.1116/1.3237149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doi.org/10.1116/1.2101808" TargetMode="External"/><Relationship Id="rId9" Type="http://schemas.openxmlformats.org/officeDocument/2006/relationships/hyperlink" Target="https://doi.org/10.1116/1.369668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microsoft.com/office/2007/relationships/hdphoto" Target="../media/hdphoto1.wdp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11" Type="http://schemas.openxmlformats.org/officeDocument/2006/relationships/image" Target="../media/image21.JPG"/><Relationship Id="rId5" Type="http://schemas.openxmlformats.org/officeDocument/2006/relationships/image" Target="../media/image17.jpg"/><Relationship Id="rId10" Type="http://schemas.openxmlformats.org/officeDocument/2006/relationships/image" Target="../media/image20.png"/><Relationship Id="rId4" Type="http://schemas.openxmlformats.org/officeDocument/2006/relationships/image" Target="../media/image16.JPG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jp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DC90DE1-9F27-2E11-C4DF-3626E102E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4218DB2D-74AB-0009-BD04-6D5AEF453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629041"/>
            <a:ext cx="11376025" cy="2153265"/>
          </a:xfrm>
        </p:spPr>
        <p:txBody>
          <a:bodyPr/>
          <a:lstStyle/>
          <a:p>
            <a:pPr algn="ctr"/>
            <a:r>
              <a:rPr lang="en-GB" sz="5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Vacuum system and </a:t>
            </a:r>
            <a:r>
              <a:rPr lang="en-GB" sz="54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vacseal</a:t>
            </a:r>
            <a:r>
              <a:rPr lang="en-GB" sz="5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(or not ?) for FCC-ee 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2E3E0E1B-164C-3B18-1DD3-097C99C2F3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361669"/>
          </a:xfrm>
        </p:spPr>
        <p:txBody>
          <a:bodyPr/>
          <a:lstStyle/>
          <a:p>
            <a:pPr algn="ctr"/>
            <a:r>
              <a:rPr lang="en-GB" u="sng" dirty="0">
                <a:solidFill>
                  <a:schemeClr val="bg1"/>
                </a:solidFill>
              </a:rPr>
              <a:t>C. Garion</a:t>
            </a:r>
            <a:r>
              <a:rPr lang="en-GB" dirty="0">
                <a:solidFill>
                  <a:schemeClr val="bg1"/>
                </a:solidFill>
              </a:rPr>
              <a:t>, V. Baglin (CERN/TE/VSC)</a:t>
            </a:r>
          </a:p>
        </p:txBody>
      </p:sp>
      <p:sp>
        <p:nvSpPr>
          <p:cNvPr id="3" name="Subtitle 8">
            <a:extLst>
              <a:ext uri="{FF2B5EF4-FFF2-40B4-BE49-F238E27FC236}">
                <a16:creationId xmlns:a16="http://schemas.microsoft.com/office/drawing/2014/main" id="{C7D6ACDB-22C0-5BA7-87F0-27A6DA786854}"/>
              </a:ext>
            </a:extLst>
          </p:cNvPr>
          <p:cNvSpPr txBox="1">
            <a:spLocks/>
          </p:cNvSpPr>
          <p:nvPr/>
        </p:nvSpPr>
        <p:spPr>
          <a:xfrm>
            <a:off x="391774" y="6496331"/>
            <a:ext cx="11376026" cy="361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8">
            <a:extLst>
              <a:ext uri="{FF2B5EF4-FFF2-40B4-BE49-F238E27FC236}">
                <a16:creationId xmlns:a16="http://schemas.microsoft.com/office/drawing/2014/main" id="{43148C22-BB8D-B8FE-0063-5371DE6646CF}"/>
              </a:ext>
            </a:extLst>
          </p:cNvPr>
          <p:cNvSpPr txBox="1">
            <a:spLocks/>
          </p:cNvSpPr>
          <p:nvPr/>
        </p:nvSpPr>
        <p:spPr>
          <a:xfrm>
            <a:off x="391774" y="6557415"/>
            <a:ext cx="11376026" cy="361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Mini-workshop on “</a:t>
            </a:r>
            <a:r>
              <a:rPr lang="en-GB" dirty="0" err="1">
                <a:solidFill>
                  <a:schemeClr val="bg1"/>
                </a:solidFill>
              </a:rPr>
              <a:t>SuperKEKB</a:t>
            </a:r>
            <a:r>
              <a:rPr lang="en-GB" dirty="0">
                <a:solidFill>
                  <a:schemeClr val="bg1"/>
                </a:solidFill>
              </a:rPr>
              <a:t> and implications for the FCC-ee”</a:t>
            </a:r>
            <a:r>
              <a:rPr lang="fr-CH" dirty="0">
                <a:solidFill>
                  <a:schemeClr val="bg1"/>
                </a:solidFill>
              </a:rPr>
              <a:t>, Zoom meeting, 8th May 2025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16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2A29B5-9E97-E001-2BA8-DB89532F8C79}"/>
              </a:ext>
            </a:extLst>
          </p:cNvPr>
          <p:cNvSpPr txBox="1"/>
          <p:nvPr/>
        </p:nvSpPr>
        <p:spPr>
          <a:xfrm>
            <a:off x="407404" y="1450723"/>
            <a:ext cx="1157032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… list non-exhaustive:</a:t>
            </a:r>
          </a:p>
          <a:p>
            <a:r>
              <a:rPr lang="en-GB" dirty="0"/>
              <a:t>Leak tight welds of edge welded bellows and Y chamber</a:t>
            </a:r>
          </a:p>
          <a:p>
            <a:r>
              <a:rPr lang="en-GB" dirty="0"/>
              <a:t>Leak tight ion pumps feedthrough of vacuum gauge glass feedthrough</a:t>
            </a:r>
          </a:p>
          <a:p>
            <a:r>
              <a:rPr lang="en-GB" dirty="0"/>
              <a:t>Some large leaking flange of the Booster. </a:t>
            </a:r>
          </a:p>
          <a:p>
            <a:r>
              <a:rPr lang="en-GB" dirty="0"/>
              <a:t>Some leaking flanges using diamond like seal in the SPS . 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93F50-8AEF-808A-40DD-49D6BCB681AD}"/>
              </a:ext>
            </a:extLst>
          </p:cNvPr>
          <p:cNvSpPr txBox="1"/>
          <p:nvPr/>
        </p:nvSpPr>
        <p:spPr>
          <a:xfrm>
            <a:off x="2323750" y="0"/>
            <a:ext cx="7214533" cy="52850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Some experiences of </a:t>
            </a:r>
            <a:r>
              <a:rPr lang="en-GB" dirty="0" err="1"/>
              <a:t>VacSeal</a:t>
            </a:r>
            <a:r>
              <a:rPr lang="en-GB" dirty="0"/>
              <a:t> at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12A7E1-800F-5569-7384-C4D554480303}"/>
              </a:ext>
            </a:extLst>
          </p:cNvPr>
          <p:cNvSpPr txBox="1"/>
          <p:nvPr/>
        </p:nvSpPr>
        <p:spPr>
          <a:xfrm>
            <a:off x="407403" y="3205049"/>
            <a:ext cx="11105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It was used also in the past in LEP to close leaks, feedthrough, welds, but as well </a:t>
            </a:r>
            <a:r>
              <a:rPr lang="en-GB" dirty="0" err="1"/>
              <a:t>helicoflex</a:t>
            </a:r>
            <a:r>
              <a:rPr lang="en-GB" dirty="0"/>
              <a:t> type flanges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E5D6BD-EB9F-DD13-CCC6-F132C00CE672}"/>
              </a:ext>
            </a:extLst>
          </p:cNvPr>
          <p:cNvSpPr txBox="1"/>
          <p:nvPr/>
        </p:nvSpPr>
        <p:spPr>
          <a:xfrm>
            <a:off x="407403" y="39426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… and, most likely, many more…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C8F9EE-7420-8299-4140-223F630C7912}"/>
              </a:ext>
            </a:extLst>
          </p:cNvPr>
          <p:cNvSpPr txBox="1"/>
          <p:nvPr/>
        </p:nvSpPr>
        <p:spPr>
          <a:xfrm>
            <a:off x="407403" y="4679752"/>
            <a:ext cx="89020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Different VACSEAL applications from different teams:</a:t>
            </a:r>
          </a:p>
          <a:p>
            <a:pPr marL="285750" indent="-285750">
              <a:buFontTx/>
              <a:buChar char="-"/>
            </a:pPr>
            <a:r>
              <a:rPr lang="en-GB" dirty="0"/>
              <a:t>Under vacuum, pumps off</a:t>
            </a:r>
          </a:p>
          <a:p>
            <a:pPr marL="285750" indent="-285750">
              <a:buFontTx/>
              <a:buChar char="-"/>
            </a:pPr>
            <a:r>
              <a:rPr lang="en-GB" dirty="0"/>
              <a:t>At atmospheric pressure</a:t>
            </a:r>
          </a:p>
          <a:p>
            <a:pPr marL="285750" indent="-285750">
              <a:buFontTx/>
              <a:buChar char="-"/>
            </a:pPr>
            <a:r>
              <a:rPr lang="en-GB" dirty="0"/>
              <a:t>Mixing the </a:t>
            </a:r>
            <a:r>
              <a:rPr lang="en-GB" dirty="0" err="1"/>
              <a:t>Vacseal</a:t>
            </a:r>
            <a:r>
              <a:rPr lang="en-GB" dirty="0"/>
              <a:t> with acetone to allow a better deposition around the flange.</a:t>
            </a:r>
          </a:p>
        </p:txBody>
      </p:sp>
    </p:spTree>
    <p:extLst>
      <p:ext uri="{BB962C8B-B14F-4D97-AF65-F5344CB8AC3E}">
        <p14:creationId xmlns:p14="http://schemas.microsoft.com/office/powerpoint/2010/main" val="3695460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D6E284-9854-BB66-16D9-0EF2859023F2}"/>
              </a:ext>
            </a:extLst>
          </p:cNvPr>
          <p:cNvSpPr txBox="1"/>
          <p:nvPr/>
        </p:nvSpPr>
        <p:spPr>
          <a:xfrm>
            <a:off x="3158591" y="0"/>
            <a:ext cx="5874817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Conclusion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0C3D8E-B800-53E1-BFF1-32A1236E9C6C}"/>
              </a:ext>
            </a:extLst>
          </p:cNvPr>
          <p:cNvSpPr txBox="1"/>
          <p:nvPr/>
        </p:nvSpPr>
        <p:spPr>
          <a:xfrm>
            <a:off x="582704" y="1393255"/>
            <a:ext cx="11026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baseline for the FCC-ee arc vacuum system design is that no direct synchrotron radiation hits the connection flanges.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E7B5CB-49A5-1548-F41F-A29F18FFEA65}"/>
              </a:ext>
            </a:extLst>
          </p:cNvPr>
          <p:cNvSpPr txBox="1"/>
          <p:nvPr/>
        </p:nvSpPr>
        <p:spPr>
          <a:xfrm>
            <a:off x="582704" y="3502879"/>
            <a:ext cx="114950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VacSeal</a:t>
            </a:r>
            <a:r>
              <a:rPr lang="en-GB" dirty="0"/>
              <a:t> is usually only used as a last chance for temporary repair to save operation. </a:t>
            </a:r>
          </a:p>
          <a:p>
            <a:r>
              <a:rPr lang="en-GB" dirty="0"/>
              <a:t>This approach shall be the baseline for FCC-ee.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56637E-ED5A-F792-156E-9E5062DE5902}"/>
              </a:ext>
            </a:extLst>
          </p:cNvPr>
          <p:cNvSpPr txBox="1"/>
          <p:nvPr/>
        </p:nvSpPr>
        <p:spPr>
          <a:xfrm>
            <a:off x="582704" y="2448067"/>
            <a:ext cx="11026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Dismountable UHV connections are based on Shape Memory Alloy rings, as a baseline, or on knife edge flanges (CF like) as a backup. </a:t>
            </a:r>
          </a:p>
        </p:txBody>
      </p:sp>
    </p:spTree>
    <p:extLst>
      <p:ext uri="{BB962C8B-B14F-4D97-AF65-F5344CB8AC3E}">
        <p14:creationId xmlns:p14="http://schemas.microsoft.com/office/powerpoint/2010/main" val="1109242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2498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2E7055-BAFE-3EB9-8D70-C77E6274C7C1}"/>
              </a:ext>
            </a:extLst>
          </p:cNvPr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Friction stir welding</a:t>
            </a:r>
          </a:p>
        </p:txBody>
      </p:sp>
      <p:pic>
        <p:nvPicPr>
          <p:cNvPr id="3" name="Picture 2" descr="A metal object with many screws&#10;&#10;Description automatically generated">
            <a:extLst>
              <a:ext uri="{FF2B5EF4-FFF2-40B4-BE49-F238E27FC236}">
                <a16:creationId xmlns:a16="http://schemas.microsoft.com/office/drawing/2014/main" id="{00CA5E03-7809-C1B2-1079-7F0FA5DEB9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0" t="10681" r="8605" b="11733"/>
          <a:stretch/>
        </p:blipFill>
        <p:spPr>
          <a:xfrm>
            <a:off x="630895" y="3478533"/>
            <a:ext cx="3179754" cy="2434116"/>
          </a:xfrm>
          <a:prstGeom prst="rect">
            <a:avLst/>
          </a:prstGeom>
        </p:spPr>
      </p:pic>
      <p:pic>
        <p:nvPicPr>
          <p:cNvPr id="4" name="Picture 3" descr="A close up of a machine&#10;&#10;Description automatically generated">
            <a:extLst>
              <a:ext uri="{FF2B5EF4-FFF2-40B4-BE49-F238E27FC236}">
                <a16:creationId xmlns:a16="http://schemas.microsoft.com/office/drawing/2014/main" id="{CF5F6394-5896-220F-0453-B4CD46F000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4" r="25487"/>
          <a:stretch/>
        </p:blipFill>
        <p:spPr>
          <a:xfrm rot="5400000">
            <a:off x="2270488" y="1229502"/>
            <a:ext cx="2043823" cy="2324325"/>
          </a:xfrm>
          <a:prstGeom prst="rect">
            <a:avLst/>
          </a:prstGeom>
        </p:spPr>
      </p:pic>
      <p:pic>
        <p:nvPicPr>
          <p:cNvPr id="5" name="Picture 4" descr="A group of copper pots&#10;&#10;Description automatically generated">
            <a:extLst>
              <a:ext uri="{FF2B5EF4-FFF2-40B4-BE49-F238E27FC236}">
                <a16:creationId xmlns:a16="http://schemas.microsoft.com/office/drawing/2014/main" id="{D62C52D7-EB18-1777-34E5-551D65B1BA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9"/>
          <a:stretch/>
        </p:blipFill>
        <p:spPr>
          <a:xfrm rot="5400000">
            <a:off x="43207" y="1517745"/>
            <a:ext cx="2043823" cy="17478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F74EAF-E73E-B3E2-C35E-F100917AF5A7}"/>
              </a:ext>
            </a:extLst>
          </p:cNvPr>
          <p:cNvSpPr txBox="1"/>
          <p:nvPr/>
        </p:nvSpPr>
        <p:spPr>
          <a:xfrm>
            <a:off x="191200" y="5977607"/>
            <a:ext cx="4263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ea typeface="Roboto" panose="02000000000000000000" pitchFamily="2" charset="0"/>
              </a:defRPr>
            </a:lvl1pPr>
          </a:lstStyle>
          <a:p>
            <a:pPr algn="ctr"/>
            <a:r>
              <a:rPr lang="en-GB" sz="1200" dirty="0"/>
              <a:t>Weld parameters determined</a:t>
            </a:r>
          </a:p>
        </p:txBody>
      </p:sp>
      <p:pic>
        <p:nvPicPr>
          <p:cNvPr id="9" name="Picture 8" descr="A copper and silver object on a table&#10;&#10;Description automatically generated">
            <a:extLst>
              <a:ext uri="{FF2B5EF4-FFF2-40B4-BE49-F238E27FC236}">
                <a16:creationId xmlns:a16="http://schemas.microsoft.com/office/drawing/2014/main" id="{1080D5D9-97B7-3892-0703-ECEC0FCB161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4" b="17922"/>
          <a:stretch/>
        </p:blipFill>
        <p:spPr>
          <a:xfrm>
            <a:off x="9470667" y="1361212"/>
            <a:ext cx="2340130" cy="21865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259F3B-C333-8050-2AF1-33C0C2E4D47A}"/>
              </a:ext>
            </a:extLst>
          </p:cNvPr>
          <p:cNvSpPr txBox="1"/>
          <p:nvPr/>
        </p:nvSpPr>
        <p:spPr>
          <a:xfrm>
            <a:off x="9256065" y="3547799"/>
            <a:ext cx="3347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ea typeface="Roboto" panose="02000000000000000000" pitchFamily="2" charset="0"/>
              </a:defRPr>
            </a:lvl1pPr>
          </a:lstStyle>
          <a:p>
            <a:r>
              <a:rPr lang="en-GB" sz="1200" dirty="0"/>
              <a:t>Leak testing carried out on completed assemblies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958F11-CF15-E460-6761-5319C53BBB8F}"/>
              </a:ext>
            </a:extLst>
          </p:cNvPr>
          <p:cNvSpPr txBox="1"/>
          <p:nvPr/>
        </p:nvSpPr>
        <p:spPr>
          <a:xfrm>
            <a:off x="191200" y="603394"/>
            <a:ext cx="120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ea typeface="Roboto" panose="02000000000000000000" pitchFamily="2" charset="0"/>
              </a:rPr>
              <a:t>FSW is a </a:t>
            </a:r>
            <a:r>
              <a:rPr lang="en-GB" sz="1600" b="1" dirty="0">
                <a:ea typeface="Roboto" panose="02000000000000000000" pitchFamily="2" charset="0"/>
              </a:rPr>
              <a:t>fast and robust </a:t>
            </a:r>
            <a:r>
              <a:rPr lang="en-GB" sz="1600" dirty="0">
                <a:ea typeface="Roboto" panose="02000000000000000000" pitchFamily="2" charset="0"/>
              </a:rPr>
              <a:t>industrial process, suitable for copper, which allows final precise machining of the interfaces on the same machine.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2F3FD5-D1C4-0F8F-E12B-AB69E888FC80}"/>
              </a:ext>
            </a:extLst>
          </p:cNvPr>
          <p:cNvSpPr txBox="1"/>
          <p:nvPr/>
        </p:nvSpPr>
        <p:spPr>
          <a:xfrm>
            <a:off x="4904527" y="3630919"/>
            <a:ext cx="3624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ea typeface="Roboto" panose="02000000000000000000" pitchFamily="2" charset="0"/>
              </a:defRPr>
            </a:lvl1pPr>
          </a:lstStyle>
          <a:p>
            <a:pPr algn="ctr"/>
            <a:r>
              <a:rPr lang="en-GB" sz="1200" dirty="0"/>
              <a:t>Stir welded flange after local </a:t>
            </a:r>
            <a:r>
              <a:rPr lang="en-GB" sz="1200" dirty="0" err="1"/>
              <a:t>remachining</a:t>
            </a:r>
            <a:endParaRPr lang="en-GB" sz="1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7AFC300-62CC-C92B-445C-71398755740C}"/>
              </a:ext>
            </a:extLst>
          </p:cNvPr>
          <p:cNvGrpSpPr>
            <a:grpSpLocks noChangeAspect="1"/>
          </p:cNvGrpSpPr>
          <p:nvPr/>
        </p:nvGrpSpPr>
        <p:grpSpPr>
          <a:xfrm>
            <a:off x="5192218" y="1272349"/>
            <a:ext cx="3009520" cy="2434116"/>
            <a:chOff x="4440872" y="2058353"/>
            <a:chExt cx="3389313" cy="274129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6E05299-C936-0CB1-AA09-E04E15CF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5330" y="2158429"/>
              <a:ext cx="3284855" cy="246253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BC97E9B-9B69-76F4-7393-0638BCD39FB8}"/>
                </a:ext>
              </a:extLst>
            </p:cNvPr>
            <p:cNvCxnSpPr/>
            <p:nvPr/>
          </p:nvCxnSpPr>
          <p:spPr>
            <a:xfrm>
              <a:off x="6159817" y="2218373"/>
              <a:ext cx="14605" cy="475615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83BD018-DE68-2177-6EDE-3D25C1A69F30}"/>
                </a:ext>
              </a:extLst>
            </p:cNvPr>
            <p:cNvCxnSpPr/>
            <p:nvPr/>
          </p:nvCxnSpPr>
          <p:spPr>
            <a:xfrm flipH="1">
              <a:off x="5164137" y="2505393"/>
              <a:ext cx="38100" cy="694055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4386AF4-F1FB-1A36-4767-2D1EA637F896}"/>
                </a:ext>
              </a:extLst>
            </p:cNvPr>
            <p:cNvCxnSpPr/>
            <p:nvPr/>
          </p:nvCxnSpPr>
          <p:spPr>
            <a:xfrm>
              <a:off x="6240462" y="3970338"/>
              <a:ext cx="25400" cy="597535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DD1EA4-3CE7-4FE4-CB6D-BBD00E5DE323}"/>
                </a:ext>
              </a:extLst>
            </p:cNvPr>
            <p:cNvCxnSpPr/>
            <p:nvPr/>
          </p:nvCxnSpPr>
          <p:spPr>
            <a:xfrm flipH="1">
              <a:off x="4788217" y="3407093"/>
              <a:ext cx="612140" cy="45720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33E1346-773F-98BE-1C74-6151CA7D2D8E}"/>
                </a:ext>
              </a:extLst>
            </p:cNvPr>
            <p:cNvCxnSpPr/>
            <p:nvPr/>
          </p:nvCxnSpPr>
          <p:spPr>
            <a:xfrm flipH="1">
              <a:off x="4628197" y="3268663"/>
              <a:ext cx="314325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45FA79F-2EF5-A64E-06B0-ABE28B77C4B6}"/>
                </a:ext>
              </a:extLst>
            </p:cNvPr>
            <p:cNvCxnSpPr/>
            <p:nvPr/>
          </p:nvCxnSpPr>
          <p:spPr>
            <a:xfrm flipH="1">
              <a:off x="6999287" y="2622233"/>
              <a:ext cx="404495" cy="51562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1">
              <a:extLst>
                <a:ext uri="{FF2B5EF4-FFF2-40B4-BE49-F238E27FC236}">
                  <a16:creationId xmlns:a16="http://schemas.microsoft.com/office/drawing/2014/main" id="{76B841FD-6894-2D73-2AB4-281860B0BC61}"/>
                </a:ext>
              </a:extLst>
            </p:cNvPr>
            <p:cNvSpPr txBox="1"/>
            <p:nvPr/>
          </p:nvSpPr>
          <p:spPr>
            <a:xfrm>
              <a:off x="4873307" y="2142808"/>
              <a:ext cx="344805" cy="4775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fr-CH" sz="200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1">
              <a:extLst>
                <a:ext uri="{FF2B5EF4-FFF2-40B4-BE49-F238E27FC236}">
                  <a16:creationId xmlns:a16="http://schemas.microsoft.com/office/drawing/2014/main" id="{D0CAA9F9-3C7A-7907-7515-9D946DA3F7A2}"/>
                </a:ext>
              </a:extLst>
            </p:cNvPr>
            <p:cNvSpPr txBox="1"/>
            <p:nvPr/>
          </p:nvSpPr>
          <p:spPr>
            <a:xfrm>
              <a:off x="6157912" y="2058353"/>
              <a:ext cx="344805" cy="4775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fr-CH" sz="200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 Box 1">
              <a:extLst>
                <a:ext uri="{FF2B5EF4-FFF2-40B4-BE49-F238E27FC236}">
                  <a16:creationId xmlns:a16="http://schemas.microsoft.com/office/drawing/2014/main" id="{1EDB639B-C94C-5102-4009-8A18A842FEA5}"/>
                </a:ext>
              </a:extLst>
            </p:cNvPr>
            <p:cNvSpPr txBox="1"/>
            <p:nvPr/>
          </p:nvSpPr>
          <p:spPr>
            <a:xfrm>
              <a:off x="7406322" y="2377758"/>
              <a:ext cx="344805" cy="4775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fr-CH" sz="200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 Box 1">
              <a:extLst>
                <a:ext uri="{FF2B5EF4-FFF2-40B4-BE49-F238E27FC236}">
                  <a16:creationId xmlns:a16="http://schemas.microsoft.com/office/drawing/2014/main" id="{D9DCC4F1-B8B0-9310-994F-5D32DCDE5692}"/>
                </a:ext>
              </a:extLst>
            </p:cNvPr>
            <p:cNvSpPr txBox="1"/>
            <p:nvPr/>
          </p:nvSpPr>
          <p:spPr>
            <a:xfrm>
              <a:off x="6262687" y="4322128"/>
              <a:ext cx="344805" cy="4775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fr-CH" sz="200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GB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1">
              <a:extLst>
                <a:ext uri="{FF2B5EF4-FFF2-40B4-BE49-F238E27FC236}">
                  <a16:creationId xmlns:a16="http://schemas.microsoft.com/office/drawing/2014/main" id="{5C402177-C4DD-4DEB-64C0-18C5C1E1C411}"/>
                </a:ext>
              </a:extLst>
            </p:cNvPr>
            <p:cNvSpPr txBox="1"/>
            <p:nvPr/>
          </p:nvSpPr>
          <p:spPr>
            <a:xfrm>
              <a:off x="4525327" y="3791903"/>
              <a:ext cx="344805" cy="4775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fr-CH" sz="200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GB" sz="100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1">
              <a:extLst>
                <a:ext uri="{FF2B5EF4-FFF2-40B4-BE49-F238E27FC236}">
                  <a16:creationId xmlns:a16="http://schemas.microsoft.com/office/drawing/2014/main" id="{EB3724E2-B651-C95F-0BF6-0EF929A57002}"/>
                </a:ext>
              </a:extLst>
            </p:cNvPr>
            <p:cNvSpPr txBox="1"/>
            <p:nvPr/>
          </p:nvSpPr>
          <p:spPr>
            <a:xfrm>
              <a:off x="4440872" y="2853373"/>
              <a:ext cx="344805" cy="4775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fr-CH" sz="2000" dirty="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GB" sz="1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08056052-8F24-6ED4-1092-31338B72B2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64912" y="4049007"/>
            <a:ext cx="1662864" cy="18636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8DA3981-2372-6C98-3988-28188C7EAF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1810" y="4059215"/>
            <a:ext cx="2002720" cy="186364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E8D938D-AAED-ADDC-02A3-C0E333F91D46}"/>
              </a:ext>
            </a:extLst>
          </p:cNvPr>
          <p:cNvSpPr txBox="1"/>
          <p:nvPr/>
        </p:nvSpPr>
        <p:spPr>
          <a:xfrm>
            <a:off x="4781810" y="5922857"/>
            <a:ext cx="3624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ea typeface="Roboto" panose="02000000000000000000" pitchFamily="2" charset="0"/>
              </a:defRPr>
            </a:lvl1pPr>
          </a:lstStyle>
          <a:p>
            <a:pPr algn="ctr"/>
            <a:r>
              <a:rPr lang="en-GB" sz="1200" dirty="0"/>
              <a:t>Metallurgical observations</a:t>
            </a:r>
          </a:p>
        </p:txBody>
      </p:sp>
      <p:pic>
        <p:nvPicPr>
          <p:cNvPr id="29" name="Picture 6">
            <a:extLst>
              <a:ext uri="{FF2B5EF4-FFF2-40B4-BE49-F238E27FC236}">
                <a16:creationId xmlns:a16="http://schemas.microsoft.com/office/drawing/2014/main" id="{0695C3A6-BF3C-75A1-FBF4-8FAE44362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065" y="3959631"/>
            <a:ext cx="2852323" cy="213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4DD04AC-F6EC-2BF5-F8E8-AB919130BAE9}"/>
              </a:ext>
            </a:extLst>
          </p:cNvPr>
          <p:cNvSpPr txBox="1"/>
          <p:nvPr/>
        </p:nvSpPr>
        <p:spPr>
          <a:xfrm>
            <a:off x="9256064" y="6066719"/>
            <a:ext cx="2852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ea typeface="Roboto" panose="02000000000000000000" pitchFamily="2" charset="0"/>
              </a:defRPr>
            </a:lvl1pPr>
          </a:lstStyle>
          <a:p>
            <a:pPr algn="ctr"/>
            <a:r>
              <a:rPr lang="en-GB" sz="1200" dirty="0"/>
              <a:t>First test in horizontal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85693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1">
            <a:extLst>
              <a:ext uri="{FF2B5EF4-FFF2-40B4-BE49-F238E27FC236}">
                <a16:creationId xmlns:a16="http://schemas.microsoft.com/office/drawing/2014/main" id="{A0E498B3-656F-354E-3FF5-8D37E71FCF4A}"/>
              </a:ext>
            </a:extLst>
          </p:cNvPr>
          <p:cNvSpPr txBox="1"/>
          <p:nvPr/>
        </p:nvSpPr>
        <p:spPr>
          <a:xfrm>
            <a:off x="2022829" y="380035"/>
            <a:ext cx="853766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it-IT" sz="3200" dirty="0"/>
              <a:t>Outline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82FF45-408B-104A-A91E-D174859C558A}"/>
              </a:ext>
            </a:extLst>
          </p:cNvPr>
          <p:cNvSpPr txBox="1"/>
          <p:nvPr/>
        </p:nvSpPr>
        <p:spPr>
          <a:xfrm>
            <a:off x="1178403" y="1672844"/>
            <a:ext cx="7338580" cy="2840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fr-FR" sz="2400" dirty="0" err="1"/>
              <a:t>SuperKEKB</a:t>
            </a:r>
            <a:r>
              <a:rPr lang="fr-FR" sz="2400" dirty="0"/>
              <a:t> </a:t>
            </a:r>
            <a:r>
              <a:rPr lang="fr-FR" sz="2400" dirty="0" err="1"/>
              <a:t>flanges</a:t>
            </a:r>
            <a:endParaRPr lang="fr-FR" sz="2400" dirty="0"/>
          </a:p>
          <a:p>
            <a:pPr algn="l">
              <a:lnSpc>
                <a:spcPct val="200000"/>
              </a:lnSpc>
            </a:pPr>
            <a:r>
              <a:rPr lang="fr-FR" sz="2400" dirty="0"/>
              <a:t>FCC-</a:t>
            </a:r>
            <a:r>
              <a:rPr lang="fr-FR" sz="2400" dirty="0" err="1"/>
              <a:t>ee</a:t>
            </a:r>
            <a:r>
              <a:rPr lang="fr-FR" sz="2400" dirty="0"/>
              <a:t> vacuum </a:t>
            </a:r>
            <a:r>
              <a:rPr lang="fr-FR" sz="2400" dirty="0" err="1"/>
              <a:t>layout</a:t>
            </a:r>
            <a:r>
              <a:rPr lang="fr-FR" sz="2400" dirty="0"/>
              <a:t> and connections</a:t>
            </a:r>
          </a:p>
          <a:p>
            <a:pPr algn="l">
              <a:lnSpc>
                <a:spcPct val="200000"/>
              </a:lnSpc>
            </a:pPr>
            <a:r>
              <a:rPr lang="fr-FR" sz="2400" dirty="0"/>
              <a:t>VSC </a:t>
            </a:r>
            <a:r>
              <a:rPr lang="fr-FR" sz="2400" dirty="0" err="1"/>
              <a:t>approach</a:t>
            </a:r>
            <a:r>
              <a:rPr lang="fr-FR" sz="2400" dirty="0"/>
              <a:t> in case of </a:t>
            </a:r>
            <a:r>
              <a:rPr lang="fr-FR" sz="2400" dirty="0" err="1"/>
              <a:t>leaks</a:t>
            </a:r>
            <a:endParaRPr lang="fr-FR" sz="2400" dirty="0"/>
          </a:p>
          <a:p>
            <a:pPr algn="l">
              <a:lnSpc>
                <a:spcPct val="200000"/>
              </a:lnSpc>
            </a:pPr>
            <a:r>
              <a:rPr lang="fr-FR" sz="2400" dirty="0"/>
              <a:t>VSC </a:t>
            </a:r>
            <a:r>
              <a:rPr lang="fr-FR" sz="2400" dirty="0" err="1"/>
              <a:t>experience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VACSEAL</a:t>
            </a:r>
          </a:p>
        </p:txBody>
      </p:sp>
    </p:spTree>
    <p:extLst>
      <p:ext uri="{BB962C8B-B14F-4D97-AF65-F5344CB8AC3E}">
        <p14:creationId xmlns:p14="http://schemas.microsoft.com/office/powerpoint/2010/main" val="2345467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D0DBFF-459C-34C0-DDAC-B3BF02878A14}"/>
              </a:ext>
            </a:extLst>
          </p:cNvPr>
          <p:cNvSpPr txBox="1"/>
          <p:nvPr/>
        </p:nvSpPr>
        <p:spPr>
          <a:xfrm>
            <a:off x="2323750" y="0"/>
            <a:ext cx="7214533" cy="52850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SuperKEKB</a:t>
            </a:r>
            <a:r>
              <a:rPr lang="en-GB" dirty="0"/>
              <a:t> flanges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DA2633-FC99-2EB5-72E3-83E8CBE34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8149" y="712474"/>
            <a:ext cx="2743142" cy="19593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373E91-90BF-E3CC-EA08-F349AECC9363}"/>
              </a:ext>
            </a:extLst>
          </p:cNvPr>
          <p:cNvSpPr txBox="1"/>
          <p:nvPr/>
        </p:nvSpPr>
        <p:spPr>
          <a:xfrm>
            <a:off x="83671" y="6059838"/>
            <a:ext cx="119469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Development of copper-alloy Matsumoto–Ohtsuka-type vacuum ﬂanges  and its application to accelerator beam pipes, J. Vac. Sci. Technol. A 27, 1303 (2009); </a:t>
            </a:r>
            <a:r>
              <a:rPr lang="en-GB" sz="800" dirty="0">
                <a:hlinkClick r:id="rId3"/>
              </a:rPr>
              <a:t>https://doi.org/10.1116/1.3237149</a:t>
            </a:r>
            <a:r>
              <a:rPr lang="en-GB" sz="800" dirty="0"/>
              <a:t>, Y. </a:t>
            </a:r>
            <a:r>
              <a:rPr lang="en-GB" sz="800" dirty="0" err="1"/>
              <a:t>Suetsugu</a:t>
            </a:r>
            <a:r>
              <a:rPr lang="en-GB" sz="800" dirty="0"/>
              <a:t>, M. Shirai, M. Ohtsuka, T. </a:t>
            </a:r>
            <a:r>
              <a:rPr lang="en-GB" sz="800" dirty="0" err="1"/>
              <a:t>Nishidono</a:t>
            </a:r>
            <a:r>
              <a:rPr lang="en-GB" sz="800" dirty="0"/>
              <a:t>, K. Watanabe, Y. Suzuki, M. Tsuchiya, A. Yonemoto, K. </a:t>
            </a:r>
            <a:r>
              <a:rPr lang="en-GB" sz="800" dirty="0" err="1"/>
              <a:t>Sennyu</a:t>
            </a:r>
            <a:r>
              <a:rPr lang="en-GB" sz="800" dirty="0"/>
              <a:t>, and H. Hara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8548B8-B15F-CCAB-C33A-3907206223A5}"/>
              </a:ext>
            </a:extLst>
          </p:cNvPr>
          <p:cNvSpPr txBox="1"/>
          <p:nvPr/>
        </p:nvSpPr>
        <p:spPr>
          <a:xfrm>
            <a:off x="83671" y="5892512"/>
            <a:ext cx="1149331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GB" dirty="0"/>
              <a:t>Application of a Matsumoto-Ohtsuka-type vacuum flange to beam ducts for future accelerators, J. Vac. Sci. Technol. A 23, 1721–1727 (2005), </a:t>
            </a:r>
            <a:r>
              <a:rPr lang="en-GB" dirty="0">
                <a:hlinkClick r:id="rId4"/>
              </a:rPr>
              <a:t>https://doi.org/10.1116/1.2101808</a:t>
            </a:r>
            <a:r>
              <a:rPr lang="en-GB" dirty="0"/>
              <a:t> , Y. </a:t>
            </a:r>
            <a:r>
              <a:rPr lang="en-GB" dirty="0" err="1"/>
              <a:t>Suetsugu</a:t>
            </a:r>
            <a:r>
              <a:rPr lang="en-GB" dirty="0"/>
              <a:t>; M. Shirai; M. Ohtsuka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1D53CC-926E-B0E9-880E-A5FBCC21A4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755" y="3545417"/>
            <a:ext cx="4615837" cy="21406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D0EAA3-DC7D-8587-6938-831988152A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8149" y="2781708"/>
            <a:ext cx="2743143" cy="28950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6F1119-3D72-A084-0265-A93CA9B5E6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4398" y="3638542"/>
            <a:ext cx="3005980" cy="20475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A5FABD1-DEF2-52DE-5FAF-89B54559B053}"/>
              </a:ext>
            </a:extLst>
          </p:cNvPr>
          <p:cNvSpPr txBox="1"/>
          <p:nvPr/>
        </p:nvSpPr>
        <p:spPr>
          <a:xfrm>
            <a:off x="285047" y="2189338"/>
            <a:ext cx="531097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Matsumoto-Ohtsuka-type vacuum flange based on: 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Bolted connection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Copper gasket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Local compression between flat surfaces on the flanges 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1AB22-6440-9A10-BAAE-1911AF8A2B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6019" y="790851"/>
            <a:ext cx="3443477" cy="198154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C089C05-2075-C509-FE81-67C26057E88D}"/>
              </a:ext>
            </a:extLst>
          </p:cNvPr>
          <p:cNvSpPr txBox="1"/>
          <p:nvPr/>
        </p:nvSpPr>
        <p:spPr>
          <a:xfrm>
            <a:off x="83671" y="5686094"/>
            <a:ext cx="1206649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GB" dirty="0"/>
              <a:t>Design and construction of the </a:t>
            </a:r>
            <a:r>
              <a:rPr lang="en-GB" dirty="0" err="1"/>
              <a:t>SuperKEKB</a:t>
            </a:r>
            <a:r>
              <a:rPr lang="en-GB" dirty="0"/>
              <a:t> vacuum system, J. Vac. Sci. Technol. A 30, 031602 (2012); </a:t>
            </a:r>
            <a:r>
              <a:rPr lang="en-GB" dirty="0">
                <a:hlinkClick r:id="rId9"/>
              </a:rPr>
              <a:t>https://doi.org/10.1116/1.3696683</a:t>
            </a:r>
            <a:r>
              <a:rPr lang="en-GB" dirty="0"/>
              <a:t>, Yusuke </a:t>
            </a:r>
            <a:r>
              <a:rPr lang="en-GB" dirty="0" err="1"/>
              <a:t>Suetsugu</a:t>
            </a:r>
            <a:r>
              <a:rPr lang="en-GB" dirty="0"/>
              <a:t>, Ken-</a:t>
            </a:r>
            <a:r>
              <a:rPr lang="en-GB" dirty="0" err="1"/>
              <a:t>ichi</a:t>
            </a:r>
            <a:r>
              <a:rPr lang="en-GB" dirty="0"/>
              <a:t> Kanazawa, Kyo Shibata, Takuya Ishibashi, Hiromi Hisamatsu, Mitsuru Shirai, and Shinji Terui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261BB0-E6F0-83EC-F313-92215B3757F8}"/>
              </a:ext>
            </a:extLst>
          </p:cNvPr>
          <p:cNvSpPr txBox="1"/>
          <p:nvPr/>
        </p:nvSpPr>
        <p:spPr>
          <a:xfrm>
            <a:off x="285047" y="898651"/>
            <a:ext cx="531097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Vacuum chamber based on: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Antechamber with distributed NEG strip pump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Antechamber with distributed synchrotron 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66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asellaDiTesto 21">
            <a:extLst>
              <a:ext uri="{FF2B5EF4-FFF2-40B4-BE49-F238E27FC236}">
                <a16:creationId xmlns:a16="http://schemas.microsoft.com/office/drawing/2014/main" id="{5905FFF5-3DFC-362D-8258-F075CC3E7EF9}"/>
              </a:ext>
            </a:extLst>
          </p:cNvPr>
          <p:cNvSpPr txBox="1"/>
          <p:nvPr/>
        </p:nvSpPr>
        <p:spPr>
          <a:xfrm>
            <a:off x="2022829" y="-8272"/>
            <a:ext cx="8537668" cy="58345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tx1"/>
                </a:solidFill>
              </a:rPr>
              <a:t>FCCee functional layout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F6EE648-9148-DEA5-437F-8A3AFBA507CE}"/>
              </a:ext>
            </a:extLst>
          </p:cNvPr>
          <p:cNvSpPr txBox="1"/>
          <p:nvPr/>
        </p:nvSpPr>
        <p:spPr>
          <a:xfrm>
            <a:off x="384727" y="4520673"/>
            <a:ext cx="8160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Synchrotron radiation absorbers are installed in dipoles, shielding also the interconnections and quad/correctors </a:t>
            </a:r>
          </a:p>
          <a:p>
            <a:r>
              <a:rPr lang="en-GB" sz="1600" dirty="0">
                <a:sym typeface="Wingdings" panose="05000000000000000000" pitchFamily="2" charset="2"/>
              </a:rPr>
              <a:t> no synchrotron radiation on the flanges</a:t>
            </a:r>
            <a:r>
              <a:rPr lang="en-GB" sz="1600" dirty="0"/>
              <a:t>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5169B8-41A6-9620-E683-D79026B059E6}"/>
              </a:ext>
            </a:extLst>
          </p:cNvPr>
          <p:cNvGrpSpPr/>
          <p:nvPr/>
        </p:nvGrpSpPr>
        <p:grpSpPr>
          <a:xfrm>
            <a:off x="614252" y="779323"/>
            <a:ext cx="10729969" cy="3740970"/>
            <a:chOff x="614252" y="779323"/>
            <a:chExt cx="10729969" cy="3740970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5163A7A-1F05-1587-8F4F-44A3FA2ADCDA}"/>
                </a:ext>
              </a:extLst>
            </p:cNvPr>
            <p:cNvSpPr/>
            <p:nvPr/>
          </p:nvSpPr>
          <p:spPr>
            <a:xfrm>
              <a:off x="1956514" y="2240098"/>
              <a:ext cx="204137" cy="14037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624AA3B-FCED-AE86-4F38-B23535E793C7}"/>
                </a:ext>
              </a:extLst>
            </p:cNvPr>
            <p:cNvSpPr/>
            <p:nvPr/>
          </p:nvSpPr>
          <p:spPr>
            <a:xfrm>
              <a:off x="2189810" y="2240095"/>
              <a:ext cx="204137" cy="14037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DE925C3-89FA-3E41-285B-1913E2F5D441}"/>
                </a:ext>
              </a:extLst>
            </p:cNvPr>
            <p:cNvSpPr/>
            <p:nvPr/>
          </p:nvSpPr>
          <p:spPr>
            <a:xfrm>
              <a:off x="2434134" y="2240098"/>
              <a:ext cx="204137" cy="14037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A76C66C-7EF2-8D50-D261-F79D9332C8CE}"/>
                </a:ext>
              </a:extLst>
            </p:cNvPr>
            <p:cNvSpPr/>
            <p:nvPr/>
          </p:nvSpPr>
          <p:spPr>
            <a:xfrm>
              <a:off x="3629803" y="2240098"/>
              <a:ext cx="2229525" cy="1403775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4329DF2-29E4-8699-7C64-DEF4A295F4DB}"/>
                </a:ext>
              </a:extLst>
            </p:cNvPr>
            <p:cNvSpPr/>
            <p:nvPr/>
          </p:nvSpPr>
          <p:spPr>
            <a:xfrm>
              <a:off x="6146374" y="2240098"/>
              <a:ext cx="2229525" cy="1403775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FB45C76-2880-8257-C121-391C26E4258A}"/>
                </a:ext>
              </a:extLst>
            </p:cNvPr>
            <p:cNvSpPr/>
            <p:nvPr/>
          </p:nvSpPr>
          <p:spPr>
            <a:xfrm>
              <a:off x="1125285" y="2240098"/>
              <a:ext cx="798503" cy="1403775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B68F0AF-F728-6718-39A9-7DD0759A3A40}"/>
                </a:ext>
              </a:extLst>
            </p:cNvPr>
            <p:cNvSpPr txBox="1"/>
            <p:nvPr/>
          </p:nvSpPr>
          <p:spPr>
            <a:xfrm>
              <a:off x="3969565" y="1837843"/>
              <a:ext cx="1589795" cy="432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Dipole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3BF363-C0ED-7E06-E64D-396F3987FDB6}"/>
                </a:ext>
              </a:extLst>
            </p:cNvPr>
            <p:cNvSpPr txBox="1"/>
            <p:nvPr/>
          </p:nvSpPr>
          <p:spPr>
            <a:xfrm>
              <a:off x="6466237" y="1837963"/>
              <a:ext cx="1589795" cy="432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Dipole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3A5BE20-8E46-6750-EBBD-BA08E3CCD186}"/>
                </a:ext>
              </a:extLst>
            </p:cNvPr>
            <p:cNvSpPr txBox="1"/>
            <p:nvPr/>
          </p:nvSpPr>
          <p:spPr>
            <a:xfrm>
              <a:off x="9424671" y="1945169"/>
              <a:ext cx="16607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Quad &amp; correctors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BEDD0D3-C530-610E-82A8-3304BD09D972}"/>
                </a:ext>
              </a:extLst>
            </p:cNvPr>
            <p:cNvGrpSpPr/>
            <p:nvPr/>
          </p:nvGrpSpPr>
          <p:grpSpPr>
            <a:xfrm>
              <a:off x="3381580" y="2596582"/>
              <a:ext cx="2621271" cy="690803"/>
              <a:chOff x="3094892" y="4793064"/>
              <a:chExt cx="2783394" cy="733529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17C21E0-78FA-5BF6-5A30-F3E9FD772471}"/>
                  </a:ext>
                </a:extLst>
              </p:cNvPr>
              <p:cNvSpPr/>
              <p:nvPr/>
            </p:nvSpPr>
            <p:spPr>
              <a:xfrm>
                <a:off x="3185327" y="4973934"/>
                <a:ext cx="2602524" cy="37178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347D3C5A-F80B-61A4-EEB1-2EAC6E842FD1}"/>
                  </a:ext>
                </a:extLst>
              </p:cNvPr>
              <p:cNvSpPr/>
              <p:nvPr/>
            </p:nvSpPr>
            <p:spPr>
              <a:xfrm>
                <a:off x="5787851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907EDD7-285D-2BE6-6E77-38FBE51B016B}"/>
                  </a:ext>
                </a:extLst>
              </p:cNvPr>
              <p:cNvSpPr/>
              <p:nvPr/>
            </p:nvSpPr>
            <p:spPr>
              <a:xfrm>
                <a:off x="3094892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CA6CB8D-8E4D-1090-7B77-72EFEFCB89A0}"/>
                </a:ext>
              </a:extLst>
            </p:cNvPr>
            <p:cNvGrpSpPr/>
            <p:nvPr/>
          </p:nvGrpSpPr>
          <p:grpSpPr>
            <a:xfrm>
              <a:off x="6008857" y="2596583"/>
              <a:ext cx="2621271" cy="690803"/>
              <a:chOff x="3094892" y="4793064"/>
              <a:chExt cx="2783394" cy="733529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1761DC9A-DFD4-5FBF-180E-8E0E1532F5FB}"/>
                  </a:ext>
                </a:extLst>
              </p:cNvPr>
              <p:cNvSpPr/>
              <p:nvPr/>
            </p:nvSpPr>
            <p:spPr>
              <a:xfrm>
                <a:off x="3185327" y="4973934"/>
                <a:ext cx="2602524" cy="37178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7F729BFC-A82A-6C3C-5CA7-36F31FF39DDF}"/>
                  </a:ext>
                </a:extLst>
              </p:cNvPr>
              <p:cNvSpPr/>
              <p:nvPr/>
            </p:nvSpPr>
            <p:spPr>
              <a:xfrm>
                <a:off x="5787851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DA84A560-4722-080B-F990-24AB13530CC4}"/>
                  </a:ext>
                </a:extLst>
              </p:cNvPr>
              <p:cNvSpPr/>
              <p:nvPr/>
            </p:nvSpPr>
            <p:spPr>
              <a:xfrm>
                <a:off x="3094892" y="4793064"/>
                <a:ext cx="90435" cy="73352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49D3285-47F7-B6DE-68CB-80540EBC80B7}"/>
                </a:ext>
              </a:extLst>
            </p:cNvPr>
            <p:cNvGrpSpPr/>
            <p:nvPr/>
          </p:nvGrpSpPr>
          <p:grpSpPr>
            <a:xfrm>
              <a:off x="2838697" y="2497500"/>
              <a:ext cx="448165" cy="888968"/>
              <a:chOff x="2567412" y="2978943"/>
              <a:chExt cx="475884" cy="943950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70AA0D27-1B3B-4069-B84B-BD335D1D4E2D}"/>
                  </a:ext>
                </a:extLst>
              </p:cNvPr>
              <p:cNvGrpSpPr/>
              <p:nvPr/>
            </p:nvGrpSpPr>
            <p:grpSpPr>
              <a:xfrm>
                <a:off x="2570362" y="2978943"/>
                <a:ext cx="467618" cy="105211"/>
                <a:chOff x="2520849" y="2978943"/>
                <a:chExt cx="339539" cy="105211"/>
              </a:xfrm>
            </p:grpSpPr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CAC0126E-CE4F-E60A-87FD-91B88CB64A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20849" y="2978943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3C99A126-94AD-24CF-D5D3-EB653DB525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0D3E96D8-8E7D-5273-C8EC-CE2E54000833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1573F27B-9902-BB11-3828-3D986BF9F133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7DE86C5-0BF7-827B-52F5-D71C150C159D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58C38F34-45CB-FB81-9137-76EDF411E5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E7E3197B-61D8-9750-DED4-83D60298E3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414210F6-5179-8A49-CED0-5FA552E15108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9C9EB37-D623-CF18-E977-1A398F3A41C5}"/>
                  </a:ext>
                </a:extLst>
              </p:cNvPr>
              <p:cNvGrpSpPr/>
              <p:nvPr/>
            </p:nvGrpSpPr>
            <p:grpSpPr>
              <a:xfrm flipV="1">
                <a:off x="2567412" y="3817683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4283FCB-AB10-ACD0-F896-8ADBE441FF06}"/>
                    </a:ext>
                  </a:extLst>
                </p:cNvPr>
                <p:cNvCxnSpPr/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7FAFD1AA-4AFA-F6D7-985F-DFD8EF9BF4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31B865B2-9413-FD30-9C82-E8B138765A89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45E7350F-C1D2-DE2A-1EC5-12094BAFBD3F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DEB924C4-288D-C6E3-442D-7B0B1520C429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5D02A7A-E85B-017B-260A-5F2BF46FDD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2A8B0092-E7E7-76B9-BE5B-DEB67B49D6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626E2079-430B-260C-5755-7B8795C67BA8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7E35E0BB-85EE-0979-1968-FF89C4C30D22}"/>
                  </a:ext>
                </a:extLst>
              </p:cNvPr>
              <p:cNvCxnSpPr/>
              <p:nvPr/>
            </p:nvCxnSpPr>
            <p:spPr>
              <a:xfrm>
                <a:off x="2572447" y="3265024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50158A8-DF64-0236-AE23-5774BBBF5DE2}"/>
                  </a:ext>
                </a:extLst>
              </p:cNvPr>
              <p:cNvCxnSpPr/>
              <p:nvPr/>
            </p:nvCxnSpPr>
            <p:spPr>
              <a:xfrm>
                <a:off x="2572447" y="3636813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CDFCEC1-E2E8-5AA8-51CF-890A6D5B325B}"/>
                </a:ext>
              </a:extLst>
            </p:cNvPr>
            <p:cNvGrpSpPr/>
            <p:nvPr/>
          </p:nvGrpSpPr>
          <p:grpSpPr>
            <a:xfrm>
              <a:off x="8719192" y="2511840"/>
              <a:ext cx="448165" cy="888967"/>
              <a:chOff x="2567412" y="2978944"/>
              <a:chExt cx="475884" cy="94394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8368DD57-525F-6C52-55D2-9F17A5CA067B}"/>
                  </a:ext>
                </a:extLst>
              </p:cNvPr>
              <p:cNvGrpSpPr/>
              <p:nvPr/>
            </p:nvGrpSpPr>
            <p:grpSpPr>
              <a:xfrm>
                <a:off x="2570360" y="2978944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A2DE68B0-C352-2191-F38B-F31719496DF5}"/>
                    </a:ext>
                  </a:extLst>
                </p:cNvPr>
                <p:cNvCxnSpPr/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645EC25F-D0CE-7B60-5F31-C97C178104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E6FFC1C-CC6C-6813-128F-C2E34686EBFF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31C8BFD5-F963-0EDE-13DE-C0AF41A1B3AE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D3DE79A3-FC3F-28CD-7D69-3B22D26D0FE7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7AA551B-FC5B-4B5E-3E69-BE6A1D036D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1646120F-3E61-0373-2BEA-D0A308C093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64FCE078-0D47-CCE6-7B1E-F463650FB05E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48BCAED-D8C8-C222-5A61-51CC3E22F35F}"/>
                  </a:ext>
                </a:extLst>
              </p:cNvPr>
              <p:cNvGrpSpPr/>
              <p:nvPr/>
            </p:nvGrpSpPr>
            <p:grpSpPr>
              <a:xfrm flipV="1">
                <a:off x="2567412" y="3817683"/>
                <a:ext cx="467613" cy="105210"/>
                <a:chOff x="2520852" y="2978944"/>
                <a:chExt cx="339536" cy="105210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5513DCA0-F53E-250B-B977-623C37A5A69E}"/>
                    </a:ext>
                  </a:extLst>
                </p:cNvPr>
                <p:cNvCxnSpPr/>
                <p:nvPr/>
              </p:nvCxnSpPr>
              <p:spPr>
                <a:xfrm flipV="1">
                  <a:off x="2520852" y="2978944"/>
                  <a:ext cx="4521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7C5E1A63-BB79-60F5-1265-D652239854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5557" y="2978944"/>
                  <a:ext cx="53552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3C1B381D-AD29-59B3-10F9-D9CA417C0353}"/>
                    </a:ext>
                  </a:extLst>
                </p:cNvPr>
                <p:cNvCxnSpPr/>
                <p:nvPr/>
              </p:nvCxnSpPr>
              <p:spPr>
                <a:xfrm flipV="1">
                  <a:off x="2618868" y="2978944"/>
                  <a:ext cx="41077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3382E8C9-E166-E5DD-D820-758578162133}"/>
                    </a:ext>
                  </a:extLst>
                </p:cNvPr>
                <p:cNvCxnSpPr/>
                <p:nvPr/>
              </p:nvCxnSpPr>
              <p:spPr>
                <a:xfrm>
                  <a:off x="2659945" y="2978944"/>
                  <a:ext cx="34923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DE9D702E-09A3-7D74-EA30-8180CB3773A9}"/>
                    </a:ext>
                  </a:extLst>
                </p:cNvPr>
                <p:cNvCxnSpPr/>
                <p:nvPr/>
              </p:nvCxnSpPr>
              <p:spPr>
                <a:xfrm flipV="1">
                  <a:off x="2697660" y="2978944"/>
                  <a:ext cx="4083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0DA24000-6971-147D-3882-E00738EA6B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1288" y="2978944"/>
                  <a:ext cx="42976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5BFA6135-BBB8-615D-DD7E-5EDFE15D12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84264" y="2978944"/>
                  <a:ext cx="34459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1D5534A1-F7A4-C615-1B73-A5A5CD0A67FA}"/>
                    </a:ext>
                  </a:extLst>
                </p:cNvPr>
                <p:cNvCxnSpPr/>
                <p:nvPr/>
              </p:nvCxnSpPr>
              <p:spPr>
                <a:xfrm>
                  <a:off x="2818723" y="2978944"/>
                  <a:ext cx="41665" cy="10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06A9B0C-3823-7D05-6732-255254C8B15F}"/>
                  </a:ext>
                </a:extLst>
              </p:cNvPr>
              <p:cNvCxnSpPr/>
              <p:nvPr/>
            </p:nvCxnSpPr>
            <p:spPr>
              <a:xfrm>
                <a:off x="2572447" y="3265024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EF9D4C1-2204-FACC-0276-4F4AA9C6D2C9}"/>
                  </a:ext>
                </a:extLst>
              </p:cNvPr>
              <p:cNvCxnSpPr/>
              <p:nvPr/>
            </p:nvCxnSpPr>
            <p:spPr>
              <a:xfrm>
                <a:off x="2572447" y="3636813"/>
                <a:ext cx="470849" cy="0"/>
              </a:xfrm>
              <a:prstGeom prst="line">
                <a:avLst/>
              </a:prstGeom>
              <a:ln w="60325" cmpd="dbl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D05A57-1F65-A21B-A274-DDB787E31D13}"/>
                </a:ext>
              </a:extLst>
            </p:cNvPr>
            <p:cNvSpPr txBox="1"/>
            <p:nvPr/>
          </p:nvSpPr>
          <p:spPr>
            <a:xfrm>
              <a:off x="7196232" y="779323"/>
              <a:ext cx="2450936" cy="432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Shielded bellows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28F6EC8-4912-6774-7044-5AA6F3F5BBD0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8421700" y="1212160"/>
              <a:ext cx="412821" cy="131831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CDCC308-12B8-C6D4-F014-FF9BA267C251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 flipH="1">
              <a:off x="3215697" y="1212160"/>
              <a:ext cx="5206003" cy="131831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67541E4-39BE-82C7-9B91-00FF452C42B7}"/>
                </a:ext>
              </a:extLst>
            </p:cNvPr>
            <p:cNvSpPr txBox="1"/>
            <p:nvPr/>
          </p:nvSpPr>
          <p:spPr>
            <a:xfrm>
              <a:off x="4746850" y="3914955"/>
              <a:ext cx="1591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Flange connection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871A2F3-CC5A-3178-C34F-CEE0CB37C700}"/>
                </a:ext>
              </a:extLst>
            </p:cNvPr>
            <p:cNvCxnSpPr>
              <a:cxnSpLocks/>
              <a:stCxn id="19" idx="0"/>
              <a:endCxn id="79" idx="2"/>
            </p:cNvCxnSpPr>
            <p:nvPr/>
          </p:nvCxnSpPr>
          <p:spPr>
            <a:xfrm flipV="1">
              <a:off x="5542395" y="3287386"/>
              <a:ext cx="509046" cy="62756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0401604-00FA-946C-4F77-28F4F14E4021}"/>
                </a:ext>
              </a:extLst>
            </p:cNvPr>
            <p:cNvSpPr txBox="1"/>
            <p:nvPr/>
          </p:nvSpPr>
          <p:spPr>
            <a:xfrm>
              <a:off x="6094025" y="3830121"/>
              <a:ext cx="22295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~11 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CE6B596-99E3-1F30-F9D5-CD4AC3146A8D}"/>
                </a:ext>
              </a:extLst>
            </p:cNvPr>
            <p:cNvCxnSpPr>
              <a:cxnSpLocks/>
            </p:cNvCxnSpPr>
            <p:nvPr/>
          </p:nvCxnSpPr>
          <p:spPr>
            <a:xfrm>
              <a:off x="6146374" y="3817826"/>
              <a:ext cx="2229525" cy="0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A3127354-D291-9F04-C63A-7E9864C9FE6A}"/>
                </a:ext>
              </a:extLst>
            </p:cNvPr>
            <p:cNvGrpSpPr/>
            <p:nvPr/>
          </p:nvGrpSpPr>
          <p:grpSpPr>
            <a:xfrm>
              <a:off x="651968" y="2596582"/>
              <a:ext cx="2098432" cy="690803"/>
              <a:chOff x="1186418" y="4419431"/>
              <a:chExt cx="2098432" cy="690803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A35940A4-941F-CC1E-8A28-1A48DB7A4A87}"/>
                  </a:ext>
                </a:extLst>
              </p:cNvPr>
              <p:cNvGrpSpPr/>
              <p:nvPr/>
            </p:nvGrpSpPr>
            <p:grpSpPr>
              <a:xfrm>
                <a:off x="1186418" y="4419431"/>
                <a:ext cx="2098432" cy="690803"/>
                <a:chOff x="3830506" y="4793064"/>
                <a:chExt cx="2228232" cy="733529"/>
              </a:xfrm>
            </p:grpSpPr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A71E2F2F-D09D-07E5-262C-9E71E2C27AB8}"/>
                    </a:ext>
                  </a:extLst>
                </p:cNvPr>
                <p:cNvSpPr/>
                <p:nvPr/>
              </p:nvSpPr>
              <p:spPr>
                <a:xfrm>
                  <a:off x="3920941" y="4973934"/>
                  <a:ext cx="2055112" cy="37178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7DC33220-3BAF-EAA3-DC92-1574F69B088F}"/>
                    </a:ext>
                  </a:extLst>
                </p:cNvPr>
                <p:cNvSpPr/>
                <p:nvPr/>
              </p:nvSpPr>
              <p:spPr>
                <a:xfrm>
                  <a:off x="5968303" y="4793064"/>
                  <a:ext cx="90435" cy="73352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4FC9944F-A0A3-2326-D172-E73F68C45FDA}"/>
                    </a:ext>
                  </a:extLst>
                </p:cNvPr>
                <p:cNvSpPr/>
                <p:nvPr/>
              </p:nvSpPr>
              <p:spPr>
                <a:xfrm>
                  <a:off x="3830506" y="4793064"/>
                  <a:ext cx="90435" cy="73352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CFE2E55D-A0DF-489F-A4A2-F69730F141A5}"/>
                  </a:ext>
                </a:extLst>
              </p:cNvPr>
              <p:cNvGrpSpPr/>
              <p:nvPr/>
            </p:nvGrpSpPr>
            <p:grpSpPr>
              <a:xfrm>
                <a:off x="1311381" y="4522984"/>
                <a:ext cx="443733" cy="483696"/>
                <a:chOff x="9232009" y="3197203"/>
                <a:chExt cx="471177" cy="513612"/>
              </a:xfrm>
            </p:grpSpPr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15B7F8A1-96E0-CE39-825F-210B63B423CF}"/>
                    </a:ext>
                  </a:extLst>
                </p:cNvPr>
                <p:cNvSpPr/>
                <p:nvPr/>
              </p:nvSpPr>
              <p:spPr>
                <a:xfrm>
                  <a:off x="9232009" y="3197203"/>
                  <a:ext cx="471177" cy="51361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7F0E5B0A-FED9-2546-FDA6-4E22FFA549BF}"/>
                    </a:ext>
                  </a:extLst>
                </p:cNvPr>
                <p:cNvSpPr/>
                <p:nvPr/>
              </p:nvSpPr>
              <p:spPr>
                <a:xfrm>
                  <a:off x="9388128" y="3288437"/>
                  <a:ext cx="140174" cy="5762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361B4637-3CD8-6E40-6FA0-B8A838B96B3B}"/>
                    </a:ext>
                  </a:extLst>
                </p:cNvPr>
                <p:cNvSpPr/>
                <p:nvPr/>
              </p:nvSpPr>
              <p:spPr>
                <a:xfrm>
                  <a:off x="9383658" y="3559953"/>
                  <a:ext cx="140174" cy="5762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</p:grpSp>
        </p:grp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1C1F401A-6529-7DEF-943C-7564F2AD1149}"/>
                </a:ext>
              </a:extLst>
            </p:cNvPr>
            <p:cNvSpPr/>
            <p:nvPr/>
          </p:nvSpPr>
          <p:spPr>
            <a:xfrm>
              <a:off x="10550335" y="2240095"/>
              <a:ext cx="204137" cy="14037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0A08FF0-E1FD-7831-76E8-3BC8EA896316}"/>
                </a:ext>
              </a:extLst>
            </p:cNvPr>
            <p:cNvSpPr/>
            <p:nvPr/>
          </p:nvSpPr>
          <p:spPr>
            <a:xfrm>
              <a:off x="10783631" y="2240092"/>
              <a:ext cx="204137" cy="14037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71B1088-B4D9-7DB4-7181-EC6CCD5DC4D1}"/>
                </a:ext>
              </a:extLst>
            </p:cNvPr>
            <p:cNvSpPr/>
            <p:nvPr/>
          </p:nvSpPr>
          <p:spPr>
            <a:xfrm>
              <a:off x="11027955" y="2240095"/>
              <a:ext cx="204137" cy="14037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F12420C-EBB5-3E80-3876-781D2BBDE46B}"/>
                </a:ext>
              </a:extLst>
            </p:cNvPr>
            <p:cNvSpPr/>
            <p:nvPr/>
          </p:nvSpPr>
          <p:spPr>
            <a:xfrm>
              <a:off x="9719106" y="2240095"/>
              <a:ext cx="798503" cy="1403775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C0B884D-2412-ADF7-8B7A-C730F5B195D6}"/>
                </a:ext>
              </a:extLst>
            </p:cNvPr>
            <p:cNvGrpSpPr/>
            <p:nvPr/>
          </p:nvGrpSpPr>
          <p:grpSpPr>
            <a:xfrm>
              <a:off x="9245789" y="2596579"/>
              <a:ext cx="2098432" cy="690803"/>
              <a:chOff x="1186418" y="4419431"/>
              <a:chExt cx="2098432" cy="690803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A2DCE7DA-992F-0E6F-31DF-071FD6260C78}"/>
                  </a:ext>
                </a:extLst>
              </p:cNvPr>
              <p:cNvGrpSpPr/>
              <p:nvPr/>
            </p:nvGrpSpPr>
            <p:grpSpPr>
              <a:xfrm>
                <a:off x="1186418" y="4419431"/>
                <a:ext cx="2098432" cy="690803"/>
                <a:chOff x="3830506" y="4793064"/>
                <a:chExt cx="2228232" cy="733529"/>
              </a:xfrm>
            </p:grpSpPr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E6E3D8BD-4E3A-8028-E318-80BCEED81058}"/>
                    </a:ext>
                  </a:extLst>
                </p:cNvPr>
                <p:cNvSpPr/>
                <p:nvPr/>
              </p:nvSpPr>
              <p:spPr>
                <a:xfrm>
                  <a:off x="3920942" y="4973934"/>
                  <a:ext cx="2047361" cy="37178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CEB783A9-E7D0-CA02-EC9F-DA08CC6F85A2}"/>
                    </a:ext>
                  </a:extLst>
                </p:cNvPr>
                <p:cNvSpPr/>
                <p:nvPr/>
              </p:nvSpPr>
              <p:spPr>
                <a:xfrm>
                  <a:off x="5968303" y="4793064"/>
                  <a:ext cx="90435" cy="73352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5D8C720E-6837-7CDD-F6F8-A75B4F333ACF}"/>
                    </a:ext>
                  </a:extLst>
                </p:cNvPr>
                <p:cNvSpPr/>
                <p:nvPr/>
              </p:nvSpPr>
              <p:spPr>
                <a:xfrm>
                  <a:off x="3830506" y="4793064"/>
                  <a:ext cx="90435" cy="733529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6E9E6D13-E317-C4A8-C724-5AA296F21A54}"/>
                  </a:ext>
                </a:extLst>
              </p:cNvPr>
              <p:cNvGrpSpPr/>
              <p:nvPr/>
            </p:nvGrpSpPr>
            <p:grpSpPr>
              <a:xfrm>
                <a:off x="1311381" y="4522984"/>
                <a:ext cx="443733" cy="483696"/>
                <a:chOff x="9232009" y="3197203"/>
                <a:chExt cx="471177" cy="513612"/>
              </a:xfrm>
            </p:grpSpPr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E286F961-0A74-F062-DC48-F4027E512FAA}"/>
                    </a:ext>
                  </a:extLst>
                </p:cNvPr>
                <p:cNvSpPr/>
                <p:nvPr/>
              </p:nvSpPr>
              <p:spPr>
                <a:xfrm>
                  <a:off x="9232009" y="3197203"/>
                  <a:ext cx="471177" cy="51361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2EABE380-4DA0-31CD-97A4-7D2A81051B67}"/>
                    </a:ext>
                  </a:extLst>
                </p:cNvPr>
                <p:cNvSpPr/>
                <p:nvPr/>
              </p:nvSpPr>
              <p:spPr>
                <a:xfrm>
                  <a:off x="9388128" y="3288437"/>
                  <a:ext cx="140174" cy="5762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FAC6F17F-4ED1-D7DD-4239-8488A74257C6}"/>
                    </a:ext>
                  </a:extLst>
                </p:cNvPr>
                <p:cNvSpPr/>
                <p:nvPr/>
              </p:nvSpPr>
              <p:spPr>
                <a:xfrm>
                  <a:off x="9383658" y="3559953"/>
                  <a:ext cx="140174" cy="5762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</p:grpSp>
        </p:grp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8D936C82-F0CC-3906-F0EE-A1BBE982F7E7}"/>
                </a:ext>
              </a:extLst>
            </p:cNvPr>
            <p:cNvSpPr/>
            <p:nvPr/>
          </p:nvSpPr>
          <p:spPr>
            <a:xfrm>
              <a:off x="1125285" y="3706614"/>
              <a:ext cx="1531878" cy="27235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Girder</a:t>
              </a:r>
            </a:p>
          </p:txBody>
        </p:sp>
        <p:sp>
          <p:nvSpPr>
            <p:cNvPr id="329" name="Rectangle 328">
              <a:extLst>
                <a:ext uri="{FF2B5EF4-FFF2-40B4-BE49-F238E27FC236}">
                  <a16:creationId xmlns:a16="http://schemas.microsoft.com/office/drawing/2014/main" id="{38B9B161-7683-CA1E-F22D-0FED254B1203}"/>
                </a:ext>
              </a:extLst>
            </p:cNvPr>
            <p:cNvSpPr/>
            <p:nvPr/>
          </p:nvSpPr>
          <p:spPr>
            <a:xfrm>
              <a:off x="9715376" y="3709714"/>
              <a:ext cx="1531878" cy="27235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Girder</a:t>
              </a:r>
            </a:p>
          </p:txBody>
        </p:sp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9FDD52BF-B28C-F82F-BC64-50FA88EA32CB}"/>
                </a:ext>
              </a:extLst>
            </p:cNvPr>
            <p:cNvSpPr txBox="1"/>
            <p:nvPr/>
          </p:nvSpPr>
          <p:spPr>
            <a:xfrm>
              <a:off x="614252" y="1821958"/>
              <a:ext cx="697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BPM</a:t>
              </a:r>
            </a:p>
          </p:txBody>
        </p:sp>
        <p:cxnSp>
          <p:nvCxnSpPr>
            <p:cNvPr id="419" name="Straight Arrow Connector 418">
              <a:extLst>
                <a:ext uri="{FF2B5EF4-FFF2-40B4-BE49-F238E27FC236}">
                  <a16:creationId xmlns:a16="http://schemas.microsoft.com/office/drawing/2014/main" id="{84774C7D-790F-4492-03CA-7400AC9B48E6}"/>
                </a:ext>
              </a:extLst>
            </p:cNvPr>
            <p:cNvCxnSpPr>
              <a:cxnSpLocks/>
              <a:stCxn id="417" idx="2"/>
              <a:endCxn id="95" idx="0"/>
            </p:cNvCxnSpPr>
            <p:nvPr/>
          </p:nvCxnSpPr>
          <p:spPr>
            <a:xfrm>
              <a:off x="963061" y="2129735"/>
              <a:ext cx="35737" cy="5704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ight Triangle 425">
              <a:extLst>
                <a:ext uri="{FF2B5EF4-FFF2-40B4-BE49-F238E27FC236}">
                  <a16:creationId xmlns:a16="http://schemas.microsoft.com/office/drawing/2014/main" id="{C8A01052-EE6C-93BF-4ADC-D0F7AF66F44B}"/>
                </a:ext>
              </a:extLst>
            </p:cNvPr>
            <p:cNvSpPr/>
            <p:nvPr/>
          </p:nvSpPr>
          <p:spPr>
            <a:xfrm rot="17586623">
              <a:off x="3689084" y="2570049"/>
              <a:ext cx="173268" cy="41666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7" name="Right Triangle 426">
              <a:extLst>
                <a:ext uri="{FF2B5EF4-FFF2-40B4-BE49-F238E27FC236}">
                  <a16:creationId xmlns:a16="http://schemas.microsoft.com/office/drawing/2014/main" id="{5BE6C0EC-4039-4400-EC6A-7003520DBDE7}"/>
                </a:ext>
              </a:extLst>
            </p:cNvPr>
            <p:cNvSpPr/>
            <p:nvPr/>
          </p:nvSpPr>
          <p:spPr>
            <a:xfrm rot="17586623">
              <a:off x="4543161" y="2578931"/>
              <a:ext cx="173268" cy="41666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8" name="Right Triangle 427">
              <a:extLst>
                <a:ext uri="{FF2B5EF4-FFF2-40B4-BE49-F238E27FC236}">
                  <a16:creationId xmlns:a16="http://schemas.microsoft.com/office/drawing/2014/main" id="{D97EBAE3-1ADA-B125-CA43-D46FC9264812}"/>
                </a:ext>
              </a:extLst>
            </p:cNvPr>
            <p:cNvSpPr/>
            <p:nvPr/>
          </p:nvSpPr>
          <p:spPr>
            <a:xfrm rot="17586623">
              <a:off x="5428836" y="2578931"/>
              <a:ext cx="173268" cy="41666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9" name="Right Triangle 428">
              <a:extLst>
                <a:ext uri="{FF2B5EF4-FFF2-40B4-BE49-F238E27FC236}">
                  <a16:creationId xmlns:a16="http://schemas.microsoft.com/office/drawing/2014/main" id="{520E8987-0FDC-FB9B-B3CA-121D140E354C}"/>
                </a:ext>
              </a:extLst>
            </p:cNvPr>
            <p:cNvSpPr/>
            <p:nvPr/>
          </p:nvSpPr>
          <p:spPr>
            <a:xfrm rot="17586623">
              <a:off x="6321437" y="2570772"/>
              <a:ext cx="173268" cy="41666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0" name="Right Triangle 429">
              <a:extLst>
                <a:ext uri="{FF2B5EF4-FFF2-40B4-BE49-F238E27FC236}">
                  <a16:creationId xmlns:a16="http://schemas.microsoft.com/office/drawing/2014/main" id="{12CBA136-2BF9-77D1-001B-694985A5C362}"/>
                </a:ext>
              </a:extLst>
            </p:cNvPr>
            <p:cNvSpPr/>
            <p:nvPr/>
          </p:nvSpPr>
          <p:spPr>
            <a:xfrm rot="17586623">
              <a:off x="7175514" y="2579654"/>
              <a:ext cx="173268" cy="41666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1" name="Right Triangle 430">
              <a:extLst>
                <a:ext uri="{FF2B5EF4-FFF2-40B4-BE49-F238E27FC236}">
                  <a16:creationId xmlns:a16="http://schemas.microsoft.com/office/drawing/2014/main" id="{3FC35767-86F6-6BF4-2046-10433D1313E0}"/>
                </a:ext>
              </a:extLst>
            </p:cNvPr>
            <p:cNvSpPr/>
            <p:nvPr/>
          </p:nvSpPr>
          <p:spPr>
            <a:xfrm rot="17586623">
              <a:off x="8061189" y="2579654"/>
              <a:ext cx="173268" cy="416660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F278C67F-8708-BED0-D268-7590FB409E45}"/>
                </a:ext>
              </a:extLst>
            </p:cNvPr>
            <p:cNvSpPr txBox="1"/>
            <p:nvPr/>
          </p:nvSpPr>
          <p:spPr>
            <a:xfrm>
              <a:off x="2889182" y="3807852"/>
              <a:ext cx="15897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Synchrotron radiation absorber</a:t>
              </a:r>
            </a:p>
          </p:txBody>
        </p:sp>
        <p:cxnSp>
          <p:nvCxnSpPr>
            <p:cNvPr id="434" name="Straight Arrow Connector 433">
              <a:extLst>
                <a:ext uri="{FF2B5EF4-FFF2-40B4-BE49-F238E27FC236}">
                  <a16:creationId xmlns:a16="http://schemas.microsoft.com/office/drawing/2014/main" id="{AD6D81B7-D32B-96C7-3CAF-84F7EAB14649}"/>
                </a:ext>
              </a:extLst>
            </p:cNvPr>
            <p:cNvCxnSpPr>
              <a:stCxn id="432" idx="0"/>
              <a:endCxn id="427" idx="1"/>
            </p:cNvCxnSpPr>
            <p:nvPr/>
          </p:nvCxnSpPr>
          <p:spPr>
            <a:xfrm flipV="1">
              <a:off x="3684080" y="2866943"/>
              <a:ext cx="911711" cy="9409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0413A89-84F6-4090-B0D9-9FE06EDB4E48}"/>
                </a:ext>
              </a:extLst>
            </p:cNvPr>
            <p:cNvSpPr txBox="1"/>
            <p:nvPr/>
          </p:nvSpPr>
          <p:spPr>
            <a:xfrm>
              <a:off x="9645576" y="4212516"/>
              <a:ext cx="14485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~6 m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2DB87D6-FFF2-C63C-6BCA-E84081DEE670}"/>
                </a:ext>
              </a:extLst>
            </p:cNvPr>
            <p:cNvCxnSpPr>
              <a:cxnSpLocks/>
            </p:cNvCxnSpPr>
            <p:nvPr/>
          </p:nvCxnSpPr>
          <p:spPr>
            <a:xfrm>
              <a:off x="9645577" y="4200221"/>
              <a:ext cx="1500903" cy="0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90785AA-F694-B1D3-1D4B-F5B7D4B4256D}"/>
                </a:ext>
              </a:extLst>
            </p:cNvPr>
            <p:cNvSpPr/>
            <p:nvPr/>
          </p:nvSpPr>
          <p:spPr>
            <a:xfrm>
              <a:off x="2759178" y="2598072"/>
              <a:ext cx="85167" cy="69080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F968394-DDE3-F26B-9C0C-B97201ACA1EB}"/>
                </a:ext>
              </a:extLst>
            </p:cNvPr>
            <p:cNvSpPr/>
            <p:nvPr/>
          </p:nvSpPr>
          <p:spPr>
            <a:xfrm>
              <a:off x="3293346" y="2598072"/>
              <a:ext cx="85167" cy="69080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8FB153-9797-8EA8-74A4-E541B2EAD079}"/>
                </a:ext>
              </a:extLst>
            </p:cNvPr>
            <p:cNvSpPr/>
            <p:nvPr/>
          </p:nvSpPr>
          <p:spPr>
            <a:xfrm>
              <a:off x="9153932" y="2596582"/>
              <a:ext cx="85167" cy="69080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C3FF8E-5D1C-549B-0234-832DEF0EFA77}"/>
                </a:ext>
              </a:extLst>
            </p:cNvPr>
            <p:cNvSpPr/>
            <p:nvPr/>
          </p:nvSpPr>
          <p:spPr>
            <a:xfrm>
              <a:off x="8634599" y="2596582"/>
              <a:ext cx="85167" cy="69080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E8004C1-9F22-6F37-183D-007A9F1E8468}"/>
              </a:ext>
            </a:extLst>
          </p:cNvPr>
          <p:cNvSpPr txBox="1"/>
          <p:nvPr/>
        </p:nvSpPr>
        <p:spPr>
          <a:xfrm>
            <a:off x="384727" y="5574011"/>
            <a:ext cx="1159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Vacuum chambers are NEG coated requiring a thermal cycle to 230 °C +/- 20 °C.</a:t>
            </a:r>
          </a:p>
          <a:p>
            <a:r>
              <a:rPr lang="en-GB" sz="1600" dirty="0">
                <a:sym typeface="Wingdings" panose="05000000000000000000" pitchFamily="2" charset="2"/>
              </a:rPr>
              <a:t> 65 mm axial stroke for the shielded bellows. </a:t>
            </a:r>
            <a:endParaRPr lang="en-GB" sz="16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09C0710-245B-C0CA-BCFB-81F509AAC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6331" y="4523729"/>
            <a:ext cx="2890353" cy="1490745"/>
          </a:xfrm>
          <a:prstGeom prst="rect">
            <a:avLst/>
          </a:prstGeom>
        </p:spPr>
      </p:pic>
      <p:sp>
        <p:nvSpPr>
          <p:cNvPr id="28" name="CasellaDiTesto 1">
            <a:extLst>
              <a:ext uri="{FF2B5EF4-FFF2-40B4-BE49-F238E27FC236}">
                <a16:creationId xmlns:a16="http://schemas.microsoft.com/office/drawing/2014/main" id="{FA8E2254-46EB-7F5D-1D14-88181FC58D56}"/>
              </a:ext>
            </a:extLst>
          </p:cNvPr>
          <p:cNvSpPr txBox="1"/>
          <p:nvPr/>
        </p:nvSpPr>
        <p:spPr>
          <a:xfrm>
            <a:off x="8649877" y="6078677"/>
            <a:ext cx="3350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Vacuum chamber with a synchrotron radiation absorber</a:t>
            </a:r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333760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586722-5C18-04E7-C445-7425BB6A030A}"/>
              </a:ext>
            </a:extLst>
          </p:cNvPr>
          <p:cNvSpPr txBox="1"/>
          <p:nvPr/>
        </p:nvSpPr>
        <p:spPr>
          <a:xfrm>
            <a:off x="8940773" y="2472701"/>
            <a:ext cx="242614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Connections: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Baseline design: Shape Memory Alloy connector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Alternative design: CF like, knife edge oval flange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D5E9B4-6D6E-6D64-9138-3804224B45AC}"/>
              </a:ext>
            </a:extLst>
          </p:cNvPr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 err="1"/>
              <a:t>FCCee</a:t>
            </a:r>
            <a:r>
              <a:rPr lang="en-GB" dirty="0"/>
              <a:t> vacuum chamber connections</a:t>
            </a:r>
          </a:p>
        </p:txBody>
      </p:sp>
      <p:pic>
        <p:nvPicPr>
          <p:cNvPr id="5" name="Picture 4" descr="A drawing of a machine&#10;&#10;AI-generated content may be incorrect.">
            <a:extLst>
              <a:ext uri="{FF2B5EF4-FFF2-40B4-BE49-F238E27FC236}">
                <a16:creationId xmlns:a16="http://schemas.microsoft.com/office/drawing/2014/main" id="{1F97CDD3-7B19-E9BF-8455-7B8B4841E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15" y="618769"/>
            <a:ext cx="8512888" cy="562046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126360-F2FD-EAC5-1B23-629BD0E38A3D}"/>
              </a:ext>
            </a:extLst>
          </p:cNvPr>
          <p:cNvSpPr txBox="1"/>
          <p:nvPr/>
        </p:nvSpPr>
        <p:spPr>
          <a:xfrm>
            <a:off x="3402419" y="519215"/>
            <a:ext cx="46676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600" dirty="0" err="1"/>
              <a:t>Conceptual</a:t>
            </a:r>
            <a:r>
              <a:rPr lang="fr-CH" sz="1600" dirty="0"/>
              <a:t> design for illustration </a:t>
            </a:r>
            <a:r>
              <a:rPr lang="fr-CH" sz="1600" dirty="0" err="1"/>
              <a:t>only</a:t>
            </a:r>
            <a:r>
              <a:rPr lang="fr-CH" sz="1600" dirty="0"/>
              <a:t>.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9A2AD0-BDF1-FD3A-3B7D-BAB78C3F7BE3}"/>
              </a:ext>
            </a:extLst>
          </p:cNvPr>
          <p:cNvSpPr txBox="1"/>
          <p:nvPr/>
        </p:nvSpPr>
        <p:spPr>
          <a:xfrm>
            <a:off x="1779182" y="5993009"/>
            <a:ext cx="46676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</a:lstStyle>
          <a:p>
            <a:r>
              <a:rPr lang="fr-CH" dirty="0"/>
              <a:t>Copper transition </a:t>
            </a:r>
            <a:r>
              <a:rPr lang="fr-CH" dirty="0" err="1"/>
              <a:t>Oval</a:t>
            </a:r>
            <a:r>
              <a:rPr lang="fr-CH" dirty="0"/>
              <a:t> – </a:t>
            </a:r>
            <a:r>
              <a:rPr lang="fr-CH" dirty="0" err="1"/>
              <a:t>Circular</a:t>
            </a:r>
            <a:r>
              <a:rPr lang="fr-CH" dirty="0"/>
              <a:t>+ </a:t>
            </a:r>
            <a:r>
              <a:rPr lang="fr-CH" dirty="0" err="1"/>
              <a:t>winglet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724760-FD72-A11C-34F6-3D413C24FCFC}"/>
              </a:ext>
            </a:extLst>
          </p:cNvPr>
          <p:cNvCxnSpPr>
            <a:cxnSpLocks/>
          </p:cNvCxnSpPr>
          <p:nvPr/>
        </p:nvCxnSpPr>
        <p:spPr>
          <a:xfrm flipV="1">
            <a:off x="4123662" y="4448819"/>
            <a:ext cx="1788041" cy="15698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BFD906A-7891-4C8E-C6AD-376A4C998BAD}"/>
              </a:ext>
            </a:extLst>
          </p:cNvPr>
          <p:cNvSpPr txBox="1"/>
          <p:nvPr/>
        </p:nvSpPr>
        <p:spPr>
          <a:xfrm>
            <a:off x="361507" y="5500567"/>
            <a:ext cx="39808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</a:lstStyle>
          <a:p>
            <a:r>
              <a:rPr lang="fr-CH" dirty="0" err="1"/>
              <a:t>Oval</a:t>
            </a:r>
            <a:r>
              <a:rPr lang="fr-CH" dirty="0"/>
              <a:t> RF </a:t>
            </a:r>
            <a:r>
              <a:rPr lang="fr-CH" dirty="0" err="1"/>
              <a:t>fingers</a:t>
            </a:r>
            <a:r>
              <a:rPr lang="fr-CH" dirty="0"/>
              <a:t> and insert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F1CEA0-7749-22D3-462F-751352942767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351945" y="3930702"/>
            <a:ext cx="1497041" cy="15698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3FA8BF5-EA02-F19E-19A5-28A3AA773ACA}"/>
              </a:ext>
            </a:extLst>
          </p:cNvPr>
          <p:cNvSpPr txBox="1"/>
          <p:nvPr/>
        </p:nvSpPr>
        <p:spPr>
          <a:xfrm>
            <a:off x="6762307" y="1801178"/>
            <a:ext cx="16586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</a:lstStyle>
          <a:p>
            <a:r>
              <a:rPr lang="fr-CH" dirty="0" err="1"/>
              <a:t>Oval</a:t>
            </a:r>
            <a:r>
              <a:rPr lang="fr-CH" dirty="0"/>
              <a:t> </a:t>
            </a:r>
            <a:r>
              <a:rPr lang="fr-CH" dirty="0" err="1"/>
              <a:t>flanges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ED14354-1DD6-D40E-3EBE-C4B030054C84}"/>
              </a:ext>
            </a:extLst>
          </p:cNvPr>
          <p:cNvCxnSpPr>
            <a:cxnSpLocks/>
          </p:cNvCxnSpPr>
          <p:nvPr/>
        </p:nvCxnSpPr>
        <p:spPr>
          <a:xfrm flipH="1">
            <a:off x="6446875" y="2101848"/>
            <a:ext cx="1144771" cy="3708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085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2E7055-BAFE-3EB9-8D70-C77E6274C7C1}"/>
              </a:ext>
            </a:extLst>
          </p:cNvPr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Shape Memory Alloy connectors</a:t>
            </a:r>
          </a:p>
        </p:txBody>
      </p:sp>
      <p:sp>
        <p:nvSpPr>
          <p:cNvPr id="17" name="CasellaDiTesto 1">
            <a:extLst>
              <a:ext uri="{FF2B5EF4-FFF2-40B4-BE49-F238E27FC236}">
                <a16:creationId xmlns:a16="http://schemas.microsoft.com/office/drawing/2014/main" id="{B9CF49FC-997E-4F39-BC4D-DD65416DEB58}"/>
              </a:ext>
            </a:extLst>
          </p:cNvPr>
          <p:cNvSpPr txBox="1"/>
          <p:nvPr/>
        </p:nvSpPr>
        <p:spPr>
          <a:xfrm>
            <a:off x="5873667" y="3306604"/>
            <a:ext cx="4563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Compact bi-metallic (Cu/St. St.) connection of the BPM pick-up</a:t>
            </a:r>
            <a:endParaRPr lang="en-US" sz="1000" u="sng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B4E3725-8E48-4B42-150D-4C850366E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925" y="911376"/>
            <a:ext cx="3003093" cy="2356616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3E506CA1-133A-0751-3B46-A1ED41BD46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37" t="5408" r="4968" b="11163"/>
          <a:stretch/>
        </p:blipFill>
        <p:spPr>
          <a:xfrm>
            <a:off x="8453486" y="1105395"/>
            <a:ext cx="2018935" cy="2128277"/>
          </a:xfrm>
          <a:prstGeom prst="rect">
            <a:avLst/>
          </a:prstGeom>
        </p:spPr>
      </p:pic>
      <p:pic>
        <p:nvPicPr>
          <p:cNvPr id="27" name="Picture 26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4BEDF854-2A96-049F-8504-718C1224F1C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6" r="25393"/>
          <a:stretch/>
        </p:blipFill>
        <p:spPr>
          <a:xfrm>
            <a:off x="357393" y="4002474"/>
            <a:ext cx="2792892" cy="2075008"/>
          </a:xfrm>
          <a:prstGeom prst="rect">
            <a:avLst/>
          </a:prstGeom>
        </p:spPr>
      </p:pic>
      <p:grpSp>
        <p:nvGrpSpPr>
          <p:cNvPr id="29" name="Gruppo 12">
            <a:extLst>
              <a:ext uri="{FF2B5EF4-FFF2-40B4-BE49-F238E27FC236}">
                <a16:creationId xmlns:a16="http://schemas.microsoft.com/office/drawing/2014/main" id="{268EC2E3-C79B-F454-9216-B974B30EA038}"/>
              </a:ext>
            </a:extLst>
          </p:cNvPr>
          <p:cNvGrpSpPr>
            <a:grpSpLocks noChangeAspect="1"/>
          </p:cNvGrpSpPr>
          <p:nvPr/>
        </p:nvGrpSpPr>
        <p:grpSpPr>
          <a:xfrm>
            <a:off x="66675" y="780609"/>
            <a:ext cx="3861996" cy="2772216"/>
            <a:chOff x="234892" y="915481"/>
            <a:chExt cx="5227196" cy="4346821"/>
          </a:xfrm>
        </p:grpSpPr>
        <p:pic>
          <p:nvPicPr>
            <p:cNvPr id="30" name="Immagine 9">
              <a:extLst>
                <a:ext uri="{FF2B5EF4-FFF2-40B4-BE49-F238E27FC236}">
                  <a16:creationId xmlns:a16="http://schemas.microsoft.com/office/drawing/2014/main" id="{E4723494-8AD0-9F24-C1ED-C52D5E590C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78" t="7929" r="29391" b="16095"/>
            <a:stretch/>
          </p:blipFill>
          <p:spPr>
            <a:xfrm>
              <a:off x="2716872" y="2823059"/>
              <a:ext cx="2052429" cy="2252044"/>
            </a:xfrm>
            <a:prstGeom prst="rect">
              <a:avLst/>
            </a:prstGeom>
          </p:spPr>
        </p:pic>
        <p:pic>
          <p:nvPicPr>
            <p:cNvPr id="31" name="Immagine 6">
              <a:extLst>
                <a:ext uri="{FF2B5EF4-FFF2-40B4-BE49-F238E27FC236}">
                  <a16:creationId xmlns:a16="http://schemas.microsoft.com/office/drawing/2014/main" id="{4A9AC220-9CDC-8CD8-8F22-57185524F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12" t="7047" r="24607" b="22949"/>
            <a:stretch/>
          </p:blipFill>
          <p:spPr>
            <a:xfrm>
              <a:off x="2762453" y="1218793"/>
              <a:ext cx="2046897" cy="1847383"/>
            </a:xfrm>
            <a:prstGeom prst="rect">
              <a:avLst/>
            </a:prstGeom>
          </p:spPr>
        </p:pic>
        <p:pic>
          <p:nvPicPr>
            <p:cNvPr id="32" name="Immagine 4">
              <a:extLst>
                <a:ext uri="{FF2B5EF4-FFF2-40B4-BE49-F238E27FC236}">
                  <a16:creationId xmlns:a16="http://schemas.microsoft.com/office/drawing/2014/main" id="{720680A7-182F-F5AF-3BFC-5948FFA42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928" r="27568"/>
            <a:stretch/>
          </p:blipFill>
          <p:spPr>
            <a:xfrm>
              <a:off x="603155" y="1475985"/>
              <a:ext cx="1852992" cy="2439376"/>
            </a:xfrm>
            <a:prstGeom prst="rect">
              <a:avLst/>
            </a:prstGeom>
          </p:spPr>
        </p:pic>
        <p:sp>
          <p:nvSpPr>
            <p:cNvPr id="33" name="CasellaDiTesto 14">
              <a:extLst>
                <a:ext uri="{FF2B5EF4-FFF2-40B4-BE49-F238E27FC236}">
                  <a16:creationId xmlns:a16="http://schemas.microsoft.com/office/drawing/2014/main" id="{34D972D1-437B-37D2-A8A7-4598CBF1DB20}"/>
                </a:ext>
              </a:extLst>
            </p:cNvPr>
            <p:cNvSpPr txBox="1"/>
            <p:nvPr/>
          </p:nvSpPr>
          <p:spPr>
            <a:xfrm>
              <a:off x="832160" y="3708414"/>
              <a:ext cx="1453692" cy="548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800" b="1" dirty="0"/>
                <a:t>SMA ring coupler (NiTi)</a:t>
              </a:r>
            </a:p>
          </p:txBody>
        </p:sp>
        <p:sp>
          <p:nvSpPr>
            <p:cNvPr id="34" name="CasellaDiTesto 3">
              <a:extLst>
                <a:ext uri="{FF2B5EF4-FFF2-40B4-BE49-F238E27FC236}">
                  <a16:creationId xmlns:a16="http://schemas.microsoft.com/office/drawing/2014/main" id="{BBC80A33-CE20-C91B-04C2-8EE9DE91B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323" y="915481"/>
              <a:ext cx="4285080" cy="34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it-IT" sz="800" b="1" dirty="0">
                <a:latin typeface="Tahoma" panose="020B0604030504040204" pitchFamily="34" charset="0"/>
              </a:endParaRPr>
            </a:p>
          </p:txBody>
        </p:sp>
        <p:sp>
          <p:nvSpPr>
            <p:cNvPr id="35" name="Figura a mano libera 19">
              <a:extLst>
                <a:ext uri="{FF2B5EF4-FFF2-40B4-BE49-F238E27FC236}">
                  <a16:creationId xmlns:a16="http://schemas.microsoft.com/office/drawing/2014/main" id="{F4B8821D-679D-B2B7-63DA-C110F18C3F84}"/>
                </a:ext>
              </a:extLst>
            </p:cNvPr>
            <p:cNvSpPr/>
            <p:nvPr/>
          </p:nvSpPr>
          <p:spPr bwMode="auto">
            <a:xfrm rot="730056">
              <a:off x="1088437" y="2909461"/>
              <a:ext cx="220286" cy="716979"/>
            </a:xfrm>
            <a:custGeom>
              <a:avLst/>
              <a:gdLst>
                <a:gd name="connsiteX0" fmla="*/ 393596 w 393596"/>
                <a:gd name="connsiteY0" fmla="*/ 542925 h 542925"/>
                <a:gd name="connsiteX1" fmla="*/ 22121 w 393596"/>
                <a:gd name="connsiteY1" fmla="*/ 400050 h 542925"/>
                <a:gd name="connsiteX2" fmla="*/ 64984 w 393596"/>
                <a:gd name="connsiteY2" fmla="*/ 114300 h 542925"/>
                <a:gd name="connsiteX3" fmla="*/ 250721 w 393596"/>
                <a:gd name="connsiteY3" fmla="*/ 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596" h="542925">
                  <a:moveTo>
                    <a:pt x="393596" y="542925"/>
                  </a:moveTo>
                  <a:cubicBezTo>
                    <a:pt x="235243" y="507206"/>
                    <a:pt x="76890" y="471487"/>
                    <a:pt x="22121" y="400050"/>
                  </a:cubicBezTo>
                  <a:cubicBezTo>
                    <a:pt x="-32648" y="328613"/>
                    <a:pt x="26884" y="180975"/>
                    <a:pt x="64984" y="114300"/>
                  </a:cubicBezTo>
                  <a:cubicBezTo>
                    <a:pt x="103084" y="47625"/>
                    <a:pt x="176902" y="23812"/>
                    <a:pt x="250721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8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6" name="CasellaDiTesto 27">
              <a:extLst>
                <a:ext uri="{FF2B5EF4-FFF2-40B4-BE49-F238E27FC236}">
                  <a16:creationId xmlns:a16="http://schemas.microsoft.com/office/drawing/2014/main" id="{0137F38A-E5AA-0EBB-74D0-B68FB28664D3}"/>
                </a:ext>
              </a:extLst>
            </p:cNvPr>
            <p:cNvSpPr txBox="1"/>
            <p:nvPr/>
          </p:nvSpPr>
          <p:spPr>
            <a:xfrm rot="16200000">
              <a:off x="1769093" y="2431169"/>
              <a:ext cx="1711259" cy="301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>
                  <a:solidFill>
                    <a:srgbClr val="FF0000"/>
                  </a:solidFill>
                </a:rPr>
                <a:t>Heating/mounting</a:t>
              </a:r>
            </a:p>
          </p:txBody>
        </p:sp>
        <p:sp>
          <p:nvSpPr>
            <p:cNvPr id="37" name="CasellaDiTesto 31">
              <a:extLst>
                <a:ext uri="{FF2B5EF4-FFF2-40B4-BE49-F238E27FC236}">
                  <a16:creationId xmlns:a16="http://schemas.microsoft.com/office/drawing/2014/main" id="{84C79609-20F0-7EF4-D06F-B8500F8EC245}"/>
                </a:ext>
              </a:extLst>
            </p:cNvPr>
            <p:cNvSpPr txBox="1"/>
            <p:nvPr/>
          </p:nvSpPr>
          <p:spPr>
            <a:xfrm rot="5400000">
              <a:off x="3813894" y="3017852"/>
              <a:ext cx="1960471" cy="301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/>
                <a:t>Cooling/dismounting</a:t>
              </a:r>
            </a:p>
          </p:txBody>
        </p:sp>
        <p:sp>
          <p:nvSpPr>
            <p:cNvPr id="38" name="Mostrina 33">
              <a:extLst>
                <a:ext uri="{FF2B5EF4-FFF2-40B4-BE49-F238E27FC236}">
                  <a16:creationId xmlns:a16="http://schemas.microsoft.com/office/drawing/2014/main" id="{6DF9C9EE-FFA2-5F61-6F2F-FD5C7CD5FD7E}"/>
                </a:ext>
              </a:extLst>
            </p:cNvPr>
            <p:cNvSpPr/>
            <p:nvPr/>
          </p:nvSpPr>
          <p:spPr bwMode="auto">
            <a:xfrm>
              <a:off x="234892" y="934786"/>
              <a:ext cx="4909818" cy="4327516"/>
            </a:xfrm>
            <a:prstGeom prst="chevron">
              <a:avLst>
                <a:gd name="adj" fmla="val 8032"/>
              </a:avLst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80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9" name="Freccia circolare a sinistra 1">
              <a:extLst>
                <a:ext uri="{FF2B5EF4-FFF2-40B4-BE49-F238E27FC236}">
                  <a16:creationId xmlns:a16="http://schemas.microsoft.com/office/drawing/2014/main" id="{EC05D9E3-4E54-682D-81CA-855525AD05DA}"/>
                </a:ext>
              </a:extLst>
            </p:cNvPr>
            <p:cNvSpPr/>
            <p:nvPr/>
          </p:nvSpPr>
          <p:spPr bwMode="auto">
            <a:xfrm>
              <a:off x="4402943" y="2224708"/>
              <a:ext cx="254067" cy="1619355"/>
            </a:xfrm>
            <a:prstGeom prst="curvedLeftArrow">
              <a:avLst>
                <a:gd name="adj1" fmla="val 21114"/>
                <a:gd name="adj2" fmla="val 50000"/>
                <a:gd name="adj3" fmla="val 4143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800">
                <a:latin typeface="Tahoma" pitchFamily="34" charset="0"/>
              </a:endParaRPr>
            </a:p>
          </p:txBody>
        </p:sp>
        <p:sp>
          <p:nvSpPr>
            <p:cNvPr id="40" name="Freccia circolare a sinistra 25">
              <a:extLst>
                <a:ext uri="{FF2B5EF4-FFF2-40B4-BE49-F238E27FC236}">
                  <a16:creationId xmlns:a16="http://schemas.microsoft.com/office/drawing/2014/main" id="{7324DE19-D668-96FB-C114-9520B404DEA5}"/>
                </a:ext>
              </a:extLst>
            </p:cNvPr>
            <p:cNvSpPr/>
            <p:nvPr/>
          </p:nvSpPr>
          <p:spPr bwMode="auto">
            <a:xfrm rot="10800000">
              <a:off x="2714519" y="1980715"/>
              <a:ext cx="254067" cy="1619355"/>
            </a:xfrm>
            <a:prstGeom prst="curvedLeftArrow">
              <a:avLst>
                <a:gd name="adj1" fmla="val 21114"/>
                <a:gd name="adj2" fmla="val 50000"/>
                <a:gd name="adj3" fmla="val 41436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800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41" name="CasellaDiTesto 28">
              <a:extLst>
                <a:ext uri="{FF2B5EF4-FFF2-40B4-BE49-F238E27FC236}">
                  <a16:creationId xmlns:a16="http://schemas.microsoft.com/office/drawing/2014/main" id="{A27DC302-B88D-C706-6550-427A56548FE4}"/>
                </a:ext>
              </a:extLst>
            </p:cNvPr>
            <p:cNvSpPr txBox="1"/>
            <p:nvPr/>
          </p:nvSpPr>
          <p:spPr>
            <a:xfrm>
              <a:off x="2762453" y="4697012"/>
              <a:ext cx="2699635" cy="548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800" dirty="0"/>
                <a:t>Martensitic enlarged </a:t>
              </a:r>
            </a:p>
            <a:p>
              <a:pPr algn="ctr"/>
              <a:r>
                <a:rPr lang="it-IT" sz="800" dirty="0"/>
                <a:t>cold shape</a:t>
              </a:r>
              <a:endParaRPr lang="en-US" sz="800" dirty="0"/>
            </a:p>
          </p:txBody>
        </p:sp>
        <p:sp>
          <p:nvSpPr>
            <p:cNvPr id="42" name="Rettangolo 2">
              <a:extLst>
                <a:ext uri="{FF2B5EF4-FFF2-40B4-BE49-F238E27FC236}">
                  <a16:creationId xmlns:a16="http://schemas.microsoft.com/office/drawing/2014/main" id="{2B816A5D-4E81-CDE4-509B-34E6643CFCAD}"/>
                </a:ext>
              </a:extLst>
            </p:cNvPr>
            <p:cNvSpPr/>
            <p:nvPr/>
          </p:nvSpPr>
          <p:spPr>
            <a:xfrm>
              <a:off x="2963381" y="1174971"/>
              <a:ext cx="1638501" cy="548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sz="800" dirty="0">
                  <a:solidFill>
                    <a:srgbClr val="FF0000"/>
                  </a:solidFill>
                </a:rPr>
                <a:t>Austenitic contracted </a:t>
              </a:r>
            </a:p>
            <a:p>
              <a:pPr algn="ctr"/>
              <a:r>
                <a:rPr lang="it-IT" sz="800" dirty="0">
                  <a:solidFill>
                    <a:srgbClr val="FF0000"/>
                  </a:solidFill>
                </a:rPr>
                <a:t>hot shape</a:t>
              </a:r>
            </a:p>
          </p:txBody>
        </p:sp>
        <p:cxnSp>
          <p:nvCxnSpPr>
            <p:cNvPr id="43" name="Connettore 2 9215">
              <a:extLst>
                <a:ext uri="{FF2B5EF4-FFF2-40B4-BE49-F238E27FC236}">
                  <a16:creationId xmlns:a16="http://schemas.microsoft.com/office/drawing/2014/main" id="{467E960E-ECAA-B319-547F-874976A744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4713" y="4182545"/>
              <a:ext cx="533265" cy="25111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CasellaDiTesto 9220">
              <a:extLst>
                <a:ext uri="{FF2B5EF4-FFF2-40B4-BE49-F238E27FC236}">
                  <a16:creationId xmlns:a16="http://schemas.microsoft.com/office/drawing/2014/main" id="{2626408F-6EFC-4A98-AC29-860E768AE89B}"/>
                </a:ext>
              </a:extLst>
            </p:cNvPr>
            <p:cNvSpPr txBox="1"/>
            <p:nvPr/>
          </p:nvSpPr>
          <p:spPr>
            <a:xfrm>
              <a:off x="2043787" y="4179258"/>
              <a:ext cx="1490979" cy="530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dirty="0"/>
                <a:t>Thin cylindrical gasket</a:t>
              </a:r>
              <a:endParaRPr lang="en-US" sz="800" dirty="0"/>
            </a:p>
          </p:txBody>
        </p:sp>
      </p:grpSp>
      <p:pic>
        <p:nvPicPr>
          <p:cNvPr id="45" name="Picture 44" descr="Diagram of a pipe with the same color and the same color&#10;&#10;Description automatically generated with medium confidence">
            <a:extLst>
              <a:ext uri="{FF2B5EF4-FFF2-40B4-BE49-F238E27FC236}">
                <a16:creationId xmlns:a16="http://schemas.microsoft.com/office/drawing/2014/main" id="{2528230A-7FEA-A698-41F6-5766D816BF6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"/>
          <a:stretch/>
        </p:blipFill>
        <p:spPr>
          <a:xfrm>
            <a:off x="2193692" y="3574912"/>
            <a:ext cx="1734979" cy="1212050"/>
          </a:xfrm>
          <a:prstGeom prst="rect">
            <a:avLst/>
          </a:prstGeom>
        </p:spPr>
      </p:pic>
      <p:sp>
        <p:nvSpPr>
          <p:cNvPr id="47" name="CasellaDiTesto 1">
            <a:extLst>
              <a:ext uri="{FF2B5EF4-FFF2-40B4-BE49-F238E27FC236}">
                <a16:creationId xmlns:a16="http://schemas.microsoft.com/office/drawing/2014/main" id="{742817FC-2A73-86AB-B4DB-A31C4D5ED44B}"/>
              </a:ext>
            </a:extLst>
          </p:cNvPr>
          <p:cNvSpPr txBox="1"/>
          <p:nvPr/>
        </p:nvSpPr>
        <p:spPr>
          <a:xfrm>
            <a:off x="4622755" y="6085932"/>
            <a:ext cx="33733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Accelerated corrosion tests in harsh environment</a:t>
            </a:r>
            <a:endParaRPr lang="en-US" sz="1000" u="sng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892008D-0CE8-24C8-C79B-0D834BBE7703}"/>
              </a:ext>
            </a:extLst>
          </p:cNvPr>
          <p:cNvSpPr txBox="1"/>
          <p:nvPr/>
        </p:nvSpPr>
        <p:spPr>
          <a:xfrm>
            <a:off x="211863" y="481415"/>
            <a:ext cx="10724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Compact and bi-material </a:t>
            </a:r>
            <a:r>
              <a:rPr lang="en-GB" sz="1600" dirty="0"/>
              <a:t>UHV connections are required and are done by SMART connectors.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12FEF-B572-A267-A398-66172A58E709}"/>
              </a:ext>
            </a:extLst>
          </p:cNvPr>
          <p:cNvSpPr txBox="1"/>
          <p:nvPr/>
        </p:nvSpPr>
        <p:spPr>
          <a:xfrm>
            <a:off x="8990175" y="3936578"/>
            <a:ext cx="320182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Al, Cu, Ag plated Cu gaskets with Stainless steel / Stainless steel, copper chambers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359AEA-26B6-A34F-A93A-318C7F903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65683" y="3692826"/>
            <a:ext cx="4563896" cy="241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98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2E7055-BAFE-3EB9-8D70-C77E6274C7C1}"/>
              </a:ext>
            </a:extLst>
          </p:cNvPr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Shape Memory Alloy connectors</a:t>
            </a:r>
          </a:p>
        </p:txBody>
      </p:sp>
      <p:pic>
        <p:nvPicPr>
          <p:cNvPr id="18" name="Immagine 11">
            <a:extLst>
              <a:ext uri="{FF2B5EF4-FFF2-40B4-BE49-F238E27FC236}">
                <a16:creationId xmlns:a16="http://schemas.microsoft.com/office/drawing/2014/main" id="{8A968E62-A9C0-DC69-4132-F7B1B5ECEE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5" b="22305"/>
          <a:stretch/>
        </p:blipFill>
        <p:spPr>
          <a:xfrm>
            <a:off x="3098178" y="1102879"/>
            <a:ext cx="1679581" cy="147489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A2869A8-91C9-9775-2DAD-8998B09300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190" r="26956" b="42186"/>
          <a:stretch/>
        </p:blipFill>
        <p:spPr>
          <a:xfrm>
            <a:off x="569634" y="1043216"/>
            <a:ext cx="2438365" cy="1674180"/>
          </a:xfrm>
          <a:prstGeom prst="rect">
            <a:avLst/>
          </a:prstGeom>
        </p:spPr>
      </p:pic>
      <p:pic>
        <p:nvPicPr>
          <p:cNvPr id="51" name="Picture 50" descr="A machine with a round blue object&#10;&#10;Description automatically generated">
            <a:extLst>
              <a:ext uri="{FF2B5EF4-FFF2-40B4-BE49-F238E27FC236}">
                <a16:creationId xmlns:a16="http://schemas.microsoft.com/office/drawing/2014/main" id="{F3F15F6D-C05C-8811-8F52-E6A7CA7DC9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421" y="884752"/>
            <a:ext cx="1908186" cy="2544248"/>
          </a:xfrm>
          <a:prstGeom prst="rect">
            <a:avLst/>
          </a:prstGeom>
        </p:spPr>
      </p:pic>
      <p:pic>
        <p:nvPicPr>
          <p:cNvPr id="52" name="Picture 51" descr="A rainbow colored circle with a hole in the middle&#10;&#10;Description automatically generated">
            <a:extLst>
              <a:ext uri="{FF2B5EF4-FFF2-40B4-BE49-F238E27FC236}">
                <a16:creationId xmlns:a16="http://schemas.microsoft.com/office/drawing/2014/main" id="{F6F84FEE-9178-FE3C-42E6-B41E494E1FF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3" t="50269" r="25771" b="17237"/>
          <a:stretch/>
        </p:blipFill>
        <p:spPr>
          <a:xfrm>
            <a:off x="8053633" y="896389"/>
            <a:ext cx="1439587" cy="112775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ED5BB63-99CE-32F1-A450-8405E50E53D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3839" r="51094" b="11807"/>
          <a:stretch/>
        </p:blipFill>
        <p:spPr>
          <a:xfrm>
            <a:off x="9526287" y="896389"/>
            <a:ext cx="1802768" cy="1123437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92FF8D6-67BE-1448-CC4D-A52129A87CC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1" t="23390" r="48885" b="11238"/>
          <a:stretch/>
        </p:blipFill>
        <p:spPr>
          <a:xfrm>
            <a:off x="8551125" y="2026581"/>
            <a:ext cx="2268470" cy="1373952"/>
          </a:xfrm>
          <a:prstGeom prst="rect">
            <a:avLst/>
          </a:prstGeom>
        </p:spPr>
      </p:pic>
      <p:sp>
        <p:nvSpPr>
          <p:cNvPr id="55" name="CasellaDiTesto 1">
            <a:extLst>
              <a:ext uri="{FF2B5EF4-FFF2-40B4-BE49-F238E27FC236}">
                <a16:creationId xmlns:a16="http://schemas.microsoft.com/office/drawing/2014/main" id="{521C400E-797B-EB01-AAA7-68C72EA0B9CE}"/>
              </a:ext>
            </a:extLst>
          </p:cNvPr>
          <p:cNvSpPr txBox="1"/>
          <p:nvPr/>
        </p:nvSpPr>
        <p:spPr>
          <a:xfrm>
            <a:off x="1485697" y="2557317"/>
            <a:ext cx="3373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Oval rings for chamber connections (Cu/Cu &amp; Cu/St. St.) </a:t>
            </a:r>
            <a:endParaRPr lang="en-US" sz="1000" u="sng" dirty="0"/>
          </a:p>
        </p:txBody>
      </p:sp>
      <p:sp>
        <p:nvSpPr>
          <p:cNvPr id="56" name="CasellaDiTesto 1">
            <a:extLst>
              <a:ext uri="{FF2B5EF4-FFF2-40B4-BE49-F238E27FC236}">
                <a16:creationId xmlns:a16="http://schemas.microsoft.com/office/drawing/2014/main" id="{B3735070-C8E6-C44D-1C64-49AE222D7445}"/>
              </a:ext>
            </a:extLst>
          </p:cNvPr>
          <p:cNvSpPr txBox="1"/>
          <p:nvPr/>
        </p:nvSpPr>
        <p:spPr>
          <a:xfrm>
            <a:off x="8465223" y="1824600"/>
            <a:ext cx="24715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dirty="0"/>
              <a:t>Comparison of displacements</a:t>
            </a:r>
            <a:endParaRPr lang="en-US" sz="800" u="sng" dirty="0"/>
          </a:p>
        </p:txBody>
      </p:sp>
      <p:sp>
        <p:nvSpPr>
          <p:cNvPr id="57" name="CasellaDiTesto 1">
            <a:extLst>
              <a:ext uri="{FF2B5EF4-FFF2-40B4-BE49-F238E27FC236}">
                <a16:creationId xmlns:a16="http://schemas.microsoft.com/office/drawing/2014/main" id="{59928E71-1BB6-462E-5F71-5383D17F8131}"/>
              </a:ext>
            </a:extLst>
          </p:cNvPr>
          <p:cNvSpPr txBox="1"/>
          <p:nvPr/>
        </p:nvSpPr>
        <p:spPr>
          <a:xfrm>
            <a:off x="6605416" y="3421964"/>
            <a:ext cx="3822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Assessment of the contact pressure</a:t>
            </a:r>
            <a:endParaRPr lang="en-US" sz="1000" u="sng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951B9DB-E236-4E9E-BC3E-C4647B0A3A88}"/>
              </a:ext>
            </a:extLst>
          </p:cNvPr>
          <p:cNvSpPr txBox="1"/>
          <p:nvPr/>
        </p:nvSpPr>
        <p:spPr>
          <a:xfrm>
            <a:off x="334931" y="5797026"/>
            <a:ext cx="11676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After some iterations, successful proof of principle tests. Further studies and development are required to ensure reliability of oval connectors.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892008D-0CE8-24C8-C79B-0D834BBE7703}"/>
              </a:ext>
            </a:extLst>
          </p:cNvPr>
          <p:cNvSpPr txBox="1"/>
          <p:nvPr/>
        </p:nvSpPr>
        <p:spPr>
          <a:xfrm>
            <a:off x="211863" y="481415"/>
            <a:ext cx="10724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Compact and bi-material </a:t>
            </a:r>
            <a:r>
              <a:rPr lang="en-GB" sz="1600" dirty="0"/>
              <a:t>UHV connections are required and are done by SMART connectors.</a:t>
            </a:r>
          </a:p>
        </p:txBody>
      </p:sp>
      <p:sp>
        <p:nvSpPr>
          <p:cNvPr id="3" name="CasellaDiTesto 10">
            <a:extLst>
              <a:ext uri="{FF2B5EF4-FFF2-40B4-BE49-F238E27FC236}">
                <a16:creationId xmlns:a16="http://schemas.microsoft.com/office/drawing/2014/main" id="{B81BBABA-0C03-A7F8-1ADF-822F4FAC6771}"/>
              </a:ext>
            </a:extLst>
          </p:cNvPr>
          <p:cNvSpPr txBox="1"/>
          <p:nvPr/>
        </p:nvSpPr>
        <p:spPr>
          <a:xfrm>
            <a:off x="4247597" y="3734384"/>
            <a:ext cx="1416817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Prototype #3 </a:t>
            </a:r>
            <a:r>
              <a:rPr lang="it-IT" sz="1350" b="1" dirty="0"/>
              <a:t>: </a:t>
            </a:r>
          </a:p>
          <a:p>
            <a:r>
              <a:rPr lang="it-IT" sz="1350" dirty="0"/>
              <a:t>chamber with elliptic profile, aluminum gasket t=1.1 mm</a:t>
            </a:r>
            <a:endParaRPr lang="en-US" sz="1350" dirty="0"/>
          </a:p>
        </p:txBody>
      </p:sp>
      <p:sp>
        <p:nvSpPr>
          <p:cNvPr id="4" name="CasellaDiTesto 11">
            <a:extLst>
              <a:ext uri="{FF2B5EF4-FFF2-40B4-BE49-F238E27FC236}">
                <a16:creationId xmlns:a16="http://schemas.microsoft.com/office/drawing/2014/main" id="{2C347A70-A058-1BFA-6D73-B85D49BAEF3E}"/>
              </a:ext>
            </a:extLst>
          </p:cNvPr>
          <p:cNvSpPr txBox="1"/>
          <p:nvPr/>
        </p:nvSpPr>
        <p:spPr>
          <a:xfrm>
            <a:off x="7598726" y="3765688"/>
            <a:ext cx="21983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Prototype</a:t>
            </a:r>
            <a:r>
              <a:rPr lang="it-IT" sz="1400" b="1" dirty="0"/>
              <a:t> #4 </a:t>
            </a:r>
            <a:r>
              <a:rPr lang="it-IT" sz="1350" b="1" dirty="0"/>
              <a:t>: </a:t>
            </a:r>
          </a:p>
          <a:p>
            <a:r>
              <a:rPr lang="it-IT" sz="1350" dirty="0" err="1"/>
              <a:t>chamber</a:t>
            </a:r>
            <a:r>
              <a:rPr lang="it-IT" sz="1350" dirty="0"/>
              <a:t> with </a:t>
            </a:r>
            <a:r>
              <a:rPr lang="it-IT" sz="1350" dirty="0" err="1"/>
              <a:t>doubly</a:t>
            </a:r>
            <a:r>
              <a:rPr lang="it-IT" sz="1350" dirty="0"/>
              <a:t> </a:t>
            </a:r>
            <a:r>
              <a:rPr lang="it-IT" sz="1350" dirty="0" err="1"/>
              <a:t>symmetric</a:t>
            </a:r>
            <a:r>
              <a:rPr lang="it-IT" sz="1350" dirty="0"/>
              <a:t> </a:t>
            </a:r>
          </a:p>
          <a:p>
            <a:r>
              <a:rPr lang="it-IT" sz="1350" dirty="0" err="1"/>
              <a:t>spline</a:t>
            </a:r>
            <a:r>
              <a:rPr lang="it-IT" sz="1350" dirty="0"/>
              <a:t> </a:t>
            </a:r>
            <a:r>
              <a:rPr lang="it-IT" sz="1350" dirty="0" err="1"/>
              <a:t>profile</a:t>
            </a:r>
            <a:r>
              <a:rPr lang="it-IT" sz="1350" dirty="0"/>
              <a:t>, </a:t>
            </a:r>
            <a:r>
              <a:rPr lang="it-IT" sz="1350" dirty="0" err="1"/>
              <a:t>aluminum</a:t>
            </a:r>
            <a:r>
              <a:rPr lang="it-IT" sz="1350" dirty="0"/>
              <a:t> </a:t>
            </a:r>
            <a:r>
              <a:rPr lang="it-IT" sz="1350" dirty="0" err="1"/>
              <a:t>gasket</a:t>
            </a:r>
            <a:r>
              <a:rPr lang="it-IT" sz="1350" dirty="0"/>
              <a:t> t=1.1 mm</a:t>
            </a:r>
            <a:endParaRPr lang="en-US" sz="1350" dirty="0"/>
          </a:p>
        </p:txBody>
      </p:sp>
      <p:pic>
        <p:nvPicPr>
          <p:cNvPr id="5" name="Segnaposto contenuto 5" descr="Immagine che contiene testo, schermata, elettronica, multimediale&#10;&#10;Descrizione generata automaticamente">
            <a:extLst>
              <a:ext uri="{FF2B5EF4-FFF2-40B4-BE49-F238E27FC236}">
                <a16:creationId xmlns:a16="http://schemas.microsoft.com/office/drawing/2014/main" id="{F218D5C6-9F2A-AB37-DE36-C96F38DB08D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6" b="19014"/>
          <a:stretch/>
        </p:blipFill>
        <p:spPr>
          <a:xfrm>
            <a:off x="5631640" y="3698674"/>
            <a:ext cx="1596017" cy="2145395"/>
          </a:xfrm>
          <a:prstGeom prst="rect">
            <a:avLst/>
          </a:prstGeom>
        </p:spPr>
      </p:pic>
      <p:pic>
        <p:nvPicPr>
          <p:cNvPr id="6" name="Immagine 7" descr="Immagine che contiene testo, schermata, elettronica, interno&#10;&#10;Descrizione generata automaticamente">
            <a:extLst>
              <a:ext uri="{FF2B5EF4-FFF2-40B4-BE49-F238E27FC236}">
                <a16:creationId xmlns:a16="http://schemas.microsoft.com/office/drawing/2014/main" id="{8222169C-62E7-BBB8-09AC-B4A965BCAF9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2" b="28426"/>
          <a:stretch/>
        </p:blipFill>
        <p:spPr>
          <a:xfrm>
            <a:off x="9640949" y="3762733"/>
            <a:ext cx="2223720" cy="2034293"/>
          </a:xfrm>
          <a:prstGeom prst="rect">
            <a:avLst/>
          </a:prstGeom>
        </p:spPr>
      </p:pic>
      <p:pic>
        <p:nvPicPr>
          <p:cNvPr id="7" name="Picture 6" descr="A close-up of several round metal molds&#10;&#10;Description automatically generated">
            <a:extLst>
              <a:ext uri="{FF2B5EF4-FFF2-40B4-BE49-F238E27FC236}">
                <a16:creationId xmlns:a16="http://schemas.microsoft.com/office/drawing/2014/main" id="{444CDEB7-7F5A-C12A-FE87-4BDE893800C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1769" y="3783282"/>
            <a:ext cx="2145397" cy="1609048"/>
          </a:xfrm>
          <a:prstGeom prst="rect">
            <a:avLst/>
          </a:prstGeom>
        </p:spPr>
      </p:pic>
      <p:pic>
        <p:nvPicPr>
          <p:cNvPr id="8" name="Picture 7" descr="A metal object with a round metal object on a table&#10;&#10;Description automatically generated">
            <a:extLst>
              <a:ext uri="{FF2B5EF4-FFF2-40B4-BE49-F238E27FC236}">
                <a16:creationId xmlns:a16="http://schemas.microsoft.com/office/drawing/2014/main" id="{187C6002-D625-79EC-3C63-06B063EC59F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651" y="3515108"/>
            <a:ext cx="1609047" cy="2145395"/>
          </a:xfrm>
          <a:prstGeom prst="rect">
            <a:avLst/>
          </a:prstGeom>
        </p:spPr>
      </p:pic>
      <p:sp>
        <p:nvSpPr>
          <p:cNvPr id="9" name="CasellaDiTesto 1">
            <a:extLst>
              <a:ext uri="{FF2B5EF4-FFF2-40B4-BE49-F238E27FC236}">
                <a16:creationId xmlns:a16="http://schemas.microsoft.com/office/drawing/2014/main" id="{4DA59D09-9B19-D5B4-269A-7A78A1901BE8}"/>
              </a:ext>
            </a:extLst>
          </p:cNvPr>
          <p:cNvSpPr txBox="1"/>
          <p:nvPr/>
        </p:nvSpPr>
        <p:spPr>
          <a:xfrm>
            <a:off x="429943" y="5657337"/>
            <a:ext cx="3406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Manufacturing and assembly of the oval connections</a:t>
            </a:r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3742721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40F350-8092-4D70-6C2F-2B4802F0A15E}"/>
              </a:ext>
            </a:extLst>
          </p:cNvPr>
          <p:cNvSpPr txBox="1"/>
          <p:nvPr/>
        </p:nvSpPr>
        <p:spPr>
          <a:xfrm>
            <a:off x="0" y="-4005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GB" dirty="0"/>
              <a:t>Approach in case of leaks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80218C-69C4-C8E8-A684-FFE57B988829}"/>
              </a:ext>
            </a:extLst>
          </p:cNvPr>
          <p:cNvSpPr txBox="1"/>
          <p:nvPr/>
        </p:nvSpPr>
        <p:spPr>
          <a:xfrm>
            <a:off x="522514" y="1088571"/>
            <a:ext cx="59131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/>
              <a:t>Dismount, remount components or connections</a:t>
            </a:r>
          </a:p>
          <a:p>
            <a:pPr algn="l"/>
            <a:r>
              <a:rPr lang="en-US" dirty="0"/>
              <a:t>(Reheat SMA connections)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4F4A20-2965-FFAE-C34B-F69CD2A93C98}"/>
              </a:ext>
            </a:extLst>
          </p:cNvPr>
          <p:cNvSpPr txBox="1"/>
          <p:nvPr/>
        </p:nvSpPr>
        <p:spPr>
          <a:xfrm>
            <a:off x="522514" y="1934926"/>
            <a:ext cx="5913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en-US" dirty="0"/>
              <a:t>Use differential pumping (a few examples shown)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37A532-9620-C006-8C34-4C819AB2218A}"/>
              </a:ext>
            </a:extLst>
          </p:cNvPr>
          <p:cNvSpPr txBox="1"/>
          <p:nvPr/>
        </p:nvSpPr>
        <p:spPr>
          <a:xfrm>
            <a:off x="522514" y="5979405"/>
            <a:ext cx="109728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 startAt="3"/>
            </a:pPr>
            <a:r>
              <a:rPr lang="en-US" dirty="0"/>
              <a:t>When not possible, use VACSEAL sealant as backup solution and for local and temporary fixation.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44170E-1B65-D92E-6EEC-4FE4A5C2093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715" y="2358730"/>
            <a:ext cx="3196045" cy="241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766DA4-6F84-502A-63EB-985D36700D94}"/>
              </a:ext>
            </a:extLst>
          </p:cNvPr>
          <p:cNvSpPr txBox="1"/>
          <p:nvPr/>
        </p:nvSpPr>
        <p:spPr>
          <a:xfrm>
            <a:off x="0" y="4848148"/>
            <a:ext cx="3605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US" dirty="0"/>
              <a:t>Linac II: Bell on top of the leaking element (bellows of an actuator)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297DFA-6602-4CEB-7CF6-C437BF0EE3E2}"/>
              </a:ext>
            </a:extLst>
          </p:cNvPr>
          <p:cNvSpPr txBox="1"/>
          <p:nvPr/>
        </p:nvSpPr>
        <p:spPr>
          <a:xfrm>
            <a:off x="2268584" y="3442729"/>
            <a:ext cx="110163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US" dirty="0"/>
              <a:t>Primary vacuum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B8E940A-7834-FB3E-6C43-B1D258C5781A}"/>
              </a:ext>
            </a:extLst>
          </p:cNvPr>
          <p:cNvCxnSpPr/>
          <p:nvPr/>
        </p:nvCxnSpPr>
        <p:spPr>
          <a:xfrm flipH="1">
            <a:off x="1824447" y="3419239"/>
            <a:ext cx="444137" cy="2697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3930DB2-E971-3D98-C4ED-7055566DE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648" y="3688950"/>
            <a:ext cx="1861337" cy="18903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47F5D7-7E8F-A564-C08E-4A45BB73F7B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01" t="4866" b="3271"/>
          <a:stretch/>
        </p:blipFill>
        <p:spPr>
          <a:xfrm>
            <a:off x="3702619" y="3688951"/>
            <a:ext cx="1658029" cy="18903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56D52E1-8AC1-E64A-A721-36BA59F4F8C7}"/>
              </a:ext>
            </a:extLst>
          </p:cNvPr>
          <p:cNvSpPr txBox="1"/>
          <p:nvPr/>
        </p:nvSpPr>
        <p:spPr>
          <a:xfrm>
            <a:off x="3702619" y="5579295"/>
            <a:ext cx="3519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US" dirty="0"/>
              <a:t>ATLAS: Silicone clamshell around a damaged convolution on an </a:t>
            </a:r>
            <a:r>
              <a:rPr lang="en-US" dirty="0" err="1"/>
              <a:t>aluminium</a:t>
            </a:r>
            <a:r>
              <a:rPr lang="en-US" dirty="0"/>
              <a:t> bellows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5DC7A7B-26C7-04EC-3817-281115B569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0844" y="3701130"/>
            <a:ext cx="2704089" cy="195398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8E1B5EA-6CC0-CA65-318C-BDAB629129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4933" y="3701130"/>
            <a:ext cx="1933333" cy="19333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D4D3EA0-2C41-CFFF-03AB-E39BC5D757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1035" y="1890607"/>
            <a:ext cx="1467211" cy="155391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5767282-1BDD-344E-2C44-15CB74E26F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2620" y="2256847"/>
            <a:ext cx="3519366" cy="144840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A91FBBD-B783-5023-5CB0-93AF16CC8E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8246" y="1866464"/>
            <a:ext cx="3213754" cy="157805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B05AD05-7EE1-4A31-A52F-E435B0429144}"/>
              </a:ext>
            </a:extLst>
          </p:cNvPr>
          <p:cNvSpPr txBox="1"/>
          <p:nvPr/>
        </p:nvSpPr>
        <p:spPr>
          <a:xfrm>
            <a:off x="7511035" y="3454909"/>
            <a:ext cx="46809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US" dirty="0"/>
              <a:t>LHC LSS chamber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6E67AC-04B7-83F2-7B1A-7CDBE5C0DB35}"/>
              </a:ext>
            </a:extLst>
          </p:cNvPr>
          <p:cNvSpPr txBox="1"/>
          <p:nvPr/>
        </p:nvSpPr>
        <p:spPr>
          <a:xfrm>
            <a:off x="7408998" y="5676118"/>
            <a:ext cx="4739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US" dirty="0"/>
              <a:t>AD: leaking tee connector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20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  <p:bldP spid="1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8B960834-2DB2-5F8F-153D-659E8D5CD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9390" y="1186641"/>
            <a:ext cx="3042610" cy="234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3E5405-D4BD-DFB9-2DD4-863208989F3C}"/>
              </a:ext>
            </a:extLst>
          </p:cNvPr>
          <p:cNvSpPr txBox="1"/>
          <p:nvPr/>
        </p:nvSpPr>
        <p:spPr>
          <a:xfrm>
            <a:off x="9143246" y="3552015"/>
            <a:ext cx="304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Leak on an edge welded bellows on a wire scanner, unsuccessful varnishing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063C751-F448-63F2-67C5-795BF4ADB570}"/>
              </a:ext>
            </a:extLst>
          </p:cNvPr>
          <p:cNvGrpSpPr>
            <a:grpSpLocks noChangeAspect="1"/>
          </p:cNvGrpSpPr>
          <p:nvPr/>
        </p:nvGrpSpPr>
        <p:grpSpPr>
          <a:xfrm>
            <a:off x="8291545" y="4000796"/>
            <a:ext cx="3442783" cy="1936207"/>
            <a:chOff x="6467475" y="2717554"/>
            <a:chExt cx="5724525" cy="32194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E2ABC60-2876-5BD7-15BE-44706DA0A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475" y="2717554"/>
              <a:ext cx="5724525" cy="32194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A7AAA48-7B96-0C17-53A1-C0368BA87155}"/>
                </a:ext>
              </a:extLst>
            </p:cNvPr>
            <p:cNvCxnSpPr/>
            <p:nvPr/>
          </p:nvCxnSpPr>
          <p:spPr>
            <a:xfrm flipH="1">
              <a:off x="10895281" y="2879479"/>
              <a:ext cx="466725" cy="1447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 Box 20">
              <a:extLst>
                <a:ext uri="{FF2B5EF4-FFF2-40B4-BE49-F238E27FC236}">
                  <a16:creationId xmlns:a16="http://schemas.microsoft.com/office/drawing/2014/main" id="{851D7B56-D3CE-C636-330C-2F684C9F4EDC}"/>
                </a:ext>
              </a:extLst>
            </p:cNvPr>
            <p:cNvSpPr txBox="1"/>
            <p:nvPr/>
          </p:nvSpPr>
          <p:spPr>
            <a:xfrm>
              <a:off x="10847655" y="2797564"/>
              <a:ext cx="787085" cy="3048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GB" sz="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LEAK</a:t>
              </a:r>
              <a:endParaRPr lang="en-GB" sz="8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26">
              <a:extLst>
                <a:ext uri="{FF2B5EF4-FFF2-40B4-BE49-F238E27FC236}">
                  <a16:creationId xmlns:a16="http://schemas.microsoft.com/office/drawing/2014/main" id="{D2B9C900-6D06-71A2-84C8-BD5C67306264}"/>
                </a:ext>
              </a:extLst>
            </p:cNvPr>
            <p:cNvSpPr txBox="1"/>
            <p:nvPr/>
          </p:nvSpPr>
          <p:spPr>
            <a:xfrm>
              <a:off x="9254794" y="3340491"/>
              <a:ext cx="1367752" cy="262889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GB" sz="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SPS RING</a:t>
              </a:r>
              <a:r>
                <a:rPr lang="en-GB" sz="8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3" name="Text Box 27">
              <a:extLst>
                <a:ext uri="{FF2B5EF4-FFF2-40B4-BE49-F238E27FC236}">
                  <a16:creationId xmlns:a16="http://schemas.microsoft.com/office/drawing/2014/main" id="{D746006F-1338-EB2F-FCB5-D4DDDB6578D6}"/>
                </a:ext>
              </a:extLst>
            </p:cNvPr>
            <p:cNvSpPr txBox="1"/>
            <p:nvPr/>
          </p:nvSpPr>
          <p:spPr>
            <a:xfrm>
              <a:off x="8123507" y="4064391"/>
              <a:ext cx="1131288" cy="262889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GB" sz="8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TT40 line</a:t>
              </a:r>
              <a:r>
                <a:rPr lang="en-GB" sz="8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53ECF80-69B4-0E30-F208-F291595F9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58" y="3989667"/>
            <a:ext cx="3042610" cy="1936206"/>
          </a:xfrm>
          <a:prstGeom prst="rect">
            <a:avLst/>
          </a:prstGeom>
        </p:spPr>
      </p:pic>
      <p:sp>
        <p:nvSpPr>
          <p:cNvPr id="16" name="CasellaDiTesto 1">
            <a:extLst>
              <a:ext uri="{FF2B5EF4-FFF2-40B4-BE49-F238E27FC236}">
                <a16:creationId xmlns:a16="http://schemas.microsoft.com/office/drawing/2014/main" id="{9C83DD13-9828-E788-2435-2213331127BB}"/>
              </a:ext>
            </a:extLst>
          </p:cNvPr>
          <p:cNvSpPr txBox="1"/>
          <p:nvPr/>
        </p:nvSpPr>
        <p:spPr>
          <a:xfrm>
            <a:off x="169464" y="5949296"/>
            <a:ext cx="3034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Corrosion spots on SPS vacuum chamber. Leak temporaly closed with VacSeal </a:t>
            </a:r>
            <a:endParaRPr lang="en-US" sz="1000" u="sng" dirty="0"/>
          </a:p>
        </p:txBody>
      </p:sp>
      <p:sp>
        <p:nvSpPr>
          <p:cNvPr id="17" name="CasellaDiTesto 1">
            <a:extLst>
              <a:ext uri="{FF2B5EF4-FFF2-40B4-BE49-F238E27FC236}">
                <a16:creationId xmlns:a16="http://schemas.microsoft.com/office/drawing/2014/main" id="{DBB7B284-E3B1-5423-F6B2-EFC1708BE6C3}"/>
              </a:ext>
            </a:extLst>
          </p:cNvPr>
          <p:cNvSpPr txBox="1"/>
          <p:nvPr/>
        </p:nvSpPr>
        <p:spPr>
          <a:xfrm>
            <a:off x="8291545" y="5937004"/>
            <a:ext cx="304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Crack on a SPS vacuum chamber weld. Leak temporaly closed with VacSeal </a:t>
            </a:r>
            <a:endParaRPr lang="en-US" sz="1000" u="sng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75D3316-CC4E-6281-D6EE-54502331FE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8" b="8325"/>
          <a:stretch/>
        </p:blipFill>
        <p:spPr bwMode="auto">
          <a:xfrm>
            <a:off x="175369" y="1253244"/>
            <a:ext cx="1633813" cy="232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49144B-55E9-4296-1A62-9C4AEAFF80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4278" y="2358631"/>
            <a:ext cx="1633813" cy="1222770"/>
          </a:xfrm>
          <a:prstGeom prst="rect">
            <a:avLst/>
          </a:prstGeom>
        </p:spPr>
      </p:pic>
      <p:sp>
        <p:nvSpPr>
          <p:cNvPr id="29" name="CasellaDiTesto 1">
            <a:extLst>
              <a:ext uri="{FF2B5EF4-FFF2-40B4-BE49-F238E27FC236}">
                <a16:creationId xmlns:a16="http://schemas.microsoft.com/office/drawing/2014/main" id="{256CEE71-1EE1-3032-DD60-5068BD25502E}"/>
              </a:ext>
            </a:extLst>
          </p:cNvPr>
          <p:cNvSpPr txBox="1"/>
          <p:nvPr/>
        </p:nvSpPr>
        <p:spPr>
          <a:xfrm>
            <a:off x="0" y="3587200"/>
            <a:ext cx="3482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Long inclusion in St. St. flanges. Leak closed with VacSeal </a:t>
            </a:r>
            <a:endParaRPr lang="en-US" sz="1000" u="sng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EF14AD5-4A74-2E73-C6C2-7EB92B9EFA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0291" y="4001264"/>
            <a:ext cx="3442996" cy="1935740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D1EA1B3F-76F9-34B6-AAD4-AF5233EB94FC}"/>
              </a:ext>
            </a:extLst>
          </p:cNvPr>
          <p:cNvSpPr/>
          <p:nvPr/>
        </p:nvSpPr>
        <p:spPr>
          <a:xfrm>
            <a:off x="5240055" y="4855780"/>
            <a:ext cx="574331" cy="3619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6EFE1AF-2566-2C3C-A81A-5AA5F02EB6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8902" y="3989666"/>
            <a:ext cx="1094689" cy="1947337"/>
          </a:xfrm>
          <a:prstGeom prst="rect">
            <a:avLst/>
          </a:prstGeom>
        </p:spPr>
      </p:pic>
      <p:sp>
        <p:nvSpPr>
          <p:cNvPr id="37" name="CasellaDiTesto 1">
            <a:extLst>
              <a:ext uri="{FF2B5EF4-FFF2-40B4-BE49-F238E27FC236}">
                <a16:creationId xmlns:a16="http://schemas.microsoft.com/office/drawing/2014/main" id="{928B7C6B-90CD-1359-FFB7-DA9B408BFEC9}"/>
              </a:ext>
            </a:extLst>
          </p:cNvPr>
          <p:cNvSpPr txBox="1"/>
          <p:nvPr/>
        </p:nvSpPr>
        <p:spPr>
          <a:xfrm>
            <a:off x="4128127" y="5929336"/>
            <a:ext cx="304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Corrosion spots on PBS vacuum chamber. </a:t>
            </a:r>
            <a:r>
              <a:rPr lang="it-IT" sz="1000"/>
              <a:t>Leak   </a:t>
            </a:r>
            <a:r>
              <a:rPr lang="it-IT" sz="1000" dirty="0"/>
              <a:t>temporaly closed with VacSeal </a:t>
            </a:r>
            <a:endParaRPr lang="en-US" sz="1000" u="sng" dirty="0"/>
          </a:p>
        </p:txBody>
      </p:sp>
      <p:pic>
        <p:nvPicPr>
          <p:cNvPr id="42" name="Picture 41" descr="A machine with many wires&#10;&#10;AI-generated content may be incorrect.">
            <a:extLst>
              <a:ext uri="{FF2B5EF4-FFF2-40B4-BE49-F238E27FC236}">
                <a16:creationId xmlns:a16="http://schemas.microsoft.com/office/drawing/2014/main" id="{01A34603-4B59-9AE7-A9D2-890018392E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4"/>
          <a:stretch/>
        </p:blipFill>
        <p:spPr>
          <a:xfrm>
            <a:off x="3243018" y="1536164"/>
            <a:ext cx="5835301" cy="1400472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A2157F61-A287-E713-8CCE-67F2A3F56F6F}"/>
              </a:ext>
            </a:extLst>
          </p:cNvPr>
          <p:cNvSpPr/>
          <p:nvPr/>
        </p:nvSpPr>
        <p:spPr>
          <a:xfrm>
            <a:off x="3243282" y="1938237"/>
            <a:ext cx="1438335" cy="4057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CasellaDiTesto 1">
            <a:extLst>
              <a:ext uri="{FF2B5EF4-FFF2-40B4-BE49-F238E27FC236}">
                <a16:creationId xmlns:a16="http://schemas.microsoft.com/office/drawing/2014/main" id="{631F5D7E-B5AD-E809-9162-3E4296AF3F7B}"/>
              </a:ext>
            </a:extLst>
          </p:cNvPr>
          <p:cNvSpPr txBox="1"/>
          <p:nvPr/>
        </p:nvSpPr>
        <p:spPr>
          <a:xfrm>
            <a:off x="3243018" y="2948088"/>
            <a:ext cx="5835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Porosity in bulk beryllium material. Leak  temporaly closed with VacSeal </a:t>
            </a:r>
            <a:endParaRPr lang="en-US" sz="1000" u="sng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47CAB6-6A7D-BF73-7FF5-A40531564F3A}"/>
              </a:ext>
            </a:extLst>
          </p:cNvPr>
          <p:cNvSpPr txBox="1"/>
          <p:nvPr/>
        </p:nvSpPr>
        <p:spPr>
          <a:xfrm>
            <a:off x="2323750" y="0"/>
            <a:ext cx="7214533" cy="52850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Some experiences of VACSEAL at CERN</a:t>
            </a:r>
          </a:p>
        </p:txBody>
      </p:sp>
    </p:spTree>
    <p:extLst>
      <p:ext uri="{BB962C8B-B14F-4D97-AF65-F5344CB8AC3E}">
        <p14:creationId xmlns:p14="http://schemas.microsoft.com/office/powerpoint/2010/main" val="22582245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90789</TotalTime>
  <Words>1013</Words>
  <Application>Microsoft Office PowerPoint</Application>
  <PresentationFormat>Widescreen</PresentationFormat>
  <Paragraphs>128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Roboto</vt:lpstr>
      <vt:lpstr>Tahoma</vt:lpstr>
      <vt:lpstr>Verdana</vt:lpstr>
      <vt:lpstr>Wingdings</vt:lpstr>
      <vt:lpstr>1_Office Theme</vt:lpstr>
      <vt:lpstr>Vacuum system and vacseal (or not ?) for FCC-ee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173</cp:revision>
  <cp:lastPrinted>2025-04-23T14:10:24Z</cp:lastPrinted>
  <dcterms:created xsi:type="dcterms:W3CDTF">2024-04-25T04:46:01Z</dcterms:created>
  <dcterms:modified xsi:type="dcterms:W3CDTF">2025-05-08T05:35:34Z</dcterms:modified>
</cp:coreProperties>
</file>