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"/>
  </p:notesMasterIdLst>
  <p:sldIdLst>
    <p:sldId id="267" r:id="rId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93244" autoAdjust="0"/>
  </p:normalViewPr>
  <p:slideViewPr>
    <p:cSldViewPr snapToGrid="0" snapToObjects="1">
      <p:cViewPr varScale="1">
        <p:scale>
          <a:sx n="150" d="100"/>
          <a:sy n="150" d="100"/>
        </p:scale>
        <p:origin x="595" y="86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92" d="100"/>
          <a:sy n="92" d="100"/>
        </p:scale>
        <p:origin x="4114" y="67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02/05/2025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BBA5B-DF48-41A8-B7CE-14C0B6398FE0}" type="datetime1">
              <a:rPr lang="en-US" smtClean="0"/>
              <a:t>5/2/2025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A7A4F-AE11-41F6-B738-54C8DD90AFFE}" type="datetime1">
              <a:rPr lang="en-US" smtClean="0"/>
              <a:t>5/2/2025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BB1F4-C785-4B94-AE3C-DB4EC8DD309B}" type="datetime1">
              <a:rPr lang="en-US" smtClean="0"/>
              <a:t>5/2/2025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BA7DF-8663-4868-9343-AAD00AD46040}" type="datetime1">
              <a:rPr lang="en-US" smtClean="0"/>
              <a:t>5/2/2025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CD709-CA81-4584-A944-20604D1C2815}" type="datetime1">
              <a:rPr lang="en-US" smtClean="0"/>
              <a:t>5/2/2025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95BF0-2A80-4D38-84E5-842740191334}" type="datetime1">
              <a:rPr lang="en-US" smtClean="0"/>
              <a:t>5/2/2025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4816B-90A6-4ADE-BB6A-85864F0241F1}" type="datetime1">
              <a:rPr lang="en-US" smtClean="0"/>
              <a:t>5/2/2025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My title, XXX mmeting, dd/yy/mm                         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4CD1A7B-60DB-1F20-6AA2-DDB782AB7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b="1" dirty="0"/>
              <a:t>Readiness of interlocks for first stable beams</a:t>
            </a:r>
            <a:r>
              <a:rPr lang="es-ES" dirty="0"/>
              <a:t> 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97DEC1D-1570-562D-C69B-F58E7D946FB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3211046"/>
              </p:ext>
            </p:extLst>
          </p:nvPr>
        </p:nvGraphicFramePr>
        <p:xfrm>
          <a:off x="457200" y="993775"/>
          <a:ext cx="8133080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3882">
                  <a:extLst>
                    <a:ext uri="{9D8B030D-6E8A-4147-A177-3AD203B41FA5}">
                      <a16:colId xmlns:a16="http://schemas.microsoft.com/office/drawing/2014/main" val="3102661617"/>
                    </a:ext>
                  </a:extLst>
                </a:gridCol>
                <a:gridCol w="7059198">
                  <a:extLst>
                    <a:ext uri="{9D8B030D-6E8A-4147-A177-3AD203B41FA5}">
                      <a16:colId xmlns:a16="http://schemas.microsoft.com/office/drawing/2014/main" val="6341753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ES" sz="1200" dirty="0" err="1"/>
                        <a:t>System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Comments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9522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200" b="1" dirty="0"/>
                        <a:t>BIS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s-ES" sz="1200" b="1" dirty="0" err="1"/>
                        <a:t>Replacement</a:t>
                      </a:r>
                      <a:r>
                        <a:rPr lang="es-ES" sz="1200" b="1" dirty="0"/>
                        <a:t> of </a:t>
                      </a:r>
                      <a:r>
                        <a:rPr lang="es-ES" sz="1200" b="1" dirty="0" err="1"/>
                        <a:t>two</a:t>
                      </a:r>
                      <a:r>
                        <a:rPr lang="es-ES" sz="1200" b="1" dirty="0"/>
                        <a:t> </a:t>
                      </a:r>
                      <a:r>
                        <a:rPr lang="es-ES" sz="1200" b="1" dirty="0" err="1"/>
                        <a:t>CIBUs</a:t>
                      </a:r>
                      <a:r>
                        <a:rPr lang="es-ES" sz="1200" b="1" dirty="0"/>
                        <a:t> </a:t>
                      </a:r>
                      <a:r>
                        <a:rPr lang="es-ES" sz="1200" dirty="0"/>
                        <a:t>for PIC </a:t>
                      </a:r>
                      <a:r>
                        <a:rPr lang="es-ES" sz="1200" dirty="0" err="1"/>
                        <a:t>Unmaskable</a:t>
                      </a:r>
                      <a:r>
                        <a:rPr lang="es-ES" sz="1200" dirty="0"/>
                        <a:t> and </a:t>
                      </a:r>
                      <a:r>
                        <a:rPr lang="es-ES" sz="1200" dirty="0" err="1"/>
                        <a:t>Maskable</a:t>
                      </a:r>
                      <a:r>
                        <a:rPr lang="es-ES" sz="1200" dirty="0"/>
                        <a:t> </a:t>
                      </a:r>
                      <a:r>
                        <a:rPr lang="es-ES" sz="1200" b="0" dirty="0" err="1"/>
                        <a:t>following</a:t>
                      </a:r>
                      <a:r>
                        <a:rPr lang="es-ES" sz="1200" b="0" dirty="0"/>
                        <a:t> </a:t>
                      </a:r>
                      <a:r>
                        <a:rPr lang="es-ES" sz="1200" b="0" dirty="0" err="1"/>
                        <a:t>water</a:t>
                      </a:r>
                      <a:r>
                        <a:rPr lang="es-ES" sz="1200" b="0" dirty="0"/>
                        <a:t> </a:t>
                      </a:r>
                      <a:r>
                        <a:rPr lang="es-ES" sz="1200" b="0" dirty="0" err="1"/>
                        <a:t>leak</a:t>
                      </a:r>
                      <a:r>
                        <a:rPr lang="es-ES" sz="1200" b="0" dirty="0"/>
                        <a:t> in UA27</a:t>
                      </a:r>
                      <a:r>
                        <a:rPr lang="es-ES" sz="1200" dirty="0"/>
                        <a:t>. PIC2BIC </a:t>
                      </a:r>
                      <a:r>
                        <a:rPr lang="es-ES" sz="1200" dirty="0" err="1"/>
                        <a:t>tests</a:t>
                      </a:r>
                      <a:r>
                        <a:rPr lang="es-ES" sz="1200" dirty="0"/>
                        <a:t> </a:t>
                      </a:r>
                      <a:r>
                        <a:rPr lang="es-ES" sz="1200" dirty="0" err="1"/>
                        <a:t>successfully</a:t>
                      </a:r>
                      <a:r>
                        <a:rPr lang="es-ES" sz="1200" dirty="0"/>
                        <a:t> </a:t>
                      </a:r>
                      <a:r>
                        <a:rPr lang="es-ES" sz="1200" dirty="0" err="1"/>
                        <a:t>performed</a:t>
                      </a:r>
                      <a:endParaRPr lang="es-ES" sz="120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ES" sz="1200" b="1" dirty="0"/>
                        <a:t>BIC IPOC </a:t>
                      </a:r>
                      <a:r>
                        <a:rPr lang="es-ES" sz="1200" b="1" dirty="0" err="1"/>
                        <a:t>failure</a:t>
                      </a:r>
                      <a:r>
                        <a:rPr lang="es-ES" sz="1200" b="1" dirty="0"/>
                        <a:t> </a:t>
                      </a:r>
                      <a:r>
                        <a:rPr lang="es-ES" sz="1200" b="1" dirty="0" err="1"/>
                        <a:t>due</a:t>
                      </a:r>
                      <a:r>
                        <a:rPr lang="es-ES" sz="1200" b="1" dirty="0"/>
                        <a:t> </a:t>
                      </a:r>
                      <a:r>
                        <a:rPr lang="es-ES" sz="1200" b="1" dirty="0" err="1"/>
                        <a:t>to</a:t>
                      </a:r>
                      <a:r>
                        <a:rPr lang="es-ES" sz="1200" b="1" dirty="0"/>
                        <a:t> </a:t>
                      </a:r>
                      <a:r>
                        <a:rPr lang="es-ES" sz="1200" b="1" dirty="0" err="1"/>
                        <a:t>glitches</a:t>
                      </a:r>
                      <a:r>
                        <a:rPr lang="es-ES" sz="1200" dirty="0"/>
                        <a:t> </a:t>
                      </a:r>
                      <a:r>
                        <a:rPr lang="es-ES" sz="1200" dirty="0" err="1"/>
                        <a:t>from</a:t>
                      </a:r>
                      <a:r>
                        <a:rPr lang="es-ES" sz="1200" dirty="0"/>
                        <a:t> </a:t>
                      </a:r>
                      <a:r>
                        <a:rPr lang="es-ES" sz="1200" dirty="0" err="1"/>
                        <a:t>Operator</a:t>
                      </a:r>
                      <a:r>
                        <a:rPr lang="es-ES" sz="1200" dirty="0"/>
                        <a:t> Switches (</a:t>
                      </a:r>
                      <a:r>
                        <a:rPr lang="es-ES" sz="1200" dirty="0" err="1"/>
                        <a:t>mechanical</a:t>
                      </a:r>
                      <a:r>
                        <a:rPr lang="es-ES" sz="1200" dirty="0"/>
                        <a:t> input). OK </a:t>
                      </a:r>
                      <a:r>
                        <a:rPr lang="es-ES" sz="1200" dirty="0" err="1"/>
                        <a:t>to</a:t>
                      </a:r>
                      <a:r>
                        <a:rPr lang="es-ES" sz="1200" dirty="0"/>
                        <a:t> continue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68179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200" b="1" dirty="0"/>
                        <a:t>FMCM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n-GB" sz="1200" b="1" noProof="0" dirty="0"/>
                        <a:t>Test on RD1.LR5 at 6.8 TeV and 18 cm</a:t>
                      </a:r>
                      <a:r>
                        <a:rPr lang="en-GB" sz="1200" noProof="0" dirty="0"/>
                        <a:t>. Clean dump. No orbit drift. Test successful.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024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200" b="1" dirty="0"/>
                        <a:t>PIC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s-ES" sz="1200" b="1" dirty="0" err="1"/>
                        <a:t>Replacement</a:t>
                      </a:r>
                      <a:r>
                        <a:rPr lang="es-ES" sz="1200" b="1" dirty="0"/>
                        <a:t> of </a:t>
                      </a:r>
                      <a:r>
                        <a:rPr lang="es-ES" sz="1200" b="1" dirty="0" err="1"/>
                        <a:t>patch</a:t>
                      </a:r>
                      <a:r>
                        <a:rPr lang="es-ES" sz="1200" b="1" dirty="0"/>
                        <a:t> </a:t>
                      </a:r>
                      <a:r>
                        <a:rPr lang="es-ES" sz="1200" b="1" dirty="0" err="1"/>
                        <a:t>panels</a:t>
                      </a:r>
                      <a:r>
                        <a:rPr lang="es-ES" sz="1200" b="1" dirty="0"/>
                        <a:t> and </a:t>
                      </a:r>
                      <a:r>
                        <a:rPr lang="es-ES" sz="1200" b="1" dirty="0" err="1"/>
                        <a:t>Anybus</a:t>
                      </a:r>
                      <a:r>
                        <a:rPr lang="es-ES" sz="1200" b="1" dirty="0"/>
                        <a:t> modules in AR2 PIC </a:t>
                      </a:r>
                      <a:r>
                        <a:rPr lang="es-ES" sz="1200" dirty="0" err="1"/>
                        <a:t>following</a:t>
                      </a:r>
                      <a:r>
                        <a:rPr lang="es-ES" sz="1200" dirty="0"/>
                        <a:t> </a:t>
                      </a:r>
                      <a:r>
                        <a:rPr lang="es-ES" sz="1200" dirty="0" err="1"/>
                        <a:t>water</a:t>
                      </a:r>
                      <a:r>
                        <a:rPr lang="es-ES" sz="1200" dirty="0"/>
                        <a:t> </a:t>
                      </a:r>
                      <a:r>
                        <a:rPr lang="es-ES" sz="1200" dirty="0" err="1"/>
                        <a:t>leak</a:t>
                      </a:r>
                      <a:r>
                        <a:rPr lang="es-ES" sz="1200" dirty="0"/>
                        <a:t> in UA27 Interlock </a:t>
                      </a:r>
                      <a:r>
                        <a:rPr lang="es-ES" sz="1200" dirty="0" err="1"/>
                        <a:t>tests</a:t>
                      </a:r>
                      <a:r>
                        <a:rPr lang="es-ES" sz="1200" dirty="0"/>
                        <a:t> </a:t>
                      </a:r>
                      <a:r>
                        <a:rPr lang="es-ES" sz="1200" dirty="0" err="1"/>
                        <a:t>on</a:t>
                      </a:r>
                      <a:r>
                        <a:rPr lang="es-ES" sz="1200" dirty="0"/>
                        <a:t> subsector </a:t>
                      </a:r>
                      <a:r>
                        <a:rPr lang="es-ES" sz="1200" dirty="0" err="1"/>
                        <a:t>successfully</a:t>
                      </a:r>
                      <a:r>
                        <a:rPr lang="es-ES" sz="1200" dirty="0"/>
                        <a:t> </a:t>
                      </a:r>
                      <a:r>
                        <a:rPr lang="es-ES" sz="1200" dirty="0" err="1"/>
                        <a:t>performed</a:t>
                      </a:r>
                      <a:endParaRPr lang="es-E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0723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200" b="1" dirty="0"/>
                        <a:t>SMP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s-ES" sz="1200" b="1" dirty="0" err="1"/>
                        <a:t>Stable</a:t>
                      </a:r>
                      <a:r>
                        <a:rPr lang="es-ES" sz="1200" b="1" dirty="0"/>
                        <a:t> </a:t>
                      </a:r>
                      <a:r>
                        <a:rPr lang="es-ES" sz="1200" b="1" dirty="0" err="1"/>
                        <a:t>Beams</a:t>
                      </a:r>
                      <a:r>
                        <a:rPr lang="es-ES" sz="1200" b="1" dirty="0"/>
                        <a:t> and </a:t>
                      </a:r>
                      <a:r>
                        <a:rPr lang="es-ES" sz="1200" b="1" dirty="0" err="1"/>
                        <a:t>Moveable</a:t>
                      </a:r>
                      <a:r>
                        <a:rPr lang="es-ES" sz="1200" b="1" dirty="0"/>
                        <a:t> </a:t>
                      </a:r>
                      <a:r>
                        <a:rPr lang="es-ES" sz="1200" b="1" dirty="0" err="1"/>
                        <a:t>Devices</a:t>
                      </a:r>
                      <a:r>
                        <a:rPr lang="es-ES" sz="1200" b="1" dirty="0"/>
                        <a:t> </a:t>
                      </a:r>
                      <a:r>
                        <a:rPr lang="es-ES" sz="1200" b="1" dirty="0" err="1"/>
                        <a:t>Flags</a:t>
                      </a:r>
                      <a:r>
                        <a:rPr lang="es-ES" sz="1200" dirty="0"/>
                        <a:t> </a:t>
                      </a:r>
                      <a:r>
                        <a:rPr lang="es-ES" sz="1200" dirty="0" err="1"/>
                        <a:t>validated</a:t>
                      </a:r>
                      <a:r>
                        <a:rPr lang="es-ES" sz="1200" dirty="0"/>
                        <a:t> at </a:t>
                      </a:r>
                      <a:r>
                        <a:rPr lang="es-ES" sz="1200" dirty="0" err="1"/>
                        <a:t>injection</a:t>
                      </a:r>
                      <a:r>
                        <a:rPr lang="es-ES" sz="1200" dirty="0"/>
                        <a:t>, </a:t>
                      </a:r>
                      <a:r>
                        <a:rPr lang="es-ES" sz="1200" dirty="0" err="1"/>
                        <a:t>pending</a:t>
                      </a:r>
                      <a:r>
                        <a:rPr lang="es-ES" sz="1200" dirty="0"/>
                        <a:t> at 6.8 </a:t>
                      </a:r>
                      <a:r>
                        <a:rPr lang="es-ES" sz="1200" dirty="0" err="1"/>
                        <a:t>TeV</a:t>
                      </a:r>
                      <a:endParaRPr lang="es-ES" sz="1200" dirty="0"/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es-ES" sz="1200" b="1" dirty="0" err="1"/>
                        <a:t>Setup</a:t>
                      </a:r>
                      <a:r>
                        <a:rPr lang="es-ES" sz="1200" b="1" dirty="0"/>
                        <a:t> Beam </a:t>
                      </a:r>
                      <a:r>
                        <a:rPr lang="es-ES" sz="1200" b="1" dirty="0" err="1"/>
                        <a:t>Flag</a:t>
                      </a:r>
                      <a:r>
                        <a:rPr lang="es-ES" sz="1200" b="1" dirty="0"/>
                        <a:t> </a:t>
                      </a:r>
                      <a:r>
                        <a:rPr lang="es-ES" sz="1200" dirty="0" err="1"/>
                        <a:t>validated</a:t>
                      </a:r>
                      <a:r>
                        <a:rPr lang="es-ES" sz="1200" dirty="0"/>
                        <a:t> at </a:t>
                      </a:r>
                      <a:r>
                        <a:rPr lang="es-ES" sz="1200" dirty="0" err="1"/>
                        <a:t>injection</a:t>
                      </a:r>
                      <a:r>
                        <a:rPr lang="es-ES" sz="1200" dirty="0"/>
                        <a:t> for Beam </a:t>
                      </a:r>
                      <a:r>
                        <a:rPr lang="es-ES" sz="1200" dirty="0" err="1"/>
                        <a:t>Setup</a:t>
                      </a:r>
                      <a:r>
                        <a:rPr lang="es-ES" sz="1200" dirty="0"/>
                        <a:t> </a:t>
                      </a:r>
                      <a:r>
                        <a:rPr lang="es-ES" sz="1200" dirty="0" err="1"/>
                        <a:t>equation</a:t>
                      </a:r>
                      <a:r>
                        <a:rPr lang="es-ES" sz="1200" dirty="0"/>
                        <a:t>, </a:t>
                      </a:r>
                      <a:r>
                        <a:rPr lang="es-ES" sz="1200" dirty="0" err="1"/>
                        <a:t>pending</a:t>
                      </a:r>
                      <a:r>
                        <a:rPr lang="es-ES" sz="1200" dirty="0"/>
                        <a:t> at 6.8 </a:t>
                      </a:r>
                      <a:r>
                        <a:rPr lang="es-ES" sz="1200" dirty="0" err="1"/>
                        <a:t>TeV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76214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1200" b="1" dirty="0"/>
                        <a:t>WIC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es-ES" sz="1200" dirty="0"/>
                        <a:t>No </a:t>
                      </a:r>
                      <a:r>
                        <a:rPr lang="es-ES" sz="1200" dirty="0" err="1"/>
                        <a:t>remarks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21885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259BAC2-7283-6CA8-3411-6E6E08EB2F93}"/>
              </a:ext>
            </a:extLst>
          </p:cNvPr>
          <p:cNvSpPr txBox="1"/>
          <p:nvPr/>
        </p:nvSpPr>
        <p:spPr>
          <a:xfrm>
            <a:off x="2161555" y="3904734"/>
            <a:ext cx="472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No showstopper for first stable beams!  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212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9B0D93D6-2A28-413E-8CD6-C4233BB2910D}" vid="{44CEA5C2-5679-410C-AE43-1C7EDA718072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standard</Template>
  <TotalTime>2925</TotalTime>
  <Words>130</Words>
  <Application>Microsoft Office PowerPoint</Application>
  <PresentationFormat>On-screen Show (16:9)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CERN2Corporate16-9</vt:lpstr>
      <vt:lpstr>Readiness of interlocks for first stable beams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Romera Ramirez</dc:creator>
  <cp:lastModifiedBy>Ivan Romera Ramirez</cp:lastModifiedBy>
  <cp:revision>32</cp:revision>
  <dcterms:created xsi:type="dcterms:W3CDTF">2022-11-16T15:23:47Z</dcterms:created>
  <dcterms:modified xsi:type="dcterms:W3CDTF">2025-05-02T11:36:37Z</dcterms:modified>
</cp:coreProperties>
</file>