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065" r:id="rId2"/>
    <p:sldId id="3075" r:id="rId3"/>
    <p:sldId id="3141" r:id="rId4"/>
    <p:sldId id="3144" r:id="rId5"/>
    <p:sldId id="3143" r:id="rId6"/>
    <p:sldId id="314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1AD3"/>
    <a:srgbClr val="FF6600"/>
    <a:srgbClr val="FF9933"/>
    <a:srgbClr val="0000FF"/>
    <a:srgbClr val="BD0BA4"/>
    <a:srgbClr val="008E40"/>
    <a:srgbClr val="CCECFF"/>
    <a:srgbClr val="B55355"/>
    <a:srgbClr val="CCFF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4/30/2025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stable beam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stable beam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6C0F0-BEBD-4532-BE9E-E2CF60753F6E}" type="datetime1">
              <a:rPr lang="en-US" smtClean="0"/>
              <a:t>4/30/2025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SIS Status first stable beam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8E6D-3465-49A1-AEDC-7F5AA1177878}" type="datetime1">
              <a:rPr lang="en-US" smtClean="0"/>
              <a:t>4/30/2025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407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29D9B-F993-D17F-15E5-1B80D8E3A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37063"/>
            <a:ext cx="10969139" cy="2348195"/>
          </a:xfrm>
        </p:spPr>
        <p:txBody>
          <a:bodyPr>
            <a:normAutofit/>
          </a:bodyPr>
          <a:lstStyle/>
          <a:p>
            <a:r>
              <a:rPr lang="en-US" dirty="0"/>
              <a:t>SIS status for first stable beam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0C123-A7B9-97FC-75D6-6304E5E0313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J. Wenninger, A. Calia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5056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B53C9-5F49-9012-1BB9-E3F34D75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test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D075E-FFAD-F74E-F69D-0E8CD2CE9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72843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Almost all SIS tests and associate interlock setups have been completed.</a:t>
            </a:r>
          </a:p>
          <a:p>
            <a:r>
              <a:rPr lang="en-US" sz="1600" dirty="0"/>
              <a:t>Issue with new beta* UCAP reconstruction (not used in SIS/SMP – only diagnostics) solved by moving to a single PC data concentrator.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 missing tests require more beam or more stable conditions.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E28061-8EE0-FD33-B974-4BDC37816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C37B7-7EA2-34AF-DA5F-ED5A16571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first stable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6336A53-C954-A937-8B94-28C603E666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4/30/2025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0A89EA-B498-D82C-DB40-54A8C86B7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60" y="2466484"/>
            <a:ext cx="10693357" cy="349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86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DCA0B-EB1F-8396-012B-25304B74A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Beta* reconstruction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52A7E-ADEA-4CCE-E945-915822C88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703" y="1667235"/>
            <a:ext cx="4163122" cy="108166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UCAP reconstruction with both planes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MTG/SMP with plane of lowest beta*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2EC0B-EFD5-251E-22D9-A9C7AF674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39BF5-D505-3A93-D162-B3801042A7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first stable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6197C14-FD9B-7787-F7D8-89ADE93060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4/30/2025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86E6F1-DEDB-16CE-6098-E4E0A5389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848" y="945474"/>
            <a:ext cx="7782221" cy="30297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073D79-A3D8-0D00-3F2E-84E014078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7193" y="3407102"/>
            <a:ext cx="7692032" cy="301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9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96A0A-A48D-12C5-0D92-3F1F54431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662F4-BFA5-C111-0054-26E5A12DD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SIS test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569A1-105F-B427-C48C-467205FB9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Almost all SIS tests and associate interlock setup had been completed.</a:t>
            </a:r>
          </a:p>
          <a:p>
            <a:r>
              <a:rPr lang="en-US" sz="1600" dirty="0"/>
              <a:t>Issue with new beta* UCAP reconstruction (not used in SIS/SMP – only diagnostics) solved by moving to a single PC data concentrator.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The missing tests require more beam or more stable conditions:</a:t>
            </a:r>
          </a:p>
          <a:p>
            <a:r>
              <a:rPr lang="en-US" b="1" dirty="0"/>
              <a:t>AG cleaning at FT</a:t>
            </a:r>
          </a:p>
          <a:p>
            <a:pPr lvl="1"/>
            <a:r>
              <a:rPr lang="en-US" dirty="0"/>
              <a:t>Individual components work (BSRA trigger, SIS action on ADT, ADT cleaning).</a:t>
            </a:r>
          </a:p>
          <a:p>
            <a:pPr lvl="1"/>
            <a:r>
              <a:rPr lang="en-US" dirty="0"/>
              <a:t>Full integration and correct ADT settings to be checked with the first stable beams fills.</a:t>
            </a:r>
          </a:p>
          <a:p>
            <a:r>
              <a:rPr lang="en-US" b="1" dirty="0"/>
              <a:t>ADT intensity range (injection interlock)</a:t>
            </a:r>
          </a:p>
          <a:p>
            <a:r>
              <a:rPr lang="en-US" b="1" dirty="0"/>
              <a:t>Bunch length interlock with intensity</a:t>
            </a:r>
          </a:p>
          <a:p>
            <a:pPr lvl="1"/>
            <a:r>
              <a:rPr lang="en-US" dirty="0"/>
              <a:t>New interlock proposal based on k*I</a:t>
            </a:r>
            <a:r>
              <a:rPr lang="en-US" baseline="30000" dirty="0"/>
              <a:t>2</a:t>
            </a:r>
            <a:r>
              <a:rPr lang="en-US" dirty="0"/>
              <a:t> needs some 100’s bunches to deliver meaningful values k*I</a:t>
            </a:r>
            <a:r>
              <a:rPr lang="en-US" baseline="30000" dirty="0"/>
              <a:t>2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Similar comments apply to the old-style interlock based on simple k (no bunches) thresholds.</a:t>
            </a:r>
          </a:p>
          <a:p>
            <a:pPr lvl="1"/>
            <a:r>
              <a:rPr lang="en-US" dirty="0"/>
              <a:t>Plan to test by lowering thresholds at </a:t>
            </a:r>
            <a:r>
              <a:rPr lang="en-US" dirty="0" err="1"/>
              <a:t>EoF</a:t>
            </a:r>
            <a:r>
              <a:rPr lang="en-US" dirty="0"/>
              <a:t> or by temporarily masking the test in SIS.</a:t>
            </a:r>
          </a:p>
          <a:p>
            <a:r>
              <a:rPr lang="en-US" b="1" dirty="0"/>
              <a:t>Vacuum interlocks on MKI interconnects (injection interlock)</a:t>
            </a:r>
            <a:endParaRPr lang="en-US" dirty="0"/>
          </a:p>
          <a:p>
            <a:pPr lvl="1"/>
            <a:r>
              <a:rPr lang="en-US" dirty="0"/>
              <a:t>No change in logic, perform type tests before scrubbing run on a sample of gauges.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CD56B-208C-940E-F0EC-DDD189AEC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1AF71-736E-77B8-40CE-56F4A9FEBF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first stable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326E5D3-6946-80E3-3986-F7F8F5C136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4/30/2025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90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EE80F-5974-0370-B2E0-361473BA6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Collimator BPMs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DC99F-C52F-205B-91C8-DB2A7C447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4575717" cy="50786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New UCAP logic with associated JAVA UI in place, working well.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Interlock trigger during first SB at 450 GeV not understood. </a:t>
            </a:r>
          </a:p>
          <a:p>
            <a:r>
              <a:rPr lang="en-US" sz="1600" dirty="0"/>
              <a:t>Unfortunately, </a:t>
            </a:r>
            <a:r>
              <a:rPr lang="en-US" sz="1600" dirty="0" err="1"/>
              <a:t>nxcals</a:t>
            </a:r>
            <a:r>
              <a:rPr lang="en-US" sz="1600" dirty="0"/>
              <a:t> logging was not yet activated at the time (done now).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Missing (tomorrow / first stable beams): </a:t>
            </a:r>
          </a:p>
          <a:p>
            <a:r>
              <a:rPr lang="en-US" sz="1600" dirty="0"/>
              <a:t>Observe full cycle to spot unexpected position deviations or close to threshold conditions (should not be since we just aligned)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09F933-5315-850A-CD4C-A09E070E0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179BC1-BB36-8405-BCAB-DA80C1FCC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SIS Status first stable beam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5E1D647-868A-9BBF-76A9-F91D6917C8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6C0F0-BEBD-4532-BE9E-E2CF60753F6E}" type="datetime1">
              <a:rPr lang="en-US" smtClean="0"/>
              <a:t>4/30/2025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262404-129B-CE90-96C2-4C4770DA8F5E}"/>
              </a:ext>
            </a:extLst>
          </p:cNvPr>
          <p:cNvSpPr txBox="1"/>
          <p:nvPr/>
        </p:nvSpPr>
        <p:spPr>
          <a:xfrm>
            <a:off x="6685034" y="5628856"/>
            <a:ext cx="2626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Example </a:t>
            </a:r>
            <a:r>
              <a:rPr lang="en-US" sz="1600" b="1"/>
              <a:t>during injection</a:t>
            </a:r>
            <a:endParaRPr lang="en-GB" sz="16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66F171-521F-BA61-8B4B-6EB22BCDDA85}"/>
              </a:ext>
            </a:extLst>
          </p:cNvPr>
          <p:cNvSpPr txBox="1"/>
          <p:nvPr/>
        </p:nvSpPr>
        <p:spPr>
          <a:xfrm>
            <a:off x="8746425" y="4958181"/>
            <a:ext cx="189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21AD3"/>
                </a:solidFill>
              </a:rPr>
              <a:t>TCTs open for injection</a:t>
            </a:r>
            <a:endParaRPr lang="en-GB" sz="1200" b="1" dirty="0">
              <a:solidFill>
                <a:srgbClr val="F21AD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E629EE-2824-992D-7FA0-DA8363954C19}"/>
              </a:ext>
            </a:extLst>
          </p:cNvPr>
          <p:cNvSpPr txBox="1"/>
          <p:nvPr/>
        </p:nvSpPr>
        <p:spPr>
          <a:xfrm>
            <a:off x="4632872" y="4913086"/>
            <a:ext cx="2303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Bad BPM reading from spare system</a:t>
            </a:r>
            <a:endParaRPr lang="en-GB" sz="1400" b="1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6A15D8-F887-DF52-EB87-3734B1F91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6243" y="554185"/>
            <a:ext cx="6732619" cy="382779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00C43C1-97FB-71B0-2367-AB3EC1D237F6}"/>
              </a:ext>
            </a:extLst>
          </p:cNvPr>
          <p:cNvSpPr/>
          <p:nvPr/>
        </p:nvSpPr>
        <p:spPr>
          <a:xfrm>
            <a:off x="10537657" y="2943922"/>
            <a:ext cx="595582" cy="847493"/>
          </a:xfrm>
          <a:prstGeom prst="roundRect">
            <a:avLst/>
          </a:prstGeom>
          <a:noFill/>
          <a:ln w="57150">
            <a:solidFill>
              <a:srgbClr val="F21AD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AF5E872-ED6A-4F27-C2E6-B1817D8EDF12}"/>
              </a:ext>
            </a:extLst>
          </p:cNvPr>
          <p:cNvSpPr/>
          <p:nvPr/>
        </p:nvSpPr>
        <p:spPr>
          <a:xfrm>
            <a:off x="7150894" y="3241307"/>
            <a:ext cx="500484" cy="847493"/>
          </a:xfrm>
          <a:prstGeom prst="roundRect">
            <a:avLst/>
          </a:prstGeom>
          <a:noFill/>
          <a:ln w="57150">
            <a:solidFill>
              <a:srgbClr val="F21AD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FA98544-7AD5-8615-59FD-64FEECAA2D83}"/>
              </a:ext>
            </a:extLst>
          </p:cNvPr>
          <p:cNvCxnSpPr>
            <a:cxnSpLocks/>
            <a:stCxn id="11" idx="0"/>
            <a:endCxn id="10" idx="2"/>
          </p:cNvCxnSpPr>
          <p:nvPr/>
        </p:nvCxnSpPr>
        <p:spPr>
          <a:xfrm flipV="1">
            <a:off x="9694666" y="3791415"/>
            <a:ext cx="1140782" cy="1166766"/>
          </a:xfrm>
          <a:prstGeom prst="line">
            <a:avLst/>
          </a:prstGeom>
          <a:ln w="28575">
            <a:solidFill>
              <a:srgbClr val="F21AD3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F13CFC-86BC-FBFE-CEC0-2BA6696AAAE8}"/>
              </a:ext>
            </a:extLst>
          </p:cNvPr>
          <p:cNvCxnSpPr>
            <a:cxnSpLocks/>
            <a:stCxn id="11" idx="0"/>
            <a:endCxn id="16" idx="2"/>
          </p:cNvCxnSpPr>
          <p:nvPr/>
        </p:nvCxnSpPr>
        <p:spPr>
          <a:xfrm flipH="1" flipV="1">
            <a:off x="7401136" y="4088800"/>
            <a:ext cx="2293530" cy="869381"/>
          </a:xfrm>
          <a:prstGeom prst="line">
            <a:avLst/>
          </a:prstGeom>
          <a:ln w="28575">
            <a:solidFill>
              <a:srgbClr val="F21AD3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CB36D32-A2C7-30B3-3FB0-00DB39F8434D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5784466" y="3241307"/>
            <a:ext cx="3314929" cy="1671779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41445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77694</TotalTime>
  <Words>389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CERNCorporate4-3</vt:lpstr>
      <vt:lpstr>PowerPoint Presentation</vt:lpstr>
      <vt:lpstr>SIS status for first stable beam</vt:lpstr>
      <vt:lpstr>SIS test status</vt:lpstr>
      <vt:lpstr>Beta* reconstruction</vt:lpstr>
      <vt:lpstr>SIS test status</vt:lpstr>
      <vt:lpstr>Collimator BPMs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4501</cp:revision>
  <dcterms:created xsi:type="dcterms:W3CDTF">2013-08-27T13:15:14Z</dcterms:created>
  <dcterms:modified xsi:type="dcterms:W3CDTF">2025-04-30T14:11:22Z</dcterms:modified>
</cp:coreProperties>
</file>