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6" r:id="rId2"/>
    <p:sldId id="381" r:id="rId3"/>
    <p:sldId id="380" r:id="rId4"/>
    <p:sldId id="382" r:id="rId5"/>
    <p:sldId id="384" r:id="rId6"/>
    <p:sldId id="383" r:id="rId7"/>
    <p:sldId id="38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2F2F2F"/>
    <a:srgbClr val="F2F9FB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99"/>
    <p:restoredTop sz="94686"/>
  </p:normalViewPr>
  <p:slideViewPr>
    <p:cSldViewPr snapToGrid="0" snapToObjects="1">
      <p:cViewPr varScale="1">
        <p:scale>
          <a:sx n="122" d="100"/>
          <a:sy n="122" d="100"/>
        </p:scale>
        <p:origin x="59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5" d="100"/>
          <a:sy n="155" d="100"/>
        </p:scale>
        <p:origin x="56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021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E98521-EB10-D0D3-EF15-582929ADFC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333FD03-E972-FE94-4224-E4657F123A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6E6109E-0A0E-1FF4-39B1-159802CA00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BB269B-197B-7C85-AABC-624387E514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996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D5213C-69F7-4D93-77B5-F6B0732B9C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1322B9-1737-CC1C-C389-2A8D40596D0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AA40B8-A568-D1B4-C29F-6ADFB7D1D1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3409E7-511B-FAF0-CBA3-1DC002792E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37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3D24C7-306F-E19A-5165-DD751130CA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9256B1-A0F5-8FA3-5CA6-51BF6E86A2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0534B01-5B5B-2491-6455-F1AA95BDF2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350780-3670-2AC5-AD5E-02857A5379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343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28352"/>
            <a:ext cx="6024562" cy="636535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850D585-0ABF-9B43-8694-8AFB2BF6AD92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D.Larini / PEAB Q1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5595D3-32BA-D842-BCAD-ABCBFADEF466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D.Larini / PEAB Q1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BEFF5FD-C560-BD47-AF51-753F53BB7D9E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D.Larini / PEAB Q1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6CC9B9C-7A8A-2B4F-9E36-FA3308071327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D.Larini / PEAB Q1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7099104-C620-4743-9C03-95A3C625FF49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D.Larini / PEAB Q1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17D05DE-9F9D-C847-BD0C-7A281CDD2AB7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D.Larini / PEAB Q1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EC0893A-6486-DD45-8A5B-24164C34E383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D.Larini / PEAB Q1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7830B74-91A2-D447-A523-831B4B526EB5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D.Larini / PEAB Q1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DA59F-2BF7-FE48-AFA0-E2732F20FBB4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D.Larini / PEAB Q1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5743E-CF30-8E49-97AC-62AF7EC2958E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D.Larini / PEAB Q1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25946" y="6445933"/>
            <a:ext cx="1773923" cy="365125"/>
          </a:xfrm>
        </p:spPr>
        <p:txBody>
          <a:bodyPr/>
          <a:lstStyle/>
          <a:p>
            <a:fld id="{1138F573-77DB-8440-B6E4-785016C2861C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45933"/>
            <a:ext cx="3601152" cy="365125"/>
          </a:xfrm>
        </p:spPr>
        <p:txBody>
          <a:bodyPr/>
          <a:lstStyle/>
          <a:p>
            <a:r>
              <a:rPr lang="en-US"/>
              <a:t>D.Larini / PEAB Q1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4984" y="649287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F201D-233F-BE44-825C-341431EFDAD4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D.Larini / PEAB Q1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A5F3-EF12-8C46-A686-F3F94ED27161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F920-DB19-AE46-9494-D334E447FE54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D.Larini / PEAB Q1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898322-7766-08E9-61D7-9508553573D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2305BAC-9B69-4A42-9664-03793D2BF746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0B305D-6F9B-27BD-9CC8-BA412A2D28C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D.Larini / PEAB Q1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2F2F9E-F7DC-90DF-F212-BD265106530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9017"/>
            <a:ext cx="4116387" cy="6400199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B3C40-6A75-554C-93BF-4A7FEC6EF871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D.Larini / PEAB Q1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B4CCF-7927-7D44-A4A0-1A09D3E5A78B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D.Larini / PEAB Q1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324BC-8A39-E840-8DF8-CBF5DC675D83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D.Larini / PEAB Q1 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A73F0975-ECC4-E44C-8086-9626A72D2BF3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7988" y="6312113"/>
            <a:ext cx="11457945" cy="5387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750">
                <a:solidFill>
                  <a:schemeClr val="tx1"/>
                </a:solidFill>
              </a:defRPr>
            </a:lvl1pPr>
          </a:lstStyle>
          <a:p>
            <a:fld id="{DFAC3E4C-6EA6-3D49-9786-6A78DBA51B37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D.Larini / PEAB Q1 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69" y="6437364"/>
            <a:ext cx="368563" cy="36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3974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8211087-5C06-9A81-3D1F-75FF057337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9546" y="1592263"/>
            <a:ext cx="8192910" cy="4608512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b="0"/>
              <a:t>Sparks! Coordination Meeting</a:t>
            </a:r>
            <a:br>
              <a:rPr lang="en-US" b="0"/>
            </a:br>
            <a:r>
              <a:rPr lang="en-US" b="0"/>
              <a:t>5 May 2025</a:t>
            </a:r>
            <a:endParaRPr lang="en-GB" b="0"/>
          </a:p>
        </p:txBody>
      </p:sp>
      <p:sp>
        <p:nvSpPr>
          <p:cNvPr id="1037" name="Date Placeholder 3">
            <a:extLst>
              <a:ext uri="{FF2B5EF4-FFF2-40B4-BE49-F238E27FC236}">
                <a16:creationId xmlns:a16="http://schemas.microsoft.com/office/drawing/2014/main" id="{646D3742-9FF6-AFCD-D7AF-E36A77E820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40055" y="6424669"/>
            <a:ext cx="1773923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C0A1F920-DB19-AE46-9494-D334E447FE54}" type="datetime3">
              <a:rPr lang="de-CH" smtClean="0"/>
              <a:pPr>
                <a:spcAft>
                  <a:spcPts val="600"/>
                </a:spcAft>
              </a:pPr>
              <a:t>05/05/2025</a:t>
            </a:fld>
            <a:endParaRPr lang="en-US"/>
          </a:p>
        </p:txBody>
      </p:sp>
      <p:sp>
        <p:nvSpPr>
          <p:cNvPr id="1038" name="Footer Placeholder 4">
            <a:extLst>
              <a:ext uri="{FF2B5EF4-FFF2-40B4-BE49-F238E27FC236}">
                <a16:creationId xmlns:a16="http://schemas.microsoft.com/office/drawing/2014/main" id="{AE31F0E3-1B89-A3D0-04C7-9223505E1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368056" y="6424669"/>
            <a:ext cx="3769336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D.Larini / PEAB Q1 </a:t>
            </a:r>
          </a:p>
        </p:txBody>
      </p:sp>
      <p:sp>
        <p:nvSpPr>
          <p:cNvPr id="1039" name="Slide Number Placeholder 5">
            <a:extLst>
              <a:ext uri="{FF2B5EF4-FFF2-40B4-BE49-F238E27FC236}">
                <a16:creationId xmlns:a16="http://schemas.microsoft.com/office/drawing/2014/main" id="{2D9FB23A-291A-3F29-2756-90FD5A505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279299" y="6422750"/>
            <a:ext cx="619322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E58FF2-7948-D1C0-A298-FCBA983168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17F95-F4D7-FFC7-3E30-E6E2492BA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430" y="412354"/>
            <a:ext cx="8045168" cy="304139"/>
          </a:xfrm>
        </p:spPr>
        <p:txBody>
          <a:bodyPr/>
          <a:lstStyle/>
          <a:p>
            <a:pPr fontAlgn="base"/>
            <a:r>
              <a:rPr lang="en-CH" sz="2000" dirty="0">
                <a:latin typeface="+mn-lt"/>
                <a:ea typeface="+mn-ea"/>
                <a:cs typeface="+mn-cs"/>
              </a:rPr>
              <a:t>Agenda</a:t>
            </a:r>
            <a:br>
              <a:rPr lang="en-CH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fr-CH" b="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DB4B9395-1B67-5983-7F49-D894B70CEB4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2E8BE7-8E41-1B4B-A4E4-28B9325A32F4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1D4044F-65EE-AE95-FFD8-3FFD74B82A9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err="1"/>
              <a:t>D.Larini</a:t>
            </a:r>
            <a:r>
              <a:rPr lang="en-US" dirty="0"/>
              <a:t>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0D923A7-D4FA-A4C7-059C-D4A925D6B0B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570BC9-BDF9-0F0C-4382-7CD14EA6B5CB}"/>
              </a:ext>
            </a:extLst>
          </p:cNvPr>
          <p:cNvSpPr txBox="1"/>
          <p:nvPr/>
        </p:nvSpPr>
        <p:spPr>
          <a:xfrm>
            <a:off x="1504430" y="1033475"/>
            <a:ext cx="5122718" cy="24416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en-CH" dirty="0"/>
              <a:t>Overview of the Master Event Brief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en-CH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Logistics and technical requirements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en-CH" sz="1800" b="0" dirty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Audio-Visual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en-CH" dirty="0">
                <a:solidFill>
                  <a:srgbClr val="FFC000"/>
                </a:solidFill>
              </a:rPr>
              <a:t>Design &amp; Identity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en-CH" sz="1800" b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Communication (incl Social Media)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en-CH" dirty="0">
                <a:solidFill>
                  <a:srgbClr val="00B0F0"/>
                </a:solidFill>
              </a:rPr>
              <a:t>Donors</a:t>
            </a:r>
            <a:endParaRPr lang="en-CH" sz="1800" b="0" dirty="0">
              <a:solidFill>
                <a:srgbClr val="00B0F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 descr="A white cover with a white background&#10;&#10;AI-generated content may be incorrect.">
            <a:extLst>
              <a:ext uri="{FF2B5EF4-FFF2-40B4-BE49-F238E27FC236}">
                <a16:creationId xmlns:a16="http://schemas.microsoft.com/office/drawing/2014/main" id="{9C2C0C3E-4C74-B970-7312-A498EEF0D8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916" b="28235" l="6421" r="52438">
                        <a14:foregroundMark x1="35434" y1="25546" x2="35434" y2="25546"/>
                        <a14:foregroundMark x1="38526" y1="24202" x2="38526" y2="24202"/>
                        <a14:foregroundMark x1="51367" y1="21261" x2="51367" y2="21261"/>
                        <a14:foregroundMark x1="51367" y1="25294" x2="51367" y2="25294"/>
                        <a14:foregroundMark x1="52438" y1="24790" x2="52438" y2="24790"/>
                        <a14:foregroundMark x1="31986" y1="24790" x2="31986" y2="24790"/>
                        <a14:foregroundMark x1="31748" y1="27311" x2="31748" y2="27311"/>
                        <a14:foregroundMark x1="24257" y1="26050" x2="24257" y2="26050"/>
                        <a14:foregroundMark x1="22592" y1="26471" x2="22592" y2="26471"/>
                        <a14:foregroundMark x1="18193" y1="23782" x2="18193" y2="23782"/>
                        <a14:foregroundMark x1="6421" y1="23277" x2="6421" y2="23277"/>
                        <a14:foregroundMark x1="44709" y1="28235" x2="44709" y2="28235"/>
                      </a14:backgroundRemoval>
                    </a14:imgEffect>
                  </a14:imgLayer>
                </a14:imgProps>
              </a:ext>
            </a:extLst>
          </a:blip>
          <a:srcRect l="3741" t="18883" r="44783" b="70458"/>
          <a:stretch/>
        </p:blipFill>
        <p:spPr>
          <a:xfrm>
            <a:off x="9665164" y="264517"/>
            <a:ext cx="2044811" cy="59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096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55ECA0-5936-F922-9722-5A58182443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4510B-8904-C55C-3257-5A5965FF4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430" y="412354"/>
            <a:ext cx="8045168" cy="304139"/>
          </a:xfrm>
        </p:spPr>
        <p:txBody>
          <a:bodyPr/>
          <a:lstStyle/>
          <a:p>
            <a:pPr fontAlgn="base"/>
            <a:r>
              <a:rPr lang="en-CH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Logistics and Technical requirements</a:t>
            </a:r>
            <a:br>
              <a:rPr lang="en-CH" sz="2000" dirty="0">
                <a:latin typeface="+mn-lt"/>
                <a:ea typeface="+mn-ea"/>
                <a:cs typeface="+mn-cs"/>
              </a:rPr>
            </a:br>
            <a:br>
              <a:rPr lang="en-CH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</a:br>
            <a:br>
              <a:rPr lang="en-CH" sz="2000" b="0" dirty="0">
                <a:latin typeface="+mn-lt"/>
                <a:ea typeface="+mn-ea"/>
                <a:cs typeface="+mn-cs"/>
              </a:rPr>
            </a:br>
            <a:br>
              <a:rPr lang="en-CH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fr-CH" b="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1006ACD-02B7-E8CA-F44A-4732816D77A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2E8BE7-8E41-1B4B-A4E4-28B9325A32F4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BCEE8F4-E9E7-FC24-9BDE-057734048DD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err="1"/>
              <a:t>D.Larini</a:t>
            </a:r>
            <a:r>
              <a:rPr lang="en-US" dirty="0"/>
              <a:t>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1229904-7ADA-6CBE-0D92-6008D87187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5C3342-EC06-1B1F-1CE8-DEC2DC55F203}"/>
              </a:ext>
            </a:extLst>
          </p:cNvPr>
          <p:cNvSpPr txBox="1"/>
          <p:nvPr/>
        </p:nvSpPr>
        <p:spPr>
          <a:xfrm>
            <a:off x="1504430" y="1023084"/>
            <a:ext cx="10008697" cy="4985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None/>
            </a:pPr>
            <a:r>
              <a:rPr lang="en-GB" dirty="0"/>
              <a:t>ACTIONS:</a:t>
            </a:r>
            <a:br>
              <a:rPr lang="en-GB" dirty="0"/>
            </a:br>
            <a:r>
              <a:rPr lang="en-GB" dirty="0"/>
              <a:t>- SG to go forward with ordering backdrop</a:t>
            </a:r>
            <a:br>
              <a:rPr lang="en-GB" dirty="0"/>
            </a:br>
            <a:r>
              <a:rPr lang="en-GB" dirty="0"/>
              <a:t>- SG to share dimensions of the backdrop for the Design team to produce a generic CERN theme</a:t>
            </a:r>
            <a:br>
              <a:rPr lang="en-GB" dirty="0"/>
            </a:br>
            <a:r>
              <a:rPr lang="en-GB" dirty="0"/>
              <a:t>- SG to order projection lights and share dimensions of projection with Design team </a:t>
            </a:r>
            <a:r>
              <a:rPr lang="en-GB" dirty="0">
                <a:highlight>
                  <a:srgbClr val="FFFF00"/>
                </a:highlight>
              </a:rPr>
              <a:t>(buy vs rent? / Projection vs Mapping?)</a:t>
            </a:r>
            <a:br>
              <a:rPr lang="en-GB" dirty="0"/>
            </a:br>
            <a:r>
              <a:rPr lang="en-GB" dirty="0"/>
              <a:t>- SG to get quotes and order carpet for the stage</a:t>
            </a:r>
          </a:p>
          <a:p>
            <a:pPr>
              <a:buNone/>
            </a:pPr>
            <a:r>
              <a:rPr lang="en-GB" dirty="0"/>
              <a:t>- SG to confirm cocktail</a:t>
            </a:r>
          </a:p>
          <a:p>
            <a:pPr>
              <a:buNone/>
            </a:pPr>
            <a:endParaRPr lang="en-GB" dirty="0"/>
          </a:p>
          <a:p>
            <a:r>
              <a:rPr lang="en-GB" dirty="0"/>
              <a:t>DANTE to provide</a:t>
            </a:r>
            <a:br>
              <a:rPr lang="en-GB" dirty="0"/>
            </a:br>
            <a:r>
              <a:rPr lang="en-GB" dirty="0"/>
              <a:t>- Updated indico description</a:t>
            </a:r>
            <a:br>
              <a:rPr lang="en-GB" dirty="0"/>
            </a:br>
            <a:r>
              <a:rPr lang="en-GB" dirty="0"/>
              <a:t>- Provide overall schedule of the day</a:t>
            </a:r>
            <a:br>
              <a:rPr lang="en-GB" dirty="0"/>
            </a:br>
            <a:r>
              <a:rPr lang="en-GB" dirty="0"/>
              <a:t>- Confirm meal for technicians</a:t>
            </a:r>
          </a:p>
          <a:p>
            <a:endParaRPr lang="en-GB" dirty="0"/>
          </a:p>
          <a:p>
            <a:r>
              <a:rPr lang="en-GB" dirty="0"/>
              <a:t>OTHER</a:t>
            </a:r>
          </a:p>
          <a:p>
            <a:pPr marL="285750" indent="-285750">
              <a:buFontTx/>
              <a:buChar char="-"/>
            </a:pPr>
            <a:r>
              <a:rPr lang="en-GB" dirty="0"/>
              <a:t>Make-up</a:t>
            </a:r>
          </a:p>
          <a:p>
            <a:pPr marL="285750" indent="-285750">
              <a:buFontTx/>
              <a:buChar char="-"/>
            </a:pPr>
            <a:r>
              <a:rPr lang="en-GB" dirty="0"/>
              <a:t>Confirm rehearsal times and availability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endParaRPr lang="en-GB" dirty="0"/>
          </a:p>
        </p:txBody>
      </p:sp>
      <p:pic>
        <p:nvPicPr>
          <p:cNvPr id="5" name="Picture 4" descr="A white cover with a white background&#10;&#10;AI-generated content may be incorrect.">
            <a:extLst>
              <a:ext uri="{FF2B5EF4-FFF2-40B4-BE49-F238E27FC236}">
                <a16:creationId xmlns:a16="http://schemas.microsoft.com/office/drawing/2014/main" id="{C05AAC45-70EC-18E1-F5B1-3F6528D660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916" b="28235" l="6421" r="52438">
                        <a14:foregroundMark x1="35434" y1="25546" x2="35434" y2="25546"/>
                        <a14:foregroundMark x1="38526" y1="24202" x2="38526" y2="24202"/>
                        <a14:foregroundMark x1="51367" y1="21261" x2="51367" y2="21261"/>
                        <a14:foregroundMark x1="51367" y1="25294" x2="51367" y2="25294"/>
                        <a14:foregroundMark x1="52438" y1="24790" x2="52438" y2="24790"/>
                        <a14:foregroundMark x1="31986" y1="24790" x2="31986" y2="24790"/>
                        <a14:foregroundMark x1="31748" y1="27311" x2="31748" y2="27311"/>
                        <a14:foregroundMark x1="24257" y1="26050" x2="24257" y2="26050"/>
                        <a14:foregroundMark x1="22592" y1="26471" x2="22592" y2="26471"/>
                        <a14:foregroundMark x1="18193" y1="23782" x2="18193" y2="23782"/>
                        <a14:foregroundMark x1="6421" y1="23277" x2="6421" y2="23277"/>
                        <a14:foregroundMark x1="44709" y1="28235" x2="44709" y2="28235"/>
                      </a14:backgroundRemoval>
                    </a14:imgEffect>
                  </a14:imgLayer>
                </a14:imgProps>
              </a:ext>
            </a:extLst>
          </a:blip>
          <a:srcRect l="3741" t="18883" r="44783" b="70458"/>
          <a:stretch/>
        </p:blipFill>
        <p:spPr>
          <a:xfrm>
            <a:off x="9665164" y="264517"/>
            <a:ext cx="2044811" cy="59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870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0C9E75-DB5D-4F0C-FDD7-A514CD9499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CF700-07E9-BD1F-33A5-715EDEDC8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430" y="412354"/>
            <a:ext cx="8045168" cy="304139"/>
          </a:xfrm>
        </p:spPr>
        <p:txBody>
          <a:bodyPr/>
          <a:lstStyle/>
          <a:p>
            <a:pPr fontAlgn="base"/>
            <a:r>
              <a:rPr lang="en-CH" sz="2000" dirty="0">
                <a:solidFill>
                  <a:srgbClr val="92D050"/>
                </a:solidFill>
                <a:latin typeface="+mn-lt"/>
                <a:ea typeface="+mn-ea"/>
                <a:cs typeface="+mn-cs"/>
              </a:rPr>
              <a:t>Audio-Visual</a:t>
            </a:r>
            <a:br>
              <a:rPr lang="en-CH" sz="2000" dirty="0">
                <a:latin typeface="+mn-lt"/>
                <a:ea typeface="+mn-ea"/>
                <a:cs typeface="+mn-cs"/>
              </a:rPr>
            </a:br>
            <a:br>
              <a:rPr lang="en-CH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</a:br>
            <a:br>
              <a:rPr lang="en-CH" sz="2000" b="0" dirty="0">
                <a:latin typeface="+mn-lt"/>
                <a:ea typeface="+mn-ea"/>
                <a:cs typeface="+mn-cs"/>
              </a:rPr>
            </a:br>
            <a:br>
              <a:rPr lang="en-CH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fr-CH" b="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5BD0E1A-104F-DBD3-2306-F3AFDAB4631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2E8BE7-8E41-1B4B-A4E4-28B9325A32F4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8251507-F396-E8C6-8256-B2EF34B86B7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err="1"/>
              <a:t>D.Larini</a:t>
            </a:r>
            <a:r>
              <a:rPr lang="en-US" dirty="0"/>
              <a:t>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8430A93-BCF2-E53A-39CD-D560F21CC9C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C22EE8-F464-D8EF-E285-931D1F048E36}"/>
              </a:ext>
            </a:extLst>
          </p:cNvPr>
          <p:cNvSpPr txBox="1"/>
          <p:nvPr/>
        </p:nvSpPr>
        <p:spPr>
          <a:xfrm>
            <a:off x="1504430" y="877611"/>
            <a:ext cx="5904288" cy="3600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None/>
            </a:pPr>
            <a:r>
              <a:rPr lang="en-GB" dirty="0"/>
              <a:t>ACTION:</a:t>
            </a:r>
            <a:br>
              <a:rPr lang="en-GB" dirty="0"/>
            </a:br>
            <a:r>
              <a:rPr lang="en-GB" dirty="0"/>
              <a:t>- AUDIO VISUAL to start producing trailer and TPG video</a:t>
            </a:r>
            <a:br>
              <a:rPr lang="en-GB" dirty="0"/>
            </a:br>
            <a:r>
              <a:rPr lang="en-GB" dirty="0"/>
              <a:t>- AUDIO VISUAL to confirm live stream platforms and vertical live formats</a:t>
            </a:r>
          </a:p>
          <a:p>
            <a:pPr>
              <a:buNone/>
            </a:pPr>
            <a:endParaRPr lang="en-GB" dirty="0"/>
          </a:p>
          <a:p>
            <a:r>
              <a:rPr lang="en-GB" dirty="0"/>
              <a:t>DANTE to provide</a:t>
            </a:r>
            <a:br>
              <a:rPr lang="en-GB" dirty="0"/>
            </a:br>
            <a:r>
              <a:rPr lang="en-GB" dirty="0"/>
              <a:t>- Clarity on the video capsules and key messages for production</a:t>
            </a:r>
            <a:br>
              <a:rPr lang="en-GB" dirty="0"/>
            </a:br>
            <a:r>
              <a:rPr lang="en-GB" dirty="0"/>
              <a:t>- First version of Script</a:t>
            </a:r>
          </a:p>
          <a:p>
            <a:endParaRPr lang="en-GB" dirty="0"/>
          </a:p>
          <a:p>
            <a:r>
              <a:rPr lang="en-GB" dirty="0"/>
              <a:t>OTHER</a:t>
            </a:r>
          </a:p>
          <a:p>
            <a:pPr marL="285750" indent="-285750">
              <a:buFontTx/>
              <a:buChar char="-"/>
            </a:pPr>
            <a:r>
              <a:rPr lang="en-GB" dirty="0"/>
              <a:t>Confirm photography</a:t>
            </a:r>
          </a:p>
          <a:p>
            <a:pPr marL="285750" indent="-285750">
              <a:buFontTx/>
              <a:buChar char="-"/>
            </a:pPr>
            <a:r>
              <a:rPr lang="en-GB" dirty="0"/>
              <a:t>Confirm freelancers</a:t>
            </a:r>
          </a:p>
        </p:txBody>
      </p:sp>
      <p:pic>
        <p:nvPicPr>
          <p:cNvPr id="5" name="Picture 4" descr="A white cover with a white background&#10;&#10;AI-generated content may be incorrect.">
            <a:extLst>
              <a:ext uri="{FF2B5EF4-FFF2-40B4-BE49-F238E27FC236}">
                <a16:creationId xmlns:a16="http://schemas.microsoft.com/office/drawing/2014/main" id="{A3D0A394-75CE-4FFC-1ACD-0C685F9B83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916" b="28235" l="6421" r="52438">
                        <a14:foregroundMark x1="35434" y1="25546" x2="35434" y2="25546"/>
                        <a14:foregroundMark x1="38526" y1="24202" x2="38526" y2="24202"/>
                        <a14:foregroundMark x1="51367" y1="21261" x2="51367" y2="21261"/>
                        <a14:foregroundMark x1="51367" y1="25294" x2="51367" y2="25294"/>
                        <a14:foregroundMark x1="52438" y1="24790" x2="52438" y2="24790"/>
                        <a14:foregroundMark x1="31986" y1="24790" x2="31986" y2="24790"/>
                        <a14:foregroundMark x1="31748" y1="27311" x2="31748" y2="27311"/>
                        <a14:foregroundMark x1="24257" y1="26050" x2="24257" y2="26050"/>
                        <a14:foregroundMark x1="22592" y1="26471" x2="22592" y2="26471"/>
                        <a14:foregroundMark x1="18193" y1="23782" x2="18193" y2="23782"/>
                        <a14:foregroundMark x1="6421" y1="23277" x2="6421" y2="23277"/>
                        <a14:foregroundMark x1="44709" y1="28235" x2="44709" y2="28235"/>
                      </a14:backgroundRemoval>
                    </a14:imgEffect>
                  </a14:imgLayer>
                </a14:imgProps>
              </a:ext>
            </a:extLst>
          </a:blip>
          <a:srcRect l="3741" t="18883" r="44783" b="70458"/>
          <a:stretch/>
        </p:blipFill>
        <p:spPr>
          <a:xfrm>
            <a:off x="9665164" y="264517"/>
            <a:ext cx="2044811" cy="59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402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4F413A-5DAD-1F21-2CA7-3D76AF2DDF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9C49D-8813-1C4D-D1AB-1929C1924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430" y="412354"/>
            <a:ext cx="8045168" cy="304139"/>
          </a:xfrm>
        </p:spPr>
        <p:txBody>
          <a:bodyPr/>
          <a:lstStyle/>
          <a:p>
            <a:pPr fontAlgn="base"/>
            <a:r>
              <a:rPr lang="en-CH" sz="2000" dirty="0">
                <a:solidFill>
                  <a:srgbClr val="FFC000"/>
                </a:solidFill>
              </a:rPr>
              <a:t>Design &amp; Identity</a:t>
            </a:r>
            <a:br>
              <a:rPr lang="en-CH" sz="1100" dirty="0">
                <a:solidFill>
                  <a:srgbClr val="FFC000"/>
                </a:solidFill>
              </a:rPr>
            </a:br>
            <a:br>
              <a:rPr lang="en-CH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fr-CH" b="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75FC19E-B660-663B-E6BB-A08F40F37C2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2E8BE7-8E41-1B4B-A4E4-28B9325A32F4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64088C3-2820-32A6-CF9F-49E50665383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err="1"/>
              <a:t>D.Larini</a:t>
            </a:r>
            <a:r>
              <a:rPr lang="en-US" dirty="0"/>
              <a:t>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B71297E-EA8C-4BD3-C13A-AEF6A989738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0F8457-933D-8671-7745-5958E2BA5D71}"/>
              </a:ext>
            </a:extLst>
          </p:cNvPr>
          <p:cNvSpPr txBox="1"/>
          <p:nvPr/>
        </p:nvSpPr>
        <p:spPr>
          <a:xfrm>
            <a:off x="1504430" y="1511456"/>
            <a:ext cx="9457979" cy="3600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None/>
            </a:pPr>
            <a:r>
              <a:rPr lang="en-GB" dirty="0"/>
              <a:t>ACTION</a:t>
            </a:r>
            <a:br>
              <a:rPr lang="en-GB" dirty="0"/>
            </a:br>
            <a:r>
              <a:rPr lang="en-GB" dirty="0"/>
              <a:t>- DESIGN to produce a generic CERN backdrop, once the dimensions are sent by SG team</a:t>
            </a:r>
            <a:br>
              <a:rPr lang="en-GB" dirty="0"/>
            </a:br>
            <a:r>
              <a:rPr lang="en-GB" dirty="0"/>
              <a:t>- DESIGN is to produce a graphical chart of the event</a:t>
            </a:r>
          </a:p>
          <a:p>
            <a:pPr>
              <a:buNone/>
            </a:pPr>
            <a:endParaRPr lang="en-GB" dirty="0"/>
          </a:p>
          <a:p>
            <a:r>
              <a:rPr lang="en-GB" dirty="0"/>
              <a:t>DANTE to provide</a:t>
            </a:r>
            <a:br>
              <a:rPr lang="en-GB" dirty="0"/>
            </a:br>
            <a:r>
              <a:rPr lang="en-GB" dirty="0"/>
              <a:t>- All types of formats for the event</a:t>
            </a:r>
            <a:br>
              <a:rPr lang="en-GB" dirty="0"/>
            </a:br>
            <a:r>
              <a:rPr lang="en-GB" dirty="0"/>
              <a:t>- Script for animation to Daniel</a:t>
            </a:r>
            <a:br>
              <a:rPr lang="en-GB" dirty="0"/>
            </a:br>
            <a:r>
              <a:rPr lang="en-GB" dirty="0"/>
              <a:t>- More information on the “Cahier des charges” for the slides of the speakers</a:t>
            </a:r>
          </a:p>
          <a:p>
            <a:endParaRPr lang="en-GB" dirty="0"/>
          </a:p>
          <a:p>
            <a:r>
              <a:rPr lang="en-GB" dirty="0"/>
              <a:t>OTHER</a:t>
            </a:r>
          </a:p>
          <a:p>
            <a:pPr marL="285750" indent="-285750">
              <a:buFontTx/>
              <a:buChar char="-"/>
            </a:pPr>
            <a:r>
              <a:rPr lang="en-GB" dirty="0"/>
              <a:t>DANTE to confirm all titles </a:t>
            </a:r>
          </a:p>
          <a:p>
            <a:pPr marL="285750" indent="-285750">
              <a:buFontTx/>
              <a:buChar char="-"/>
            </a:pPr>
            <a:r>
              <a:rPr lang="en-GB" dirty="0"/>
              <a:t>Confirm feasibility for map</a:t>
            </a:r>
          </a:p>
          <a:p>
            <a:pPr marL="285750" indent="-285750">
              <a:buFontTx/>
              <a:buChar char="-"/>
            </a:pPr>
            <a:r>
              <a:rPr lang="en-GB" dirty="0"/>
              <a:t>Material for the website?</a:t>
            </a:r>
          </a:p>
        </p:txBody>
      </p:sp>
      <p:pic>
        <p:nvPicPr>
          <p:cNvPr id="5" name="Picture 4" descr="A white cover with a white background&#10;&#10;AI-generated content may be incorrect.">
            <a:extLst>
              <a:ext uri="{FF2B5EF4-FFF2-40B4-BE49-F238E27FC236}">
                <a16:creationId xmlns:a16="http://schemas.microsoft.com/office/drawing/2014/main" id="{546B23FD-CBCA-812A-EA5E-412C505DE4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916" b="28235" l="6421" r="52438">
                        <a14:foregroundMark x1="35434" y1="25546" x2="35434" y2="25546"/>
                        <a14:foregroundMark x1="38526" y1="24202" x2="38526" y2="24202"/>
                        <a14:foregroundMark x1="51367" y1="21261" x2="51367" y2="21261"/>
                        <a14:foregroundMark x1="51367" y1="25294" x2="51367" y2="25294"/>
                        <a14:foregroundMark x1="52438" y1="24790" x2="52438" y2="24790"/>
                        <a14:foregroundMark x1="31986" y1="24790" x2="31986" y2="24790"/>
                        <a14:foregroundMark x1="31748" y1="27311" x2="31748" y2="27311"/>
                        <a14:foregroundMark x1="24257" y1="26050" x2="24257" y2="26050"/>
                        <a14:foregroundMark x1="22592" y1="26471" x2="22592" y2="26471"/>
                        <a14:foregroundMark x1="18193" y1="23782" x2="18193" y2="23782"/>
                        <a14:foregroundMark x1="6421" y1="23277" x2="6421" y2="23277"/>
                        <a14:foregroundMark x1="44709" y1="28235" x2="44709" y2="28235"/>
                      </a14:backgroundRemoval>
                    </a14:imgEffect>
                  </a14:imgLayer>
                </a14:imgProps>
              </a:ext>
            </a:extLst>
          </a:blip>
          <a:srcRect l="3741" t="18883" r="44783" b="70458"/>
          <a:stretch/>
        </p:blipFill>
        <p:spPr>
          <a:xfrm>
            <a:off x="9665164" y="264517"/>
            <a:ext cx="2044811" cy="59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36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B071FF-0764-5C29-7F49-69D14CDA1A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7A460-572D-34F4-A168-F2A1B5E4B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430" y="412354"/>
            <a:ext cx="8045168" cy="304139"/>
          </a:xfrm>
        </p:spPr>
        <p:txBody>
          <a:bodyPr/>
          <a:lstStyle/>
          <a:p>
            <a:pPr fontAlgn="base"/>
            <a:r>
              <a:rPr lang="en-CH" sz="20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Communication</a:t>
            </a:r>
            <a:br>
              <a:rPr lang="en-CH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</a:br>
            <a:br>
              <a:rPr lang="en-CH" sz="2000" b="0" dirty="0">
                <a:latin typeface="+mn-lt"/>
                <a:ea typeface="+mn-ea"/>
                <a:cs typeface="+mn-cs"/>
              </a:rPr>
            </a:br>
            <a:br>
              <a:rPr lang="en-CH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fr-CH" b="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38206B-DFA8-BC57-6CE9-928CE4C2960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2E8BE7-8E41-1B4B-A4E4-28B9325A32F4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D0D4425-D1DB-52FA-EB0E-01AB5FA2C21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err="1"/>
              <a:t>D.Larini</a:t>
            </a:r>
            <a:r>
              <a:rPr lang="en-US" dirty="0"/>
              <a:t>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6847512-4C94-87F5-7797-0375B2F79BD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9D7DE3-1C44-8A51-853C-3586B3B362A0}"/>
              </a:ext>
            </a:extLst>
          </p:cNvPr>
          <p:cNvSpPr txBox="1"/>
          <p:nvPr/>
        </p:nvSpPr>
        <p:spPr>
          <a:xfrm>
            <a:off x="1504430" y="877611"/>
            <a:ext cx="5904288" cy="45191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None/>
            </a:pPr>
            <a:r>
              <a:rPr lang="en-GB" dirty="0"/>
              <a:t>ACTION</a:t>
            </a:r>
            <a:br>
              <a:rPr lang="en-GB" dirty="0"/>
            </a:br>
            <a:r>
              <a:rPr lang="en-GB" dirty="0"/>
              <a:t>- </a:t>
            </a:r>
            <a:r>
              <a:rPr lang="en-GB" dirty="0" err="1"/>
              <a:t>SoMe</a:t>
            </a:r>
            <a:r>
              <a:rPr lang="en-GB" dirty="0"/>
              <a:t> to provide communication plan and more details on what is expected for the weekly content</a:t>
            </a:r>
            <a:br>
              <a:rPr lang="en-GB" dirty="0"/>
            </a:br>
            <a:r>
              <a:rPr lang="en-GB" dirty="0"/>
              <a:t>- Daniela to check regarding content creators</a:t>
            </a:r>
          </a:p>
          <a:p>
            <a:pPr>
              <a:buNone/>
            </a:pPr>
            <a:endParaRPr lang="en-GB" dirty="0"/>
          </a:p>
          <a:p>
            <a:r>
              <a:rPr lang="en-GB" dirty="0"/>
              <a:t>DANTE to provide</a:t>
            </a:r>
            <a:br>
              <a:rPr lang="en-GB" dirty="0"/>
            </a:br>
            <a:r>
              <a:rPr lang="en-GB" dirty="0"/>
              <a:t>- Liaison with Press office</a:t>
            </a:r>
            <a:br>
              <a:rPr lang="en-GB" dirty="0"/>
            </a:br>
            <a:r>
              <a:rPr lang="en-GB" dirty="0"/>
              <a:t>- Investigate possibility of chat moderation</a:t>
            </a:r>
            <a:br>
              <a:rPr lang="en-GB" dirty="0"/>
            </a:br>
            <a:r>
              <a:rPr lang="en-GB" dirty="0"/>
              <a:t>- More information on the use of the website</a:t>
            </a:r>
          </a:p>
          <a:p>
            <a:endParaRPr lang="en-GB" dirty="0"/>
          </a:p>
          <a:p>
            <a:r>
              <a:rPr lang="en-GB" dirty="0"/>
              <a:t>OTHER points:</a:t>
            </a:r>
          </a:p>
          <a:p>
            <a:pPr marL="285750" indent="-285750">
              <a:buFontTx/>
              <a:buChar char="-"/>
            </a:pPr>
            <a:r>
              <a:rPr lang="en-GB" dirty="0"/>
              <a:t>Contacts of communication teams for partner organisations</a:t>
            </a:r>
          </a:p>
          <a:p>
            <a:pPr marL="285750" indent="-285750">
              <a:buFontTx/>
              <a:buChar char="-"/>
            </a:pPr>
            <a:r>
              <a:rPr lang="en-GB" dirty="0"/>
              <a:t>Communication campaign with Le Temps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CH" dirty="0"/>
          </a:p>
        </p:txBody>
      </p:sp>
      <p:pic>
        <p:nvPicPr>
          <p:cNvPr id="5" name="Picture 4" descr="A white cover with a white background&#10;&#10;AI-generated content may be incorrect.">
            <a:extLst>
              <a:ext uri="{FF2B5EF4-FFF2-40B4-BE49-F238E27FC236}">
                <a16:creationId xmlns:a16="http://schemas.microsoft.com/office/drawing/2014/main" id="{85D1EEE8-28CE-893A-9050-71F102CBBE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916" b="28235" l="6421" r="52438">
                        <a14:foregroundMark x1="35434" y1="25546" x2="35434" y2="25546"/>
                        <a14:foregroundMark x1="38526" y1="24202" x2="38526" y2="24202"/>
                        <a14:foregroundMark x1="51367" y1="21261" x2="51367" y2="21261"/>
                        <a14:foregroundMark x1="51367" y1="25294" x2="51367" y2="25294"/>
                        <a14:foregroundMark x1="52438" y1="24790" x2="52438" y2="24790"/>
                        <a14:foregroundMark x1="31986" y1="24790" x2="31986" y2="24790"/>
                        <a14:foregroundMark x1="31748" y1="27311" x2="31748" y2="27311"/>
                        <a14:foregroundMark x1="24257" y1="26050" x2="24257" y2="26050"/>
                        <a14:foregroundMark x1="22592" y1="26471" x2="22592" y2="26471"/>
                        <a14:foregroundMark x1="18193" y1="23782" x2="18193" y2="23782"/>
                        <a14:foregroundMark x1="6421" y1="23277" x2="6421" y2="23277"/>
                        <a14:foregroundMark x1="44709" y1="28235" x2="44709" y2="28235"/>
                      </a14:backgroundRemoval>
                    </a14:imgEffect>
                  </a14:imgLayer>
                </a14:imgProps>
              </a:ext>
            </a:extLst>
          </a:blip>
          <a:srcRect l="3741" t="18883" r="44783" b="70458"/>
          <a:stretch/>
        </p:blipFill>
        <p:spPr>
          <a:xfrm>
            <a:off x="9665164" y="264517"/>
            <a:ext cx="2044811" cy="59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111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90DF2C-A701-AA88-5337-C43CF37AB5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C326D-4776-F6E5-A86B-6F068647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4430" y="412354"/>
            <a:ext cx="8045168" cy="304139"/>
          </a:xfrm>
        </p:spPr>
        <p:txBody>
          <a:bodyPr/>
          <a:lstStyle/>
          <a:p>
            <a:pPr fontAlgn="base"/>
            <a:r>
              <a:rPr lang="en-CH" sz="2000" dirty="0">
                <a:solidFill>
                  <a:srgbClr val="00B0F0"/>
                </a:solidFill>
                <a:latin typeface="+mn-lt"/>
                <a:ea typeface="+mn-ea"/>
                <a:cs typeface="+mn-cs"/>
              </a:rPr>
              <a:t>Donors </a:t>
            </a:r>
            <a:br>
              <a:rPr lang="en-CH" sz="2000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</a:br>
            <a:br>
              <a:rPr lang="en-CH" sz="2000" b="0" dirty="0">
                <a:latin typeface="+mn-lt"/>
                <a:ea typeface="+mn-ea"/>
                <a:cs typeface="+mn-cs"/>
              </a:rPr>
            </a:br>
            <a:br>
              <a:rPr lang="en-CH" sz="1800" b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fr-CH" b="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6D4E9C4-9F70-23CA-815B-003FF997DDB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02E8BE7-8E41-1B4B-A4E4-28B9325A32F4}" type="datetime3">
              <a:rPr lang="de-CH" smtClean="0"/>
              <a:t>05/05/2025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333DA06-08A0-62EB-ACA8-85C4D159678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err="1"/>
              <a:t>D.Larini</a:t>
            </a:r>
            <a:r>
              <a:rPr lang="en-US" dirty="0"/>
              <a:t>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FA8B430-8AC2-43D4-4C1A-9DA9F44FD9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C55FE9-5CB0-4A69-C345-5786EA1FC727}"/>
              </a:ext>
            </a:extLst>
          </p:cNvPr>
          <p:cNvSpPr txBox="1"/>
          <p:nvPr/>
        </p:nvSpPr>
        <p:spPr>
          <a:xfrm>
            <a:off x="1504430" y="1213009"/>
            <a:ext cx="9073515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buNone/>
            </a:pPr>
            <a:r>
              <a:rPr lang="en-GB" dirty="0"/>
              <a:t>ACTION</a:t>
            </a:r>
            <a:br>
              <a:rPr lang="en-GB" dirty="0"/>
            </a:br>
            <a:r>
              <a:rPr lang="en-GB" dirty="0"/>
              <a:t>- Provide a first list of guests the Foundation wishes to invite (if names are not available, at least a number of people)</a:t>
            </a:r>
            <a:br>
              <a:rPr lang="en-GB" dirty="0"/>
            </a:br>
            <a:r>
              <a:rPr lang="en-GB" dirty="0"/>
              <a:t>- Check logo requirements</a:t>
            </a:r>
          </a:p>
          <a:p>
            <a:pPr>
              <a:buNone/>
            </a:pPr>
            <a:endParaRPr lang="en-GB" dirty="0"/>
          </a:p>
          <a:p>
            <a:r>
              <a:rPr lang="en-GB" dirty="0"/>
              <a:t>DANTE to provide</a:t>
            </a:r>
            <a:br>
              <a:rPr lang="en-GB" dirty="0"/>
            </a:br>
            <a:r>
              <a:rPr lang="en-GB" dirty="0"/>
              <a:t>- More detailed agenda of the day</a:t>
            </a:r>
            <a:br>
              <a:rPr lang="en-GB" dirty="0"/>
            </a:br>
            <a:r>
              <a:rPr lang="en-GB" dirty="0"/>
              <a:t>- Draft posters with logos</a:t>
            </a:r>
          </a:p>
        </p:txBody>
      </p:sp>
      <p:pic>
        <p:nvPicPr>
          <p:cNvPr id="5" name="Picture 4" descr="A white cover with a white background&#10;&#10;AI-generated content may be incorrect.">
            <a:extLst>
              <a:ext uri="{FF2B5EF4-FFF2-40B4-BE49-F238E27FC236}">
                <a16:creationId xmlns:a16="http://schemas.microsoft.com/office/drawing/2014/main" id="{9BA4B565-E66F-C9DE-47EB-E1F2908F30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916" b="28235" l="6421" r="52438">
                        <a14:foregroundMark x1="35434" y1="25546" x2="35434" y2="25546"/>
                        <a14:foregroundMark x1="38526" y1="24202" x2="38526" y2="24202"/>
                        <a14:foregroundMark x1="51367" y1="21261" x2="51367" y2="21261"/>
                        <a14:foregroundMark x1="51367" y1="25294" x2="51367" y2="25294"/>
                        <a14:foregroundMark x1="52438" y1="24790" x2="52438" y2="24790"/>
                        <a14:foregroundMark x1="31986" y1="24790" x2="31986" y2="24790"/>
                        <a14:foregroundMark x1="31748" y1="27311" x2="31748" y2="27311"/>
                        <a14:foregroundMark x1="24257" y1="26050" x2="24257" y2="26050"/>
                        <a14:foregroundMark x1="22592" y1="26471" x2="22592" y2="26471"/>
                        <a14:foregroundMark x1="18193" y1="23782" x2="18193" y2="23782"/>
                        <a14:foregroundMark x1="6421" y1="23277" x2="6421" y2="23277"/>
                        <a14:foregroundMark x1="44709" y1="28235" x2="44709" y2="28235"/>
                      </a14:backgroundRemoval>
                    </a14:imgEffect>
                  </a14:imgLayer>
                </a14:imgProps>
              </a:ext>
            </a:extLst>
          </a:blip>
          <a:srcRect l="3741" t="18883" r="44783" b="70458"/>
          <a:stretch/>
        </p:blipFill>
        <p:spPr>
          <a:xfrm>
            <a:off x="9665164" y="264517"/>
            <a:ext cx="2044811" cy="59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063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R_template  presentation.potx" id="{ED0CFC14-E614-6647-9CE1-6475111B166A}" vid="{421B573E-B94D-464A-8DFE-42673B0FBA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6363</TotalTime>
  <Words>452</Words>
  <Application>Microsoft Macintosh PowerPoint</Application>
  <PresentationFormat>Widescreen</PresentationFormat>
  <Paragraphs>71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Office Theme</vt:lpstr>
      <vt:lpstr>Sparks! Coordination Meeting 5 May 2025</vt:lpstr>
      <vt:lpstr>Agenda </vt:lpstr>
      <vt:lpstr>Logistics and Technical requirements    </vt:lpstr>
      <vt:lpstr>Audio-Visual    </vt:lpstr>
      <vt:lpstr>Design &amp; Identity  </vt:lpstr>
      <vt:lpstr>Communication   </vt:lpstr>
      <vt:lpstr>Donors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Dante Larini</dc:creator>
  <cp:lastModifiedBy>Dante Larini</cp:lastModifiedBy>
  <cp:revision>52</cp:revision>
  <dcterms:created xsi:type="dcterms:W3CDTF">2024-08-30T13:04:26Z</dcterms:created>
  <dcterms:modified xsi:type="dcterms:W3CDTF">2025-05-05T13:17:28Z</dcterms:modified>
</cp:coreProperties>
</file>