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94" r:id="rId3"/>
    <p:sldId id="314" r:id="rId4"/>
    <p:sldId id="312" r:id="rId5"/>
    <p:sldId id="313" r:id="rId6"/>
    <p:sldId id="319" r:id="rId7"/>
    <p:sldId id="309" r:id="rId8"/>
    <p:sldId id="320" r:id="rId9"/>
    <p:sldId id="317" r:id="rId10"/>
    <p:sldId id="315" r:id="rId11"/>
    <p:sldId id="316" r:id="rId12"/>
    <p:sldId id="318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A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33"/>
    <p:restoredTop sz="94686"/>
  </p:normalViewPr>
  <p:slideViewPr>
    <p:cSldViewPr snapToGrid="0" snapToObjects="1">
      <p:cViewPr>
        <p:scale>
          <a:sx n="80" d="100"/>
          <a:sy n="80" d="100"/>
        </p:scale>
        <p:origin x="1768" y="1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5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2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879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82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50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05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64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96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0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37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84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83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xmlns="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xmlns="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xmlns="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xmlns="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xmlns="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xmlns="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xmlns="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0" y="0"/>
            <a:ext cx="12180722" cy="6858000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1397000"/>
            <a:ext cx="11376025" cy="2153265"/>
          </a:xfrm>
        </p:spPr>
        <p:txBody>
          <a:bodyPr/>
          <a:lstStyle/>
          <a:p>
            <a:r>
              <a:rPr lang="en-GB" dirty="0" smtClean="0"/>
              <a:t>Possible procedures for MD 15209: IR3 operational losses limit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294780"/>
            <a:ext cx="11376026" cy="803787"/>
          </a:xfrm>
        </p:spPr>
        <p:txBody>
          <a:bodyPr/>
          <a:lstStyle/>
          <a:p>
            <a:r>
              <a:rPr lang="en-US" sz="1800" dirty="0" smtClean="0"/>
              <a:t>D. Mirarchi, R. Bruce</a:t>
            </a:r>
            <a:r>
              <a:rPr lang="en-US" sz="1800" dirty="0"/>
              <a:t>, </a:t>
            </a:r>
            <a:r>
              <a:rPr lang="en-US" sz="1800" dirty="0" smtClean="0"/>
              <a:t>P. Hermes, </a:t>
            </a:r>
            <a:r>
              <a:rPr lang="en-US" sz="1800" dirty="0"/>
              <a:t>B. </a:t>
            </a:r>
            <a:r>
              <a:rPr lang="en-US" sz="1800" dirty="0" err="1"/>
              <a:t>Karlsen</a:t>
            </a:r>
            <a:r>
              <a:rPr lang="en-US" sz="1800" dirty="0"/>
              <a:t>,</a:t>
            </a:r>
            <a:r>
              <a:rPr lang="en-US" sz="1800" dirty="0" smtClean="0"/>
              <a:t> A</a:t>
            </a:r>
            <a:r>
              <a:rPr lang="en-US" sz="1800" dirty="0"/>
              <a:t>. </a:t>
            </a:r>
            <a:r>
              <a:rPr lang="en-US" sz="1800" dirty="0" err="1"/>
              <a:t>Lechner</a:t>
            </a:r>
            <a:r>
              <a:rPr lang="en-US" sz="1800" dirty="0"/>
              <a:t>, </a:t>
            </a:r>
            <a:r>
              <a:rPr lang="en-US" sz="1800" dirty="0" smtClean="0"/>
              <a:t>S</a:t>
            </a:r>
            <a:r>
              <a:rPr lang="en-US" sz="1800" dirty="0"/>
              <a:t>. Morales, </a:t>
            </a:r>
            <a:r>
              <a:rPr lang="en-US" sz="1800" dirty="0" smtClean="0"/>
              <a:t>S. </a:t>
            </a:r>
            <a:r>
              <a:rPr lang="en-US" sz="1800" dirty="0" err="1" smtClean="0"/>
              <a:t>Redaelli</a:t>
            </a:r>
            <a:r>
              <a:rPr lang="en-US" sz="1800" dirty="0"/>
              <a:t>, B. </a:t>
            </a:r>
            <a:r>
              <a:rPr lang="en-US" sz="1800" dirty="0" err="1"/>
              <a:t>Salvachua</a:t>
            </a:r>
            <a:r>
              <a:rPr lang="en-US" sz="1800" dirty="0" smtClean="0"/>
              <a:t>,</a:t>
            </a:r>
            <a:r>
              <a:rPr lang="en-US" sz="1800" dirty="0"/>
              <a:t> </a:t>
            </a:r>
            <a:r>
              <a:rPr lang="en-US" sz="1800" dirty="0" smtClean="0"/>
              <a:t>M. </a:t>
            </a:r>
            <a:r>
              <a:rPr lang="en-US" sz="1800" dirty="0" err="1" smtClean="0"/>
              <a:t>Solfaroli</a:t>
            </a:r>
            <a:r>
              <a:rPr lang="en-US" sz="1800" dirty="0" smtClean="0"/>
              <a:t>, </a:t>
            </a:r>
            <a:br>
              <a:rPr lang="en-US" sz="1800" dirty="0" smtClean="0"/>
            </a:br>
            <a:r>
              <a:rPr lang="en-US" sz="1800" dirty="0" smtClean="0"/>
              <a:t>K</a:t>
            </a:r>
            <a:r>
              <a:rPr lang="en-US" sz="1800" dirty="0"/>
              <a:t>. Taylor,</a:t>
            </a:r>
            <a:r>
              <a:rPr lang="en-US" sz="1800" dirty="0" smtClean="0"/>
              <a:t> H. </a:t>
            </a:r>
            <a:r>
              <a:rPr lang="en-US" sz="1800" dirty="0" err="1" smtClean="0"/>
              <a:t>Timko</a:t>
            </a:r>
            <a:r>
              <a:rPr lang="en-US" sz="1800" dirty="0" smtClean="0"/>
              <a:t>, J</a:t>
            </a:r>
            <a:r>
              <a:rPr lang="en-US" sz="1800" dirty="0"/>
              <a:t>. </a:t>
            </a:r>
            <a:r>
              <a:rPr lang="en-US" sz="1800" dirty="0" err="1" smtClean="0"/>
              <a:t>Wenninger</a:t>
            </a:r>
            <a:endParaRPr lang="en-US" sz="1800" dirty="0"/>
          </a:p>
          <a:p>
            <a:r>
              <a:rPr lang="en-US" sz="1800" dirty="0" smtClean="0"/>
              <a:t>Joint BLMTWG – </a:t>
            </a:r>
            <a:r>
              <a:rPr lang="en-US" sz="1800" dirty="0" err="1" smtClean="0"/>
              <a:t>ColUSM</a:t>
            </a:r>
            <a:r>
              <a:rPr lang="en-US" sz="1800" dirty="0" smtClean="0"/>
              <a:t> meeting </a:t>
            </a:r>
            <a:endParaRPr lang="en-US" sz="1800" dirty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Loss distribution - example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27" y="906464"/>
            <a:ext cx="10856545" cy="540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2031093" y="1046030"/>
            <a:ext cx="17697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How much of this</a:t>
            </a:r>
          </a:p>
        </p:txBody>
      </p:sp>
      <p:cxnSp>
        <p:nvCxnSpPr>
          <p:cNvPr id="9" name="Connettore 2 8"/>
          <p:cNvCxnSpPr/>
          <p:nvPr/>
        </p:nvCxnSpPr>
        <p:spPr>
          <a:xfrm>
            <a:off x="2935705" y="1323029"/>
            <a:ext cx="385011" cy="31326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6132870" y="1104183"/>
            <a:ext cx="24878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Is lost at peak loss rate?</a:t>
            </a:r>
          </a:p>
        </p:txBody>
      </p:sp>
      <p:cxnSp>
        <p:nvCxnSpPr>
          <p:cNvPr id="11" name="Connettore 2 10"/>
          <p:cNvCxnSpPr/>
          <p:nvPr/>
        </p:nvCxnSpPr>
        <p:spPr>
          <a:xfrm flipH="1">
            <a:off x="5810495" y="1381182"/>
            <a:ext cx="1226987" cy="784502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55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Loss distribution (all 2025 physics fill – from BCT)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27" y="906464"/>
            <a:ext cx="10856545" cy="540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095999" y="2358189"/>
            <a:ext cx="38173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Why the difference between beams?</a:t>
            </a:r>
          </a:p>
        </p:txBody>
      </p:sp>
    </p:spTree>
    <p:extLst>
      <p:ext uri="{BB962C8B-B14F-4D97-AF65-F5344CB8AC3E}">
        <p14:creationId xmlns:p14="http://schemas.microsoft.com/office/powerpoint/2010/main" val="33482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Loss distribution (all 2025 physics fill </a:t>
            </a:r>
            <a:r>
              <a:rPr lang="en-US" smtClean="0"/>
              <a:t>– from BCT)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875919" y="2582780"/>
            <a:ext cx="191943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</a:rPr>
              <a:t>Why </a:t>
            </a:r>
            <a:r>
              <a:rPr lang="en-GB" smtClean="0">
                <a:solidFill>
                  <a:schemeClr val="tx2"/>
                </a:solidFill>
              </a:rPr>
              <a:t>the difference</a:t>
            </a:r>
          </a:p>
          <a:p>
            <a:pPr algn="l"/>
            <a:r>
              <a:rPr lang="en-GB" dirty="0" smtClean="0">
                <a:solidFill>
                  <a:schemeClr val="tx2"/>
                </a:solidFill>
              </a:rPr>
              <a:t> between beams?</a:t>
            </a:r>
          </a:p>
        </p:txBody>
      </p:sp>
      <p:pic>
        <p:nvPicPr>
          <p:cNvPr id="9" name="Picture 9" descr="A screenshot of a video game&#10;&#10;AI-generated content may be incorrect.">
            <a:extLst>
              <a:ext uri="{FF2B5EF4-FFF2-40B4-BE49-F238E27FC236}">
                <a16:creationId xmlns="" xmlns:a16="http://schemas.microsoft.com/office/drawing/2014/main" id="{4D343891-72D9-4064-83AA-9EA2535F5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21" y="879755"/>
            <a:ext cx="8753753" cy="547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07988" y="1022927"/>
            <a:ext cx="91242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Off-momentum</a:t>
            </a:r>
            <a:r>
              <a:rPr lang="en-GB" dirty="0" smtClean="0">
                <a:solidFill>
                  <a:schemeClr val="tx2"/>
                </a:solidFill>
              </a:rPr>
              <a:t> losses at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start of ramp </a:t>
            </a:r>
            <a:r>
              <a:rPr lang="en-GB" dirty="0" smtClean="0">
                <a:solidFill>
                  <a:schemeClr val="tx2"/>
                </a:solidFill>
              </a:rPr>
              <a:t>can be a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limitation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to handle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HL-LHC</a:t>
            </a:r>
            <a:r>
              <a:rPr lang="en-GB" dirty="0" smtClean="0">
                <a:solidFill>
                  <a:schemeClr val="tx2"/>
                </a:solidFill>
              </a:rPr>
              <a:t> beams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485763" y="1422412"/>
            <a:ext cx="773288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The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main aim </a:t>
            </a:r>
            <a:r>
              <a:rPr lang="en-GB" dirty="0" smtClean="0">
                <a:solidFill>
                  <a:schemeClr val="tx2"/>
                </a:solidFill>
              </a:rPr>
              <a:t>of the </a:t>
            </a:r>
            <a:r>
              <a:rPr lang="en-GB" dirty="0">
                <a:solidFill>
                  <a:schemeClr val="tx2"/>
                </a:solidFill>
              </a:rPr>
              <a:t>MD is </a:t>
            </a:r>
            <a:r>
              <a:rPr lang="en-GB" dirty="0" smtClean="0">
                <a:solidFill>
                  <a:schemeClr val="tx2"/>
                </a:solidFill>
              </a:rPr>
              <a:t>to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demonstrate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that the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IR3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collimation </a:t>
            </a:r>
            <a:r>
              <a:rPr lang="en-GB">
                <a:solidFill>
                  <a:schemeClr val="tx2"/>
                </a:solidFill>
              </a:rPr>
              <a:t>system </a:t>
            </a:r>
            <a:r>
              <a:rPr lang="en-GB" smtClean="0">
                <a:solidFill>
                  <a:schemeClr val="tx2"/>
                </a:solidFill>
              </a:rPr>
              <a:t/>
            </a:r>
            <a:br>
              <a:rPr lang="en-GB" smtClean="0">
                <a:solidFill>
                  <a:schemeClr val="tx2"/>
                </a:solidFill>
              </a:rPr>
            </a:br>
            <a:r>
              <a:rPr lang="en-GB" smtClean="0">
                <a:solidFill>
                  <a:schemeClr val="tx2"/>
                </a:solidFill>
              </a:rPr>
              <a:t>can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sustain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200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kW </a:t>
            </a:r>
            <a:r>
              <a:rPr lang="en-GB" dirty="0">
                <a:solidFill>
                  <a:schemeClr val="tx2"/>
                </a:solidFill>
              </a:rPr>
              <a:t>losses at start of </a:t>
            </a:r>
            <a:r>
              <a:rPr lang="en-GB" dirty="0" smtClean="0">
                <a:solidFill>
                  <a:schemeClr val="tx2"/>
                </a:solidFill>
              </a:rPr>
              <a:t>ramp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07988" y="2669695"/>
            <a:ext cx="11405937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Different approaches are under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investigation, MD approved for MD1 block, </a:t>
            </a:r>
            <a:r>
              <a:rPr lang="en-GB" dirty="0" smtClean="0">
                <a:solidFill>
                  <a:schemeClr val="tx2"/>
                </a:solidFill>
              </a:rPr>
              <a:t>detailed </a:t>
            </a:r>
            <a:r>
              <a:rPr lang="en-GB" dirty="0">
                <a:solidFill>
                  <a:schemeClr val="tx2"/>
                </a:solidFill>
              </a:rPr>
              <a:t>procedure </a:t>
            </a:r>
            <a:r>
              <a:rPr lang="en-GB" dirty="0" smtClean="0">
                <a:solidFill>
                  <a:schemeClr val="tx2"/>
                </a:solidFill>
              </a:rPr>
              <a:t>needed by 13</a:t>
            </a:r>
            <a:r>
              <a:rPr lang="en-GB" baseline="30000" dirty="0" smtClean="0">
                <a:solidFill>
                  <a:schemeClr val="tx2"/>
                </a:solidFill>
              </a:rPr>
              <a:t>th</a:t>
            </a:r>
            <a:r>
              <a:rPr lang="en-GB" dirty="0" smtClean="0">
                <a:solidFill>
                  <a:schemeClr val="tx2"/>
                </a:solidFill>
              </a:rPr>
              <a:t> of May, to be </a:t>
            </a:r>
            <a:r>
              <a:rPr lang="en-GB" dirty="0">
                <a:solidFill>
                  <a:schemeClr val="tx2"/>
                </a:solidFill>
              </a:rPr>
              <a:t>finalized based on </a:t>
            </a:r>
            <a:r>
              <a:rPr lang="en-GB" dirty="0" smtClean="0">
                <a:solidFill>
                  <a:schemeClr val="tx2"/>
                </a:solidFill>
              </a:rPr>
              <a:t>outcomes </a:t>
            </a:r>
            <a:r>
              <a:rPr lang="en-GB" dirty="0">
                <a:solidFill>
                  <a:schemeClr val="tx2"/>
                </a:solidFill>
              </a:rPr>
              <a:t>in stocking filler tests </a:t>
            </a:r>
            <a:r>
              <a:rPr lang="en-GB" dirty="0" smtClean="0">
                <a:solidFill>
                  <a:schemeClr val="tx2"/>
                </a:solidFill>
              </a:rPr>
              <a:t>done in </a:t>
            </a:r>
            <a:r>
              <a:rPr lang="en-GB" dirty="0">
                <a:solidFill>
                  <a:schemeClr val="tx2"/>
                </a:solidFill>
              </a:rPr>
              <a:t>2025 beam </a:t>
            </a:r>
            <a:r>
              <a:rPr lang="en-GB" dirty="0" smtClean="0">
                <a:solidFill>
                  <a:schemeClr val="tx2"/>
                </a:solidFill>
              </a:rPr>
              <a:t>commissioning: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charset="2"/>
              <a:buChar char="Ø"/>
            </a:pPr>
            <a:r>
              <a:rPr lang="en-GB" dirty="0" smtClean="0">
                <a:solidFill>
                  <a:schemeClr val="tx2"/>
                </a:solidFill>
              </a:rPr>
              <a:t>Artificial loss generation with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scraping with IR3 primary collimators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charset="2"/>
              <a:buChar char="Ø"/>
            </a:pPr>
            <a:r>
              <a:rPr lang="en-GB" dirty="0" smtClean="0">
                <a:solidFill>
                  <a:schemeClr val="tx2"/>
                </a:solidFill>
              </a:rPr>
              <a:t>Artificial </a:t>
            </a:r>
            <a:r>
              <a:rPr lang="en-GB" dirty="0">
                <a:solidFill>
                  <a:schemeClr val="tx2"/>
                </a:solidFill>
              </a:rPr>
              <a:t>loss </a:t>
            </a:r>
            <a:r>
              <a:rPr lang="en-GB" dirty="0" smtClean="0">
                <a:solidFill>
                  <a:schemeClr val="tx2"/>
                </a:solidFill>
              </a:rPr>
              <a:t>generation via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off-momentum loss maps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charset="2"/>
              <a:buChar char="Ø"/>
            </a:pPr>
            <a:r>
              <a:rPr lang="en-GB" dirty="0" smtClean="0">
                <a:solidFill>
                  <a:schemeClr val="tx2"/>
                </a:solidFill>
              </a:rPr>
              <a:t>Accumulate enough </a:t>
            </a:r>
            <a:r>
              <a:rPr lang="en-GB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debunched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beam and start an energy ramp</a:t>
            </a:r>
          </a:p>
        </p:txBody>
      </p:sp>
      <p:sp>
        <p:nvSpPr>
          <p:cNvPr id="10" name="Freccia curva 9"/>
          <p:cNvSpPr/>
          <p:nvPr/>
        </p:nvSpPr>
        <p:spPr>
          <a:xfrm flipV="1">
            <a:off x="407988" y="1327663"/>
            <a:ext cx="909823" cy="460795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 flipH="1">
            <a:off x="1442586" y="4940968"/>
            <a:ext cx="93068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All of them have pro and cons, let’s try to summarized them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Scraping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59862" y="2155183"/>
            <a:ext cx="7590219" cy="398878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20000"/>
              </a:lnSpc>
              <a:buClr>
                <a:schemeClr val="tx2"/>
              </a:buClr>
            </a:pPr>
            <a:r>
              <a:rPr lang="en-GB" b="1" i="1" u="sng" dirty="0" smtClean="0">
                <a:solidFill>
                  <a:schemeClr val="tx2"/>
                </a:solidFill>
              </a:rPr>
              <a:t>Possible procedure (first B1 only, then B2 only):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 “weak” INDIV </a:t>
            </a:r>
            <a:r>
              <a:rPr lang="en-GB" dirty="0" smtClean="0">
                <a:solidFill>
                  <a:schemeClr val="tx2"/>
                </a:solidFill>
              </a:rPr>
              <a:t>of 1.0e11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Perform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full scraping </a:t>
            </a:r>
            <a:r>
              <a:rPr lang="en-GB" dirty="0">
                <a:solidFill>
                  <a:schemeClr val="tx2"/>
                </a:solidFill>
              </a:rPr>
              <a:t>with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right(left)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jaw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in B1(B2) to </a:t>
            </a:r>
            <a:r>
              <a:rPr lang="en-GB" dirty="0">
                <a:solidFill>
                  <a:schemeClr val="tx2"/>
                </a:solidFill>
              </a:rPr>
              <a:t>probe </a:t>
            </a:r>
            <a:r>
              <a:rPr lang="en-GB" dirty="0" smtClean="0">
                <a:solidFill>
                  <a:schemeClr val="tx2"/>
                </a:solidFill>
              </a:rPr>
              <a:t>-</a:t>
            </a:r>
            <a:r>
              <a:rPr lang="en-GB" dirty="0" err="1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GB" dirty="0" err="1" smtClean="0">
                <a:solidFill>
                  <a:schemeClr val="tx2"/>
                </a:solidFill>
              </a:rPr>
              <a:t>p</a:t>
            </a:r>
            <a:r>
              <a:rPr lang="en-GB" dirty="0" smtClean="0">
                <a:solidFill>
                  <a:schemeClr val="tx2"/>
                </a:solidFill>
              </a:rPr>
              <a:t>/p side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Check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obtained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loss rate </a:t>
            </a:r>
            <a:r>
              <a:rPr lang="en-GB" dirty="0" smtClean="0">
                <a:solidFill>
                  <a:schemeClr val="tx2"/>
                </a:solidFill>
              </a:rPr>
              <a:t>and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BLM/</a:t>
            </a:r>
            <a:r>
              <a:rPr lang="en-GB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thl</a:t>
            </a:r>
            <a:r>
              <a:rPr lang="en-GB" dirty="0" smtClean="0">
                <a:solidFill>
                  <a:schemeClr val="tx2"/>
                </a:solidFill>
              </a:rPr>
              <a:t> response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5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“weak”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INDIVs </a:t>
            </a:r>
            <a:r>
              <a:rPr lang="en-GB" dirty="0" smtClean="0">
                <a:solidFill>
                  <a:schemeClr val="tx2"/>
                </a:solidFill>
              </a:rPr>
              <a:t>(still below SBF)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Perform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full scraping </a:t>
            </a:r>
            <a:r>
              <a:rPr lang="en-GB" dirty="0">
                <a:solidFill>
                  <a:schemeClr val="tx2"/>
                </a:solidFill>
              </a:rPr>
              <a:t>with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right(left) jaw</a:t>
            </a:r>
            <a:r>
              <a:rPr lang="en-GB" dirty="0">
                <a:solidFill>
                  <a:schemeClr val="tx2"/>
                </a:solidFill>
              </a:rPr>
              <a:t> in B1(B2) </a:t>
            </a:r>
            <a:endParaRPr lang="en-GB" dirty="0" smtClean="0">
              <a:solidFill>
                <a:schemeClr val="tx2"/>
              </a:solidFill>
            </a:endParaRP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Check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losses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and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BLM/</a:t>
            </a:r>
            <a:r>
              <a:rPr lang="en-GB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thl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scaled </a:t>
            </a:r>
            <a:r>
              <a:rPr lang="en-GB" dirty="0" smtClean="0">
                <a:solidFill>
                  <a:schemeClr val="tx2"/>
                </a:solidFill>
              </a:rPr>
              <a:t>as expected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10 INDIVs of 1.6e11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Perform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full scraping </a:t>
            </a:r>
            <a:r>
              <a:rPr lang="en-GB" dirty="0" smtClean="0">
                <a:solidFill>
                  <a:schemeClr val="tx2"/>
                </a:solidFill>
              </a:rPr>
              <a:t>with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right(left) jaw</a:t>
            </a:r>
            <a:r>
              <a:rPr lang="en-GB" dirty="0">
                <a:solidFill>
                  <a:schemeClr val="tx2"/>
                </a:solidFill>
              </a:rPr>
              <a:t> in B1(B2) </a:t>
            </a:r>
            <a:endParaRPr lang="en-GB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Check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losses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and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BLM/</a:t>
            </a:r>
            <a:r>
              <a:rPr lang="en-GB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thl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scaled </a:t>
            </a:r>
            <a:r>
              <a:rPr lang="en-GB" dirty="0" smtClean="0">
                <a:solidFill>
                  <a:schemeClr val="tx2"/>
                </a:solidFill>
              </a:rPr>
              <a:t>as expected</a:t>
            </a:r>
          </a:p>
          <a:p>
            <a:pPr marL="342900" indent="-342900" algn="l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&gt;=18 INDIVs of 1.6e11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Perform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full scraping </a:t>
            </a:r>
            <a:r>
              <a:rPr lang="en-GB" dirty="0">
                <a:solidFill>
                  <a:schemeClr val="tx2"/>
                </a:solidFill>
              </a:rPr>
              <a:t>with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right(left) jaw</a:t>
            </a:r>
            <a:r>
              <a:rPr lang="en-GB" dirty="0">
                <a:solidFill>
                  <a:schemeClr val="tx2"/>
                </a:solidFill>
              </a:rPr>
              <a:t> in B1(B2)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359862" y="1054417"/>
            <a:ext cx="11595097" cy="9971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GB" b="1" i="1" u="sng" dirty="0" smtClean="0">
                <a:solidFill>
                  <a:schemeClr val="tx2"/>
                </a:solidFill>
              </a:rPr>
              <a:t>Some preparatory numbers:</a:t>
            </a: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Loss rate needed to get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200 kW </a:t>
            </a:r>
            <a:r>
              <a:rPr lang="en-GB" dirty="0">
                <a:solidFill>
                  <a:schemeClr val="tx2"/>
                </a:solidFill>
              </a:rPr>
              <a:t>losses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injection</a:t>
            </a:r>
            <a:r>
              <a:rPr lang="en-GB" dirty="0">
                <a:solidFill>
                  <a:schemeClr val="tx2"/>
                </a:solidFill>
              </a:rPr>
              <a:t>: 200e3/(450*1.6e-10) ~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2.8e12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p/s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➔ ~18 INDIVs of 1.6e11p</a:t>
            </a: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Max jaw speed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 mm/s </a:t>
            </a:r>
            <a:r>
              <a:rPr lang="en-GB" dirty="0" smtClean="0">
                <a:solidFill>
                  <a:schemeClr val="tx2"/>
                </a:solidFill>
              </a:rPr>
              <a:t>(~2 </a:t>
            </a:r>
            <a:r>
              <a:rPr lang="en-GB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GB" dirty="0" smtClean="0">
                <a:solidFill>
                  <a:schemeClr val="tx2"/>
                </a:solidFill>
              </a:rPr>
              <a:t>/s) ➔ </a:t>
            </a:r>
            <a:r>
              <a:rPr lang="en-GB" dirty="0">
                <a:solidFill>
                  <a:schemeClr val="tx2"/>
                </a:solidFill>
              </a:rPr>
              <a:t>Gaussian </a:t>
            </a:r>
            <a:r>
              <a:rPr lang="en-GB" dirty="0" smtClean="0">
                <a:solidFill>
                  <a:schemeClr val="tx2"/>
                </a:solidFill>
              </a:rPr>
              <a:t>beam: ~95.4% of population in 2 </a:t>
            </a:r>
            <a:r>
              <a:rPr lang="en-GB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GB" dirty="0" smtClean="0">
                <a:solidFill>
                  <a:schemeClr val="tx2"/>
                </a:solidFill>
              </a:rPr>
              <a:t> ➔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~20 INDIVs </a:t>
            </a:r>
            <a:r>
              <a:rPr lang="en-GB" dirty="0" smtClean="0">
                <a:solidFill>
                  <a:schemeClr val="tx2"/>
                </a:solidFill>
              </a:rPr>
              <a:t>to get 200 kW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6994358" y="3208421"/>
            <a:ext cx="4789655" cy="1088092"/>
            <a:chOff x="6994358" y="3208421"/>
            <a:chExt cx="4789655" cy="1088092"/>
          </a:xfrm>
        </p:grpSpPr>
        <p:sp>
          <p:nvSpPr>
            <p:cNvPr id="9" name="CasellaDiTesto 8"/>
            <p:cNvSpPr txBox="1"/>
            <p:nvPr/>
          </p:nvSpPr>
          <p:spPr>
            <a:xfrm>
              <a:off x="7096832" y="3265694"/>
              <a:ext cx="4687181" cy="9666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ct val="120000"/>
                </a:lnSpc>
                <a:buClr>
                  <a:schemeClr val="tx2"/>
                </a:buClr>
              </a:pPr>
              <a:r>
                <a:rPr lang="en-GB" b="1" i="1" u="sng" dirty="0" smtClean="0">
                  <a:solidFill>
                    <a:schemeClr val="tx2"/>
                  </a:solidFill>
                </a:rPr>
                <a:t>Changes needed during MD: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Ø"/>
              </a:pP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Parking limits </a:t>
              </a:r>
              <a:r>
                <a:rPr lang="en-GB" dirty="0" smtClean="0">
                  <a:solidFill>
                    <a:schemeClr val="tx2"/>
                  </a:solidFill>
                </a:rPr>
                <a:t>for inner right jaw (and gap)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Ø"/>
              </a:pPr>
              <a:r>
                <a:rPr lang="en-GB" dirty="0" smtClean="0">
                  <a:solidFill>
                    <a:schemeClr val="tx2"/>
                  </a:solidFill>
                </a:rPr>
                <a:t>Dedicated 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BLM threshold</a:t>
              </a:r>
            </a:p>
          </p:txBody>
        </p:sp>
        <p:sp>
          <p:nvSpPr>
            <p:cNvPr id="13" name="Rettangolo arrotondato 12"/>
            <p:cNvSpPr/>
            <p:nvPr/>
          </p:nvSpPr>
          <p:spPr>
            <a:xfrm>
              <a:off x="6994358" y="3208421"/>
              <a:ext cx="4789655" cy="1088092"/>
            </a:xfrm>
            <a:prstGeom prst="round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5991726" y="4741053"/>
            <a:ext cx="6123653" cy="1386872"/>
            <a:chOff x="5911516" y="4741053"/>
            <a:chExt cx="6123653" cy="1386872"/>
          </a:xfrm>
        </p:grpSpPr>
        <p:sp>
          <p:nvSpPr>
            <p:cNvPr id="8" name="CasellaDiTesto 7"/>
            <p:cNvSpPr txBox="1"/>
            <p:nvPr/>
          </p:nvSpPr>
          <p:spPr>
            <a:xfrm flipH="1">
              <a:off x="6063916" y="4796497"/>
              <a:ext cx="5939169" cy="13295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lnSpc>
                  <a:spcPct val="120000"/>
                </a:lnSpc>
                <a:buClr>
                  <a:schemeClr val="tx2"/>
                </a:buClr>
              </a:pPr>
              <a:r>
                <a:rPr lang="en-GB" b="1" i="1" u="sng" dirty="0" smtClean="0">
                  <a:solidFill>
                    <a:schemeClr val="tx2"/>
                  </a:solidFill>
                </a:rPr>
                <a:t>To be checked prior </a:t>
              </a:r>
              <a:r>
                <a:rPr lang="en-GB" b="1" i="1" u="sng" dirty="0" smtClean="0">
                  <a:solidFill>
                    <a:schemeClr val="tx2"/>
                  </a:solidFill>
                </a:rPr>
                <a:t>MD:</a:t>
              </a:r>
              <a:endParaRPr lang="en-GB" b="1" i="1" u="sng" dirty="0" smtClean="0">
                <a:solidFill>
                  <a:schemeClr val="tx2"/>
                </a:solidFill>
              </a:endParaRP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charset="0"/>
                <a:buChar char="•"/>
              </a:pP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Loss pattern representative </a:t>
              </a:r>
              <a:r>
                <a:rPr lang="en-GB" dirty="0" smtClean="0">
                  <a:solidFill>
                    <a:schemeClr val="tx2"/>
                  </a:solidFill>
                </a:rPr>
                <a:t>of start of ramp losses?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charset="0"/>
                <a:buChar char="•"/>
              </a:pPr>
              <a:r>
                <a:rPr lang="en-GB" dirty="0" smtClean="0">
                  <a:solidFill>
                    <a:schemeClr val="tx2"/>
                  </a:solidFill>
                </a:rPr>
                <a:t>Loss pattern around the ring and 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limiting thresholds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charset="0"/>
                <a:buChar char="•"/>
              </a:pPr>
              <a:r>
                <a:rPr lang="en-GB" dirty="0" smtClean="0">
                  <a:solidFill>
                    <a:schemeClr val="tx2"/>
                  </a:solidFill>
                </a:rPr>
                <a:t>Is the 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movement fast enough </a:t>
              </a:r>
              <a:r>
                <a:rPr lang="en-GB" dirty="0" smtClean="0">
                  <a:solidFill>
                    <a:schemeClr val="tx2"/>
                  </a:solidFill>
                </a:rPr>
                <a:t>to avoid BPM interlock?</a:t>
              </a:r>
            </a:p>
          </p:txBody>
        </p:sp>
        <p:sp>
          <p:nvSpPr>
            <p:cNvPr id="14" name="Rettangolo arrotondato 13"/>
            <p:cNvSpPr/>
            <p:nvPr/>
          </p:nvSpPr>
          <p:spPr>
            <a:xfrm>
              <a:off x="5911516" y="4741053"/>
              <a:ext cx="6123653" cy="1386872"/>
            </a:xfrm>
            <a:prstGeom prst="round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198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dirty="0" err="1" smtClean="0"/>
              <a:t>p</a:t>
            </a:r>
            <a:r>
              <a:rPr lang="en-US" dirty="0" smtClean="0"/>
              <a:t>/p loss map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07988" y="1054417"/>
            <a:ext cx="10766345" cy="6647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GB" b="1" i="1" u="sng" dirty="0" smtClean="0">
                <a:solidFill>
                  <a:schemeClr val="tx2"/>
                </a:solidFill>
              </a:rPr>
              <a:t>Some preparatory numbers:</a:t>
            </a: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Max radial loop speed ~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100 Hz/s </a:t>
            </a:r>
            <a:r>
              <a:rPr lang="en-GB" dirty="0" smtClean="0">
                <a:solidFill>
                  <a:schemeClr val="tx2"/>
                </a:solidFill>
              </a:rPr>
              <a:t>(~2 </a:t>
            </a:r>
            <a:r>
              <a:rPr lang="en-GB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GB" dirty="0" smtClean="0">
                <a:solidFill>
                  <a:schemeClr val="tx2"/>
                </a:solidFill>
              </a:rPr>
              <a:t>/s) ➔ Same considerations apply, i.e.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~20 INDIVs </a:t>
            </a:r>
            <a:r>
              <a:rPr lang="en-GB" dirty="0" smtClean="0">
                <a:solidFill>
                  <a:schemeClr val="tx2"/>
                </a:solidFill>
              </a:rPr>
              <a:t>to get 200 kW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07988" y="2155183"/>
            <a:ext cx="6391173" cy="39582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GB" b="1" i="1" u="sng" dirty="0">
                <a:solidFill>
                  <a:schemeClr val="tx2"/>
                </a:solidFill>
              </a:rPr>
              <a:t>Possible procedure (first B1 only, then B2 only</a:t>
            </a:r>
            <a:r>
              <a:rPr lang="en-GB" b="1" i="1" u="sng" dirty="0" smtClean="0">
                <a:solidFill>
                  <a:schemeClr val="tx2"/>
                </a:solidFill>
              </a:rPr>
              <a:t>):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 “weak” INDIV </a:t>
            </a:r>
            <a:r>
              <a:rPr lang="en-GB" dirty="0" smtClean="0">
                <a:solidFill>
                  <a:schemeClr val="tx2"/>
                </a:solidFill>
              </a:rPr>
              <a:t>of 1.0e11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Perform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RF shift of +400 Hz </a:t>
            </a:r>
            <a:r>
              <a:rPr lang="en-GB" dirty="0" smtClean="0">
                <a:solidFill>
                  <a:schemeClr val="tx2"/>
                </a:solidFill>
              </a:rPr>
              <a:t>with radial loop </a:t>
            </a:r>
            <a:r>
              <a:rPr lang="en-GB" dirty="0">
                <a:solidFill>
                  <a:schemeClr val="tx2"/>
                </a:solidFill>
              </a:rPr>
              <a:t>to probe -</a:t>
            </a:r>
            <a:r>
              <a:rPr lang="en-GB" dirty="0" err="1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GB" dirty="0" err="1">
                <a:solidFill>
                  <a:schemeClr val="tx2"/>
                </a:solidFill>
              </a:rPr>
              <a:t>p</a:t>
            </a:r>
            <a:r>
              <a:rPr lang="en-GB" dirty="0">
                <a:solidFill>
                  <a:schemeClr val="tx2"/>
                </a:solidFill>
              </a:rPr>
              <a:t>/p</a:t>
            </a:r>
            <a:endParaRPr lang="en-GB" dirty="0" smtClean="0">
              <a:solidFill>
                <a:schemeClr val="tx2"/>
              </a:solidFill>
            </a:endParaRP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Check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obtained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loss rate </a:t>
            </a:r>
            <a:r>
              <a:rPr lang="en-GB" dirty="0" smtClean="0">
                <a:solidFill>
                  <a:schemeClr val="tx2"/>
                </a:solidFill>
              </a:rPr>
              <a:t>and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BLM/</a:t>
            </a:r>
            <a:r>
              <a:rPr lang="en-GB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thl</a:t>
            </a:r>
            <a:r>
              <a:rPr lang="en-GB" dirty="0" smtClean="0">
                <a:solidFill>
                  <a:schemeClr val="tx2"/>
                </a:solidFill>
              </a:rPr>
              <a:t> response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5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“weak”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INDIVs </a:t>
            </a:r>
            <a:r>
              <a:rPr lang="en-GB" dirty="0" smtClean="0">
                <a:solidFill>
                  <a:schemeClr val="tx2"/>
                </a:solidFill>
              </a:rPr>
              <a:t>(still below SBF)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Perform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RF shift of +400 Hz </a:t>
            </a:r>
            <a:r>
              <a:rPr lang="en-GB" dirty="0">
                <a:solidFill>
                  <a:schemeClr val="tx2"/>
                </a:solidFill>
              </a:rPr>
              <a:t>with radial loop</a:t>
            </a:r>
            <a:endParaRPr lang="en-GB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Check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losses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and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BLM/</a:t>
            </a:r>
            <a:r>
              <a:rPr lang="en-GB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thl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scaled </a:t>
            </a:r>
            <a:r>
              <a:rPr lang="en-GB" dirty="0" smtClean="0">
                <a:solidFill>
                  <a:schemeClr val="tx2"/>
                </a:solidFill>
              </a:rPr>
              <a:t>as expected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10 INDIVs of 1.6e11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Perform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RF shift of +400 Hz </a:t>
            </a:r>
            <a:r>
              <a:rPr lang="en-GB" dirty="0">
                <a:solidFill>
                  <a:schemeClr val="tx2"/>
                </a:solidFill>
              </a:rPr>
              <a:t>with radial loop </a:t>
            </a:r>
            <a:endParaRPr lang="en-GB" dirty="0" smtClean="0">
              <a:solidFill>
                <a:schemeClr val="tx2"/>
              </a:solidFill>
            </a:endParaRP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Check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losses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and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BLM/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thl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scaled </a:t>
            </a:r>
            <a:r>
              <a:rPr lang="en-GB" dirty="0">
                <a:solidFill>
                  <a:schemeClr val="tx2"/>
                </a:solidFill>
              </a:rPr>
              <a:t>as </a:t>
            </a:r>
            <a:r>
              <a:rPr lang="en-GB" dirty="0" smtClean="0">
                <a:solidFill>
                  <a:schemeClr val="tx2"/>
                </a:solidFill>
              </a:rPr>
              <a:t>expected</a:t>
            </a:r>
            <a:endParaRPr lang="en-GB" dirty="0">
              <a:solidFill>
                <a:schemeClr val="tx2"/>
              </a:solidFill>
            </a:endParaRPr>
          </a:p>
          <a:p>
            <a:pPr marL="342900" indent="-342900" algn="l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&gt;=18 INDIVs of 1.6e11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Perform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RF shift of +400 Hz </a:t>
            </a:r>
            <a:r>
              <a:rPr lang="en-GB" dirty="0">
                <a:solidFill>
                  <a:schemeClr val="tx2"/>
                </a:solidFill>
              </a:rPr>
              <a:t>with radial loop</a:t>
            </a:r>
          </a:p>
        </p:txBody>
      </p:sp>
      <p:grpSp>
        <p:nvGrpSpPr>
          <p:cNvPr id="15" name="Gruppo 14"/>
          <p:cNvGrpSpPr/>
          <p:nvPr/>
        </p:nvGrpSpPr>
        <p:grpSpPr>
          <a:xfrm>
            <a:off x="6962274" y="2935705"/>
            <a:ext cx="4989095" cy="1475875"/>
            <a:chOff x="6962274" y="3160293"/>
            <a:chExt cx="4989095" cy="1475875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7096832" y="3233610"/>
              <a:ext cx="4757713" cy="13295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ct val="120000"/>
                </a:lnSpc>
                <a:buClr>
                  <a:schemeClr val="tx2"/>
                </a:buClr>
              </a:pPr>
              <a:r>
                <a:rPr lang="en-GB" b="1" i="1" u="sng" dirty="0" smtClean="0">
                  <a:solidFill>
                    <a:schemeClr val="tx2"/>
                  </a:solidFill>
                </a:rPr>
                <a:t>Changes needed during MD:</a:t>
              </a:r>
            </a:p>
            <a:p>
              <a:pPr marL="285750" indent="-285750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Ø"/>
              </a:pP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Interlock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BPM </a:t>
              </a:r>
              <a:r>
                <a:rPr lang="en-GB" dirty="0">
                  <a:solidFill>
                    <a:schemeClr val="tx2"/>
                  </a:solidFill>
                </a:rPr>
                <a:t>of orbit shift</a:t>
              </a:r>
            </a:p>
            <a:p>
              <a:pPr marL="285750" indent="-285750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Ø"/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Interlock on RF </a:t>
              </a:r>
              <a:r>
                <a:rPr lang="en-GB" dirty="0">
                  <a:solidFill>
                    <a:schemeClr val="tx2"/>
                  </a:solidFill>
                </a:rPr>
                <a:t>(max shift &lt;90 Hz allowed)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Ø"/>
              </a:pPr>
              <a:r>
                <a:rPr lang="en-GB" dirty="0" smtClean="0">
                  <a:solidFill>
                    <a:schemeClr val="tx2"/>
                  </a:solidFill>
                </a:rPr>
                <a:t>Dedicated 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BLM threshold</a:t>
              </a:r>
            </a:p>
          </p:txBody>
        </p:sp>
        <p:sp>
          <p:nvSpPr>
            <p:cNvPr id="17" name="Rettangolo arrotondato 16"/>
            <p:cNvSpPr/>
            <p:nvPr/>
          </p:nvSpPr>
          <p:spPr>
            <a:xfrm>
              <a:off x="6962274" y="3160293"/>
              <a:ext cx="4989095" cy="1475875"/>
            </a:xfrm>
            <a:prstGeom prst="round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5911516" y="4741053"/>
            <a:ext cx="6123653" cy="1386872"/>
            <a:chOff x="5911516" y="4741053"/>
            <a:chExt cx="6123653" cy="1386872"/>
          </a:xfrm>
        </p:grpSpPr>
        <p:sp>
          <p:nvSpPr>
            <p:cNvPr id="19" name="CasellaDiTesto 18"/>
            <p:cNvSpPr txBox="1"/>
            <p:nvPr/>
          </p:nvSpPr>
          <p:spPr>
            <a:xfrm flipH="1">
              <a:off x="6063916" y="4796497"/>
              <a:ext cx="5939169" cy="13295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lnSpc>
                  <a:spcPct val="120000"/>
                </a:lnSpc>
                <a:buClr>
                  <a:schemeClr val="tx2"/>
                </a:buClr>
              </a:pPr>
              <a:r>
                <a:rPr lang="en-GB" b="1" i="1" u="sng" dirty="0" smtClean="0">
                  <a:solidFill>
                    <a:schemeClr val="tx2"/>
                  </a:solidFill>
                </a:rPr>
                <a:t>To be checked prior </a:t>
              </a:r>
              <a:r>
                <a:rPr lang="en-GB" b="1" i="1" u="sng" dirty="0" smtClean="0">
                  <a:solidFill>
                    <a:schemeClr val="tx2"/>
                  </a:solidFill>
                </a:rPr>
                <a:t>MD:</a:t>
              </a:r>
              <a:endParaRPr lang="en-GB" b="1" i="1" u="sng" dirty="0" smtClean="0">
                <a:solidFill>
                  <a:schemeClr val="tx2"/>
                </a:solidFill>
              </a:endParaRP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charset="0"/>
                <a:buChar char="•"/>
              </a:pP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Loss pattern representative </a:t>
              </a:r>
              <a:r>
                <a:rPr lang="en-GB" dirty="0" smtClean="0">
                  <a:solidFill>
                    <a:schemeClr val="tx2"/>
                  </a:solidFill>
                </a:rPr>
                <a:t>of start of ramp losses?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charset="0"/>
                <a:buChar char="•"/>
              </a:pPr>
              <a:r>
                <a:rPr lang="en-GB" dirty="0" smtClean="0">
                  <a:solidFill>
                    <a:schemeClr val="tx2"/>
                  </a:solidFill>
                </a:rPr>
                <a:t>Loss pattern around the ring and 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limiting thresholds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charset="0"/>
                <a:buChar char="•"/>
              </a:pPr>
              <a:r>
                <a:rPr lang="en-GB" dirty="0" smtClean="0">
                  <a:solidFill>
                    <a:schemeClr val="tx2"/>
                  </a:solidFill>
                </a:rPr>
                <a:t>Is the 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RF shift fast enough </a:t>
              </a:r>
              <a:r>
                <a:rPr lang="en-GB" dirty="0" smtClean="0">
                  <a:solidFill>
                    <a:schemeClr val="tx2"/>
                  </a:solidFill>
                </a:rPr>
                <a:t>to avoid BPM interlock?</a:t>
              </a:r>
            </a:p>
          </p:txBody>
        </p:sp>
        <p:sp>
          <p:nvSpPr>
            <p:cNvPr id="20" name="Rettangolo arrotondato 19"/>
            <p:cNvSpPr/>
            <p:nvPr/>
          </p:nvSpPr>
          <p:spPr>
            <a:xfrm>
              <a:off x="5911516" y="4741053"/>
              <a:ext cx="6123653" cy="1386872"/>
            </a:xfrm>
            <a:prstGeom prst="round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4377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Ramp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07988" y="1054417"/>
            <a:ext cx="5894883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GB" b="1" i="1" u="sng" dirty="0" smtClean="0">
                <a:solidFill>
                  <a:schemeClr val="tx2"/>
                </a:solidFill>
              </a:rPr>
              <a:t>Some preparatory numbers (see Sara’s presentation):</a:t>
            </a:r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07988" y="3262086"/>
            <a:ext cx="5334794" cy="26591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GB" b="1" i="1" u="sng" dirty="0" smtClean="0">
                <a:solidFill>
                  <a:schemeClr val="tx2"/>
                </a:solidFill>
              </a:rPr>
              <a:t>Possible </a:t>
            </a:r>
            <a:r>
              <a:rPr lang="en-GB" b="1" i="1" u="sng" dirty="0">
                <a:solidFill>
                  <a:schemeClr val="tx2"/>
                </a:solidFill>
              </a:rPr>
              <a:t>procedure </a:t>
            </a:r>
            <a:r>
              <a:rPr lang="en-GB" b="1" i="1" u="sng" dirty="0" smtClean="0">
                <a:solidFill>
                  <a:schemeClr val="tx2"/>
                </a:solidFill>
              </a:rPr>
              <a:t>(both beams):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2x36 INDIVs </a:t>
            </a:r>
            <a:r>
              <a:rPr lang="en-GB" dirty="0" smtClean="0">
                <a:solidFill>
                  <a:schemeClr val="tx2"/>
                </a:solidFill>
              </a:rPr>
              <a:t>of 1.6e11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RF manipulation to </a:t>
            </a:r>
            <a:r>
              <a:rPr lang="en-GB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debunch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half bunch 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Start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ramp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Check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obtained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loss rate </a:t>
            </a:r>
            <a:r>
              <a:rPr lang="en-GB" dirty="0">
                <a:solidFill>
                  <a:schemeClr val="tx2"/>
                </a:solidFill>
              </a:rPr>
              <a:t>and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BLM/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thl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response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Inject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3x36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INDIVs </a:t>
            </a:r>
            <a:r>
              <a:rPr lang="en-GB" dirty="0">
                <a:solidFill>
                  <a:schemeClr val="tx2"/>
                </a:solidFill>
              </a:rPr>
              <a:t>of 1.6e11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RF manipulation to 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debunch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half </a:t>
            </a:r>
            <a:r>
              <a:rPr lang="en-GB" dirty="0">
                <a:solidFill>
                  <a:schemeClr val="tx2"/>
                </a:solidFill>
              </a:rPr>
              <a:t>bunch </a:t>
            </a:r>
          </a:p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Start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ramp</a:t>
            </a:r>
            <a:endParaRPr lang="en-GB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7780421" y="3465182"/>
            <a:ext cx="3513221" cy="865321"/>
            <a:chOff x="6962274" y="3160293"/>
            <a:chExt cx="3513221" cy="865321"/>
          </a:xfrm>
        </p:grpSpPr>
        <p:sp>
          <p:nvSpPr>
            <p:cNvPr id="17" name="CasellaDiTesto 16"/>
            <p:cNvSpPr txBox="1"/>
            <p:nvPr/>
          </p:nvSpPr>
          <p:spPr>
            <a:xfrm>
              <a:off x="7096832" y="3233610"/>
              <a:ext cx="3129062" cy="6647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ct val="120000"/>
                </a:lnSpc>
                <a:buClr>
                  <a:schemeClr val="tx2"/>
                </a:buClr>
              </a:pPr>
              <a:r>
                <a:rPr lang="en-GB" b="1" i="1" u="sng" dirty="0" smtClean="0">
                  <a:solidFill>
                    <a:schemeClr val="tx2"/>
                  </a:solidFill>
                </a:rPr>
                <a:t>Changes needed during MD: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Ø"/>
              </a:pPr>
              <a:r>
                <a:rPr lang="en-GB" dirty="0" smtClean="0">
                  <a:solidFill>
                    <a:schemeClr val="tx2"/>
                  </a:solidFill>
                </a:rPr>
                <a:t>Dedicated 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BLM threshold</a:t>
              </a:r>
            </a:p>
          </p:txBody>
        </p:sp>
        <p:sp>
          <p:nvSpPr>
            <p:cNvPr id="18" name="Rettangolo arrotondato 17"/>
            <p:cNvSpPr/>
            <p:nvPr/>
          </p:nvSpPr>
          <p:spPr>
            <a:xfrm>
              <a:off x="6962274" y="3160293"/>
              <a:ext cx="3513221" cy="865321"/>
            </a:xfrm>
            <a:prstGeom prst="round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uppo 18"/>
          <p:cNvGrpSpPr/>
          <p:nvPr/>
        </p:nvGrpSpPr>
        <p:grpSpPr>
          <a:xfrm>
            <a:off x="5847348" y="4741053"/>
            <a:ext cx="6344651" cy="1385039"/>
            <a:chOff x="5847348" y="4741053"/>
            <a:chExt cx="6344651" cy="1385039"/>
          </a:xfrm>
        </p:grpSpPr>
        <p:sp>
          <p:nvSpPr>
            <p:cNvPr id="20" name="CasellaDiTesto 19"/>
            <p:cNvSpPr txBox="1"/>
            <p:nvPr/>
          </p:nvSpPr>
          <p:spPr>
            <a:xfrm flipH="1">
              <a:off x="6063915" y="4796497"/>
              <a:ext cx="6128084" cy="13295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lnSpc>
                  <a:spcPct val="120000"/>
                </a:lnSpc>
                <a:buClr>
                  <a:schemeClr val="tx2"/>
                </a:buClr>
              </a:pPr>
              <a:r>
                <a:rPr lang="en-GB" b="1" i="1" u="sng" dirty="0" smtClean="0">
                  <a:solidFill>
                    <a:schemeClr val="tx2"/>
                  </a:solidFill>
                </a:rPr>
                <a:t>To be checked prior </a:t>
              </a:r>
              <a:r>
                <a:rPr lang="en-GB" b="1" i="1" u="sng" dirty="0" smtClean="0">
                  <a:solidFill>
                    <a:schemeClr val="tx2"/>
                  </a:solidFill>
                </a:rPr>
                <a:t>MD:</a:t>
              </a:r>
              <a:endParaRPr lang="en-GB" b="1" i="1" u="sng" dirty="0" smtClean="0">
                <a:solidFill>
                  <a:schemeClr val="tx2"/>
                </a:solidFill>
              </a:endParaRP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charset="0"/>
                <a:buChar char="•"/>
              </a:pPr>
              <a:r>
                <a:rPr lang="en-GB" dirty="0" smtClean="0">
                  <a:solidFill>
                    <a:schemeClr val="tx2"/>
                  </a:solidFill>
                </a:rPr>
                <a:t>Loss pattern around the ring and 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limiting thresholds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charset="0"/>
                <a:buChar char="•"/>
              </a:pPr>
              <a:r>
                <a:rPr lang="en-GB" dirty="0" smtClean="0">
                  <a:solidFill>
                    <a:schemeClr val="tx2"/>
                  </a:solidFill>
                </a:rPr>
                <a:t>Any 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interlock</a:t>
              </a:r>
              <a:r>
                <a:rPr lang="en-GB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GB" dirty="0" smtClean="0">
                  <a:solidFill>
                    <a:schemeClr val="tx2"/>
                  </a:solidFill>
                </a:rPr>
                <a:t>that could prevent </a:t>
              </a:r>
              <a:r>
                <a:rPr lang="en-GB" b="1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debunching</a:t>
              </a:r>
              <a:r>
                <a:rPr lang="en-GB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GB" dirty="0" smtClean="0">
                  <a:solidFill>
                    <a:schemeClr val="tx2"/>
                  </a:solidFill>
                </a:rPr>
                <a:t>so much?</a:t>
              </a:r>
            </a:p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charset="0"/>
                <a:buChar char="•"/>
              </a:pPr>
              <a:r>
                <a:rPr lang="en-GB" dirty="0" smtClean="0">
                  <a:solidFill>
                    <a:schemeClr val="tx2"/>
                  </a:solidFill>
                </a:rPr>
                <a:t>Adapt filling scheme </a:t>
              </a:r>
              <a:r>
                <a:rPr lang="en-GB" dirty="0" err="1" smtClean="0">
                  <a:solidFill>
                    <a:schemeClr val="tx2"/>
                  </a:solidFill>
                </a:rPr>
                <a:t>wrt</a:t>
              </a:r>
              <a:r>
                <a:rPr lang="en-GB" dirty="0" smtClean="0">
                  <a:solidFill>
                    <a:schemeClr val="tx2"/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debunching</a:t>
              </a: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capabilities</a:t>
              </a:r>
            </a:p>
          </p:txBody>
        </p:sp>
        <p:sp>
          <p:nvSpPr>
            <p:cNvPr id="21" name="Rettangolo arrotondato 20"/>
            <p:cNvSpPr/>
            <p:nvPr/>
          </p:nvSpPr>
          <p:spPr>
            <a:xfrm>
              <a:off x="5847348" y="4741053"/>
              <a:ext cx="6280483" cy="1385039"/>
            </a:xfrm>
            <a:prstGeom prst="round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22" name="Tabel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205586"/>
              </p:ext>
            </p:extLst>
          </p:nvPr>
        </p:nvGraphicFramePr>
        <p:xfrm>
          <a:off x="673768" y="1615026"/>
          <a:ext cx="10844464" cy="1381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14399"/>
                <a:gridCol w="3705726"/>
                <a:gridCol w="3513223"/>
                <a:gridCol w="2711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Fraction of </a:t>
                      </a:r>
                      <a:r>
                        <a:rPr lang="en-GB" dirty="0" err="1" smtClean="0"/>
                        <a:t>debunched</a:t>
                      </a:r>
                      <a:r>
                        <a:rPr lang="en-GB" baseline="0" dirty="0" smtClean="0"/>
                        <a:t> beam lost at peak loss rate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Debunched</a:t>
                      </a:r>
                      <a:r>
                        <a:rPr lang="en-GB" dirty="0" smtClean="0"/>
                        <a:t> beam needed to get 200 kW at peak losses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 equivalent</a:t>
                      </a:r>
                      <a:r>
                        <a:rPr lang="en-GB" baseline="0" dirty="0" smtClean="0"/>
                        <a:t> number of 1.6e11 bunches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7.0e12 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9.3e12 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19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First loss pattern comparison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xmlns="" id="{5E29F1E0-E43C-C8C2-3E8E-97D3CC1FAD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02442"/>
            <a:ext cx="12192000" cy="3614894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10418171" y="1879093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 smtClean="0">
                <a:solidFill>
                  <a:schemeClr val="bg2">
                    <a:lumMod val="50000"/>
                  </a:schemeClr>
                </a:solidFill>
              </a:rPr>
              <a:t>S. Morales</a:t>
            </a:r>
            <a:endParaRPr lang="en-GB" b="1" i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106109" y="5486400"/>
            <a:ext cx="99797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Very nice agreement between IR3 loss pattern seen at start of ramp and in -</a:t>
            </a:r>
            <a:r>
              <a:rPr lang="en-GB" b="1" i="1" u="sng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GB" b="1" i="1" u="sng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</a:t>
            </a:r>
            <a:r>
              <a:rPr lang="en-GB" b="1" i="1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/p loss maps!</a:t>
            </a:r>
            <a:endParaRPr lang="en-GB" b="1" i="1" u="sng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29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Rettangolo arrotondato 18"/>
          <p:cNvSpPr/>
          <p:nvPr/>
        </p:nvSpPr>
        <p:spPr>
          <a:xfrm>
            <a:off x="407989" y="2342147"/>
            <a:ext cx="2383338" cy="513348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smtClean="0"/>
              <a:t>Scraping</a:t>
            </a:r>
            <a:endParaRPr lang="en-GB" b="1" i="1"/>
          </a:p>
        </p:txBody>
      </p:sp>
      <p:sp>
        <p:nvSpPr>
          <p:cNvPr id="20" name="Rettangolo arrotondato 19"/>
          <p:cNvSpPr/>
          <p:nvPr/>
        </p:nvSpPr>
        <p:spPr>
          <a:xfrm>
            <a:off x="407988" y="3381745"/>
            <a:ext cx="2383338" cy="513348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 err="1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GB" b="1" i="1" dirty="0" err="1" smtClean="0"/>
              <a:t>p</a:t>
            </a:r>
            <a:r>
              <a:rPr lang="en-GB" b="1" i="1" dirty="0" smtClean="0"/>
              <a:t>/p loss map</a:t>
            </a:r>
            <a:endParaRPr lang="en-GB" b="1" i="1" dirty="0"/>
          </a:p>
        </p:txBody>
      </p:sp>
      <p:sp>
        <p:nvSpPr>
          <p:cNvPr id="21" name="Rettangolo arrotondato 20"/>
          <p:cNvSpPr/>
          <p:nvPr/>
        </p:nvSpPr>
        <p:spPr>
          <a:xfrm>
            <a:off x="407988" y="4421343"/>
            <a:ext cx="2383338" cy="513348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Ramp</a:t>
            </a:r>
            <a:endParaRPr lang="en-GB" b="1" i="1" dirty="0"/>
          </a:p>
        </p:txBody>
      </p:sp>
      <p:sp>
        <p:nvSpPr>
          <p:cNvPr id="22" name="Rettangolo arrotondato 21"/>
          <p:cNvSpPr/>
          <p:nvPr/>
        </p:nvSpPr>
        <p:spPr>
          <a:xfrm>
            <a:off x="4586957" y="1182661"/>
            <a:ext cx="2383338" cy="513348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smtClean="0"/>
              <a:t>Pro</a:t>
            </a:r>
            <a:endParaRPr lang="en-GB" b="1" i="1" dirty="0"/>
          </a:p>
        </p:txBody>
      </p:sp>
      <p:sp>
        <p:nvSpPr>
          <p:cNvPr id="23" name="Rettangolo arrotondato 22"/>
          <p:cNvSpPr/>
          <p:nvPr/>
        </p:nvSpPr>
        <p:spPr>
          <a:xfrm>
            <a:off x="8872331" y="1182661"/>
            <a:ext cx="2383338" cy="513348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Cons</a:t>
            </a:r>
            <a:endParaRPr lang="en-GB" b="1" i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4348747" y="2321822"/>
            <a:ext cx="285975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Fast</a:t>
            </a:r>
          </a:p>
          <a:p>
            <a:pPr algn="ctr"/>
            <a:r>
              <a:rPr lang="en-GB" dirty="0">
                <a:solidFill>
                  <a:schemeClr val="tx2"/>
                </a:solidFill>
              </a:rPr>
              <a:t>Precise knowledge of p </a:t>
            </a:r>
            <a:r>
              <a:rPr lang="en-GB" dirty="0" smtClean="0">
                <a:solidFill>
                  <a:schemeClr val="tx2"/>
                </a:solidFill>
              </a:rPr>
              <a:t>loss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348747" y="3361420"/>
            <a:ext cx="285975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Fast</a:t>
            </a:r>
          </a:p>
          <a:p>
            <a:pPr algn="ctr"/>
            <a:r>
              <a:rPr lang="en-GB" dirty="0">
                <a:solidFill>
                  <a:schemeClr val="tx2"/>
                </a:solidFill>
              </a:rPr>
              <a:t>Precise knowledge of p </a:t>
            </a:r>
            <a:r>
              <a:rPr lang="en-GB" dirty="0" smtClean="0">
                <a:solidFill>
                  <a:schemeClr val="tx2"/>
                </a:solidFill>
              </a:rPr>
              <a:t>loss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4297450" y="4539517"/>
            <a:ext cx="29623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Most representative scenario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8595649" y="2326105"/>
            <a:ext cx="2936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Representative loss pattern?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If not, scaling needed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8884189" y="3499919"/>
            <a:ext cx="23596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mtClean="0">
                <a:solidFill>
                  <a:schemeClr val="tx2"/>
                </a:solidFill>
              </a:rPr>
              <a:t>Interlock manipulations</a:t>
            </a:r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8154988" y="4262517"/>
            <a:ext cx="38180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Long</a:t>
            </a:r>
          </a:p>
          <a:p>
            <a:pPr algn="ctr"/>
            <a:r>
              <a:rPr lang="en-GB" dirty="0">
                <a:solidFill>
                  <a:schemeClr val="tx2"/>
                </a:solidFill>
              </a:rPr>
              <a:t>Uncertainty on </a:t>
            </a:r>
            <a:r>
              <a:rPr lang="en-GB" dirty="0" smtClean="0">
                <a:solidFill>
                  <a:schemeClr val="tx2"/>
                </a:solidFill>
              </a:rPr>
              <a:t>fraction </a:t>
            </a:r>
            <a:r>
              <a:rPr lang="en-GB" dirty="0">
                <a:solidFill>
                  <a:schemeClr val="tx2"/>
                </a:solidFill>
              </a:rPr>
              <a:t>of </a:t>
            </a:r>
            <a:r>
              <a:rPr lang="en-GB" dirty="0" err="1">
                <a:solidFill>
                  <a:schemeClr val="tx2"/>
                </a:solidFill>
              </a:rPr>
              <a:t>debunched</a:t>
            </a:r>
            <a:r>
              <a:rPr lang="en-GB" dirty="0">
                <a:solidFill>
                  <a:schemeClr val="tx2"/>
                </a:solidFill>
              </a:rPr>
              <a:t> beam lost at peak loss rate </a:t>
            </a:r>
          </a:p>
        </p:txBody>
      </p:sp>
      <p:cxnSp>
        <p:nvCxnSpPr>
          <p:cNvPr id="32" name="Connettore 1 31"/>
          <p:cNvCxnSpPr/>
          <p:nvPr/>
        </p:nvCxnSpPr>
        <p:spPr>
          <a:xfrm>
            <a:off x="7892715" y="2101516"/>
            <a:ext cx="0" cy="3336758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/>
        </p:nvCxnSpPr>
        <p:spPr>
          <a:xfrm>
            <a:off x="3368842" y="3133465"/>
            <a:ext cx="8604167" cy="38210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>
            <a:off x="3368842" y="4186431"/>
            <a:ext cx="8604167" cy="38210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95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565640" y="1299411"/>
            <a:ext cx="11060720" cy="38779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lnSpc>
                <a:spcPct val="20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Key MD </a:t>
            </a:r>
            <a:r>
              <a:rPr lang="en-GB" dirty="0" smtClean="0">
                <a:solidFill>
                  <a:schemeClr val="tx2"/>
                </a:solidFill>
              </a:rPr>
              <a:t>in view of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HL-LHC</a:t>
            </a:r>
          </a:p>
          <a:p>
            <a:pPr marL="285750" indent="-285750" algn="l">
              <a:lnSpc>
                <a:spcPct val="20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Approved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for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MD1</a:t>
            </a:r>
            <a:r>
              <a:rPr lang="en-GB" dirty="0" smtClean="0">
                <a:solidFill>
                  <a:schemeClr val="tx2"/>
                </a:solidFill>
              </a:rPr>
              <a:t> slot</a:t>
            </a:r>
          </a:p>
          <a:p>
            <a:pPr marL="285750" indent="-285750" algn="l">
              <a:lnSpc>
                <a:spcPct val="20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Procedure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to be submitted by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13</a:t>
            </a:r>
            <a:r>
              <a:rPr lang="en-GB" b="1" baseline="30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of May</a:t>
            </a:r>
            <a:r>
              <a:rPr lang="en-GB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lnSpc>
                <a:spcPct val="200000"/>
              </a:lnSpc>
              <a:buClr>
                <a:schemeClr val="tx2"/>
              </a:buClr>
              <a:buFont typeface="Wingdings" charset="2"/>
              <a:buChar char="Ø"/>
            </a:pP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</a:t>
            </a:r>
            <a:r>
              <a:rPr lang="en-GB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/p loss map</a:t>
            </a:r>
            <a:r>
              <a:rPr lang="en-GB" dirty="0" smtClean="0">
                <a:solidFill>
                  <a:schemeClr val="tx2"/>
                </a:solidFill>
              </a:rPr>
              <a:t> look the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most promising </a:t>
            </a:r>
            <a:r>
              <a:rPr lang="en-GB" dirty="0" smtClean="0">
                <a:solidFill>
                  <a:schemeClr val="tx2"/>
                </a:solidFill>
              </a:rPr>
              <a:t>presently, interlock handling to be careful evaluated</a:t>
            </a:r>
          </a:p>
          <a:p>
            <a:pPr marL="742950" lvl="1" indent="-285750">
              <a:lnSpc>
                <a:spcPct val="200000"/>
              </a:lnSpc>
              <a:buClr>
                <a:schemeClr val="tx2"/>
              </a:buClr>
              <a:buFont typeface="Wingdings" charset="2"/>
              <a:buChar char="Ø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Pending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analysis of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scraping</a:t>
            </a:r>
            <a:r>
              <a:rPr lang="en-GB" dirty="0" smtClean="0">
                <a:solidFill>
                  <a:schemeClr val="tx2"/>
                </a:solidFill>
              </a:rPr>
              <a:t>, it can be also a suitable approach easing interlock handling</a:t>
            </a:r>
          </a:p>
          <a:p>
            <a:pPr marL="742950" lvl="1" indent="-285750">
              <a:lnSpc>
                <a:spcPct val="200000"/>
              </a:lnSpc>
              <a:buClr>
                <a:schemeClr val="tx2"/>
              </a:buClr>
              <a:buFont typeface="Wingdings" charset="2"/>
              <a:buChar char="Ø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Real ramp </a:t>
            </a:r>
            <a:r>
              <a:rPr lang="en-GB" dirty="0" smtClean="0">
                <a:solidFill>
                  <a:schemeClr val="tx2"/>
                </a:solidFill>
              </a:rPr>
              <a:t>also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appealing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and can be tested if enough time left, pending RF </a:t>
            </a:r>
            <a:r>
              <a:rPr lang="en-GB" dirty="0" err="1" smtClean="0">
                <a:solidFill>
                  <a:schemeClr val="tx2"/>
                </a:solidFill>
              </a:rPr>
              <a:t>debunching</a:t>
            </a:r>
            <a:r>
              <a:rPr lang="en-GB" dirty="0" smtClean="0">
                <a:solidFill>
                  <a:schemeClr val="tx2"/>
                </a:solidFill>
              </a:rPr>
              <a:t> capabilities</a:t>
            </a:r>
          </a:p>
          <a:p>
            <a:pPr marL="285750" indent="-285750" algn="l">
              <a:lnSpc>
                <a:spcPct val="20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Dedicate BLM thresholds </a:t>
            </a:r>
            <a:r>
              <a:rPr lang="en-GB" dirty="0" smtClean="0">
                <a:solidFill>
                  <a:schemeClr val="tx2"/>
                </a:solidFill>
              </a:rPr>
              <a:t>needed for any approach</a:t>
            </a:r>
          </a:p>
        </p:txBody>
      </p:sp>
    </p:spTree>
    <p:extLst>
      <p:ext uri="{BB962C8B-B14F-4D97-AF65-F5344CB8AC3E}">
        <p14:creationId xmlns:p14="http://schemas.microsoft.com/office/powerpoint/2010/main" val="12808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08/04/25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Possible procedures for MD 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999546" y="3121224"/>
            <a:ext cx="219290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4000" b="1" i="1" smtClean="0">
                <a:solidFill>
                  <a:schemeClr val="tx2"/>
                </a:solidFill>
              </a:rPr>
              <a:t>BACKUP</a:t>
            </a:r>
            <a:endParaRPr lang="en-GB" sz="4000" b="1" i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9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PP_collimation_DM" id="{D77E7FE2-0A84-BB44-82FB-40F9B65AE1E2}" vid="{29A22427-DA67-164B-BC82-EFF783C8B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My_template</Template>
  <TotalTime>2991</TotalTime>
  <Words>1014</Words>
  <Application>Microsoft Macintosh PowerPoint</Application>
  <PresentationFormat>Widescreen</PresentationFormat>
  <Paragraphs>167</Paragraphs>
  <Slides>13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Calibri</vt:lpstr>
      <vt:lpstr>Symbol</vt:lpstr>
      <vt:lpstr>Wingdings</vt:lpstr>
      <vt:lpstr>Arial</vt:lpstr>
      <vt:lpstr>Tema di Office</vt:lpstr>
      <vt:lpstr>Possible procedures for MD 15209: IR3 operational losses limit </vt:lpstr>
      <vt:lpstr>Introduction</vt:lpstr>
      <vt:lpstr>Scraping</vt:lpstr>
      <vt:lpstr>dp/p loss map</vt:lpstr>
      <vt:lpstr>Ramp</vt:lpstr>
      <vt:lpstr>First loss pattern comparison</vt:lpstr>
      <vt:lpstr>Comparison</vt:lpstr>
      <vt:lpstr>Conclusions</vt:lpstr>
      <vt:lpstr>Outline</vt:lpstr>
      <vt:lpstr>Loss distribution - example</vt:lpstr>
      <vt:lpstr>Loss distribution (all 2025 physics fill – from BCT)</vt:lpstr>
      <vt:lpstr>Loss distribution (all 2025 physics fill – from BCT)</vt:lpstr>
      <vt:lpstr>Presentazione di PowerPoint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procedures for MD 15209: IR3 operational losses limit </dc:title>
  <dc:creator>Daniele Mirarchi</dc:creator>
  <cp:lastModifiedBy>Daniele Mirarchi</cp:lastModifiedBy>
  <cp:revision>50</cp:revision>
  <dcterms:created xsi:type="dcterms:W3CDTF">2025-04-03T13:29:25Z</dcterms:created>
  <dcterms:modified xsi:type="dcterms:W3CDTF">2025-05-05T10:01:53Z</dcterms:modified>
</cp:coreProperties>
</file>