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297" r:id="rId3"/>
    <p:sldId id="298" r:id="rId4"/>
    <p:sldId id="303" r:id="rId5"/>
    <p:sldId id="301" r:id="rId6"/>
    <p:sldId id="304" r:id="rId7"/>
    <p:sldId id="305" r:id="rId8"/>
    <p:sldId id="299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5"/>
    <p:restoredTop sz="94686"/>
  </p:normalViewPr>
  <p:slideViewPr>
    <p:cSldViewPr snapToGrid="0" snapToObjects="1">
      <p:cViewPr varScale="1">
        <p:scale>
          <a:sx n="172" d="100"/>
          <a:sy n="172" d="100"/>
        </p:scale>
        <p:origin x="216" y="4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First Estimates of Longitudinal Beam Loss Projections for HL-LHC Beams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Birk Emil Karlsen-</a:t>
            </a:r>
            <a:r>
              <a:rPr lang="en-GB" dirty="0" err="1"/>
              <a:t>Bæck</a:t>
            </a:r>
            <a:r>
              <a:rPr lang="en-GB" dirty="0"/>
              <a:t>, H. Timko</a:t>
            </a:r>
          </a:p>
          <a:p>
            <a:r>
              <a:rPr lang="en-GB" b="0" dirty="0"/>
              <a:t>5</a:t>
            </a:r>
            <a:r>
              <a:rPr lang="en-GB" b="0" baseline="30000" dirty="0"/>
              <a:t>th</a:t>
            </a:r>
            <a:r>
              <a:rPr lang="en-GB" b="0" dirty="0"/>
              <a:t> May 2025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F00A51-25B7-89BB-60A6-41852EDB352D}"/>
              </a:ext>
            </a:extLst>
          </p:cNvPr>
          <p:cNvSpPr txBox="1"/>
          <p:nvPr/>
        </p:nvSpPr>
        <p:spPr>
          <a:xfrm>
            <a:off x="5553307" y="5650824"/>
            <a:ext cx="63636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Acknowledgments: S. Morales, B. Salvachua, M. Zampetakis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821791-677D-C873-8E49-773D32133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HL-LHC bunch intensity will give very large beam-loading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RF voltage will be limited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More voltage is beneficial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To capture momentum spread from the SPS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</a:t>
            </a:r>
            <a:r>
              <a:rPr lang="en-CH" dirty="0"/>
              <a:t>o counteract debunching caused by IBS and RF noise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Finding an exact number of losses for HL-LHC is very hard due to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Contribution from both short term (capture losses) and long term (IBS and RF noise) effects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Cleaning from the ADT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C5353BA-6C8A-AF61-D343-9D4D61771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RF Power Limitations at Injection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B4121-9427-B9A3-ACD4-83D158312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7225D-5EEB-25BB-E515-F3E0B275C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9F381-3E1B-1270-0BC5-A2BE70641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1D8B7B-3C65-F95A-C846-C21269C24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171" y="3540183"/>
            <a:ext cx="4701540" cy="28209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F984DE-2C7A-B93B-B68B-333299AAA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2738" y="288371"/>
            <a:ext cx="3761233" cy="28209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21EC15-240A-B151-C6C3-DEC025BF12D0}"/>
              </a:ext>
            </a:extLst>
          </p:cNvPr>
          <p:cNvSpPr txBox="1"/>
          <p:nvPr/>
        </p:nvSpPr>
        <p:spPr>
          <a:xfrm>
            <a:off x="7848600" y="3109296"/>
            <a:ext cx="384537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From H. Timko “Preparing the RF for Post-LS3 Operation”, Chamonix 2025</a:t>
            </a:r>
          </a:p>
        </p:txBody>
      </p:sp>
    </p:spTree>
    <p:extLst>
      <p:ext uri="{BB962C8B-B14F-4D97-AF65-F5344CB8AC3E}">
        <p14:creationId xmlns:p14="http://schemas.microsoft.com/office/powerpoint/2010/main" val="148945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A574DA-24F5-7F8F-91F4-C20CBD686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03853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First order estimate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Gives an order of magnitude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Scale RF voltage with momentum spread (Run 3 -&gt; HL-LHC)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A capture voltage of ~7.9 MV is required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2621BC-DF96-460C-E38A-AEF62E5B0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Scaling Momentum Spread from Run 3 Operation to HL-LHC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2F3FBF-FC16-EF26-88E8-6863C47A1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4C5E7-EBE1-F424-0F3B-AB7BC06E9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FA031-9F27-F416-9992-FF02AA4E0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1A5AF90-D832-3B08-B419-FB3368CD73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182730"/>
              </p:ext>
            </p:extLst>
          </p:nvPr>
        </p:nvGraphicFramePr>
        <p:xfrm>
          <a:off x="2309991" y="3486170"/>
          <a:ext cx="7565847" cy="2501245"/>
        </p:xfrm>
        <a:graphic>
          <a:graphicData uri="http://schemas.openxmlformats.org/drawingml/2006/table">
            <a:tbl>
              <a:tblPr/>
              <a:tblGrid>
                <a:gridCol w="1337219">
                  <a:extLst>
                    <a:ext uri="{9D8B030D-6E8A-4147-A177-3AD203B41FA5}">
                      <a16:colId xmlns:a16="http://schemas.microsoft.com/office/drawing/2014/main" val="1787667941"/>
                    </a:ext>
                  </a:extLst>
                </a:gridCol>
                <a:gridCol w="1337219">
                  <a:extLst>
                    <a:ext uri="{9D8B030D-6E8A-4147-A177-3AD203B41FA5}">
                      <a16:colId xmlns:a16="http://schemas.microsoft.com/office/drawing/2014/main" val="1063619767"/>
                    </a:ext>
                  </a:extLst>
                </a:gridCol>
                <a:gridCol w="1310827">
                  <a:extLst>
                    <a:ext uri="{9D8B030D-6E8A-4147-A177-3AD203B41FA5}">
                      <a16:colId xmlns:a16="http://schemas.microsoft.com/office/drawing/2014/main" val="215427496"/>
                    </a:ext>
                  </a:extLst>
                </a:gridCol>
                <a:gridCol w="1090889">
                  <a:extLst>
                    <a:ext uri="{9D8B030D-6E8A-4147-A177-3AD203B41FA5}">
                      <a16:colId xmlns:a16="http://schemas.microsoft.com/office/drawing/2014/main" val="4290076695"/>
                    </a:ext>
                  </a:extLst>
                </a:gridCol>
                <a:gridCol w="1354815">
                  <a:extLst>
                    <a:ext uri="{9D8B030D-6E8A-4147-A177-3AD203B41FA5}">
                      <a16:colId xmlns:a16="http://schemas.microsoft.com/office/drawing/2014/main" val="122469166"/>
                    </a:ext>
                  </a:extLst>
                </a:gridCol>
                <a:gridCol w="1134878">
                  <a:extLst>
                    <a:ext uri="{9D8B030D-6E8A-4147-A177-3AD203B41FA5}">
                      <a16:colId xmlns:a16="http://schemas.microsoft.com/office/drawing/2014/main" val="3025227410"/>
                    </a:ext>
                  </a:extLst>
                </a:gridCol>
              </a:tblGrid>
              <a:tr h="457352"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When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B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Bunch parameters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B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SPS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B6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LHC parameters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B6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09852840"/>
                  </a:ext>
                </a:extLst>
              </a:tr>
              <a:tr h="5305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Bunch intensity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B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Momentum spread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B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Main RF voltage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B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Bunch length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B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Average power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73B6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9518447"/>
                  </a:ext>
                </a:extLst>
              </a:tr>
              <a:tr h="368387">
                <a:tc>
                  <a:txBody>
                    <a:bodyPr/>
                    <a:lstStyle/>
                    <a:p>
                      <a:pPr algn="ctr"/>
                      <a:r>
                        <a:rPr lang="en-NO" sz="1400" b="1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2018</a:t>
                      </a:r>
                      <a:endParaRPr lang="en-NO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60A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1.4x10</a:t>
                      </a:r>
                      <a:r>
                        <a:rPr lang="en-GB" sz="1400" baseline="30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11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 p/b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3.74x10</a:t>
                      </a:r>
                      <a:r>
                        <a:rPr lang="en-GB" sz="1400" baseline="30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-4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4 MV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1.22 ns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84 kW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598078"/>
                  </a:ext>
                </a:extLst>
              </a:tr>
              <a:tr h="36838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Run 3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60A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1.8x10</a:t>
                      </a:r>
                      <a:r>
                        <a:rPr lang="en-GB" sz="1400" baseline="30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11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 p/b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4.59x10</a:t>
                      </a:r>
                      <a:r>
                        <a:rPr lang="en-GB" sz="1400" baseline="30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-4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6 MV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1.22 ns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161 kW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496708"/>
                  </a:ext>
                </a:extLst>
              </a:tr>
              <a:tr h="36838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Run 3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60A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1.8x10</a:t>
                      </a:r>
                      <a:r>
                        <a:rPr lang="en-GB" sz="1400" baseline="30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11</a:t>
                      </a: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 p/b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4.95x10</a:t>
                      </a:r>
                      <a:r>
                        <a:rPr lang="en-GB" sz="1400" baseline="3000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-4</a:t>
                      </a:r>
                      <a:endParaRPr lang="en-GB" sz="140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 MV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1.28 ns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183 kW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347240"/>
                  </a:ext>
                </a:extLst>
              </a:tr>
              <a:tr h="368387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FFFFFF"/>
                          </a:solidFill>
                          <a:effectLst/>
                          <a:latin typeface="Helvetica Neue" panose="02000503000000020004" pitchFamily="2" charset="0"/>
                        </a:rPr>
                        <a:t>HL-LHC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C60A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2.3x10</a:t>
                      </a:r>
                      <a:r>
                        <a:rPr lang="en-GB" sz="1400" baseline="30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11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 p/b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5.32x10</a:t>
                      </a:r>
                      <a:r>
                        <a:rPr lang="en-GB" sz="1400" baseline="300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-4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7.8 MV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1.24 ns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Helvetica Neue" panose="02000503000000020004" pitchFamily="2" charset="0"/>
                        </a:rPr>
                        <a:t>265 kW</a:t>
                      </a:r>
                      <a:endParaRPr lang="en-GB" sz="1400" dirty="0">
                        <a:effectLst/>
                      </a:endParaRPr>
                    </a:p>
                  </a:txBody>
                  <a:tcPr marL="35220" marR="35220" marT="35220" marB="35220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F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7770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8AF9EC2-797B-9EA8-BC76-5315C6ABF132}"/>
              </a:ext>
            </a:extLst>
          </p:cNvPr>
          <p:cNvSpPr txBox="1"/>
          <p:nvPr/>
        </p:nvSpPr>
        <p:spPr>
          <a:xfrm>
            <a:off x="3118668" y="5996189"/>
            <a:ext cx="56290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From B. E. Karlsen-Baeck, “RF power reach”, JAP Workshop 2023</a:t>
            </a:r>
          </a:p>
        </p:txBody>
      </p:sp>
    </p:spTree>
    <p:extLst>
      <p:ext uri="{BB962C8B-B14F-4D97-AF65-F5344CB8AC3E}">
        <p14:creationId xmlns:p14="http://schemas.microsoft.com/office/powerpoint/2010/main" val="4183031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B79B16-34DB-EDFF-C7D5-D1A456FEB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RF power is limited -&gt; voltage is limited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From RF calibration campagin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W</a:t>
            </a:r>
            <a:r>
              <a:rPr lang="en-GB" dirty="0"/>
              <a:t>o</a:t>
            </a:r>
            <a:r>
              <a:rPr lang="en-CH" dirty="0"/>
              <a:t>rst case available voltage*: 6.2 MV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B</a:t>
            </a:r>
            <a:r>
              <a:rPr lang="en-GB" dirty="0"/>
              <a:t>e</a:t>
            </a:r>
            <a:r>
              <a:rPr lang="en-CH" dirty="0"/>
              <a:t>st case available voltage*: 7.1 MV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From observation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Start-of-ramp losses correlate with bunch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Scaling bunch length with voltage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Get relative increase in losses due to limited voltage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NB! Does not take into account contribution from debunching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D4FA39-67A2-6093-024D-A7DAF6AB0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Folding in RF Power Limitations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92DE3-C6EA-FDFD-267A-5AE42E9C5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B2E0F-8A34-93C2-1EA2-716052E83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5D37A-B99B-B73C-75C0-A3D66B115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C78E7E-93C8-35DE-EAE6-10E69B7C50AC}"/>
              </a:ext>
            </a:extLst>
          </p:cNvPr>
          <p:cNvSpPr txBox="1"/>
          <p:nvPr/>
        </p:nvSpPr>
        <p:spPr>
          <a:xfrm>
            <a:off x="3147060" y="6035885"/>
            <a:ext cx="51358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*with high-efficiency klystrons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97EB143-E5DB-0F98-B3D6-E073B60F7A56}"/>
                  </a:ext>
                </a:extLst>
              </p:cNvPr>
              <p:cNvSpPr txBox="1"/>
              <p:nvPr/>
            </p:nvSpPr>
            <p:spPr>
              <a:xfrm>
                <a:off x="6937067" y="5959810"/>
                <a:ext cx="475955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dirty="0"/>
                  <a:t>BLM threshold to dump in IR3 at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1.6</m:t>
                    </m:r>
                    <m:r>
                      <a:rPr lang="nb-NO" b="0" i="1" dirty="0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nb-NO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dirty="0"/>
                  <a:t> p/b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97EB143-E5DB-0F98-B3D6-E073B60F7A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7067" y="5959810"/>
                <a:ext cx="4759557" cy="276999"/>
              </a:xfrm>
              <a:prstGeom prst="rect">
                <a:avLst/>
              </a:prstGeom>
              <a:blipFill>
                <a:blip r:embed="rId2"/>
                <a:stretch>
                  <a:fillRect l="-2926" t="-26087" r="-1596" b="-4782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CE2DE656-F631-3524-2371-BC99E0804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1846" y="3429000"/>
            <a:ext cx="3810000" cy="2540000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A537F7A-3316-68CC-837C-2415D8D9DA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895730"/>
              </p:ext>
            </p:extLst>
          </p:nvPr>
        </p:nvGraphicFramePr>
        <p:xfrm>
          <a:off x="6420936" y="1318016"/>
          <a:ext cx="5135880" cy="14833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396681">
                  <a:extLst>
                    <a:ext uri="{9D8B030D-6E8A-4147-A177-3AD203B41FA5}">
                      <a16:colId xmlns:a16="http://schemas.microsoft.com/office/drawing/2014/main" val="241677729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969265733"/>
                    </a:ext>
                  </a:extLst>
                </a:gridCol>
                <a:gridCol w="2093279">
                  <a:extLst>
                    <a:ext uri="{9D8B030D-6E8A-4147-A177-3AD203B41FA5}">
                      <a16:colId xmlns:a16="http://schemas.microsoft.com/office/drawing/2014/main" val="37521184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RF 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Relative increase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352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7.9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1.246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577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6.2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1.339 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~3.5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038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7.1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1.287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~2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64354"/>
                  </a:ext>
                </a:extLst>
              </a:tr>
            </a:tbl>
          </a:graphicData>
        </a:graphic>
      </p:graphicFrame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E92FA50-A5B9-4741-E98D-4E22D10DBBA8}"/>
              </a:ext>
            </a:extLst>
          </p:cNvPr>
          <p:cNvCxnSpPr>
            <a:cxnSpLocks/>
          </p:cNvCxnSpPr>
          <p:nvPr/>
        </p:nvCxnSpPr>
        <p:spPr>
          <a:xfrm>
            <a:off x="8747760" y="3215640"/>
            <a:ext cx="0" cy="20955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D3BD9FE-D3B5-7113-F558-7D3E8A9026EF}"/>
              </a:ext>
            </a:extLst>
          </p:cNvPr>
          <p:cNvCxnSpPr>
            <a:cxnSpLocks/>
          </p:cNvCxnSpPr>
          <p:nvPr/>
        </p:nvCxnSpPr>
        <p:spPr>
          <a:xfrm>
            <a:off x="9624060" y="3215640"/>
            <a:ext cx="0" cy="176022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D3881D1-19B4-2D43-E26C-949ED75B009F}"/>
              </a:ext>
            </a:extLst>
          </p:cNvPr>
          <p:cNvCxnSpPr/>
          <p:nvPr/>
        </p:nvCxnSpPr>
        <p:spPr>
          <a:xfrm>
            <a:off x="10546080" y="3215640"/>
            <a:ext cx="0" cy="108966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870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DC12C0-A125-E17C-5FED-D480EB4EC5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First capture of HL-LHC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Correlation with off-position beam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gives estimate of start-of-ramp losses with current voltage (6.5 MV without OTFB)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From off-position beam scaled to full HL-LHC beam: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Most of the MD beams would cause a dump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Worst case: a factor 1.7 above threshold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First direct meaurement of SOR losses with 2.0 x 10</a:t>
            </a:r>
            <a:r>
              <a:rPr lang="en-CH" baseline="30000" dirty="0"/>
              <a:t>11</a:t>
            </a:r>
            <a:r>
              <a:rPr lang="en-CH" dirty="0"/>
              <a:t> and 2.3 x 10</a:t>
            </a:r>
            <a:r>
              <a:rPr lang="en-CH" baseline="30000" dirty="0"/>
              <a:t>11</a:t>
            </a:r>
            <a:r>
              <a:rPr lang="en-CH" dirty="0"/>
              <a:t> p/b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6D55BC-11E3-B3E2-D628-3D5D49F82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Results from MDs in 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87927-B401-B7C1-3671-3E55738FE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E54F8-2D19-B5F9-838E-BB9F806B3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A5ACD-9601-E044-4A88-07AFD6BF4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1561D2-A62C-F08B-A6A2-C60371D8FC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0553" y="1760220"/>
            <a:ext cx="5333458" cy="31111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55E1406-E9F3-D93D-3DF1-2C89ECFDE2F8}"/>
              </a:ext>
            </a:extLst>
          </p:cNvPr>
          <p:cNvSpPr txBox="1"/>
          <p:nvPr/>
        </p:nvSpPr>
        <p:spPr>
          <a:xfrm>
            <a:off x="6515100" y="4871404"/>
            <a:ext cx="52689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Off-position beam scaled to HL-LHC full beam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1F0B2B-DABC-CBE5-E66D-79B640CECC27}"/>
              </a:ext>
            </a:extLst>
          </p:cNvPr>
          <p:cNvSpPr txBox="1"/>
          <p:nvPr/>
        </p:nvSpPr>
        <p:spPr>
          <a:xfrm>
            <a:off x="6515100" y="5157177"/>
            <a:ext cx="521208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From H. Timko “Preparing the RF for Post-LS3 Operation”, Chamonix 2025</a:t>
            </a:r>
          </a:p>
        </p:txBody>
      </p:sp>
    </p:spTree>
    <p:extLst>
      <p:ext uri="{BB962C8B-B14F-4D97-AF65-F5344CB8AC3E}">
        <p14:creationId xmlns:p14="http://schemas.microsoft.com/office/powerpoint/2010/main" val="88042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544EA9-D985-FD23-112E-6CD90EFF5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Direct Measurement of Start of ramp Losses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4AA1D9-5AA1-A0B5-09C9-7D8BF4E21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461B17-4AB7-14E8-1558-5E95C20D9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BAC6E-99E5-D21C-03F2-94E3A531A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041E22E-39E2-5069-14DF-E595D68E8E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753223"/>
              </p:ext>
            </p:extLst>
          </p:nvPr>
        </p:nvGraphicFramePr>
        <p:xfrm>
          <a:off x="445985" y="3097331"/>
          <a:ext cx="11300029" cy="3235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72352">
                  <a:extLst>
                    <a:ext uri="{9D8B030D-6E8A-4147-A177-3AD203B41FA5}">
                      <a16:colId xmlns:a16="http://schemas.microsoft.com/office/drawing/2014/main" val="3971433330"/>
                    </a:ext>
                  </a:extLst>
                </a:gridCol>
                <a:gridCol w="861647">
                  <a:extLst>
                    <a:ext uri="{9D8B030D-6E8A-4147-A177-3AD203B41FA5}">
                      <a16:colId xmlns:a16="http://schemas.microsoft.com/office/drawing/2014/main" val="216893289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82848737"/>
                    </a:ext>
                  </a:extLst>
                </a:gridCol>
                <a:gridCol w="1380392">
                  <a:extLst>
                    <a:ext uri="{9D8B030D-6E8A-4147-A177-3AD203B41FA5}">
                      <a16:colId xmlns:a16="http://schemas.microsoft.com/office/drawing/2014/main" val="4119594110"/>
                    </a:ext>
                  </a:extLst>
                </a:gridCol>
                <a:gridCol w="1573823">
                  <a:extLst>
                    <a:ext uri="{9D8B030D-6E8A-4147-A177-3AD203B41FA5}">
                      <a16:colId xmlns:a16="http://schemas.microsoft.com/office/drawing/2014/main" val="2845007398"/>
                    </a:ext>
                  </a:extLst>
                </a:gridCol>
                <a:gridCol w="1582615">
                  <a:extLst>
                    <a:ext uri="{9D8B030D-6E8A-4147-A177-3AD203B41FA5}">
                      <a16:colId xmlns:a16="http://schemas.microsoft.com/office/drawing/2014/main" val="691680861"/>
                    </a:ext>
                  </a:extLst>
                </a:gridCol>
                <a:gridCol w="1661747">
                  <a:extLst>
                    <a:ext uri="{9D8B030D-6E8A-4147-A177-3AD203B41FA5}">
                      <a16:colId xmlns:a16="http://schemas.microsoft.com/office/drawing/2014/main" val="660943396"/>
                    </a:ext>
                  </a:extLst>
                </a:gridCol>
                <a:gridCol w="1767253">
                  <a:extLst>
                    <a:ext uri="{9D8B030D-6E8A-4147-A177-3AD203B41FA5}">
                      <a16:colId xmlns:a16="http://schemas.microsoft.com/office/drawing/2014/main" val="8993308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MD block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Bunch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Number of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Time at flat-bottom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Off-position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Start-of-ramp losses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Ratio to dump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364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MD#3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10028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26.5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0.60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0.48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456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10029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17.4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1.23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0.78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198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10154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36.3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0.18 x 10</a:t>
                      </a:r>
                      <a:r>
                        <a:rPr lang="en-CH" baseline="30000" dirty="0">
                          <a:solidFill>
                            <a:srgbClr val="FF0000"/>
                          </a:solidFill>
                        </a:rPr>
                        <a:t>11</a:t>
                      </a:r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115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5.9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3.90 </a:t>
                      </a:r>
                      <a:r>
                        <a:rPr lang="en-GB" dirty="0"/>
                        <a:t>x</a:t>
                      </a:r>
                      <a:r>
                        <a:rPr lang="en-CH" dirty="0"/>
                        <a:t>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12.0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48%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179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67.9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5.88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383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53.1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11.4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685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10254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972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72.2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28.4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15595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1F2A202-1711-C435-66F5-AB44F7BE32CF}"/>
              </a:ext>
            </a:extLst>
          </p:cNvPr>
          <p:cNvSpPr txBox="1"/>
          <p:nvPr/>
        </p:nvSpPr>
        <p:spPr>
          <a:xfrm>
            <a:off x="445985" y="2820332"/>
            <a:ext cx="13124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Beam 1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8E4ECBA-4291-D4F6-293B-6CC4AF97D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42888"/>
            <a:ext cx="11300029" cy="1413366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From ramp with 2.3 x 10</a:t>
            </a:r>
            <a:r>
              <a:rPr lang="en-CH" baseline="30000" dirty="0"/>
              <a:t>11</a:t>
            </a:r>
            <a:r>
              <a:rPr lang="en-CH" dirty="0"/>
              <a:t> p/b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Losses dominated by uncaptured beam due to very little debunching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Capture losses cannot be seen by off-position beam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Some variation in off-position beam for similar fills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77A66F-CE9B-47C5-4FB8-A1DB4202AF6F}"/>
              </a:ext>
            </a:extLst>
          </p:cNvPr>
          <p:cNvSpPr txBox="1"/>
          <p:nvPr/>
        </p:nvSpPr>
        <p:spPr>
          <a:xfrm>
            <a:off x="8987883" y="1439335"/>
            <a:ext cx="28695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7 MV with 2.0 x 10</a:t>
            </a:r>
            <a:r>
              <a:rPr lang="en-CH" baseline="30000" dirty="0"/>
              <a:t>11</a:t>
            </a:r>
            <a:r>
              <a:rPr lang="en-CH" dirty="0"/>
              <a:t> p/b</a:t>
            </a:r>
          </a:p>
          <a:p>
            <a:pPr algn="l"/>
            <a:r>
              <a:rPr lang="en-CH" dirty="0"/>
              <a:t>6.5 MV with 2.3 x 10</a:t>
            </a:r>
            <a:r>
              <a:rPr lang="en-CH" baseline="30000" dirty="0"/>
              <a:t>11</a:t>
            </a:r>
            <a:r>
              <a:rPr lang="en-CH" dirty="0"/>
              <a:t> p/b</a:t>
            </a:r>
          </a:p>
        </p:txBody>
      </p:sp>
    </p:spTree>
    <p:extLst>
      <p:ext uri="{BB962C8B-B14F-4D97-AF65-F5344CB8AC3E}">
        <p14:creationId xmlns:p14="http://schemas.microsoft.com/office/powerpoint/2010/main" val="4050787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2974BE-B751-ECCA-7712-743B52395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C3A4B4-3519-D2D9-E941-451E709F9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Direct Measurement of Start of ramp Losses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87B86-B1C8-A512-8291-7023B321E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4882E-0C09-6CE1-E433-6F40763F7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F1612-4BBD-F86D-F65E-09D62D86A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4A2CB71-0B3A-EE8F-C56F-41B891E623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661978"/>
              </p:ext>
            </p:extLst>
          </p:nvPr>
        </p:nvGraphicFramePr>
        <p:xfrm>
          <a:off x="445985" y="3097331"/>
          <a:ext cx="11300029" cy="323596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72352">
                  <a:extLst>
                    <a:ext uri="{9D8B030D-6E8A-4147-A177-3AD203B41FA5}">
                      <a16:colId xmlns:a16="http://schemas.microsoft.com/office/drawing/2014/main" val="3971433330"/>
                    </a:ext>
                  </a:extLst>
                </a:gridCol>
                <a:gridCol w="861647">
                  <a:extLst>
                    <a:ext uri="{9D8B030D-6E8A-4147-A177-3AD203B41FA5}">
                      <a16:colId xmlns:a16="http://schemas.microsoft.com/office/drawing/2014/main" val="2168932894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82848737"/>
                    </a:ext>
                  </a:extLst>
                </a:gridCol>
                <a:gridCol w="1380392">
                  <a:extLst>
                    <a:ext uri="{9D8B030D-6E8A-4147-A177-3AD203B41FA5}">
                      <a16:colId xmlns:a16="http://schemas.microsoft.com/office/drawing/2014/main" val="4119594110"/>
                    </a:ext>
                  </a:extLst>
                </a:gridCol>
                <a:gridCol w="1573823">
                  <a:extLst>
                    <a:ext uri="{9D8B030D-6E8A-4147-A177-3AD203B41FA5}">
                      <a16:colId xmlns:a16="http://schemas.microsoft.com/office/drawing/2014/main" val="2845007398"/>
                    </a:ext>
                  </a:extLst>
                </a:gridCol>
                <a:gridCol w="1582615">
                  <a:extLst>
                    <a:ext uri="{9D8B030D-6E8A-4147-A177-3AD203B41FA5}">
                      <a16:colId xmlns:a16="http://schemas.microsoft.com/office/drawing/2014/main" val="691680861"/>
                    </a:ext>
                  </a:extLst>
                </a:gridCol>
                <a:gridCol w="1661747">
                  <a:extLst>
                    <a:ext uri="{9D8B030D-6E8A-4147-A177-3AD203B41FA5}">
                      <a16:colId xmlns:a16="http://schemas.microsoft.com/office/drawing/2014/main" val="660943396"/>
                    </a:ext>
                  </a:extLst>
                </a:gridCol>
                <a:gridCol w="1767253">
                  <a:extLst>
                    <a:ext uri="{9D8B030D-6E8A-4147-A177-3AD203B41FA5}">
                      <a16:colId xmlns:a16="http://schemas.microsoft.com/office/drawing/2014/main" val="8993308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MD block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Fill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Bunch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Number of bunches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Time at flat-bottom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Off-position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Start-of-ramp losses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Ratio to dump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364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MD#3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10028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25.9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0.32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0.45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456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10029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16.9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1.11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0.65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2198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10154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63.7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5.60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115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5.6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6.31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12.2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47%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1790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10155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67.5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13.6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5383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54.4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15.3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2685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MD#5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10254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2.3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p/b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972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72.5 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39.0 x 10</a:t>
                      </a:r>
                      <a:r>
                        <a:rPr lang="en-CH" baseline="30000" dirty="0"/>
                        <a:t>11</a:t>
                      </a:r>
                      <a:r>
                        <a:rPr lang="en-CH" dirty="0"/>
                        <a:t> 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15595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AAB6646-5B91-6CC2-092C-AB11700821A2}"/>
              </a:ext>
            </a:extLst>
          </p:cNvPr>
          <p:cNvSpPr txBox="1"/>
          <p:nvPr/>
        </p:nvSpPr>
        <p:spPr>
          <a:xfrm>
            <a:off x="445985" y="2820332"/>
            <a:ext cx="13124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Beam 2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ED182F4-EA77-C079-FD1A-DF82CB1CBA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42888"/>
            <a:ext cx="11300029" cy="1413366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From ramp with 2.3 x 10</a:t>
            </a:r>
            <a:r>
              <a:rPr lang="en-CH" baseline="30000" dirty="0"/>
              <a:t>11</a:t>
            </a:r>
            <a:r>
              <a:rPr lang="en-CH" dirty="0"/>
              <a:t> p/b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Losses dominated by uncaptured beam due to very little debunching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Capture losses cannot be seen by off-position beam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Some variation in off-position beam for similar fills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561828-2FB8-6CED-8B8B-DBA633B97AD1}"/>
              </a:ext>
            </a:extLst>
          </p:cNvPr>
          <p:cNvSpPr txBox="1"/>
          <p:nvPr/>
        </p:nvSpPr>
        <p:spPr>
          <a:xfrm>
            <a:off x="8987883" y="1439335"/>
            <a:ext cx="28695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7 MV with 2.0 x 10</a:t>
            </a:r>
            <a:r>
              <a:rPr lang="en-CH" baseline="30000" dirty="0"/>
              <a:t>11</a:t>
            </a:r>
            <a:r>
              <a:rPr lang="en-CH" dirty="0"/>
              <a:t> p/b</a:t>
            </a:r>
          </a:p>
          <a:p>
            <a:pPr algn="l"/>
            <a:r>
              <a:rPr lang="en-CH" dirty="0"/>
              <a:t>6.5 MV with 2.3 x 10</a:t>
            </a:r>
            <a:r>
              <a:rPr lang="en-CH" baseline="30000" dirty="0"/>
              <a:t>11</a:t>
            </a:r>
            <a:r>
              <a:rPr lang="en-CH" dirty="0"/>
              <a:t> p/b</a:t>
            </a:r>
          </a:p>
        </p:txBody>
      </p:sp>
    </p:spTree>
    <p:extLst>
      <p:ext uri="{BB962C8B-B14F-4D97-AF65-F5344CB8AC3E}">
        <p14:creationId xmlns:p14="http://schemas.microsoft.com/office/powerpoint/2010/main" val="1099708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C0B8EC-55D3-4357-D24D-DFF2E66928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Computing start of ramp losses is tricky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Many moving parts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Simple scaling with momentum spread gives a factor 2 – 3.5 needed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7.9 MV is the current estimated requirement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RF calibration: can only supply 6.2 – 7.1 MV with HE klystrons due to very high beam loading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Observations during HL-LHC MDs in 2024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S</a:t>
            </a:r>
            <a:r>
              <a:rPr lang="en-GB" dirty="0"/>
              <a:t>c</a:t>
            </a:r>
            <a:r>
              <a:rPr lang="en-CH" dirty="0"/>
              <a:t>aling off-position beam to full beam gives a factor 1.7 above dump threshold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Direct measurements of the ramp with 348 bunches already give 48% of dump threshold </a:t>
            </a:r>
          </a:p>
          <a:p>
            <a:pPr marL="990900" lvl="2" indent="-342900"/>
            <a:r>
              <a:rPr lang="en-CH" dirty="0"/>
              <a:t>Likely dominated by uncaptured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To be continued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More accurate estimates are being made using macro-particle tracking simulations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AC545F-6C28-B82A-B30F-63F43D28F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DE0B3-401F-281B-B7B9-ACE8E41BF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5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83566-56DD-BE07-DA3C-D987DAE33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E. Karlsen-Bæck | First Estimates of Longitudonal Beam Loss Projections for HL-LHC Beams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93032-1600-8D3D-B04D-C1517DAAE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85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DB6858C2-CF8F-8346-B73F-CCB6F6C5F66B}" vid="{15DE666E-8C43-B44C-9EC7-323D3BC757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1133</Words>
  <Application>Microsoft Macintosh PowerPoint</Application>
  <PresentationFormat>Widescreen</PresentationFormat>
  <Paragraphs>248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Helvetica Neue</vt:lpstr>
      <vt:lpstr>Office Theme</vt:lpstr>
      <vt:lpstr>First Estimates of Longitudinal Beam Loss Projections for HL-LHC Beams</vt:lpstr>
      <vt:lpstr>RF Power Limitations at Injection</vt:lpstr>
      <vt:lpstr>Scaling Momentum Spread from Run 3 Operation to HL-LHC</vt:lpstr>
      <vt:lpstr>Folding in RF Power Limitations</vt:lpstr>
      <vt:lpstr>Results from MDs in 2024</vt:lpstr>
      <vt:lpstr>Direct Measurement of Start of ramp Losses</vt:lpstr>
      <vt:lpstr>Direct Measurement of Start of ramp Losses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Birk Emil Karlsen-Baeck</dc:creator>
  <cp:lastModifiedBy>Birk Emil Karlsen-Baeck</cp:lastModifiedBy>
  <cp:revision>35</cp:revision>
  <dcterms:created xsi:type="dcterms:W3CDTF">2025-05-05T07:43:32Z</dcterms:created>
  <dcterms:modified xsi:type="dcterms:W3CDTF">2025-05-05T11:55:59Z</dcterms:modified>
</cp:coreProperties>
</file>