
<file path=[Content_Types].xml><?xml version="1.0" encoding="utf-8"?>
<Types xmlns="http://schemas.openxmlformats.org/package/2006/content-types">
  <Default Extension="emf" ContentType="image/x-emf"/>
  <Default Extension="jpe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handoutMasterIdLst>
    <p:handoutMasterId r:id="rId21"/>
  </p:handoutMasterIdLst>
  <p:sldIdLst>
    <p:sldId id="256" r:id="rId2"/>
    <p:sldId id="301" r:id="rId3"/>
    <p:sldId id="302" r:id="rId4"/>
    <p:sldId id="311" r:id="rId5"/>
    <p:sldId id="303" r:id="rId6"/>
    <p:sldId id="312" r:id="rId7"/>
    <p:sldId id="305" r:id="rId8"/>
    <p:sldId id="266" r:id="rId9"/>
    <p:sldId id="269" r:id="rId10"/>
    <p:sldId id="309" r:id="rId11"/>
    <p:sldId id="320" r:id="rId12"/>
    <p:sldId id="321" r:id="rId13"/>
    <p:sldId id="322" r:id="rId14"/>
    <p:sldId id="323" r:id="rId15"/>
    <p:sldId id="324" r:id="rId16"/>
    <p:sldId id="315" r:id="rId17"/>
    <p:sldId id="264" r:id="rId18"/>
    <p:sldId id="261" r:id="rId19"/>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3A9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5477" autoAdjust="0"/>
  </p:normalViewPr>
  <p:slideViewPr>
    <p:cSldViewPr snapToGrid="0">
      <p:cViewPr varScale="1">
        <p:scale>
          <a:sx n="78" d="100"/>
          <a:sy n="78" d="100"/>
        </p:scale>
        <p:origin x="878" y="96"/>
      </p:cViewPr>
      <p:guideLst/>
    </p:cSldViewPr>
  </p:slideViewPr>
  <p:notesTextViewPr>
    <p:cViewPr>
      <p:scale>
        <a:sx n="1" d="1"/>
        <a:sy n="1" d="1"/>
      </p:scale>
      <p:origin x="0" y="0"/>
    </p:cViewPr>
  </p:notesTextViewPr>
  <p:notesViewPr>
    <p:cSldViewPr snapToGrid="0">
      <p:cViewPr varScale="1">
        <p:scale>
          <a:sx n="121" d="100"/>
          <a:sy n="121" d="100"/>
        </p:scale>
        <p:origin x="5022"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F7ACBA7C-AF6B-C5E2-7240-777D5291C07B}"/>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C35B5E18-3611-41BB-CC4E-79736797806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18445DAB-BDCC-4606-A9C8-F278AD736F25}" type="datetimeFigureOut">
              <a:rPr lang="en-GB" smtClean="0"/>
              <a:t>25/04/2025</a:t>
            </a:fld>
            <a:endParaRPr lang="en-GB"/>
          </a:p>
        </p:txBody>
      </p:sp>
      <p:sp>
        <p:nvSpPr>
          <p:cNvPr id="4" name="Footer Placeholder 3">
            <a:extLst>
              <a:ext uri="{FF2B5EF4-FFF2-40B4-BE49-F238E27FC236}">
                <a16:creationId xmlns:a16="http://schemas.microsoft.com/office/drawing/2014/main" id="{9F1ADF3F-664B-8053-92B8-FAE48ECD2195}"/>
              </a:ext>
            </a:extLst>
          </p:cNvPr>
          <p:cNvSpPr>
            <a:spLocks noGrp="1"/>
          </p:cNvSpPr>
          <p:nvPr>
            <p:ph type="ftr" sz="quarter" idx="2"/>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7292F98D-51F4-3895-DA8A-6403CC72D550}"/>
              </a:ext>
            </a:extLst>
          </p:cNvPr>
          <p:cNvSpPr>
            <a:spLocks noGrp="1"/>
          </p:cNvSpPr>
          <p:nvPr>
            <p:ph type="sldNum" sz="quarter" idx="3"/>
          </p:nvPr>
        </p:nvSpPr>
        <p:spPr>
          <a:xfrm>
            <a:off x="3850443" y="9377318"/>
            <a:ext cx="2945659" cy="495347"/>
          </a:xfrm>
          <a:prstGeom prst="rect">
            <a:avLst/>
          </a:prstGeom>
        </p:spPr>
        <p:txBody>
          <a:bodyPr vert="horz" lIns="91440" tIns="45720" rIns="91440" bIns="45720" rtlCol="0" anchor="b"/>
          <a:lstStyle>
            <a:lvl1pPr algn="r">
              <a:defRPr sz="1200"/>
            </a:lvl1pPr>
          </a:lstStyle>
          <a:p>
            <a:fld id="{E01B3942-2B82-45CE-9855-8BEE92906098}" type="slidenum">
              <a:rPr lang="en-GB" smtClean="0"/>
              <a:t>‹#›</a:t>
            </a:fld>
            <a:endParaRPr lang="en-GB"/>
          </a:p>
        </p:txBody>
      </p:sp>
    </p:spTree>
    <p:extLst>
      <p:ext uri="{BB962C8B-B14F-4D97-AF65-F5344CB8AC3E}">
        <p14:creationId xmlns:p14="http://schemas.microsoft.com/office/powerpoint/2010/main" val="228224386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F051E2FB-593B-43F7-B8A7-3362077274BD}" type="datetimeFigureOut">
              <a:rPr lang="en-GB" smtClean="0"/>
              <a:t>25/04/2025</a:t>
            </a:fld>
            <a:endParaRPr lang="en-GB"/>
          </a:p>
        </p:txBody>
      </p:sp>
      <p:sp>
        <p:nvSpPr>
          <p:cNvPr id="4" name="Slide Image Placeholder 3"/>
          <p:cNvSpPr>
            <a:spLocks noGrp="1" noRot="1" noChangeAspect="1"/>
          </p:cNvSpPr>
          <p:nvPr>
            <p:ph type="sldImg" idx="2"/>
          </p:nvPr>
        </p:nvSpPr>
        <p:spPr>
          <a:xfrm>
            <a:off x="436563" y="1233488"/>
            <a:ext cx="5924550" cy="3332162"/>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0157326D-D450-43AB-AEEC-4F942E5BBFFE}" type="slidenum">
              <a:rPr lang="en-GB" smtClean="0"/>
              <a:t>‹#›</a:t>
            </a:fld>
            <a:endParaRPr lang="en-GB"/>
          </a:p>
        </p:txBody>
      </p:sp>
    </p:spTree>
    <p:extLst>
      <p:ext uri="{BB962C8B-B14F-4D97-AF65-F5344CB8AC3E}">
        <p14:creationId xmlns:p14="http://schemas.microsoft.com/office/powerpoint/2010/main" val="35461317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8004B33-CBF7-384B-2DF8-5C3BF01648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A0006C8-1647-2153-656E-08EF1419683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A480060-499A-B2CC-F356-55E5786F0FE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4EA6F16A-11DA-81E6-B466-A14E94B16318}"/>
              </a:ext>
            </a:extLst>
          </p:cNvPr>
          <p:cNvSpPr>
            <a:spLocks noGrp="1"/>
          </p:cNvSpPr>
          <p:nvPr>
            <p:ph type="sldNum" sz="quarter" idx="5"/>
          </p:nvPr>
        </p:nvSpPr>
        <p:spPr/>
        <p:txBody>
          <a:bodyPr/>
          <a:lstStyle/>
          <a:p>
            <a:fld id="{0157326D-D450-43AB-AEEC-4F942E5BBFFE}" type="slidenum">
              <a:rPr lang="en-GB" smtClean="0"/>
              <a:t>2</a:t>
            </a:fld>
            <a:endParaRPr lang="en-GB"/>
          </a:p>
        </p:txBody>
      </p:sp>
    </p:spTree>
    <p:extLst>
      <p:ext uri="{BB962C8B-B14F-4D97-AF65-F5344CB8AC3E}">
        <p14:creationId xmlns:p14="http://schemas.microsoft.com/office/powerpoint/2010/main" val="7333617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6FF8727-7379-97FE-636F-2E88ADE944A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6FE48D08-C428-8F17-3F84-4122788AE0A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D1A7D54-098D-C433-D35C-6101B739C31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A88AA9F-67CA-8548-78E8-D1913B25776B}"/>
              </a:ext>
            </a:extLst>
          </p:cNvPr>
          <p:cNvSpPr>
            <a:spLocks noGrp="1"/>
          </p:cNvSpPr>
          <p:nvPr>
            <p:ph type="sldNum" sz="quarter" idx="5"/>
          </p:nvPr>
        </p:nvSpPr>
        <p:spPr/>
        <p:txBody>
          <a:bodyPr/>
          <a:lstStyle/>
          <a:p>
            <a:fld id="{0157326D-D450-43AB-AEEC-4F942E5BBFFE}" type="slidenum">
              <a:rPr lang="en-GB" smtClean="0"/>
              <a:t>11</a:t>
            </a:fld>
            <a:endParaRPr lang="en-GB"/>
          </a:p>
        </p:txBody>
      </p:sp>
    </p:spTree>
    <p:extLst>
      <p:ext uri="{BB962C8B-B14F-4D97-AF65-F5344CB8AC3E}">
        <p14:creationId xmlns:p14="http://schemas.microsoft.com/office/powerpoint/2010/main" val="4998867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2A662E-F518-1EE6-0DDF-F283FD32E4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7B791C3-0429-15EB-04E9-764EF629987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564E72C-AAD2-7585-917A-FECDB922F2E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520D409F-49C0-2828-8389-89D7DBBC23FD}"/>
              </a:ext>
            </a:extLst>
          </p:cNvPr>
          <p:cNvSpPr>
            <a:spLocks noGrp="1"/>
          </p:cNvSpPr>
          <p:nvPr>
            <p:ph type="sldNum" sz="quarter" idx="5"/>
          </p:nvPr>
        </p:nvSpPr>
        <p:spPr/>
        <p:txBody>
          <a:bodyPr/>
          <a:lstStyle/>
          <a:p>
            <a:fld id="{0157326D-D450-43AB-AEEC-4F942E5BBFFE}" type="slidenum">
              <a:rPr lang="en-GB" smtClean="0"/>
              <a:t>12</a:t>
            </a:fld>
            <a:endParaRPr lang="en-GB"/>
          </a:p>
        </p:txBody>
      </p:sp>
    </p:spTree>
    <p:extLst>
      <p:ext uri="{BB962C8B-B14F-4D97-AF65-F5344CB8AC3E}">
        <p14:creationId xmlns:p14="http://schemas.microsoft.com/office/powerpoint/2010/main" val="152749420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795D9C0-941E-FE1F-C5AF-EF33149ADEE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82043D7-48C1-FA92-F244-F7235F46921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98F45B7C-B409-BB87-7012-C050632330A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102C6270-D9B3-9C70-98DC-AE9F786B50E6}"/>
              </a:ext>
            </a:extLst>
          </p:cNvPr>
          <p:cNvSpPr>
            <a:spLocks noGrp="1"/>
          </p:cNvSpPr>
          <p:nvPr>
            <p:ph type="sldNum" sz="quarter" idx="5"/>
          </p:nvPr>
        </p:nvSpPr>
        <p:spPr/>
        <p:txBody>
          <a:bodyPr/>
          <a:lstStyle/>
          <a:p>
            <a:fld id="{0157326D-D450-43AB-AEEC-4F942E5BBFFE}" type="slidenum">
              <a:rPr lang="en-GB" smtClean="0"/>
              <a:t>13</a:t>
            </a:fld>
            <a:endParaRPr lang="en-GB"/>
          </a:p>
        </p:txBody>
      </p:sp>
    </p:spTree>
    <p:extLst>
      <p:ext uri="{BB962C8B-B14F-4D97-AF65-F5344CB8AC3E}">
        <p14:creationId xmlns:p14="http://schemas.microsoft.com/office/powerpoint/2010/main" val="421012282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92A4CBC-F90C-AFB4-C51A-D72489DFCB7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FAF5AEE-3AD6-1E93-DF9D-A60107342C0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157C9D2-B4BA-343C-18EA-14C5EB97AD2B}"/>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631009D0-C8DF-7D12-7E75-5849DA1C6865}"/>
              </a:ext>
            </a:extLst>
          </p:cNvPr>
          <p:cNvSpPr>
            <a:spLocks noGrp="1"/>
          </p:cNvSpPr>
          <p:nvPr>
            <p:ph type="sldNum" sz="quarter" idx="5"/>
          </p:nvPr>
        </p:nvSpPr>
        <p:spPr/>
        <p:txBody>
          <a:bodyPr/>
          <a:lstStyle/>
          <a:p>
            <a:fld id="{0157326D-D450-43AB-AEEC-4F942E5BBFFE}" type="slidenum">
              <a:rPr lang="en-GB" smtClean="0"/>
              <a:t>14</a:t>
            </a:fld>
            <a:endParaRPr lang="en-GB"/>
          </a:p>
        </p:txBody>
      </p:sp>
    </p:spTree>
    <p:extLst>
      <p:ext uri="{BB962C8B-B14F-4D97-AF65-F5344CB8AC3E}">
        <p14:creationId xmlns:p14="http://schemas.microsoft.com/office/powerpoint/2010/main" val="427493191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4B03A6-18E9-7ECA-BBE1-F6E85C7CBC5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C8510340-5512-0A18-7192-F903B368673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254C1D9D-A49B-BDBD-5AE0-A98C752B6A20}"/>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30FE6FB-C775-0372-4222-45778AD8258C}"/>
              </a:ext>
            </a:extLst>
          </p:cNvPr>
          <p:cNvSpPr>
            <a:spLocks noGrp="1"/>
          </p:cNvSpPr>
          <p:nvPr>
            <p:ph type="sldNum" sz="quarter" idx="5"/>
          </p:nvPr>
        </p:nvSpPr>
        <p:spPr/>
        <p:txBody>
          <a:bodyPr/>
          <a:lstStyle/>
          <a:p>
            <a:fld id="{0157326D-D450-43AB-AEEC-4F942E5BBFFE}" type="slidenum">
              <a:rPr lang="en-GB" smtClean="0"/>
              <a:t>15</a:t>
            </a:fld>
            <a:endParaRPr lang="en-GB"/>
          </a:p>
        </p:txBody>
      </p:sp>
    </p:spTree>
    <p:extLst>
      <p:ext uri="{BB962C8B-B14F-4D97-AF65-F5344CB8AC3E}">
        <p14:creationId xmlns:p14="http://schemas.microsoft.com/office/powerpoint/2010/main" val="3499030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F4BE43-1712-FD96-12FB-C34F2B81D4C4}"/>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9E02F36-7E01-46C0-791A-3DB1FA7840E8}"/>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AD1EF16-F8EC-18E5-8907-A47A4A8286E9}"/>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028A625-933D-7273-4D45-14743038FE8A}"/>
              </a:ext>
            </a:extLst>
          </p:cNvPr>
          <p:cNvSpPr>
            <a:spLocks noGrp="1"/>
          </p:cNvSpPr>
          <p:nvPr>
            <p:ph type="sldNum" sz="quarter" idx="5"/>
          </p:nvPr>
        </p:nvSpPr>
        <p:spPr/>
        <p:txBody>
          <a:bodyPr/>
          <a:lstStyle/>
          <a:p>
            <a:fld id="{0157326D-D450-43AB-AEEC-4F942E5BBFFE}" type="slidenum">
              <a:rPr lang="en-GB" smtClean="0"/>
              <a:t>16</a:t>
            </a:fld>
            <a:endParaRPr lang="en-GB"/>
          </a:p>
        </p:txBody>
      </p:sp>
    </p:spTree>
    <p:extLst>
      <p:ext uri="{BB962C8B-B14F-4D97-AF65-F5344CB8AC3E}">
        <p14:creationId xmlns:p14="http://schemas.microsoft.com/office/powerpoint/2010/main" val="407377770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157326D-D450-43AB-AEEC-4F942E5BBFFE}" type="slidenum">
              <a:rPr lang="en-GB" smtClean="0"/>
              <a:t>17</a:t>
            </a:fld>
            <a:endParaRPr lang="en-GB"/>
          </a:p>
        </p:txBody>
      </p:sp>
    </p:spTree>
    <p:extLst>
      <p:ext uri="{BB962C8B-B14F-4D97-AF65-F5344CB8AC3E}">
        <p14:creationId xmlns:p14="http://schemas.microsoft.com/office/powerpoint/2010/main" val="28635861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157326D-D450-43AB-AEEC-4F942E5BBFFE}" type="slidenum">
              <a:rPr lang="en-GB" smtClean="0"/>
              <a:t>18</a:t>
            </a:fld>
            <a:endParaRPr lang="en-GB"/>
          </a:p>
        </p:txBody>
      </p:sp>
    </p:spTree>
    <p:extLst>
      <p:ext uri="{BB962C8B-B14F-4D97-AF65-F5344CB8AC3E}">
        <p14:creationId xmlns:p14="http://schemas.microsoft.com/office/powerpoint/2010/main" val="2093879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CBD3D4-550C-3BF9-11A1-CE040F4A9C8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5277A3C2-6799-10FA-865F-4BBA44ACB33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6918076-5FE3-6FFD-D388-6D5364DD4A4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8E542A09-59E7-A861-A2CD-DADCB49E3984}"/>
              </a:ext>
            </a:extLst>
          </p:cNvPr>
          <p:cNvSpPr>
            <a:spLocks noGrp="1"/>
          </p:cNvSpPr>
          <p:nvPr>
            <p:ph type="sldNum" sz="quarter" idx="5"/>
          </p:nvPr>
        </p:nvSpPr>
        <p:spPr/>
        <p:txBody>
          <a:bodyPr/>
          <a:lstStyle/>
          <a:p>
            <a:fld id="{0157326D-D450-43AB-AEEC-4F942E5BBFFE}" type="slidenum">
              <a:rPr lang="en-GB" smtClean="0"/>
              <a:t>3</a:t>
            </a:fld>
            <a:endParaRPr lang="en-GB"/>
          </a:p>
        </p:txBody>
      </p:sp>
    </p:spTree>
    <p:extLst>
      <p:ext uri="{BB962C8B-B14F-4D97-AF65-F5344CB8AC3E}">
        <p14:creationId xmlns:p14="http://schemas.microsoft.com/office/powerpoint/2010/main" val="123749418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B43EE5-6F41-839F-5715-8B305361F84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0864870-D5C6-EE2D-2005-F328F75EB98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B279169-CDB7-EA73-C90A-75E675736D9D}"/>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6F40EBB-CD06-179A-29EB-185BEE24F659}"/>
              </a:ext>
            </a:extLst>
          </p:cNvPr>
          <p:cNvSpPr>
            <a:spLocks noGrp="1"/>
          </p:cNvSpPr>
          <p:nvPr>
            <p:ph type="sldNum" sz="quarter" idx="5"/>
          </p:nvPr>
        </p:nvSpPr>
        <p:spPr/>
        <p:txBody>
          <a:bodyPr/>
          <a:lstStyle/>
          <a:p>
            <a:fld id="{0157326D-D450-43AB-AEEC-4F942E5BBFFE}" type="slidenum">
              <a:rPr lang="en-GB" smtClean="0"/>
              <a:t>4</a:t>
            </a:fld>
            <a:endParaRPr lang="en-GB"/>
          </a:p>
        </p:txBody>
      </p:sp>
    </p:spTree>
    <p:extLst>
      <p:ext uri="{BB962C8B-B14F-4D97-AF65-F5344CB8AC3E}">
        <p14:creationId xmlns:p14="http://schemas.microsoft.com/office/powerpoint/2010/main" val="661311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76F8C3-1E45-204B-3EA0-F9E1150D5100}"/>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FD4CEF-7369-9329-7DFE-B55BED8569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C646B28-3A3A-2532-E4AD-D2BCDD5DD632}"/>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76CCB63C-05A7-ECFC-BFF6-B05BB38EC9C0}"/>
              </a:ext>
            </a:extLst>
          </p:cNvPr>
          <p:cNvSpPr>
            <a:spLocks noGrp="1"/>
          </p:cNvSpPr>
          <p:nvPr>
            <p:ph type="sldNum" sz="quarter" idx="5"/>
          </p:nvPr>
        </p:nvSpPr>
        <p:spPr/>
        <p:txBody>
          <a:bodyPr/>
          <a:lstStyle/>
          <a:p>
            <a:fld id="{0157326D-D450-43AB-AEEC-4F942E5BBFFE}" type="slidenum">
              <a:rPr lang="en-GB" smtClean="0"/>
              <a:t>5</a:t>
            </a:fld>
            <a:endParaRPr lang="en-GB"/>
          </a:p>
        </p:txBody>
      </p:sp>
    </p:spTree>
    <p:extLst>
      <p:ext uri="{BB962C8B-B14F-4D97-AF65-F5344CB8AC3E}">
        <p14:creationId xmlns:p14="http://schemas.microsoft.com/office/powerpoint/2010/main" val="1847439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5D3AB2-0EF7-0BAA-DC25-CE9DB9074CF7}"/>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0749BCF4-47F3-BB65-8FE8-656143C16E50}"/>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C67F23A2-DDCF-6ED2-C42A-0F7A6EB95558}"/>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2F2BA693-D9C4-5F4C-24EA-CAF234515ECC}"/>
              </a:ext>
            </a:extLst>
          </p:cNvPr>
          <p:cNvSpPr>
            <a:spLocks noGrp="1"/>
          </p:cNvSpPr>
          <p:nvPr>
            <p:ph type="sldNum" sz="quarter" idx="5"/>
          </p:nvPr>
        </p:nvSpPr>
        <p:spPr/>
        <p:txBody>
          <a:bodyPr/>
          <a:lstStyle/>
          <a:p>
            <a:fld id="{0157326D-D450-43AB-AEEC-4F942E5BBFFE}" type="slidenum">
              <a:rPr lang="en-GB" smtClean="0"/>
              <a:t>6</a:t>
            </a:fld>
            <a:endParaRPr lang="en-GB"/>
          </a:p>
        </p:txBody>
      </p:sp>
    </p:spTree>
    <p:extLst>
      <p:ext uri="{BB962C8B-B14F-4D97-AF65-F5344CB8AC3E}">
        <p14:creationId xmlns:p14="http://schemas.microsoft.com/office/powerpoint/2010/main" val="417030046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946E7AB-9EE6-F3A3-16D9-E1C01E19E93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8C38F696-EB28-852C-E866-AA3431106777}"/>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134693D6-CD78-F43A-A5F3-96464FFDB367}"/>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FE65782A-2055-56F0-61AC-F3A38D0CA974}"/>
              </a:ext>
            </a:extLst>
          </p:cNvPr>
          <p:cNvSpPr>
            <a:spLocks noGrp="1"/>
          </p:cNvSpPr>
          <p:nvPr>
            <p:ph type="sldNum" sz="quarter" idx="5"/>
          </p:nvPr>
        </p:nvSpPr>
        <p:spPr/>
        <p:txBody>
          <a:bodyPr/>
          <a:lstStyle/>
          <a:p>
            <a:fld id="{0157326D-D450-43AB-AEEC-4F942E5BBFFE}" type="slidenum">
              <a:rPr lang="en-GB" smtClean="0"/>
              <a:t>7</a:t>
            </a:fld>
            <a:endParaRPr lang="en-GB"/>
          </a:p>
        </p:txBody>
      </p:sp>
    </p:spTree>
    <p:extLst>
      <p:ext uri="{BB962C8B-B14F-4D97-AF65-F5344CB8AC3E}">
        <p14:creationId xmlns:p14="http://schemas.microsoft.com/office/powerpoint/2010/main" val="13002089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157326D-D450-43AB-AEEC-4F942E5BBFFE}" type="slidenum">
              <a:rPr lang="en-GB" smtClean="0"/>
              <a:t>8</a:t>
            </a:fld>
            <a:endParaRPr lang="en-GB"/>
          </a:p>
        </p:txBody>
      </p:sp>
    </p:spTree>
    <p:extLst>
      <p:ext uri="{BB962C8B-B14F-4D97-AF65-F5344CB8AC3E}">
        <p14:creationId xmlns:p14="http://schemas.microsoft.com/office/powerpoint/2010/main" val="309129104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0157326D-D450-43AB-AEEC-4F942E5BBFFE}" type="slidenum">
              <a:rPr lang="en-GB" smtClean="0"/>
              <a:t>9</a:t>
            </a:fld>
            <a:endParaRPr lang="en-GB"/>
          </a:p>
        </p:txBody>
      </p:sp>
    </p:spTree>
    <p:extLst>
      <p:ext uri="{BB962C8B-B14F-4D97-AF65-F5344CB8AC3E}">
        <p14:creationId xmlns:p14="http://schemas.microsoft.com/office/powerpoint/2010/main" val="11616415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3DC1C3-C24D-71B0-C863-F62EC220290D}"/>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2EBA427-A4B7-5CFA-D52D-B2F5CA0DC5C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29B66E0-907D-3AAD-BF76-2FF3707139D3}"/>
              </a:ext>
            </a:extLst>
          </p:cNvPr>
          <p:cNvSpPr>
            <a:spLocks noGrp="1"/>
          </p:cNvSpPr>
          <p:nvPr>
            <p:ph type="body" idx="1"/>
          </p:nvPr>
        </p:nvSpPr>
        <p:spPr/>
        <p:txBody>
          <a:bodyPr/>
          <a:lstStyle/>
          <a:p>
            <a:endParaRPr lang="en-GB" dirty="0"/>
          </a:p>
        </p:txBody>
      </p:sp>
      <p:sp>
        <p:nvSpPr>
          <p:cNvPr id="4" name="Slide Number Placeholder 3">
            <a:extLst>
              <a:ext uri="{FF2B5EF4-FFF2-40B4-BE49-F238E27FC236}">
                <a16:creationId xmlns:a16="http://schemas.microsoft.com/office/drawing/2014/main" id="{03B6A3CD-D4EF-ACBD-1268-F49C9A194451}"/>
              </a:ext>
            </a:extLst>
          </p:cNvPr>
          <p:cNvSpPr>
            <a:spLocks noGrp="1"/>
          </p:cNvSpPr>
          <p:nvPr>
            <p:ph type="sldNum" sz="quarter" idx="5"/>
          </p:nvPr>
        </p:nvSpPr>
        <p:spPr/>
        <p:txBody>
          <a:bodyPr/>
          <a:lstStyle/>
          <a:p>
            <a:fld id="{0157326D-D450-43AB-AEEC-4F942E5BBFFE}" type="slidenum">
              <a:rPr lang="en-GB" smtClean="0"/>
              <a:t>10</a:t>
            </a:fld>
            <a:endParaRPr lang="en-GB"/>
          </a:p>
        </p:txBody>
      </p:sp>
    </p:spTree>
    <p:extLst>
      <p:ext uri="{BB962C8B-B14F-4D97-AF65-F5344CB8AC3E}">
        <p14:creationId xmlns:p14="http://schemas.microsoft.com/office/powerpoint/2010/main" val="19606351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0CCB573-B037-200D-8A29-3955810D13F9}"/>
              </a:ext>
            </a:extLst>
          </p:cNvPr>
          <p:cNvSpPr/>
          <p:nvPr userDrawn="1"/>
        </p:nvSpPr>
        <p:spPr>
          <a:xfrm>
            <a:off x="0" y="6287984"/>
            <a:ext cx="12192000" cy="570016"/>
          </a:xfrm>
          <a:prstGeom prst="rect">
            <a:avLst/>
          </a:prstGeom>
          <a:solidFill>
            <a:srgbClr val="163A9D"/>
          </a:solidFill>
          <a:ln>
            <a:solidFill>
              <a:srgbClr val="163A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1836D26F-2717-59DE-5F52-1C79296191EE}"/>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dirty="0"/>
          </a:p>
        </p:txBody>
      </p:sp>
      <p:sp>
        <p:nvSpPr>
          <p:cNvPr id="3" name="Subtitle 2">
            <a:extLst>
              <a:ext uri="{FF2B5EF4-FFF2-40B4-BE49-F238E27FC236}">
                <a16:creationId xmlns:a16="http://schemas.microsoft.com/office/drawing/2014/main" id="{9EC1082D-6A4C-05C2-500E-F8DA847E311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6" name="Slide Number Placeholder 5">
            <a:extLst>
              <a:ext uri="{FF2B5EF4-FFF2-40B4-BE49-F238E27FC236}">
                <a16:creationId xmlns:a16="http://schemas.microsoft.com/office/drawing/2014/main" id="{71DA8B72-CBAD-9306-FAFE-CBE15ECE3EAA}"/>
              </a:ext>
            </a:extLst>
          </p:cNvPr>
          <p:cNvSpPr>
            <a:spLocks noGrp="1"/>
          </p:cNvSpPr>
          <p:nvPr>
            <p:ph type="sldNum" sz="quarter" idx="12"/>
          </p:nvPr>
        </p:nvSpPr>
        <p:spPr/>
        <p:txBody>
          <a:bodyPr/>
          <a:lstStyle/>
          <a:p>
            <a:fld id="{5853A92F-F75C-4244-A315-5853B8D4615F}" type="slidenum">
              <a:rPr lang="en-GB" smtClean="0"/>
              <a:t>‹#›</a:t>
            </a:fld>
            <a:endParaRPr lang="en-GB"/>
          </a:p>
        </p:txBody>
      </p:sp>
      <p:pic>
        <p:nvPicPr>
          <p:cNvPr id="8" name="Image 2" descr="logooutline.eps">
            <a:extLst>
              <a:ext uri="{FF2B5EF4-FFF2-40B4-BE49-F238E27FC236}">
                <a16:creationId xmlns:a16="http://schemas.microsoft.com/office/drawing/2014/main" id="{E918F6D3-B475-C4AA-9236-6855A7160620}"/>
              </a:ext>
            </a:extLst>
          </p:cNvPr>
          <p:cNvPicPr>
            <a:picLocks noChangeAspect="1"/>
          </p:cNvPicPr>
          <p:nvPr userDrawn="1"/>
        </p:nvPicPr>
        <p:blipFill>
          <a:blip r:embed="rId2"/>
          <a:stretch/>
        </p:blipFill>
        <p:spPr bwMode="auto">
          <a:xfrm>
            <a:off x="195878" y="6356350"/>
            <a:ext cx="439452" cy="435036"/>
          </a:xfrm>
          <a:prstGeom prst="rect">
            <a:avLst/>
          </a:prstGeom>
        </p:spPr>
      </p:pic>
    </p:spTree>
    <p:extLst>
      <p:ext uri="{BB962C8B-B14F-4D97-AF65-F5344CB8AC3E}">
        <p14:creationId xmlns:p14="http://schemas.microsoft.com/office/powerpoint/2010/main" val="40458421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4C4B92ED-2071-D729-17A6-9CBC74C5F526}"/>
              </a:ext>
            </a:extLst>
          </p:cNvPr>
          <p:cNvSpPr/>
          <p:nvPr userDrawn="1"/>
        </p:nvSpPr>
        <p:spPr>
          <a:xfrm>
            <a:off x="0" y="6287984"/>
            <a:ext cx="12192000" cy="570016"/>
          </a:xfrm>
          <a:prstGeom prst="rect">
            <a:avLst/>
          </a:prstGeom>
          <a:solidFill>
            <a:srgbClr val="163A9D"/>
          </a:solidFill>
          <a:ln>
            <a:solidFill>
              <a:srgbClr val="163A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195CDBC1-6ADB-B498-E28C-21011A133ADD}"/>
              </a:ext>
            </a:extLst>
          </p:cNvPr>
          <p:cNvSpPr>
            <a:spLocks noGrp="1"/>
          </p:cNvSpPr>
          <p:nvPr>
            <p:ph type="title"/>
          </p:nvPr>
        </p:nvSpPr>
        <p:spPr/>
        <p:txBody>
          <a:bodyPr/>
          <a:lstStyle/>
          <a:p>
            <a:r>
              <a:rPr lang="en-US"/>
              <a:t>Click to edit Master title style</a:t>
            </a:r>
            <a:endParaRPr lang="en-GB"/>
          </a:p>
        </p:txBody>
      </p:sp>
      <p:sp>
        <p:nvSpPr>
          <p:cNvPr id="5" name="Slide Number Placeholder 4">
            <a:extLst>
              <a:ext uri="{FF2B5EF4-FFF2-40B4-BE49-F238E27FC236}">
                <a16:creationId xmlns:a16="http://schemas.microsoft.com/office/drawing/2014/main" id="{6B36CD9C-4D5F-C821-9B19-1E1050B4B406}"/>
              </a:ext>
            </a:extLst>
          </p:cNvPr>
          <p:cNvSpPr>
            <a:spLocks noGrp="1"/>
          </p:cNvSpPr>
          <p:nvPr>
            <p:ph type="sldNum" sz="quarter" idx="12"/>
          </p:nvPr>
        </p:nvSpPr>
        <p:spPr/>
        <p:txBody>
          <a:bodyPr/>
          <a:lstStyle/>
          <a:p>
            <a:fld id="{5853A92F-F75C-4244-A315-5853B8D4615F}" type="slidenum">
              <a:rPr lang="en-GB" smtClean="0"/>
              <a:t>‹#›</a:t>
            </a:fld>
            <a:endParaRPr lang="en-GB"/>
          </a:p>
        </p:txBody>
      </p:sp>
      <p:pic>
        <p:nvPicPr>
          <p:cNvPr id="7" name="Image 2" descr="logooutline.eps">
            <a:extLst>
              <a:ext uri="{FF2B5EF4-FFF2-40B4-BE49-F238E27FC236}">
                <a16:creationId xmlns:a16="http://schemas.microsoft.com/office/drawing/2014/main" id="{65AF08A4-7D3D-97C2-91D3-CC6B9CC99BAD}"/>
              </a:ext>
            </a:extLst>
          </p:cNvPr>
          <p:cNvPicPr>
            <a:picLocks noChangeAspect="1"/>
          </p:cNvPicPr>
          <p:nvPr userDrawn="1"/>
        </p:nvPicPr>
        <p:blipFill>
          <a:blip r:embed="rId2"/>
          <a:stretch/>
        </p:blipFill>
        <p:spPr bwMode="auto">
          <a:xfrm>
            <a:off x="195878" y="6356350"/>
            <a:ext cx="439452" cy="435036"/>
          </a:xfrm>
          <a:prstGeom prst="rect">
            <a:avLst/>
          </a:prstGeom>
        </p:spPr>
      </p:pic>
    </p:spTree>
    <p:extLst>
      <p:ext uri="{BB962C8B-B14F-4D97-AF65-F5344CB8AC3E}">
        <p14:creationId xmlns:p14="http://schemas.microsoft.com/office/powerpoint/2010/main" val="11136581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E82BD-47EF-D31D-CEB4-2A520B34988C}"/>
              </a:ext>
            </a:extLst>
          </p:cNvPr>
          <p:cNvSpPr>
            <a:spLocks noGrp="1"/>
          </p:cNvSpPr>
          <p:nvPr>
            <p:ph type="title"/>
          </p:nvPr>
        </p:nvSpPr>
        <p:spPr/>
        <p:txBody>
          <a:bodyPr/>
          <a:lstStyle/>
          <a:p>
            <a:r>
              <a:rPr lang="en-US"/>
              <a:t>Click to edit Master title style</a:t>
            </a:r>
            <a:endParaRPr lang="en-GB"/>
          </a:p>
        </p:txBody>
      </p:sp>
      <p:sp>
        <p:nvSpPr>
          <p:cNvPr id="3" name="Slide Number Placeholder 2">
            <a:extLst>
              <a:ext uri="{FF2B5EF4-FFF2-40B4-BE49-F238E27FC236}">
                <a16:creationId xmlns:a16="http://schemas.microsoft.com/office/drawing/2014/main" id="{31A1FC14-CAF6-34DB-9481-A265EA924135}"/>
              </a:ext>
            </a:extLst>
          </p:cNvPr>
          <p:cNvSpPr>
            <a:spLocks noGrp="1"/>
          </p:cNvSpPr>
          <p:nvPr>
            <p:ph type="sldNum" sz="quarter" idx="10"/>
          </p:nvPr>
        </p:nvSpPr>
        <p:spPr/>
        <p:txBody>
          <a:bodyPr/>
          <a:lstStyle/>
          <a:p>
            <a:fld id="{5853A92F-F75C-4244-A315-5853B8D4615F}" type="slidenum">
              <a:rPr lang="en-GB" smtClean="0"/>
              <a:t>‹#›</a:t>
            </a:fld>
            <a:endParaRPr lang="en-GB"/>
          </a:p>
        </p:txBody>
      </p:sp>
    </p:spTree>
    <p:extLst>
      <p:ext uri="{BB962C8B-B14F-4D97-AF65-F5344CB8AC3E}">
        <p14:creationId xmlns:p14="http://schemas.microsoft.com/office/powerpoint/2010/main" val="82634269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emf"/><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EF4F474-CF9E-37A1-070D-2F135104786A}"/>
              </a:ext>
            </a:extLst>
          </p:cNvPr>
          <p:cNvSpPr/>
          <p:nvPr userDrawn="1"/>
        </p:nvSpPr>
        <p:spPr>
          <a:xfrm>
            <a:off x="0" y="6287984"/>
            <a:ext cx="12192000" cy="570016"/>
          </a:xfrm>
          <a:prstGeom prst="rect">
            <a:avLst/>
          </a:prstGeom>
          <a:solidFill>
            <a:srgbClr val="163A9D"/>
          </a:solidFill>
          <a:ln>
            <a:solidFill>
              <a:srgbClr val="163A9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Placeholder 1">
            <a:extLst>
              <a:ext uri="{FF2B5EF4-FFF2-40B4-BE49-F238E27FC236}">
                <a16:creationId xmlns:a16="http://schemas.microsoft.com/office/drawing/2014/main" id="{57CC2924-0A3B-C386-227D-B43F21FD77B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1D7B9ACE-1BB9-4B72-9AE7-5A4A1A7B99E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Slide Number Placeholder 5">
            <a:extLst>
              <a:ext uri="{FF2B5EF4-FFF2-40B4-BE49-F238E27FC236}">
                <a16:creationId xmlns:a16="http://schemas.microsoft.com/office/drawing/2014/main" id="{4F2D7406-0CFC-67DE-3863-EBB79D24F21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5853A92F-F75C-4244-A315-5853B8D4615F}" type="slidenum">
              <a:rPr lang="en-GB" smtClean="0"/>
              <a:t>‹#›</a:t>
            </a:fld>
            <a:endParaRPr lang="en-GB"/>
          </a:p>
        </p:txBody>
      </p:sp>
      <p:pic>
        <p:nvPicPr>
          <p:cNvPr id="8" name="Image 2" descr="logooutline.eps">
            <a:extLst>
              <a:ext uri="{FF2B5EF4-FFF2-40B4-BE49-F238E27FC236}">
                <a16:creationId xmlns:a16="http://schemas.microsoft.com/office/drawing/2014/main" id="{73D39329-BA5D-D057-AF4F-AED4BB0C65FC}"/>
              </a:ext>
            </a:extLst>
          </p:cNvPr>
          <p:cNvPicPr>
            <a:picLocks noChangeAspect="1"/>
          </p:cNvPicPr>
          <p:nvPr userDrawn="1"/>
        </p:nvPicPr>
        <p:blipFill>
          <a:blip r:embed="rId5"/>
          <a:stretch/>
        </p:blipFill>
        <p:spPr bwMode="auto">
          <a:xfrm>
            <a:off x="195878" y="6356350"/>
            <a:ext cx="439452" cy="435036"/>
          </a:xfrm>
          <a:prstGeom prst="rect">
            <a:avLst/>
          </a:prstGeom>
        </p:spPr>
      </p:pic>
    </p:spTree>
    <p:extLst>
      <p:ext uri="{BB962C8B-B14F-4D97-AF65-F5344CB8AC3E}">
        <p14:creationId xmlns:p14="http://schemas.microsoft.com/office/powerpoint/2010/main" val="156813744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7" Type="http://schemas.openxmlformats.org/officeDocument/2006/relationships/image" Target="../media/image25.jpe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11.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29.jpeg"/><Relationship Id="rId5" Type="http://schemas.openxmlformats.org/officeDocument/2006/relationships/image" Target="../media/image28.jpeg"/><Relationship Id="rId4" Type="http://schemas.openxmlformats.org/officeDocument/2006/relationships/image" Target="../media/image27.jpeg"/></Relationships>
</file>

<file path=ppt/slides/_rels/slide12.xml.rels><?xml version="1.0" encoding="UTF-8" standalone="yes"?>
<Relationships xmlns="http://schemas.openxmlformats.org/package/2006/relationships"><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34.jpeg"/><Relationship Id="rId5" Type="http://schemas.openxmlformats.org/officeDocument/2006/relationships/image" Target="../media/image33.jpeg"/><Relationship Id="rId4" Type="http://schemas.openxmlformats.org/officeDocument/2006/relationships/image" Target="../media/image32.jpeg"/></Relationships>
</file>

<file path=ppt/slides/_rels/slide13.xml.rels><?xml version="1.0" encoding="UTF-8" standalone="yes"?>
<Relationships xmlns="http://schemas.openxmlformats.org/package/2006/relationships"><Relationship Id="rId8" Type="http://schemas.openxmlformats.org/officeDocument/2006/relationships/image" Target="../media/image39.jpeg"/><Relationship Id="rId3" Type="http://schemas.openxmlformats.org/officeDocument/2006/relationships/slideLayout" Target="../slideLayouts/slideLayout2.xml"/><Relationship Id="rId7" Type="http://schemas.openxmlformats.org/officeDocument/2006/relationships/image" Target="../media/image38.jpe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7.jpeg"/><Relationship Id="rId5" Type="http://schemas.openxmlformats.org/officeDocument/2006/relationships/image" Target="../media/image36.jpeg"/><Relationship Id="rId4" Type="http://schemas.openxmlformats.org/officeDocument/2006/relationships/notesSlide" Target="../notesSlides/notesSlide12.xml"/><Relationship Id="rId9" Type="http://schemas.openxmlformats.org/officeDocument/2006/relationships/image" Target="../media/image40.png"/></Relationships>
</file>

<file path=ppt/slides/_rels/slide14.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43.jpeg"/><Relationship Id="rId4" Type="http://schemas.openxmlformats.org/officeDocument/2006/relationships/image" Target="../media/image42.jpeg"/></Relationships>
</file>

<file path=ppt/slides/_rels/slide15.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notesSlide" Target="../notesSlides/notesSlide14.xml"/><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5.jpe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0364A-C89C-16D8-A68C-C5B9085B83DB}"/>
              </a:ext>
            </a:extLst>
          </p:cNvPr>
          <p:cNvSpPr>
            <a:spLocks noGrp="1"/>
          </p:cNvSpPr>
          <p:nvPr>
            <p:ph type="ctrTitle"/>
          </p:nvPr>
        </p:nvSpPr>
        <p:spPr>
          <a:xfrm>
            <a:off x="1524000" y="538162"/>
            <a:ext cx="9144000" cy="1869758"/>
          </a:xfrm>
        </p:spPr>
        <p:txBody>
          <a:bodyPr>
            <a:normAutofit fontScale="90000"/>
          </a:bodyPr>
          <a:lstStyle/>
          <a:p>
            <a:r>
              <a:rPr lang="en-US" sz="8000" b="1" i="1" dirty="0">
                <a:solidFill>
                  <a:srgbClr val="163A9D"/>
                </a:solidFill>
              </a:rPr>
              <a:t>BOND</a:t>
            </a:r>
            <a:br>
              <a:rPr lang="en-US" dirty="0">
                <a:solidFill>
                  <a:srgbClr val="163A9D"/>
                </a:solidFill>
              </a:rPr>
            </a:br>
            <a:endParaRPr lang="en-GB" dirty="0">
              <a:solidFill>
                <a:srgbClr val="163A9D"/>
              </a:solidFill>
            </a:endParaRPr>
          </a:p>
        </p:txBody>
      </p:sp>
      <p:sp>
        <p:nvSpPr>
          <p:cNvPr id="3" name="Subtitle 2">
            <a:extLst>
              <a:ext uri="{FF2B5EF4-FFF2-40B4-BE49-F238E27FC236}">
                <a16:creationId xmlns:a16="http://schemas.microsoft.com/office/drawing/2014/main" id="{7134099E-7227-BF67-C8E5-5579A6BE5671}"/>
              </a:ext>
            </a:extLst>
          </p:cNvPr>
          <p:cNvSpPr>
            <a:spLocks noGrp="1"/>
          </p:cNvSpPr>
          <p:nvPr>
            <p:ph type="subTitle" idx="1"/>
          </p:nvPr>
        </p:nvSpPr>
        <p:spPr>
          <a:xfrm>
            <a:off x="736600" y="4965699"/>
            <a:ext cx="9144000" cy="1077027"/>
          </a:xfrm>
        </p:spPr>
        <p:txBody>
          <a:bodyPr>
            <a:normAutofit/>
          </a:bodyPr>
          <a:lstStyle/>
          <a:p>
            <a:pPr algn="l"/>
            <a:r>
              <a:rPr lang="en-US" sz="2600" u="sng" dirty="0"/>
              <a:t>N. Lusa</a:t>
            </a:r>
            <a:r>
              <a:rPr lang="en-US" sz="2600" dirty="0"/>
              <a:t> and </a:t>
            </a:r>
            <a:r>
              <a:rPr lang="en-US" sz="2600" u="sng" dirty="0"/>
              <a:t>J. Ferradas Troitino</a:t>
            </a:r>
          </a:p>
          <a:p>
            <a:pPr algn="r"/>
            <a:r>
              <a:rPr lang="en-US" sz="2000" dirty="0"/>
              <a:t>25/04/2025</a:t>
            </a:r>
            <a:endParaRPr lang="en-GB" sz="2000" dirty="0"/>
          </a:p>
        </p:txBody>
      </p:sp>
      <p:sp>
        <p:nvSpPr>
          <p:cNvPr id="4" name="Title 1">
            <a:extLst>
              <a:ext uri="{FF2B5EF4-FFF2-40B4-BE49-F238E27FC236}">
                <a16:creationId xmlns:a16="http://schemas.microsoft.com/office/drawing/2014/main" id="{A2CF08E3-78C6-6F92-A4CB-C84ECE524994}"/>
              </a:ext>
            </a:extLst>
          </p:cNvPr>
          <p:cNvSpPr txBox="1">
            <a:spLocks/>
          </p:cNvSpPr>
          <p:nvPr/>
        </p:nvSpPr>
        <p:spPr>
          <a:xfrm>
            <a:off x="394571" y="1676333"/>
            <a:ext cx="11285950" cy="225552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GB" b="1" i="0" dirty="0">
                <a:solidFill>
                  <a:srgbClr val="1A63A0"/>
                </a:solidFill>
                <a:effectLst/>
                <a:latin typeface="Roboto" panose="02000000000000000000" pitchFamily="2" charset="0"/>
              </a:rPr>
              <a:t>Results of the basic mock-ups</a:t>
            </a:r>
            <a:endParaRPr lang="en-GB" b="1" dirty="0"/>
          </a:p>
        </p:txBody>
      </p:sp>
    </p:spTree>
    <p:extLst>
      <p:ext uri="{BB962C8B-B14F-4D97-AF65-F5344CB8AC3E}">
        <p14:creationId xmlns:p14="http://schemas.microsoft.com/office/powerpoint/2010/main" val="35516997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0C2800-BFFD-DEF9-DDCF-7A31B696C231}"/>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0A86CEC5-F9B4-941B-1AB3-0038AD5FAD78}"/>
              </a:ext>
            </a:extLst>
          </p:cNvPr>
          <p:cNvSpPr txBox="1">
            <a:spLocks/>
          </p:cNvSpPr>
          <p:nvPr/>
        </p:nvSpPr>
        <p:spPr>
          <a:xfrm>
            <a:off x="241300" y="-118487"/>
            <a:ext cx="1115112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Assembly of the mock-up with linear bearings</a:t>
            </a:r>
            <a:endParaRPr lang="en-GB" b="1" dirty="0"/>
          </a:p>
        </p:txBody>
      </p:sp>
      <p:sp>
        <p:nvSpPr>
          <p:cNvPr id="10" name="Content Placeholder 2">
            <a:extLst>
              <a:ext uri="{FF2B5EF4-FFF2-40B4-BE49-F238E27FC236}">
                <a16:creationId xmlns:a16="http://schemas.microsoft.com/office/drawing/2014/main" id="{EE161B14-3A71-E7A6-3477-17EF4A7E9393}"/>
              </a:ext>
            </a:extLst>
          </p:cNvPr>
          <p:cNvSpPr txBox="1">
            <a:spLocks/>
          </p:cNvSpPr>
          <p:nvPr/>
        </p:nvSpPr>
        <p:spPr>
          <a:xfrm>
            <a:off x="584547" y="974428"/>
            <a:ext cx="7859601" cy="52231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Observations:</a:t>
            </a:r>
          </a:p>
          <a:p>
            <a:pPr lvl="1" algn="just">
              <a:lnSpc>
                <a:spcPct val="120000"/>
              </a:lnSpc>
            </a:pPr>
            <a:r>
              <a:rPr lang="en-US" sz="1400" dirty="0"/>
              <a:t>Parts easy to install</a:t>
            </a:r>
          </a:p>
          <a:p>
            <a:pPr lvl="1" algn="just">
              <a:lnSpc>
                <a:spcPct val="120000"/>
              </a:lnSpc>
            </a:pPr>
            <a:r>
              <a:rPr lang="en-US" sz="1400" dirty="0"/>
              <a:t>In case this solution will be adopted, threaded holes in the rails are recommended</a:t>
            </a:r>
          </a:p>
          <a:p>
            <a:pPr lvl="1" algn="just">
              <a:lnSpc>
                <a:spcPct val="120000"/>
              </a:lnSpc>
            </a:pPr>
            <a:r>
              <a:rPr lang="en-US" sz="1400" dirty="0"/>
              <a:t>The installation is done in such a way that tightening torque can be fixed and applied (2 Nm for the M3 screws and 0.5 Nm for the lateral ones)</a:t>
            </a:r>
          </a:p>
          <a:p>
            <a:pPr lvl="1" algn="just">
              <a:lnSpc>
                <a:spcPct val="120000"/>
              </a:lnSpc>
            </a:pPr>
            <a:r>
              <a:rPr lang="en-US" sz="1400" dirty="0"/>
              <a:t>I had the feeling that with a charge on top of the chariots, the movement of bearings was more smooth</a:t>
            </a:r>
          </a:p>
          <a:p>
            <a:pPr marL="0" indent="0" algn="just">
              <a:lnSpc>
                <a:spcPct val="120000"/>
              </a:lnSpc>
              <a:buNone/>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800" dirty="0"/>
          </a:p>
        </p:txBody>
      </p:sp>
      <p:pic>
        <p:nvPicPr>
          <p:cNvPr id="3" name="Picture 2" descr="A metal piece of machinery&#10;&#10;AI-generated content may be incorrect.">
            <a:extLst>
              <a:ext uri="{FF2B5EF4-FFF2-40B4-BE49-F238E27FC236}">
                <a16:creationId xmlns:a16="http://schemas.microsoft.com/office/drawing/2014/main" id="{FD81E0FF-F3E7-3F06-0E23-7E6102BDAE3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10707" y="1207076"/>
            <a:ext cx="2743200" cy="2057400"/>
          </a:xfrm>
          <a:prstGeom prst="rect">
            <a:avLst/>
          </a:prstGeom>
        </p:spPr>
      </p:pic>
      <p:pic>
        <p:nvPicPr>
          <p:cNvPr id="6" name="Picture 5" descr="A metal parts on a table&#10;&#10;AI-generated content may be incorrect.">
            <a:extLst>
              <a:ext uri="{FF2B5EF4-FFF2-40B4-BE49-F238E27FC236}">
                <a16:creationId xmlns:a16="http://schemas.microsoft.com/office/drawing/2014/main" id="{5354C275-F000-AE92-5688-BEED0816DB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8565" y="3705964"/>
            <a:ext cx="2743200" cy="2057400"/>
          </a:xfrm>
          <a:prstGeom prst="rect">
            <a:avLst/>
          </a:prstGeom>
        </p:spPr>
      </p:pic>
      <p:pic>
        <p:nvPicPr>
          <p:cNvPr id="13" name="Picture 12" descr="A metal pieces on a table&#10;&#10;AI-generated content may be incorrect.">
            <a:extLst>
              <a:ext uri="{FF2B5EF4-FFF2-40B4-BE49-F238E27FC236}">
                <a16:creationId xmlns:a16="http://schemas.microsoft.com/office/drawing/2014/main" id="{8BAE6318-7B83-78A2-3EFF-63F7FCDEA64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89279" y="3705964"/>
            <a:ext cx="2743200" cy="2057400"/>
          </a:xfrm>
          <a:prstGeom prst="rect">
            <a:avLst/>
          </a:prstGeom>
        </p:spPr>
      </p:pic>
      <p:pic>
        <p:nvPicPr>
          <p:cNvPr id="15" name="Picture 14" descr="A metal piece of metal on a table&#10;&#10;AI-generated content may be incorrect.">
            <a:extLst>
              <a:ext uri="{FF2B5EF4-FFF2-40B4-BE49-F238E27FC236}">
                <a16:creationId xmlns:a16="http://schemas.microsoft.com/office/drawing/2014/main" id="{824245F4-7310-ED44-6671-476678E7AC8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010707" y="3705964"/>
            <a:ext cx="2743200" cy="2057400"/>
          </a:xfrm>
          <a:prstGeom prst="rect">
            <a:avLst/>
          </a:prstGeom>
        </p:spPr>
      </p:pic>
      <p:pic>
        <p:nvPicPr>
          <p:cNvPr id="17" name="Picture 16" descr="A metal piece on a table&#10;&#10;AI-generated content may be incorrect.">
            <a:extLst>
              <a:ext uri="{FF2B5EF4-FFF2-40B4-BE49-F238E27FC236}">
                <a16:creationId xmlns:a16="http://schemas.microsoft.com/office/drawing/2014/main" id="{12972FF6-746F-90E8-03CC-14BE382848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049993" y="3705964"/>
            <a:ext cx="2743200" cy="2057400"/>
          </a:xfrm>
          <a:prstGeom prst="rect">
            <a:avLst/>
          </a:prstGeom>
        </p:spPr>
      </p:pic>
    </p:spTree>
    <p:extLst>
      <p:ext uri="{BB962C8B-B14F-4D97-AF65-F5344CB8AC3E}">
        <p14:creationId xmlns:p14="http://schemas.microsoft.com/office/powerpoint/2010/main" val="380878446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65F083A-EE98-C282-8974-2CCD0FCEAD20}"/>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73F65365-6BF9-1320-B6C7-AA157107E07F}"/>
              </a:ext>
            </a:extLst>
          </p:cNvPr>
          <p:cNvSpPr txBox="1">
            <a:spLocks/>
          </p:cNvSpPr>
          <p:nvPr/>
        </p:nvSpPr>
        <p:spPr>
          <a:xfrm>
            <a:off x="61523" y="-118487"/>
            <a:ext cx="1115112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HT of the mock-up with linear bearings</a:t>
            </a:r>
            <a:endParaRPr lang="en-GB" b="1" dirty="0"/>
          </a:p>
        </p:txBody>
      </p:sp>
      <p:sp>
        <p:nvSpPr>
          <p:cNvPr id="10" name="Content Placeholder 2">
            <a:extLst>
              <a:ext uri="{FF2B5EF4-FFF2-40B4-BE49-F238E27FC236}">
                <a16:creationId xmlns:a16="http://schemas.microsoft.com/office/drawing/2014/main" id="{A2FE9828-30E0-01EB-119C-49CE9C2068CB}"/>
              </a:ext>
            </a:extLst>
          </p:cNvPr>
          <p:cNvSpPr txBox="1">
            <a:spLocks/>
          </p:cNvSpPr>
          <p:nvPr/>
        </p:nvSpPr>
        <p:spPr>
          <a:xfrm>
            <a:off x="584547" y="974428"/>
            <a:ext cx="7457163" cy="52231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The thermal cycle was launched in B. 927 using the oven Gero 750</a:t>
            </a:r>
          </a:p>
          <a:p>
            <a:pPr lvl="1" algn="just">
              <a:lnSpc>
                <a:spcPct val="120000"/>
              </a:lnSpc>
            </a:pPr>
            <a:r>
              <a:rPr lang="en-US" sz="1400" dirty="0"/>
              <a:t>Ramp up from room temperature to 650°C with 50°C/h</a:t>
            </a:r>
          </a:p>
          <a:p>
            <a:pPr lvl="1" algn="just">
              <a:lnSpc>
                <a:spcPct val="120000"/>
              </a:lnSpc>
            </a:pPr>
            <a:r>
              <a:rPr lang="en-US" sz="1400" dirty="0"/>
              <a:t>Plateau at 650°C for 10h</a:t>
            </a:r>
          </a:p>
          <a:p>
            <a:pPr lvl="1" algn="just">
              <a:lnSpc>
                <a:spcPct val="120000"/>
              </a:lnSpc>
            </a:pPr>
            <a:r>
              <a:rPr lang="en-US" sz="1400" dirty="0"/>
              <a:t>Free cool-down in the oven </a:t>
            </a:r>
          </a:p>
          <a:p>
            <a:pPr lvl="1" algn="just">
              <a:lnSpc>
                <a:spcPct val="120000"/>
              </a:lnSpc>
            </a:pPr>
            <a:r>
              <a:rPr lang="en-US" sz="1400" dirty="0"/>
              <a:t>Cycle under Argon atmosphere</a:t>
            </a:r>
          </a:p>
          <a:p>
            <a:pPr algn="just">
              <a:lnSpc>
                <a:spcPct val="120000"/>
              </a:lnSpc>
            </a:pPr>
            <a:r>
              <a:rPr lang="en-US" sz="1800" b="1" u="sng" dirty="0"/>
              <a:t>RESULTS:</a:t>
            </a:r>
          </a:p>
          <a:p>
            <a:pPr lvl="1" algn="just">
              <a:lnSpc>
                <a:spcPct val="120000"/>
              </a:lnSpc>
            </a:pPr>
            <a:r>
              <a:rPr lang="en-US" sz="1400" dirty="0"/>
              <a:t>At the end of the cycle we saw that the witness was stuck to the “finger” (even if the parts where heat treated under vacuum prior to be used, maybe due to </a:t>
            </a:r>
            <a:r>
              <a:rPr lang="en-US" sz="1400" dirty="0" err="1"/>
              <a:t>oxydation</a:t>
            </a:r>
            <a:r>
              <a:rPr lang="en-US" sz="1400" dirty="0"/>
              <a:t>)</a:t>
            </a:r>
          </a:p>
          <a:p>
            <a:pPr lvl="1" algn="just">
              <a:lnSpc>
                <a:spcPct val="120000"/>
              </a:lnSpc>
            </a:pPr>
            <a:r>
              <a:rPr lang="en-US" sz="1400" dirty="0"/>
              <a:t>The sliding system was inspected, and we noticed some debris next to the rails (most probably ceramic debris)</a:t>
            </a:r>
          </a:p>
          <a:p>
            <a:pPr lvl="1" algn="just">
              <a:lnSpc>
                <a:spcPct val="120000"/>
              </a:lnSpc>
            </a:pPr>
            <a:r>
              <a:rPr lang="en-US" sz="1400" dirty="0"/>
              <a:t>We manually tried the sliding motion of the system, and it was not 100% smooth but still very good</a:t>
            </a:r>
          </a:p>
          <a:p>
            <a:pPr algn="just">
              <a:lnSpc>
                <a:spcPct val="120000"/>
              </a:lnSpc>
            </a:pPr>
            <a:r>
              <a:rPr lang="en-US" sz="1800" dirty="0"/>
              <a:t>Due to the sticking of the witness to the “finger”, a layer of mica was added in between prior to relaunch a second heat treatment cycle </a:t>
            </a:r>
          </a:p>
          <a:p>
            <a:pPr algn="just">
              <a:lnSpc>
                <a:spcPct val="120000"/>
              </a:lnSpc>
            </a:pPr>
            <a:r>
              <a:rPr lang="en-US" sz="1800" dirty="0"/>
              <a:t>The debris were cleaned as well</a:t>
            </a:r>
          </a:p>
          <a:p>
            <a:pPr marL="0" indent="0" algn="just">
              <a:lnSpc>
                <a:spcPct val="120000"/>
              </a:lnSpc>
              <a:buNone/>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800" dirty="0"/>
          </a:p>
        </p:txBody>
      </p:sp>
      <p:pic>
        <p:nvPicPr>
          <p:cNvPr id="8" name="Picture 7" descr="A machine on a table&#10;&#10;AI-generated content may be incorrect.">
            <a:extLst>
              <a:ext uri="{FF2B5EF4-FFF2-40B4-BE49-F238E27FC236}">
                <a16:creationId xmlns:a16="http://schemas.microsoft.com/office/drawing/2014/main" id="{C519A22E-322C-6A5F-601D-A6BC074FB217}"/>
              </a:ext>
            </a:extLst>
          </p:cNvPr>
          <p:cNvPicPr>
            <a:picLocks noChangeAspect="1"/>
          </p:cNvPicPr>
          <p:nvPr/>
        </p:nvPicPr>
        <p:blipFill>
          <a:blip r:embed="rId3">
            <a:extLst>
              <a:ext uri="{28A0092B-C50C-407E-A947-70E740481C1C}">
                <a14:useLocalDpi xmlns:a14="http://schemas.microsoft.com/office/drawing/2010/main" val="0"/>
              </a:ext>
            </a:extLst>
          </a:blip>
          <a:srcRect l="10137" t="22685"/>
          <a:stretch/>
        </p:blipFill>
        <p:spPr>
          <a:xfrm>
            <a:off x="6006602" y="1384127"/>
            <a:ext cx="2598779" cy="1676921"/>
          </a:xfrm>
          <a:prstGeom prst="rect">
            <a:avLst/>
          </a:prstGeom>
        </p:spPr>
      </p:pic>
      <p:pic>
        <p:nvPicPr>
          <p:cNvPr id="11" name="Picture 10" descr="Close-up of a machine&#10;&#10;AI-generated content may be incorrect.">
            <a:extLst>
              <a:ext uri="{FF2B5EF4-FFF2-40B4-BE49-F238E27FC236}">
                <a16:creationId xmlns:a16="http://schemas.microsoft.com/office/drawing/2014/main" id="{13033282-A8AB-AA40-6F76-D6BF21D2FE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87277" y="355427"/>
            <a:ext cx="2743200" cy="2057400"/>
          </a:xfrm>
          <a:prstGeom prst="rect">
            <a:avLst/>
          </a:prstGeom>
        </p:spPr>
      </p:pic>
      <p:pic>
        <p:nvPicPr>
          <p:cNvPr id="14" name="Picture 13" descr="Close-up of a machine part&#10;&#10;AI-generated content may be incorrect.">
            <a:extLst>
              <a:ext uri="{FF2B5EF4-FFF2-40B4-BE49-F238E27FC236}">
                <a16:creationId xmlns:a16="http://schemas.microsoft.com/office/drawing/2014/main" id="{CE25A40A-EFB5-CEF9-4979-7E6727A3C0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387277" y="2506262"/>
            <a:ext cx="2743200" cy="2057400"/>
          </a:xfrm>
          <a:prstGeom prst="rect">
            <a:avLst/>
          </a:prstGeom>
        </p:spPr>
      </p:pic>
      <p:sp>
        <p:nvSpPr>
          <p:cNvPr id="16" name="Oval 15">
            <a:extLst>
              <a:ext uri="{FF2B5EF4-FFF2-40B4-BE49-F238E27FC236}">
                <a16:creationId xmlns:a16="http://schemas.microsoft.com/office/drawing/2014/main" id="{9DB4CAB2-9701-73D0-6902-6DBD3516CABB}"/>
              </a:ext>
            </a:extLst>
          </p:cNvPr>
          <p:cNvSpPr/>
          <p:nvPr/>
        </p:nvSpPr>
        <p:spPr>
          <a:xfrm>
            <a:off x="10690964" y="3429000"/>
            <a:ext cx="726510" cy="7265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1" name="Picture 20" descr="A machine on a table&#10;&#10;AI-generated content may be incorrect.">
            <a:extLst>
              <a:ext uri="{FF2B5EF4-FFF2-40B4-BE49-F238E27FC236}">
                <a16:creationId xmlns:a16="http://schemas.microsoft.com/office/drawing/2014/main" id="{79F47730-0F3C-C6EC-DA7A-5D5C00DAE45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41710" y="4657097"/>
            <a:ext cx="2743200" cy="2057400"/>
          </a:xfrm>
          <a:prstGeom prst="rect">
            <a:avLst/>
          </a:prstGeom>
        </p:spPr>
      </p:pic>
      <p:pic>
        <p:nvPicPr>
          <p:cNvPr id="22" name="Picture 21" descr="A machine on a table&#10;&#10;AI-generated content may be incorrect.">
            <a:extLst>
              <a:ext uri="{FF2B5EF4-FFF2-40B4-BE49-F238E27FC236}">
                <a16:creationId xmlns:a16="http://schemas.microsoft.com/office/drawing/2014/main" id="{F70CA9E3-B089-0465-FC92-CB5658AC6298}"/>
              </a:ext>
            </a:extLst>
          </p:cNvPr>
          <p:cNvPicPr>
            <a:picLocks noChangeAspect="1"/>
          </p:cNvPicPr>
          <p:nvPr/>
        </p:nvPicPr>
        <p:blipFill>
          <a:blip r:embed="rId7">
            <a:extLst>
              <a:ext uri="{28A0092B-C50C-407E-A947-70E740481C1C}">
                <a14:useLocalDpi xmlns:a14="http://schemas.microsoft.com/office/drawing/2010/main" val="0"/>
              </a:ext>
            </a:extLst>
          </a:blip>
          <a:srcRect l="71113" t="49720" r="20740" b="37309"/>
          <a:stretch/>
        </p:blipFill>
        <p:spPr>
          <a:xfrm>
            <a:off x="10887455" y="4744233"/>
            <a:ext cx="1243022" cy="1484334"/>
          </a:xfrm>
          <a:prstGeom prst="rect">
            <a:avLst/>
          </a:prstGeom>
        </p:spPr>
      </p:pic>
      <p:cxnSp>
        <p:nvCxnSpPr>
          <p:cNvPr id="24" name="Straight Arrow Connector 23">
            <a:extLst>
              <a:ext uri="{FF2B5EF4-FFF2-40B4-BE49-F238E27FC236}">
                <a16:creationId xmlns:a16="http://schemas.microsoft.com/office/drawing/2014/main" id="{67CEE0A8-0620-B42D-6CC0-143E0F2BCBFD}"/>
              </a:ext>
            </a:extLst>
          </p:cNvPr>
          <p:cNvCxnSpPr>
            <a:cxnSpLocks/>
          </p:cNvCxnSpPr>
          <p:nvPr/>
        </p:nvCxnSpPr>
        <p:spPr>
          <a:xfrm flipV="1">
            <a:off x="10167267" y="5336088"/>
            <a:ext cx="1341699" cy="41547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884737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0AB5A8-EA71-1D11-3744-4EB2871611F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4AB0467F-FF46-9F3F-E1B4-C8CA1C5C7074}"/>
              </a:ext>
            </a:extLst>
          </p:cNvPr>
          <p:cNvSpPr txBox="1">
            <a:spLocks/>
          </p:cNvSpPr>
          <p:nvPr/>
        </p:nvSpPr>
        <p:spPr>
          <a:xfrm>
            <a:off x="61523" y="-118487"/>
            <a:ext cx="1115112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HT of the mock-up with linear bearings</a:t>
            </a:r>
            <a:endParaRPr lang="en-GB" b="1" dirty="0"/>
          </a:p>
        </p:txBody>
      </p:sp>
      <p:sp>
        <p:nvSpPr>
          <p:cNvPr id="10" name="Content Placeholder 2">
            <a:extLst>
              <a:ext uri="{FF2B5EF4-FFF2-40B4-BE49-F238E27FC236}">
                <a16:creationId xmlns:a16="http://schemas.microsoft.com/office/drawing/2014/main" id="{4185705B-590D-073E-D2D0-22BACCD6E1AA}"/>
              </a:ext>
            </a:extLst>
          </p:cNvPr>
          <p:cNvSpPr txBox="1">
            <a:spLocks/>
          </p:cNvSpPr>
          <p:nvPr/>
        </p:nvSpPr>
        <p:spPr>
          <a:xfrm>
            <a:off x="584547" y="974428"/>
            <a:ext cx="7419585" cy="52231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b="1" u="sng" dirty="0"/>
              <a:t>RESULTS 2</a:t>
            </a:r>
            <a:r>
              <a:rPr lang="en-US" sz="1800" b="1" u="sng" baseline="30000" dirty="0"/>
              <a:t>nd</a:t>
            </a:r>
            <a:r>
              <a:rPr lang="en-US" sz="1800" b="1" u="sng" dirty="0"/>
              <a:t> heat treatment:</a:t>
            </a:r>
          </a:p>
          <a:p>
            <a:pPr lvl="1" algn="just">
              <a:lnSpc>
                <a:spcPct val="120000"/>
              </a:lnSpc>
            </a:pPr>
            <a:r>
              <a:rPr lang="en-US" sz="1400" dirty="0"/>
              <a:t>The mica sheet was effective, in fact the witness was not in contact with the “finger”</a:t>
            </a:r>
          </a:p>
          <a:p>
            <a:pPr lvl="1" algn="just">
              <a:lnSpc>
                <a:spcPct val="120000"/>
              </a:lnSpc>
            </a:pPr>
            <a:r>
              <a:rPr lang="en-US" sz="1400" dirty="0"/>
              <a:t>A gap of 2.5 mm could be measured with feeler gauges (consistent with the theoretical one)</a:t>
            </a:r>
          </a:p>
          <a:p>
            <a:pPr lvl="1" algn="just">
              <a:lnSpc>
                <a:spcPct val="120000"/>
              </a:lnSpc>
            </a:pPr>
            <a:r>
              <a:rPr lang="en-US" sz="1400" dirty="0"/>
              <a:t>The sliding system was inspected, and no debris were noticed</a:t>
            </a:r>
          </a:p>
          <a:p>
            <a:pPr lvl="1" algn="just">
              <a:lnSpc>
                <a:spcPct val="120000"/>
              </a:lnSpc>
            </a:pPr>
            <a:r>
              <a:rPr lang="en-US" sz="1400" dirty="0"/>
              <a:t>We manually tried the sliding motion of the system, and it was 100% smooth like if the first cycle helped in adjusting a bit the set-up and/or the parts</a:t>
            </a:r>
          </a:p>
          <a:p>
            <a:pPr marL="0" indent="0" algn="just">
              <a:lnSpc>
                <a:spcPct val="120000"/>
              </a:lnSpc>
              <a:buNone/>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800" dirty="0"/>
          </a:p>
        </p:txBody>
      </p:sp>
      <p:pic>
        <p:nvPicPr>
          <p:cNvPr id="3" name="Picture 2" descr="A metal piece of machinery&#10;&#10;AI-generated content may be incorrect.">
            <a:extLst>
              <a:ext uri="{FF2B5EF4-FFF2-40B4-BE49-F238E27FC236}">
                <a16:creationId xmlns:a16="http://schemas.microsoft.com/office/drawing/2014/main" id="{4BC86F66-1AEE-9B5D-97F6-D0EA81E4C46F}"/>
              </a:ext>
            </a:extLst>
          </p:cNvPr>
          <p:cNvPicPr>
            <a:picLocks noChangeAspect="1"/>
          </p:cNvPicPr>
          <p:nvPr/>
        </p:nvPicPr>
        <p:blipFill>
          <a:blip r:embed="rId3">
            <a:extLst>
              <a:ext uri="{28A0092B-C50C-407E-A947-70E740481C1C}">
                <a14:useLocalDpi xmlns:a14="http://schemas.microsoft.com/office/drawing/2010/main" val="0"/>
              </a:ext>
            </a:extLst>
          </a:blip>
          <a:srcRect r="3198"/>
          <a:stretch/>
        </p:blipFill>
        <p:spPr>
          <a:xfrm>
            <a:off x="61523" y="3237977"/>
            <a:ext cx="3540635" cy="2743200"/>
          </a:xfrm>
          <a:prstGeom prst="rect">
            <a:avLst/>
          </a:prstGeom>
        </p:spPr>
      </p:pic>
      <p:pic>
        <p:nvPicPr>
          <p:cNvPr id="9" name="Picture 8" descr="A person using a tool to cut a piece of metal&#10;&#10;AI-generated content may be incorrect.">
            <a:extLst>
              <a:ext uri="{FF2B5EF4-FFF2-40B4-BE49-F238E27FC236}">
                <a16:creationId xmlns:a16="http://schemas.microsoft.com/office/drawing/2014/main" id="{EBC30672-F761-A125-79A8-979FAECED94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664619" y="3580877"/>
            <a:ext cx="2743200" cy="2057400"/>
          </a:xfrm>
          <a:prstGeom prst="rect">
            <a:avLst/>
          </a:prstGeom>
        </p:spPr>
      </p:pic>
      <p:pic>
        <p:nvPicPr>
          <p:cNvPr id="13" name="Picture 12" descr="A person holding a metal piece&#10;&#10;AI-generated content may be incorrect.">
            <a:extLst>
              <a:ext uri="{FF2B5EF4-FFF2-40B4-BE49-F238E27FC236}">
                <a16:creationId xmlns:a16="http://schemas.microsoft.com/office/drawing/2014/main" id="{95994884-5C55-0D39-20C3-F9D7CACCCC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5400000">
            <a:off x="3441621" y="3580877"/>
            <a:ext cx="2743200" cy="2057400"/>
          </a:xfrm>
          <a:prstGeom prst="rect">
            <a:avLst/>
          </a:prstGeom>
        </p:spPr>
      </p:pic>
      <p:pic>
        <p:nvPicPr>
          <p:cNvPr id="17" name="Picture 16" descr="Close-up of a machine part&#10;&#10;AI-generated content may be incorrect.">
            <a:extLst>
              <a:ext uri="{FF2B5EF4-FFF2-40B4-BE49-F238E27FC236}">
                <a16:creationId xmlns:a16="http://schemas.microsoft.com/office/drawing/2014/main" id="{61FC4F1C-3DB5-5027-E7DE-71A11B95E89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247282" y="3237977"/>
            <a:ext cx="3657600" cy="2743200"/>
          </a:xfrm>
          <a:prstGeom prst="rect">
            <a:avLst/>
          </a:prstGeom>
        </p:spPr>
      </p:pic>
      <p:pic>
        <p:nvPicPr>
          <p:cNvPr id="4" name="Picture 3" descr="A graph with a line&#10;&#10;AI-generated content may be incorrect.">
            <a:extLst>
              <a:ext uri="{FF2B5EF4-FFF2-40B4-BE49-F238E27FC236}">
                <a16:creationId xmlns:a16="http://schemas.microsoft.com/office/drawing/2014/main" id="{F42C1BC9-ADF2-1B2B-DC60-A8F99C4EE45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612018" y="876823"/>
            <a:ext cx="3292864" cy="2287957"/>
          </a:xfrm>
          <a:prstGeom prst="rect">
            <a:avLst/>
          </a:prstGeom>
        </p:spPr>
      </p:pic>
    </p:spTree>
    <p:extLst>
      <p:ext uri="{BB962C8B-B14F-4D97-AF65-F5344CB8AC3E}">
        <p14:creationId xmlns:p14="http://schemas.microsoft.com/office/powerpoint/2010/main" val="42626804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619535-8B0D-9A92-29AF-42E5B2473BE3}"/>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AE7EFDB6-6DE5-A6D4-8325-4EA521AE0C32}"/>
              </a:ext>
            </a:extLst>
          </p:cNvPr>
          <p:cNvSpPr txBox="1">
            <a:spLocks/>
          </p:cNvSpPr>
          <p:nvPr/>
        </p:nvSpPr>
        <p:spPr>
          <a:xfrm>
            <a:off x="241299" y="-118487"/>
            <a:ext cx="11852579"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Disassembly of the mock-up with linear bearings</a:t>
            </a:r>
            <a:endParaRPr lang="en-GB" b="1" dirty="0"/>
          </a:p>
        </p:txBody>
      </p:sp>
      <p:sp>
        <p:nvSpPr>
          <p:cNvPr id="10" name="Content Placeholder 2">
            <a:extLst>
              <a:ext uri="{FF2B5EF4-FFF2-40B4-BE49-F238E27FC236}">
                <a16:creationId xmlns:a16="http://schemas.microsoft.com/office/drawing/2014/main" id="{FF7188E1-6672-A4BD-27B7-AF29C7E4BD26}"/>
              </a:ext>
            </a:extLst>
          </p:cNvPr>
          <p:cNvSpPr txBox="1">
            <a:spLocks/>
          </p:cNvSpPr>
          <p:nvPr/>
        </p:nvSpPr>
        <p:spPr>
          <a:xfrm>
            <a:off x="574217" y="859985"/>
            <a:ext cx="6924806" cy="52231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Observations:</a:t>
            </a:r>
          </a:p>
          <a:p>
            <a:pPr lvl="1" algn="just">
              <a:lnSpc>
                <a:spcPct val="120000"/>
              </a:lnSpc>
            </a:pPr>
            <a:r>
              <a:rPr lang="en-US" sz="1400" dirty="0"/>
              <a:t>Parts easy to remove</a:t>
            </a:r>
          </a:p>
          <a:p>
            <a:pPr lvl="1" algn="just">
              <a:lnSpc>
                <a:spcPct val="120000"/>
              </a:lnSpc>
            </a:pPr>
            <a:r>
              <a:rPr lang="en-US" sz="1400" dirty="0"/>
              <a:t>Rails seem to be not damaged, they got darker especially on the base in contact with the titanium part</a:t>
            </a:r>
          </a:p>
          <a:p>
            <a:pPr lvl="1" algn="just">
              <a:lnSpc>
                <a:spcPct val="120000"/>
              </a:lnSpc>
            </a:pPr>
            <a:r>
              <a:rPr lang="en-US" sz="1400" dirty="0"/>
              <a:t>One set of rollers made by Si</a:t>
            </a:r>
            <a:r>
              <a:rPr lang="en-US" sz="1400" baseline="-25000" dirty="0"/>
              <a:t>3</a:t>
            </a:r>
            <a:r>
              <a:rPr lang="en-US" sz="1400" dirty="0"/>
              <a:t>N</a:t>
            </a:r>
            <a:r>
              <a:rPr lang="en-US" sz="1400" baseline="-25000" dirty="0"/>
              <a:t>4</a:t>
            </a:r>
            <a:r>
              <a:rPr lang="en-US" sz="1400" dirty="0"/>
              <a:t> seems to be slightly wore</a:t>
            </a:r>
            <a:r>
              <a:rPr lang="en-US" sz="1400" baseline="-25000" dirty="0"/>
              <a:t> </a:t>
            </a:r>
            <a:endParaRPr lang="en-US" sz="1400" dirty="0"/>
          </a:p>
          <a:p>
            <a:pPr marL="0" indent="0" algn="just">
              <a:lnSpc>
                <a:spcPct val="120000"/>
              </a:lnSpc>
              <a:buNone/>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800" dirty="0"/>
          </a:p>
        </p:txBody>
      </p:sp>
      <p:pic>
        <p:nvPicPr>
          <p:cNvPr id="4" name="Picture 3" descr="A pair of white plastic pieces on a wood surface&#10;&#10;AI-generated content may be incorrect.">
            <a:extLst>
              <a:ext uri="{FF2B5EF4-FFF2-40B4-BE49-F238E27FC236}">
                <a16:creationId xmlns:a16="http://schemas.microsoft.com/office/drawing/2014/main" id="{2974E773-418E-0388-62BF-45BF9784F9BB}"/>
              </a:ext>
            </a:extLst>
          </p:cNvPr>
          <p:cNvPicPr>
            <a:picLocks noChangeAspect="1"/>
          </p:cNvPicPr>
          <p:nvPr/>
        </p:nvPicPr>
        <p:blipFill>
          <a:blip r:embed="rId5">
            <a:extLst>
              <a:ext uri="{28A0092B-C50C-407E-A947-70E740481C1C}">
                <a14:useLocalDpi xmlns:a14="http://schemas.microsoft.com/office/drawing/2010/main" val="0"/>
              </a:ext>
            </a:extLst>
          </a:blip>
          <a:srcRect l="26642" r="10787"/>
          <a:stretch/>
        </p:blipFill>
        <p:spPr>
          <a:xfrm rot="5400000">
            <a:off x="2057848" y="4237318"/>
            <a:ext cx="1800000" cy="2157544"/>
          </a:xfrm>
          <a:prstGeom prst="rect">
            <a:avLst/>
          </a:prstGeom>
        </p:spPr>
      </p:pic>
      <p:pic>
        <p:nvPicPr>
          <p:cNvPr id="8" name="Picture 7" descr="A pair of metal plates with holes&#10;&#10;AI-generated content may be incorrect.">
            <a:extLst>
              <a:ext uri="{FF2B5EF4-FFF2-40B4-BE49-F238E27FC236}">
                <a16:creationId xmlns:a16="http://schemas.microsoft.com/office/drawing/2014/main" id="{E4E00442-72D8-249D-0346-E57B07B4BC88}"/>
              </a:ext>
            </a:extLst>
          </p:cNvPr>
          <p:cNvPicPr>
            <a:picLocks noChangeAspect="1"/>
          </p:cNvPicPr>
          <p:nvPr/>
        </p:nvPicPr>
        <p:blipFill>
          <a:blip r:embed="rId6">
            <a:extLst>
              <a:ext uri="{28A0092B-C50C-407E-A947-70E740481C1C}">
                <a14:useLocalDpi xmlns:a14="http://schemas.microsoft.com/office/drawing/2010/main" val="0"/>
              </a:ext>
            </a:extLst>
          </a:blip>
          <a:srcRect l="26642" r="10787"/>
          <a:stretch/>
        </p:blipFill>
        <p:spPr>
          <a:xfrm rot="5400000">
            <a:off x="4410261" y="2350228"/>
            <a:ext cx="1800000" cy="2157544"/>
          </a:xfrm>
          <a:prstGeom prst="rect">
            <a:avLst/>
          </a:prstGeom>
        </p:spPr>
      </p:pic>
      <p:pic>
        <p:nvPicPr>
          <p:cNvPr id="11" name="Picture 10" descr="A pair of white plastic clips&#10;&#10;AI-generated content may be incorrect.">
            <a:extLst>
              <a:ext uri="{FF2B5EF4-FFF2-40B4-BE49-F238E27FC236}">
                <a16:creationId xmlns:a16="http://schemas.microsoft.com/office/drawing/2014/main" id="{9ED33080-4B06-900C-69B0-4DCC13483055}"/>
              </a:ext>
            </a:extLst>
          </p:cNvPr>
          <p:cNvPicPr>
            <a:picLocks noChangeAspect="1"/>
          </p:cNvPicPr>
          <p:nvPr/>
        </p:nvPicPr>
        <p:blipFill>
          <a:blip r:embed="rId7">
            <a:extLst>
              <a:ext uri="{28A0092B-C50C-407E-A947-70E740481C1C}">
                <a14:useLocalDpi xmlns:a14="http://schemas.microsoft.com/office/drawing/2010/main" val="0"/>
              </a:ext>
            </a:extLst>
          </a:blip>
          <a:srcRect l="26642" r="10787"/>
          <a:stretch/>
        </p:blipFill>
        <p:spPr>
          <a:xfrm rot="5400000">
            <a:off x="2057848" y="2350228"/>
            <a:ext cx="1800000" cy="2157544"/>
          </a:xfrm>
          <a:prstGeom prst="rect">
            <a:avLst/>
          </a:prstGeom>
        </p:spPr>
      </p:pic>
      <p:pic>
        <p:nvPicPr>
          <p:cNvPr id="14" name="Picture 13" descr="A close-up of a magnet&#10;&#10;AI-generated content may be incorrect.">
            <a:extLst>
              <a:ext uri="{FF2B5EF4-FFF2-40B4-BE49-F238E27FC236}">
                <a16:creationId xmlns:a16="http://schemas.microsoft.com/office/drawing/2014/main" id="{E43C4C20-5D8B-F771-B0F9-95B34EACC305}"/>
              </a:ext>
            </a:extLst>
          </p:cNvPr>
          <p:cNvPicPr>
            <a:picLocks noChangeAspect="1"/>
          </p:cNvPicPr>
          <p:nvPr/>
        </p:nvPicPr>
        <p:blipFill>
          <a:blip r:embed="rId8">
            <a:extLst>
              <a:ext uri="{28A0092B-C50C-407E-A947-70E740481C1C}">
                <a14:useLocalDpi xmlns:a14="http://schemas.microsoft.com/office/drawing/2010/main" val="0"/>
              </a:ext>
            </a:extLst>
          </a:blip>
          <a:srcRect l="37429"/>
          <a:stretch/>
        </p:blipFill>
        <p:spPr>
          <a:xfrm rot="5400000">
            <a:off x="4410261" y="4237318"/>
            <a:ext cx="1800000" cy="2157544"/>
          </a:xfrm>
          <a:prstGeom prst="rect">
            <a:avLst/>
          </a:prstGeom>
        </p:spPr>
      </p:pic>
      <p:pic>
        <p:nvPicPr>
          <p:cNvPr id="2" name="20250425_093739">
            <a:hlinkClick r:id="" action="ppaction://media"/>
            <a:extLst>
              <a:ext uri="{FF2B5EF4-FFF2-40B4-BE49-F238E27FC236}">
                <a16:creationId xmlns:a16="http://schemas.microsoft.com/office/drawing/2014/main" id="{14E16098-9F5C-584E-4041-B2A72CA4E05D}"/>
              </a:ext>
            </a:extLst>
          </p:cNvPr>
          <p:cNvPicPr>
            <a:picLocks noChangeAspect="1"/>
          </p:cNvPicPr>
          <p:nvPr>
            <a:videoFile r:link="rId2"/>
            <p:extLst>
              <p:ext uri="{DAA4B4D4-6D71-4841-9C94-3DE7FCFB9230}">
                <p14:media xmlns:p14="http://schemas.microsoft.com/office/powerpoint/2010/main" r:embed="rId1"/>
              </p:ext>
            </p:extLst>
          </p:nvPr>
        </p:nvPicPr>
        <p:blipFill>
          <a:blip r:embed="rId9"/>
          <a:stretch>
            <a:fillRect/>
          </a:stretch>
        </p:blipFill>
        <p:spPr>
          <a:xfrm>
            <a:off x="8111901" y="878476"/>
            <a:ext cx="3024648" cy="5337614"/>
          </a:xfrm>
          <a:prstGeom prst="rect">
            <a:avLst/>
          </a:prstGeom>
        </p:spPr>
      </p:pic>
    </p:spTree>
    <p:extLst>
      <p:ext uri="{BB962C8B-B14F-4D97-AF65-F5344CB8AC3E}">
        <p14:creationId xmlns:p14="http://schemas.microsoft.com/office/powerpoint/2010/main" val="4166609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958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0FF9818-7510-6EEB-F8D1-ADAC1A2D7A66}"/>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86FC6A48-5853-D9D6-A8EF-06FF0E9C191E}"/>
              </a:ext>
            </a:extLst>
          </p:cNvPr>
          <p:cNvSpPr txBox="1">
            <a:spLocks/>
          </p:cNvSpPr>
          <p:nvPr/>
        </p:nvSpPr>
        <p:spPr>
          <a:xfrm>
            <a:off x="241299" y="-118487"/>
            <a:ext cx="11639637"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Assembly of the mock-up with circular bearings</a:t>
            </a:r>
            <a:endParaRPr lang="en-GB" b="1" dirty="0"/>
          </a:p>
        </p:txBody>
      </p:sp>
      <p:sp>
        <p:nvSpPr>
          <p:cNvPr id="10" name="Content Placeholder 2">
            <a:extLst>
              <a:ext uri="{FF2B5EF4-FFF2-40B4-BE49-F238E27FC236}">
                <a16:creationId xmlns:a16="http://schemas.microsoft.com/office/drawing/2014/main" id="{8494664B-7BDE-E0DC-F49C-B8AD5E38B445}"/>
              </a:ext>
            </a:extLst>
          </p:cNvPr>
          <p:cNvSpPr txBox="1">
            <a:spLocks/>
          </p:cNvSpPr>
          <p:nvPr/>
        </p:nvSpPr>
        <p:spPr>
          <a:xfrm>
            <a:off x="584547" y="861694"/>
            <a:ext cx="7859601" cy="52231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Observations:</a:t>
            </a:r>
          </a:p>
          <a:p>
            <a:pPr lvl="1" algn="just">
              <a:lnSpc>
                <a:spcPct val="120000"/>
              </a:lnSpc>
            </a:pPr>
            <a:r>
              <a:rPr lang="en-US" sz="1400" dirty="0"/>
              <a:t>Based on what was experienced during the first HT with the linear bearings, all the bearing’s axes are made of Invar (even better for the lower CTE </a:t>
            </a:r>
            <a:r>
              <a:rPr lang="en-US" sz="1400" dirty="0" err="1"/>
              <a:t>w.r.t.</a:t>
            </a:r>
            <a:r>
              <a:rPr lang="en-US" sz="1400" dirty="0"/>
              <a:t> titanium)</a:t>
            </a:r>
          </a:p>
          <a:p>
            <a:pPr lvl="1" algn="just">
              <a:lnSpc>
                <a:spcPct val="120000"/>
              </a:lnSpc>
            </a:pPr>
            <a:r>
              <a:rPr lang="en-US" sz="1400" dirty="0"/>
              <a:t>In case this solution will be adopted, we may avoid having the mid bearings for the vertical alignment and a second eccentric bearing for the horizontal alignment is needed</a:t>
            </a:r>
          </a:p>
          <a:p>
            <a:pPr lvl="1" algn="just">
              <a:lnSpc>
                <a:spcPct val="120000"/>
              </a:lnSpc>
            </a:pPr>
            <a:r>
              <a:rPr lang="en-US" sz="1400" dirty="0"/>
              <a:t>The alignment via the eccentric axes was done to have a smooth sliding at room temperature and, personally, it was a bit more delicate </a:t>
            </a:r>
            <a:r>
              <a:rPr lang="en-US" sz="1400" dirty="0" err="1"/>
              <a:t>w.r.t.</a:t>
            </a:r>
            <a:r>
              <a:rPr lang="en-US" sz="1400" dirty="0"/>
              <a:t> the other system</a:t>
            </a:r>
          </a:p>
          <a:p>
            <a:pPr lvl="2" algn="just">
              <a:lnSpc>
                <a:spcPct val="120000"/>
              </a:lnSpc>
            </a:pPr>
            <a:r>
              <a:rPr lang="en-US" sz="1000" dirty="0"/>
              <a:t>Too much pressure </a:t>
            </a:r>
            <a:r>
              <a:rPr lang="en-US" sz="1000" dirty="0">
                <a:latin typeface="Aptos" panose="020B0004020202020204" pitchFamily="34" charset="0"/>
              </a:rPr>
              <a:t>→ no sliding at RT</a:t>
            </a:r>
          </a:p>
          <a:p>
            <a:pPr lvl="2" algn="just">
              <a:lnSpc>
                <a:spcPct val="120000"/>
              </a:lnSpc>
            </a:pPr>
            <a:r>
              <a:rPr lang="en-US" sz="1000" dirty="0">
                <a:latin typeface="Aptos" panose="020B0004020202020204" pitchFamily="34" charset="0"/>
              </a:rPr>
              <a:t>Not enough pressure → lack of alignment</a:t>
            </a:r>
            <a:endParaRPr lang="en-US" sz="1000" dirty="0"/>
          </a:p>
          <a:p>
            <a:pPr algn="just">
              <a:lnSpc>
                <a:spcPct val="120000"/>
              </a:lnSpc>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800" dirty="0"/>
          </a:p>
        </p:txBody>
      </p:sp>
      <p:pic>
        <p:nvPicPr>
          <p:cNvPr id="8" name="Picture 7" descr="A metal piece of machinery&#10;&#10;AI-generated content may be incorrect.">
            <a:extLst>
              <a:ext uri="{FF2B5EF4-FFF2-40B4-BE49-F238E27FC236}">
                <a16:creationId xmlns:a16="http://schemas.microsoft.com/office/drawing/2014/main" id="{BC8407BD-757B-12E3-A836-DDA4F77505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699" y="3579750"/>
            <a:ext cx="3474720" cy="2606040"/>
          </a:xfrm>
          <a:prstGeom prst="rect">
            <a:avLst/>
          </a:prstGeom>
        </p:spPr>
      </p:pic>
      <p:pic>
        <p:nvPicPr>
          <p:cNvPr id="11" name="Picture 10" descr="A metal piece on a table&#10;&#10;AI-generated content may be incorrect.">
            <a:extLst>
              <a:ext uri="{FF2B5EF4-FFF2-40B4-BE49-F238E27FC236}">
                <a16:creationId xmlns:a16="http://schemas.microsoft.com/office/drawing/2014/main" id="{688FAD72-3AD5-A0C4-10A2-FC705F18D4C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341716" y="3579750"/>
            <a:ext cx="3474720" cy="2606040"/>
          </a:xfrm>
          <a:prstGeom prst="rect">
            <a:avLst/>
          </a:prstGeom>
        </p:spPr>
      </p:pic>
      <p:pic>
        <p:nvPicPr>
          <p:cNvPr id="14" name="Picture 13" descr="A metal piece of machinery&#10;&#10;AI-generated content may be incorrect.">
            <a:extLst>
              <a:ext uri="{FF2B5EF4-FFF2-40B4-BE49-F238E27FC236}">
                <a16:creationId xmlns:a16="http://schemas.microsoft.com/office/drawing/2014/main" id="{992F659B-10FA-7F6D-7049-61203BEEFF3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32733" y="3579750"/>
            <a:ext cx="3474720" cy="2606040"/>
          </a:xfrm>
          <a:prstGeom prst="rect">
            <a:avLst/>
          </a:prstGeom>
        </p:spPr>
      </p:pic>
    </p:spTree>
    <p:extLst>
      <p:ext uri="{BB962C8B-B14F-4D97-AF65-F5344CB8AC3E}">
        <p14:creationId xmlns:p14="http://schemas.microsoft.com/office/powerpoint/2010/main" val="14756180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B379DB-A398-F914-DB2D-48891C31C93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90F826A7-8AA0-B030-C425-B510D70D5156}"/>
              </a:ext>
            </a:extLst>
          </p:cNvPr>
          <p:cNvSpPr txBox="1">
            <a:spLocks/>
          </p:cNvSpPr>
          <p:nvPr/>
        </p:nvSpPr>
        <p:spPr>
          <a:xfrm>
            <a:off x="61523" y="-118487"/>
            <a:ext cx="11151122"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HT of the mock-up with circular bearings</a:t>
            </a:r>
            <a:endParaRPr lang="en-GB" b="1" dirty="0"/>
          </a:p>
        </p:txBody>
      </p:sp>
      <p:sp>
        <p:nvSpPr>
          <p:cNvPr id="10" name="Content Placeholder 2">
            <a:extLst>
              <a:ext uri="{FF2B5EF4-FFF2-40B4-BE49-F238E27FC236}">
                <a16:creationId xmlns:a16="http://schemas.microsoft.com/office/drawing/2014/main" id="{7E026A9D-3A8C-0C5D-EEF3-3BA4A4B16644}"/>
              </a:ext>
            </a:extLst>
          </p:cNvPr>
          <p:cNvSpPr txBox="1">
            <a:spLocks/>
          </p:cNvSpPr>
          <p:nvPr/>
        </p:nvSpPr>
        <p:spPr>
          <a:xfrm>
            <a:off x="584547" y="974428"/>
            <a:ext cx="10457146" cy="522317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The thermal cycle was launched in B. 927 using the oven Gero 750 on 25/04/2025</a:t>
            </a:r>
          </a:p>
          <a:p>
            <a:pPr lvl="1" algn="just">
              <a:lnSpc>
                <a:spcPct val="120000"/>
              </a:lnSpc>
            </a:pPr>
            <a:r>
              <a:rPr lang="en-US" sz="1400" dirty="0"/>
              <a:t>Ramp up from room temperature to 650°C with 50°C/h</a:t>
            </a:r>
          </a:p>
          <a:p>
            <a:pPr lvl="1" algn="just">
              <a:lnSpc>
                <a:spcPct val="120000"/>
              </a:lnSpc>
            </a:pPr>
            <a:r>
              <a:rPr lang="en-US" sz="1400" dirty="0"/>
              <a:t>Plateau at 650°C for 10h</a:t>
            </a:r>
          </a:p>
          <a:p>
            <a:pPr lvl="1" algn="just">
              <a:lnSpc>
                <a:spcPct val="120000"/>
              </a:lnSpc>
            </a:pPr>
            <a:r>
              <a:rPr lang="en-US" sz="1400" dirty="0"/>
              <a:t>Free cool-down in the oven </a:t>
            </a:r>
          </a:p>
          <a:p>
            <a:pPr lvl="1" algn="just">
              <a:lnSpc>
                <a:spcPct val="120000"/>
              </a:lnSpc>
            </a:pPr>
            <a:r>
              <a:rPr lang="en-US" sz="1400" dirty="0"/>
              <a:t>Cycle under Argon atmosphere</a:t>
            </a:r>
          </a:p>
          <a:p>
            <a:pPr marL="0" indent="0" algn="just">
              <a:lnSpc>
                <a:spcPct val="120000"/>
              </a:lnSpc>
              <a:buNone/>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8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400" dirty="0"/>
          </a:p>
          <a:p>
            <a:pPr algn="just">
              <a:lnSpc>
                <a:spcPct val="120000"/>
              </a:lnSpc>
            </a:pPr>
            <a:endParaRPr lang="en-US" sz="1800" dirty="0"/>
          </a:p>
        </p:txBody>
      </p:sp>
      <p:pic>
        <p:nvPicPr>
          <p:cNvPr id="3" name="Picture 2" descr="A machine on a table&#10;&#10;AI-generated content may be incorrect.">
            <a:extLst>
              <a:ext uri="{FF2B5EF4-FFF2-40B4-BE49-F238E27FC236}">
                <a16:creationId xmlns:a16="http://schemas.microsoft.com/office/drawing/2014/main" id="{688EE97D-2957-0C53-5A64-BC8EE0A5B1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887" y="2993720"/>
            <a:ext cx="3657600" cy="2743200"/>
          </a:xfrm>
          <a:prstGeom prst="rect">
            <a:avLst/>
          </a:prstGeom>
        </p:spPr>
      </p:pic>
      <p:pic>
        <p:nvPicPr>
          <p:cNvPr id="6" name="Picture 5" descr="A close-up of a machine&#10;&#10;AI-generated content may be incorrect.">
            <a:extLst>
              <a:ext uri="{FF2B5EF4-FFF2-40B4-BE49-F238E27FC236}">
                <a16:creationId xmlns:a16="http://schemas.microsoft.com/office/drawing/2014/main" id="{F8BB4DD0-AE2B-504B-04E3-8E5BCC1F4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4235648" y="2536520"/>
            <a:ext cx="3657600" cy="2743200"/>
          </a:xfrm>
          <a:prstGeom prst="rect">
            <a:avLst/>
          </a:prstGeom>
        </p:spPr>
      </p:pic>
      <p:pic>
        <p:nvPicPr>
          <p:cNvPr id="9" name="Picture 8" descr="A metal piece of machinery&#10;&#10;AI-generated content may be incorrect.">
            <a:extLst>
              <a:ext uri="{FF2B5EF4-FFF2-40B4-BE49-F238E27FC236}">
                <a16:creationId xmlns:a16="http://schemas.microsoft.com/office/drawing/2014/main" id="{141AF384-C4E2-EAC8-D3C6-CE6694D09CA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730409" y="2993720"/>
            <a:ext cx="3657600" cy="2743200"/>
          </a:xfrm>
          <a:prstGeom prst="rect">
            <a:avLst/>
          </a:prstGeom>
        </p:spPr>
      </p:pic>
      <p:cxnSp>
        <p:nvCxnSpPr>
          <p:cNvPr id="13" name="Straight Arrow Connector 12">
            <a:extLst>
              <a:ext uri="{FF2B5EF4-FFF2-40B4-BE49-F238E27FC236}">
                <a16:creationId xmlns:a16="http://schemas.microsoft.com/office/drawing/2014/main" id="{E0F71A7B-757B-4D52-DC60-DA732F3E5F83}"/>
              </a:ext>
            </a:extLst>
          </p:cNvPr>
          <p:cNvCxnSpPr>
            <a:cxnSpLocks/>
          </p:cNvCxnSpPr>
          <p:nvPr/>
        </p:nvCxnSpPr>
        <p:spPr>
          <a:xfrm flipH="1">
            <a:off x="10070926" y="2533041"/>
            <a:ext cx="751561" cy="1663178"/>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7" name="TextBox 16">
            <a:extLst>
              <a:ext uri="{FF2B5EF4-FFF2-40B4-BE49-F238E27FC236}">
                <a16:creationId xmlns:a16="http://schemas.microsoft.com/office/drawing/2014/main" id="{066F7C69-70E1-6E22-3EB3-07D67061C694}"/>
              </a:ext>
            </a:extLst>
          </p:cNvPr>
          <p:cNvSpPr txBox="1"/>
          <p:nvPr/>
        </p:nvSpPr>
        <p:spPr>
          <a:xfrm>
            <a:off x="10346498" y="2192055"/>
            <a:ext cx="1022487" cy="307777"/>
          </a:xfrm>
          <a:prstGeom prst="rect">
            <a:avLst/>
          </a:prstGeom>
          <a:noFill/>
          <a:ln>
            <a:solidFill>
              <a:srgbClr val="FF0000"/>
            </a:solidFill>
          </a:ln>
        </p:spPr>
        <p:txBody>
          <a:bodyPr wrap="square" rtlCol="0">
            <a:spAutoFit/>
          </a:bodyPr>
          <a:lstStyle/>
          <a:p>
            <a:pPr algn="ctr"/>
            <a:r>
              <a:rPr lang="it-IT" sz="1400" dirty="0"/>
              <a:t>Mica layer</a:t>
            </a:r>
            <a:endParaRPr lang="en-GB" sz="1400" dirty="0"/>
          </a:p>
        </p:txBody>
      </p:sp>
    </p:spTree>
    <p:extLst>
      <p:ext uri="{BB962C8B-B14F-4D97-AF65-F5344CB8AC3E}">
        <p14:creationId xmlns:p14="http://schemas.microsoft.com/office/powerpoint/2010/main" val="12215813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42092B7-5E1B-35E6-A3C4-B09F86B1E5BC}"/>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E368F1F-C65D-0477-A96E-5DBCFA0AEA74}"/>
              </a:ext>
            </a:extLst>
          </p:cNvPr>
          <p:cNvSpPr txBox="1">
            <a:spLocks/>
          </p:cNvSpPr>
          <p:nvPr/>
        </p:nvSpPr>
        <p:spPr>
          <a:xfrm>
            <a:off x="4730750" y="2599313"/>
            <a:ext cx="27305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Thank you</a:t>
            </a:r>
            <a:endParaRPr lang="en-GB" b="1" dirty="0"/>
          </a:p>
        </p:txBody>
      </p:sp>
    </p:spTree>
    <p:extLst>
      <p:ext uri="{BB962C8B-B14F-4D97-AF65-F5344CB8AC3E}">
        <p14:creationId xmlns:p14="http://schemas.microsoft.com/office/powerpoint/2010/main" val="33818333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BB95B-4292-E2ED-071E-5FF0C8DDC5A5}"/>
              </a:ext>
            </a:extLst>
          </p:cNvPr>
          <p:cNvSpPr>
            <a:spLocks noGrp="1"/>
          </p:cNvSpPr>
          <p:nvPr>
            <p:ph type="title"/>
          </p:nvPr>
        </p:nvSpPr>
        <p:spPr>
          <a:xfrm>
            <a:off x="838200" y="2103437"/>
            <a:ext cx="10515600" cy="1325563"/>
          </a:xfrm>
        </p:spPr>
        <p:txBody>
          <a:bodyPr/>
          <a:lstStyle/>
          <a:p>
            <a:pPr algn="ctr"/>
            <a:r>
              <a:rPr lang="en-US" dirty="0"/>
              <a:t>Spare slides</a:t>
            </a:r>
            <a:endParaRPr lang="en-GB" dirty="0"/>
          </a:p>
        </p:txBody>
      </p:sp>
      <p:sp>
        <p:nvSpPr>
          <p:cNvPr id="9" name="Rectangle 8">
            <a:extLst>
              <a:ext uri="{FF2B5EF4-FFF2-40B4-BE49-F238E27FC236}">
                <a16:creationId xmlns:a16="http://schemas.microsoft.com/office/drawing/2014/main" id="{B887581B-2D70-91DC-993D-8479318AFBA3}"/>
              </a:ext>
            </a:extLst>
          </p:cNvPr>
          <p:cNvSpPr/>
          <p:nvPr/>
        </p:nvSpPr>
        <p:spPr>
          <a:xfrm>
            <a:off x="660400" y="5353051"/>
            <a:ext cx="1314450" cy="89080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600892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BB95B-4292-E2ED-071E-5FF0C8DDC5A5}"/>
              </a:ext>
            </a:extLst>
          </p:cNvPr>
          <p:cNvSpPr>
            <a:spLocks noGrp="1"/>
          </p:cNvSpPr>
          <p:nvPr>
            <p:ph type="title"/>
          </p:nvPr>
        </p:nvSpPr>
        <p:spPr>
          <a:xfrm>
            <a:off x="838200" y="-209767"/>
            <a:ext cx="10515600" cy="1325563"/>
          </a:xfrm>
        </p:spPr>
        <p:txBody>
          <a:bodyPr/>
          <a:lstStyle/>
          <a:p>
            <a:pPr algn="ctr"/>
            <a:r>
              <a:rPr lang="en-US" dirty="0"/>
              <a:t>ZrO</a:t>
            </a:r>
            <a:r>
              <a:rPr lang="en-US" baseline="-25000" dirty="0"/>
              <a:t>2</a:t>
            </a:r>
            <a:r>
              <a:rPr lang="en-US" dirty="0"/>
              <a:t> properties (supplier datasheet)</a:t>
            </a:r>
            <a:endParaRPr lang="en-GB" dirty="0"/>
          </a:p>
        </p:txBody>
      </p:sp>
      <p:sp>
        <p:nvSpPr>
          <p:cNvPr id="7" name="Content Placeholder 2">
            <a:extLst>
              <a:ext uri="{FF2B5EF4-FFF2-40B4-BE49-F238E27FC236}">
                <a16:creationId xmlns:a16="http://schemas.microsoft.com/office/drawing/2014/main" id="{8E99D6DC-7053-80C8-8077-CCC9053E6196}"/>
              </a:ext>
            </a:extLst>
          </p:cNvPr>
          <p:cNvSpPr txBox="1">
            <a:spLocks/>
          </p:cNvSpPr>
          <p:nvPr/>
        </p:nvSpPr>
        <p:spPr>
          <a:xfrm>
            <a:off x="777100" y="1238250"/>
            <a:ext cx="10652900" cy="4893651"/>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lgn="just">
              <a:lnSpc>
                <a:spcPct val="120000"/>
              </a:lnSpc>
            </a:pPr>
            <a:endParaRPr lang="en-US" sz="1600" dirty="0"/>
          </a:p>
          <a:p>
            <a:pPr lvl="1" algn="just">
              <a:lnSpc>
                <a:spcPct val="120000"/>
              </a:lnSpc>
            </a:pPr>
            <a:endParaRPr lang="en-US" sz="1600" dirty="0"/>
          </a:p>
        </p:txBody>
      </p:sp>
      <p:sp>
        <p:nvSpPr>
          <p:cNvPr id="9" name="Rectangle 8">
            <a:extLst>
              <a:ext uri="{FF2B5EF4-FFF2-40B4-BE49-F238E27FC236}">
                <a16:creationId xmlns:a16="http://schemas.microsoft.com/office/drawing/2014/main" id="{B887581B-2D70-91DC-993D-8479318AFBA3}"/>
              </a:ext>
            </a:extLst>
          </p:cNvPr>
          <p:cNvSpPr/>
          <p:nvPr/>
        </p:nvSpPr>
        <p:spPr>
          <a:xfrm>
            <a:off x="660400" y="5353051"/>
            <a:ext cx="1314450" cy="89080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2">
            <a:extLst>
              <a:ext uri="{FF2B5EF4-FFF2-40B4-BE49-F238E27FC236}">
                <a16:creationId xmlns:a16="http://schemas.microsoft.com/office/drawing/2014/main" id="{97BDF899-5AC4-D98B-E722-1862FAEDBA3D}"/>
              </a:ext>
            </a:extLst>
          </p:cNvPr>
          <p:cNvSpPr/>
          <p:nvPr/>
        </p:nvSpPr>
        <p:spPr>
          <a:xfrm>
            <a:off x="1892300" y="5480050"/>
            <a:ext cx="1200150" cy="65185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a:extLst>
              <a:ext uri="{FF2B5EF4-FFF2-40B4-BE49-F238E27FC236}">
                <a16:creationId xmlns:a16="http://schemas.microsoft.com/office/drawing/2014/main" id="{790732FE-6C1E-42F7-28CB-3EC238F0C513}"/>
              </a:ext>
            </a:extLst>
          </p:cNvPr>
          <p:cNvPicPr>
            <a:picLocks noChangeAspect="1"/>
          </p:cNvPicPr>
          <p:nvPr/>
        </p:nvPicPr>
        <p:blipFill>
          <a:blip r:embed="rId3"/>
          <a:stretch>
            <a:fillRect/>
          </a:stretch>
        </p:blipFill>
        <p:spPr>
          <a:xfrm>
            <a:off x="1727199" y="820064"/>
            <a:ext cx="8089901" cy="5450839"/>
          </a:xfrm>
          <a:prstGeom prst="rect">
            <a:avLst/>
          </a:prstGeom>
        </p:spPr>
      </p:pic>
      <p:sp>
        <p:nvSpPr>
          <p:cNvPr id="11" name="Rectangle 10">
            <a:extLst>
              <a:ext uri="{FF2B5EF4-FFF2-40B4-BE49-F238E27FC236}">
                <a16:creationId xmlns:a16="http://schemas.microsoft.com/office/drawing/2014/main" id="{929BDBE8-23ED-694F-E609-37A0D3DD158E}"/>
              </a:ext>
            </a:extLst>
          </p:cNvPr>
          <p:cNvSpPr/>
          <p:nvPr/>
        </p:nvSpPr>
        <p:spPr>
          <a:xfrm>
            <a:off x="8077200" y="1019995"/>
            <a:ext cx="381000" cy="3628205"/>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787111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9BC860-D576-F813-2910-0548BCB7DF96}"/>
            </a:ext>
          </a:extLst>
        </p:cNvPr>
        <p:cNvGrpSpPr/>
        <p:nvPr/>
      </p:nvGrpSpPr>
      <p:grpSpPr>
        <a:xfrm>
          <a:off x="0" y="0"/>
          <a:ext cx="0" cy="0"/>
          <a:chOff x="0" y="0"/>
          <a:chExt cx="0" cy="0"/>
        </a:xfrm>
      </p:grpSpPr>
      <p:sp>
        <p:nvSpPr>
          <p:cNvPr id="7" name="Content Placeholder 2">
            <a:extLst>
              <a:ext uri="{FF2B5EF4-FFF2-40B4-BE49-F238E27FC236}">
                <a16:creationId xmlns:a16="http://schemas.microsoft.com/office/drawing/2014/main" id="{A9DF454B-1E17-3C9E-1718-A00DE5124576}"/>
              </a:ext>
            </a:extLst>
          </p:cNvPr>
          <p:cNvSpPr txBox="1">
            <a:spLocks/>
          </p:cNvSpPr>
          <p:nvPr/>
        </p:nvSpPr>
        <p:spPr>
          <a:xfrm>
            <a:off x="584548" y="2327645"/>
            <a:ext cx="5030001" cy="394789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en-US" sz="1800" b="1" dirty="0">
                <a:solidFill>
                  <a:schemeClr val="accent4"/>
                </a:solidFill>
              </a:rPr>
              <a:t>Linear Ceramic Bearings</a:t>
            </a:r>
          </a:p>
          <a:p>
            <a:pPr algn="just">
              <a:lnSpc>
                <a:spcPct val="120000"/>
              </a:lnSpc>
            </a:pPr>
            <a:endParaRPr lang="en-US" sz="1800" dirty="0"/>
          </a:p>
          <a:p>
            <a:pPr algn="just">
              <a:lnSpc>
                <a:spcPct val="120000"/>
              </a:lnSpc>
            </a:pPr>
            <a:r>
              <a:rPr lang="en-US" sz="1800" dirty="0"/>
              <a:t>1 set CRZ-3075x10AA-SI:</a:t>
            </a:r>
          </a:p>
          <a:p>
            <a:pPr lvl="1" algn="just">
              <a:lnSpc>
                <a:spcPct val="120000"/>
              </a:lnSpc>
            </a:pPr>
            <a:r>
              <a:rPr lang="en-US" sz="1000" dirty="0"/>
              <a:t>4 pcs ZrO</a:t>
            </a:r>
            <a:r>
              <a:rPr lang="en-US" sz="1000" baseline="-25000" dirty="0"/>
              <a:t>2</a:t>
            </a:r>
            <a:r>
              <a:rPr lang="en-US" sz="1000" dirty="0"/>
              <a:t> rails (Si</a:t>
            </a:r>
            <a:r>
              <a:rPr lang="en-US" sz="1000" baseline="-25000" dirty="0"/>
              <a:t>3</a:t>
            </a:r>
            <a:r>
              <a:rPr lang="en-US" sz="1000" dirty="0"/>
              <a:t>N</a:t>
            </a:r>
            <a:r>
              <a:rPr lang="en-US" sz="1000" baseline="-25000" dirty="0"/>
              <a:t>4</a:t>
            </a:r>
            <a:r>
              <a:rPr lang="en-US" sz="1000" dirty="0"/>
              <a:t> rails available upon request and for a MOQ)</a:t>
            </a:r>
          </a:p>
          <a:p>
            <a:pPr lvl="1" algn="just">
              <a:lnSpc>
                <a:spcPct val="120000"/>
              </a:lnSpc>
            </a:pPr>
            <a:r>
              <a:rPr lang="en-US" sz="1000" dirty="0"/>
              <a:t>2 pcs stainless steel roller cage and Si</a:t>
            </a:r>
            <a:r>
              <a:rPr lang="en-US" sz="1000" baseline="-25000" dirty="0"/>
              <a:t>3</a:t>
            </a:r>
            <a:r>
              <a:rPr lang="en-US" sz="1000" dirty="0"/>
              <a:t>N</a:t>
            </a:r>
            <a:r>
              <a:rPr lang="en-US" sz="1000" baseline="-25000" dirty="0"/>
              <a:t>4</a:t>
            </a:r>
            <a:r>
              <a:rPr lang="en-US" sz="1000" dirty="0"/>
              <a:t> rollers</a:t>
            </a:r>
          </a:p>
          <a:p>
            <a:pPr algn="just">
              <a:lnSpc>
                <a:spcPct val="120000"/>
              </a:lnSpc>
            </a:pPr>
            <a:endParaRPr lang="en-US" sz="1400" dirty="0"/>
          </a:p>
        </p:txBody>
      </p:sp>
      <p:sp>
        <p:nvSpPr>
          <p:cNvPr id="5" name="Title 1">
            <a:extLst>
              <a:ext uri="{FF2B5EF4-FFF2-40B4-BE49-F238E27FC236}">
                <a16:creationId xmlns:a16="http://schemas.microsoft.com/office/drawing/2014/main" id="{7729FC86-F812-CC42-F756-FA3E7C488BF3}"/>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Selected solutions and mock-ups</a:t>
            </a:r>
            <a:endParaRPr lang="en-GB" b="1" dirty="0"/>
          </a:p>
        </p:txBody>
      </p:sp>
      <p:sp>
        <p:nvSpPr>
          <p:cNvPr id="2" name="Content Placeholder 2">
            <a:extLst>
              <a:ext uri="{FF2B5EF4-FFF2-40B4-BE49-F238E27FC236}">
                <a16:creationId xmlns:a16="http://schemas.microsoft.com/office/drawing/2014/main" id="{05B902E7-2EE6-629D-26E6-9383BB31444E}"/>
              </a:ext>
            </a:extLst>
          </p:cNvPr>
          <p:cNvSpPr txBox="1">
            <a:spLocks/>
          </p:cNvSpPr>
          <p:nvPr/>
        </p:nvSpPr>
        <p:spPr>
          <a:xfrm>
            <a:off x="6577451" y="2327644"/>
            <a:ext cx="5503901" cy="394789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lnSpc>
                <a:spcPct val="120000"/>
              </a:lnSpc>
              <a:buNone/>
            </a:pPr>
            <a:r>
              <a:rPr lang="en-US" sz="1800" b="1" dirty="0">
                <a:solidFill>
                  <a:schemeClr val="accent4"/>
                </a:solidFill>
              </a:rPr>
              <a:t>Circular Ceramic Bearings</a:t>
            </a:r>
          </a:p>
          <a:p>
            <a:pPr algn="just">
              <a:lnSpc>
                <a:spcPct val="120000"/>
              </a:lnSpc>
            </a:pPr>
            <a:endParaRPr lang="en-US" sz="1800" dirty="0"/>
          </a:p>
          <a:p>
            <a:pPr algn="just">
              <a:lnSpc>
                <a:spcPct val="120000"/>
              </a:lnSpc>
            </a:pPr>
            <a:r>
              <a:rPr lang="en-US" sz="1800" dirty="0"/>
              <a:t>Full Si</a:t>
            </a:r>
            <a:r>
              <a:rPr lang="en-US" sz="1800" baseline="-25000" dirty="0"/>
              <a:t>3</a:t>
            </a:r>
            <a:r>
              <a:rPr lang="en-US" sz="1800" dirty="0"/>
              <a:t>N</a:t>
            </a:r>
            <a:r>
              <a:rPr lang="en-US" sz="1800" baseline="-25000" dirty="0"/>
              <a:t>4</a:t>
            </a:r>
            <a:r>
              <a:rPr lang="en-US" sz="1800" dirty="0"/>
              <a:t> bearings without cage CCSI-698</a:t>
            </a:r>
          </a:p>
        </p:txBody>
      </p:sp>
      <p:cxnSp>
        <p:nvCxnSpPr>
          <p:cNvPr id="4" name="Straight Connector 3">
            <a:extLst>
              <a:ext uri="{FF2B5EF4-FFF2-40B4-BE49-F238E27FC236}">
                <a16:creationId xmlns:a16="http://schemas.microsoft.com/office/drawing/2014/main" id="{E6F0DDD8-D1CB-0071-B80A-CAD4C1A7107A}"/>
              </a:ext>
            </a:extLst>
          </p:cNvPr>
          <p:cNvCxnSpPr>
            <a:cxnSpLocks/>
          </p:cNvCxnSpPr>
          <p:nvPr/>
        </p:nvCxnSpPr>
        <p:spPr>
          <a:xfrm>
            <a:off x="6175332" y="2327645"/>
            <a:ext cx="0" cy="3772530"/>
          </a:xfrm>
          <a:prstGeom prst="line">
            <a:avLst/>
          </a:prstGeom>
        </p:spPr>
        <p:style>
          <a:lnRef idx="2">
            <a:schemeClr val="accent1"/>
          </a:lnRef>
          <a:fillRef idx="0">
            <a:schemeClr val="accent1"/>
          </a:fillRef>
          <a:effectRef idx="1">
            <a:schemeClr val="accent1"/>
          </a:effectRef>
          <a:fontRef idx="minor">
            <a:schemeClr val="tx1"/>
          </a:fontRef>
        </p:style>
      </p:cxnSp>
      <p:sp>
        <p:nvSpPr>
          <p:cNvPr id="10" name="Content Placeholder 2">
            <a:extLst>
              <a:ext uri="{FF2B5EF4-FFF2-40B4-BE49-F238E27FC236}">
                <a16:creationId xmlns:a16="http://schemas.microsoft.com/office/drawing/2014/main" id="{7C7CC922-E03E-D4B1-09CF-E5A25DB6BB97}"/>
              </a:ext>
            </a:extLst>
          </p:cNvPr>
          <p:cNvSpPr txBox="1">
            <a:spLocks/>
          </p:cNvSpPr>
          <p:nvPr/>
        </p:nvSpPr>
        <p:spPr>
          <a:xfrm>
            <a:off x="584548" y="1025229"/>
            <a:ext cx="7178214" cy="1471808"/>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The sliding system will be independently implemented to the reaction mold based on the mock-up results</a:t>
            </a:r>
          </a:p>
        </p:txBody>
      </p:sp>
      <p:pic>
        <p:nvPicPr>
          <p:cNvPr id="13" name="Picture 12">
            <a:extLst>
              <a:ext uri="{FF2B5EF4-FFF2-40B4-BE49-F238E27FC236}">
                <a16:creationId xmlns:a16="http://schemas.microsoft.com/office/drawing/2014/main" id="{423A6DC5-A13C-6653-BB58-93146F3B5DA1}"/>
              </a:ext>
            </a:extLst>
          </p:cNvPr>
          <p:cNvPicPr>
            <a:picLocks noChangeAspect="1"/>
          </p:cNvPicPr>
          <p:nvPr/>
        </p:nvPicPr>
        <p:blipFill>
          <a:blip r:embed="rId3"/>
          <a:stretch>
            <a:fillRect/>
          </a:stretch>
        </p:blipFill>
        <p:spPr>
          <a:xfrm>
            <a:off x="8193314" y="860534"/>
            <a:ext cx="3776591" cy="1415769"/>
          </a:xfrm>
          <a:prstGeom prst="rect">
            <a:avLst/>
          </a:prstGeom>
        </p:spPr>
      </p:pic>
      <p:pic>
        <p:nvPicPr>
          <p:cNvPr id="17" name="Picture 16">
            <a:extLst>
              <a:ext uri="{FF2B5EF4-FFF2-40B4-BE49-F238E27FC236}">
                <a16:creationId xmlns:a16="http://schemas.microsoft.com/office/drawing/2014/main" id="{A9142C92-74C1-8A47-52D8-670641A26B9F}"/>
              </a:ext>
            </a:extLst>
          </p:cNvPr>
          <p:cNvPicPr>
            <a:picLocks noChangeAspect="1"/>
          </p:cNvPicPr>
          <p:nvPr/>
        </p:nvPicPr>
        <p:blipFill>
          <a:blip r:embed="rId4"/>
          <a:stretch>
            <a:fillRect/>
          </a:stretch>
        </p:blipFill>
        <p:spPr>
          <a:xfrm>
            <a:off x="3996934" y="2473890"/>
            <a:ext cx="2099066" cy="658917"/>
          </a:xfrm>
          <a:prstGeom prst="rect">
            <a:avLst/>
          </a:prstGeom>
        </p:spPr>
      </p:pic>
      <p:pic>
        <p:nvPicPr>
          <p:cNvPr id="18" name="Picture 17">
            <a:extLst>
              <a:ext uri="{FF2B5EF4-FFF2-40B4-BE49-F238E27FC236}">
                <a16:creationId xmlns:a16="http://schemas.microsoft.com/office/drawing/2014/main" id="{9C88E22C-4791-9DFD-8E93-6C08DC9467DE}"/>
              </a:ext>
            </a:extLst>
          </p:cNvPr>
          <p:cNvPicPr>
            <a:picLocks noChangeAspect="1"/>
          </p:cNvPicPr>
          <p:nvPr/>
        </p:nvPicPr>
        <p:blipFill>
          <a:blip r:embed="rId5"/>
          <a:stretch>
            <a:fillRect/>
          </a:stretch>
        </p:blipFill>
        <p:spPr>
          <a:xfrm>
            <a:off x="10858191" y="2327645"/>
            <a:ext cx="1333809" cy="819133"/>
          </a:xfrm>
          <a:prstGeom prst="rect">
            <a:avLst/>
          </a:prstGeom>
        </p:spPr>
      </p:pic>
      <p:pic>
        <p:nvPicPr>
          <p:cNvPr id="19" name="Picture 18">
            <a:extLst>
              <a:ext uri="{FF2B5EF4-FFF2-40B4-BE49-F238E27FC236}">
                <a16:creationId xmlns:a16="http://schemas.microsoft.com/office/drawing/2014/main" id="{B2391A8C-3FA4-A3C4-6F0E-DCDB56B60A23}"/>
              </a:ext>
            </a:extLst>
          </p:cNvPr>
          <p:cNvPicPr>
            <a:picLocks noChangeAspect="1"/>
          </p:cNvPicPr>
          <p:nvPr/>
        </p:nvPicPr>
        <p:blipFill>
          <a:blip r:embed="rId6"/>
          <a:stretch>
            <a:fillRect/>
          </a:stretch>
        </p:blipFill>
        <p:spPr>
          <a:xfrm>
            <a:off x="810886" y="4948762"/>
            <a:ext cx="4735990" cy="1909238"/>
          </a:xfrm>
          <a:prstGeom prst="rect">
            <a:avLst/>
          </a:prstGeom>
        </p:spPr>
      </p:pic>
      <p:pic>
        <p:nvPicPr>
          <p:cNvPr id="20" name="Picture 19">
            <a:extLst>
              <a:ext uri="{FF2B5EF4-FFF2-40B4-BE49-F238E27FC236}">
                <a16:creationId xmlns:a16="http://schemas.microsoft.com/office/drawing/2014/main" id="{7121B34A-3879-742A-2C4C-13D7C0875E2E}"/>
              </a:ext>
            </a:extLst>
          </p:cNvPr>
          <p:cNvPicPr>
            <a:picLocks noChangeAspect="1"/>
          </p:cNvPicPr>
          <p:nvPr/>
        </p:nvPicPr>
        <p:blipFill>
          <a:blip r:embed="rId7"/>
          <a:srcRect l="52111" t="7628" r="10481" b="37642"/>
          <a:stretch/>
        </p:blipFill>
        <p:spPr>
          <a:xfrm>
            <a:off x="1491774" y="4158647"/>
            <a:ext cx="3374213" cy="615133"/>
          </a:xfrm>
          <a:prstGeom prst="rect">
            <a:avLst/>
          </a:prstGeom>
        </p:spPr>
      </p:pic>
      <p:pic>
        <p:nvPicPr>
          <p:cNvPr id="21" name="Picture 20">
            <a:extLst>
              <a:ext uri="{FF2B5EF4-FFF2-40B4-BE49-F238E27FC236}">
                <a16:creationId xmlns:a16="http://schemas.microsoft.com/office/drawing/2014/main" id="{35EB34AA-1557-39BD-F1D7-ADA593D49A64}"/>
              </a:ext>
            </a:extLst>
          </p:cNvPr>
          <p:cNvPicPr>
            <a:picLocks noChangeAspect="1"/>
          </p:cNvPicPr>
          <p:nvPr/>
        </p:nvPicPr>
        <p:blipFill>
          <a:blip r:embed="rId8"/>
          <a:stretch>
            <a:fillRect/>
          </a:stretch>
        </p:blipFill>
        <p:spPr>
          <a:xfrm>
            <a:off x="7634614" y="3761549"/>
            <a:ext cx="2898278" cy="3096451"/>
          </a:xfrm>
          <a:prstGeom prst="rect">
            <a:avLst/>
          </a:prstGeom>
        </p:spPr>
      </p:pic>
      <p:sp>
        <p:nvSpPr>
          <p:cNvPr id="22" name="Content Placeholder 2">
            <a:extLst>
              <a:ext uri="{FF2B5EF4-FFF2-40B4-BE49-F238E27FC236}">
                <a16:creationId xmlns:a16="http://schemas.microsoft.com/office/drawing/2014/main" id="{5E6699A1-0139-B041-9896-72EF3F25935E}"/>
              </a:ext>
            </a:extLst>
          </p:cNvPr>
          <p:cNvSpPr txBox="1">
            <a:spLocks/>
          </p:cNvSpPr>
          <p:nvPr/>
        </p:nvSpPr>
        <p:spPr>
          <a:xfrm>
            <a:off x="595629" y="1789327"/>
            <a:ext cx="10915789" cy="44358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Selected products based on mock-up purposes (size, load, </a:t>
            </a:r>
            <a:r>
              <a:rPr lang="en-US" sz="1800" dirty="0" err="1"/>
              <a:t>etc</a:t>
            </a:r>
            <a:r>
              <a:rPr lang="en-US" sz="1800" dirty="0"/>
              <a:t>…)  </a:t>
            </a:r>
            <a:endParaRPr lang="en-US" sz="1400" dirty="0"/>
          </a:p>
        </p:txBody>
      </p:sp>
      <p:pic>
        <p:nvPicPr>
          <p:cNvPr id="23" name="Picture 22">
            <a:extLst>
              <a:ext uri="{FF2B5EF4-FFF2-40B4-BE49-F238E27FC236}">
                <a16:creationId xmlns:a16="http://schemas.microsoft.com/office/drawing/2014/main" id="{56B1310C-0D13-21D1-2B10-006EA224DE32}"/>
              </a:ext>
            </a:extLst>
          </p:cNvPr>
          <p:cNvPicPr>
            <a:picLocks noChangeAspect="1"/>
          </p:cNvPicPr>
          <p:nvPr/>
        </p:nvPicPr>
        <p:blipFill>
          <a:blip r:embed="rId9"/>
          <a:srcRect l="52112" t="12039" r="10480" b="11034"/>
          <a:stretch/>
        </p:blipFill>
        <p:spPr>
          <a:xfrm>
            <a:off x="1491774" y="4720624"/>
            <a:ext cx="3374213" cy="344386"/>
          </a:xfrm>
          <a:prstGeom prst="rect">
            <a:avLst/>
          </a:prstGeom>
        </p:spPr>
      </p:pic>
      <p:sp>
        <p:nvSpPr>
          <p:cNvPr id="24" name="TextBox 23">
            <a:extLst>
              <a:ext uri="{FF2B5EF4-FFF2-40B4-BE49-F238E27FC236}">
                <a16:creationId xmlns:a16="http://schemas.microsoft.com/office/drawing/2014/main" id="{9481E3B0-85A3-92C8-4807-D8D16CBE72B3}"/>
              </a:ext>
            </a:extLst>
          </p:cNvPr>
          <p:cNvSpPr txBox="1"/>
          <p:nvPr/>
        </p:nvSpPr>
        <p:spPr>
          <a:xfrm>
            <a:off x="10247513" y="950640"/>
            <a:ext cx="2154477" cy="307777"/>
          </a:xfrm>
          <a:prstGeom prst="rect">
            <a:avLst/>
          </a:prstGeom>
          <a:noFill/>
        </p:spPr>
        <p:txBody>
          <a:bodyPr wrap="square" rtlCol="0">
            <a:spAutoFit/>
          </a:bodyPr>
          <a:lstStyle/>
          <a:p>
            <a:pPr algn="ctr"/>
            <a:r>
              <a:rPr lang="it-IT" sz="1400" dirty="0">
                <a:solidFill>
                  <a:srgbClr val="00B050"/>
                </a:solidFill>
              </a:rPr>
              <a:t>Courtesy of N. Peray</a:t>
            </a:r>
            <a:endParaRPr lang="en-GB" sz="1400" dirty="0">
              <a:solidFill>
                <a:srgbClr val="00B050"/>
              </a:solidFill>
            </a:endParaRPr>
          </a:p>
        </p:txBody>
      </p:sp>
    </p:spTree>
    <p:extLst>
      <p:ext uri="{BB962C8B-B14F-4D97-AF65-F5344CB8AC3E}">
        <p14:creationId xmlns:p14="http://schemas.microsoft.com/office/powerpoint/2010/main" val="19291576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ABC8F06-4F5E-4867-030C-6BC808D58464}"/>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6F76F82E-B58A-F616-11E4-EC15FCEFE1EC}"/>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Linear Ceramic Bearings</a:t>
            </a:r>
            <a:endParaRPr lang="en-GB" b="1" dirty="0"/>
          </a:p>
        </p:txBody>
      </p:sp>
      <p:sp>
        <p:nvSpPr>
          <p:cNvPr id="10" name="Content Placeholder 2">
            <a:extLst>
              <a:ext uri="{FF2B5EF4-FFF2-40B4-BE49-F238E27FC236}">
                <a16:creationId xmlns:a16="http://schemas.microsoft.com/office/drawing/2014/main" id="{3FB7E774-93C5-A22A-BE55-4C3653719025}"/>
              </a:ext>
            </a:extLst>
          </p:cNvPr>
          <p:cNvSpPr txBox="1">
            <a:spLocks/>
          </p:cNvSpPr>
          <p:nvPr/>
        </p:nvSpPr>
        <p:spPr>
          <a:xfrm>
            <a:off x="584547" y="1025228"/>
            <a:ext cx="7620001" cy="515097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The system is composed by 3 different materials</a:t>
            </a:r>
          </a:p>
          <a:p>
            <a:pPr lvl="1" algn="just">
              <a:lnSpc>
                <a:spcPct val="120000"/>
              </a:lnSpc>
            </a:pPr>
            <a:r>
              <a:rPr lang="en-US" sz="1400" dirty="0"/>
              <a:t>Rails made by ZrO</a:t>
            </a:r>
            <a:r>
              <a:rPr lang="en-US" sz="1400" baseline="-25000" dirty="0"/>
              <a:t>2 </a:t>
            </a:r>
            <a:r>
              <a:rPr lang="en-US" sz="1400" dirty="0"/>
              <a:t>(Supplier CTE 10.3 x 10</a:t>
            </a:r>
            <a:r>
              <a:rPr lang="en-US" sz="1400" baseline="30000" dirty="0"/>
              <a:t>-6</a:t>
            </a:r>
            <a:r>
              <a:rPr lang="en-US" sz="1400" dirty="0"/>
              <a:t>/°C)</a:t>
            </a:r>
            <a:endParaRPr lang="en-US" sz="1400" baseline="-25000" dirty="0"/>
          </a:p>
          <a:p>
            <a:pPr lvl="1" algn="just">
              <a:lnSpc>
                <a:spcPct val="120000"/>
              </a:lnSpc>
            </a:pPr>
            <a:r>
              <a:rPr lang="en-US" sz="1400" dirty="0"/>
              <a:t>Rollers made by Si</a:t>
            </a:r>
            <a:r>
              <a:rPr lang="en-US" sz="1400" baseline="-25000" dirty="0"/>
              <a:t>3</a:t>
            </a:r>
            <a:r>
              <a:rPr lang="en-US" sz="1400" dirty="0"/>
              <a:t>N</a:t>
            </a:r>
            <a:r>
              <a:rPr lang="en-US" sz="1400" baseline="-25000" dirty="0"/>
              <a:t>4 </a:t>
            </a:r>
            <a:r>
              <a:rPr lang="en-US" sz="1400" dirty="0"/>
              <a:t>(CTE 3 x 10</a:t>
            </a:r>
            <a:r>
              <a:rPr lang="en-US" sz="1400" baseline="30000" dirty="0"/>
              <a:t>-6</a:t>
            </a:r>
            <a:r>
              <a:rPr lang="en-US" sz="1400" dirty="0"/>
              <a:t>/°C)</a:t>
            </a:r>
          </a:p>
          <a:p>
            <a:pPr lvl="1" algn="just">
              <a:lnSpc>
                <a:spcPct val="120000"/>
              </a:lnSpc>
            </a:pPr>
            <a:r>
              <a:rPr lang="en-US" sz="1400" dirty="0"/>
              <a:t>Roller cage made by 304 stainless steel</a:t>
            </a:r>
          </a:p>
          <a:p>
            <a:pPr algn="just">
              <a:lnSpc>
                <a:spcPct val="120000"/>
              </a:lnSpc>
            </a:pPr>
            <a:r>
              <a:rPr lang="en-US" sz="1800" dirty="0"/>
              <a:t>The implementation and assembly of such system requires to follow the supplier’s guidelines</a:t>
            </a:r>
          </a:p>
          <a:p>
            <a:pPr lvl="1" algn="just">
              <a:lnSpc>
                <a:spcPct val="120000"/>
              </a:lnSpc>
            </a:pPr>
            <a:r>
              <a:rPr lang="en-US" sz="1400" dirty="0"/>
              <a:t>To ensure a proper installation, the system needs to be preloaded via the set screws (recommended torque)</a:t>
            </a:r>
          </a:p>
          <a:p>
            <a:pPr lvl="1" algn="just">
              <a:lnSpc>
                <a:spcPct val="120000"/>
              </a:lnSpc>
            </a:pPr>
            <a:r>
              <a:rPr lang="en-US" sz="1400" dirty="0"/>
              <a:t>In our mock-up the parts #A and #B are made of titanium to be as close as possible to the rail material in terms of CTE</a:t>
            </a:r>
          </a:p>
          <a:p>
            <a:pPr lvl="1" algn="just">
              <a:lnSpc>
                <a:spcPct val="120000"/>
              </a:lnSpc>
            </a:pPr>
            <a:r>
              <a:rPr lang="en-US" sz="1400" dirty="0"/>
              <a:t>1 system per side is enough for the longitudinal alignment/guiding</a:t>
            </a:r>
          </a:p>
        </p:txBody>
      </p:sp>
      <p:pic>
        <p:nvPicPr>
          <p:cNvPr id="6" name="Picture 5">
            <a:extLst>
              <a:ext uri="{FF2B5EF4-FFF2-40B4-BE49-F238E27FC236}">
                <a16:creationId xmlns:a16="http://schemas.microsoft.com/office/drawing/2014/main" id="{82472C5D-6819-A13F-F78E-9EC98606C937}"/>
              </a:ext>
            </a:extLst>
          </p:cNvPr>
          <p:cNvPicPr>
            <a:picLocks noChangeAspect="1"/>
          </p:cNvPicPr>
          <p:nvPr/>
        </p:nvPicPr>
        <p:blipFill>
          <a:blip r:embed="rId3"/>
          <a:stretch>
            <a:fillRect/>
          </a:stretch>
        </p:blipFill>
        <p:spPr>
          <a:xfrm>
            <a:off x="1082673" y="4775967"/>
            <a:ext cx="3637796" cy="1775778"/>
          </a:xfrm>
          <a:prstGeom prst="rect">
            <a:avLst/>
          </a:prstGeom>
        </p:spPr>
      </p:pic>
      <p:sp>
        <p:nvSpPr>
          <p:cNvPr id="16" name="TextBox 15">
            <a:extLst>
              <a:ext uri="{FF2B5EF4-FFF2-40B4-BE49-F238E27FC236}">
                <a16:creationId xmlns:a16="http://schemas.microsoft.com/office/drawing/2014/main" id="{6BE25BFD-D0DF-D964-CFB7-ACFD357E84A9}"/>
              </a:ext>
            </a:extLst>
          </p:cNvPr>
          <p:cNvSpPr txBox="1"/>
          <p:nvPr/>
        </p:nvSpPr>
        <p:spPr>
          <a:xfrm>
            <a:off x="1116562" y="4899462"/>
            <a:ext cx="406715" cy="413623"/>
          </a:xfrm>
          <a:prstGeom prst="hexagon">
            <a:avLst/>
          </a:prstGeom>
          <a:solidFill>
            <a:schemeClr val="bg1"/>
          </a:solidFill>
          <a:ln>
            <a:solidFill>
              <a:schemeClr val="accent4"/>
            </a:solidFill>
          </a:ln>
        </p:spPr>
        <p:txBody>
          <a:bodyPr wrap="square" rtlCol="0">
            <a:spAutoFit/>
          </a:bodyPr>
          <a:lstStyle/>
          <a:p>
            <a:pPr algn="ctr"/>
            <a:r>
              <a:rPr lang="it-IT" sz="1200" dirty="0">
                <a:solidFill>
                  <a:schemeClr val="accent4"/>
                </a:solidFill>
              </a:rPr>
              <a:t>B</a:t>
            </a:r>
            <a:endParaRPr lang="en-GB" sz="1200" dirty="0">
              <a:solidFill>
                <a:schemeClr val="accent4"/>
              </a:solidFill>
            </a:endParaRPr>
          </a:p>
        </p:txBody>
      </p:sp>
      <p:sp>
        <p:nvSpPr>
          <p:cNvPr id="23" name="TextBox 22">
            <a:extLst>
              <a:ext uri="{FF2B5EF4-FFF2-40B4-BE49-F238E27FC236}">
                <a16:creationId xmlns:a16="http://schemas.microsoft.com/office/drawing/2014/main" id="{64F0DA8F-29E3-D4A5-81FA-E64812627B6A}"/>
              </a:ext>
            </a:extLst>
          </p:cNvPr>
          <p:cNvSpPr txBox="1"/>
          <p:nvPr/>
        </p:nvSpPr>
        <p:spPr>
          <a:xfrm>
            <a:off x="1174137" y="6040352"/>
            <a:ext cx="406715" cy="413623"/>
          </a:xfrm>
          <a:prstGeom prst="hexagon">
            <a:avLst/>
          </a:prstGeom>
          <a:solidFill>
            <a:schemeClr val="bg1"/>
          </a:solidFill>
          <a:ln>
            <a:solidFill>
              <a:schemeClr val="accent4"/>
            </a:solidFill>
          </a:ln>
        </p:spPr>
        <p:txBody>
          <a:bodyPr wrap="square" rtlCol="0">
            <a:spAutoFit/>
          </a:bodyPr>
          <a:lstStyle/>
          <a:p>
            <a:pPr algn="ctr"/>
            <a:r>
              <a:rPr lang="it-IT" sz="1200" dirty="0">
                <a:solidFill>
                  <a:schemeClr val="accent4"/>
                </a:solidFill>
              </a:rPr>
              <a:t>A</a:t>
            </a:r>
            <a:endParaRPr lang="en-GB" sz="1200" dirty="0">
              <a:solidFill>
                <a:schemeClr val="accent4"/>
              </a:solidFill>
            </a:endParaRPr>
          </a:p>
        </p:txBody>
      </p:sp>
      <p:cxnSp>
        <p:nvCxnSpPr>
          <p:cNvPr id="25" name="Straight Arrow Connector 24">
            <a:extLst>
              <a:ext uri="{FF2B5EF4-FFF2-40B4-BE49-F238E27FC236}">
                <a16:creationId xmlns:a16="http://schemas.microsoft.com/office/drawing/2014/main" id="{D2D078F1-1577-ED47-CD11-46247B586DBE}"/>
              </a:ext>
            </a:extLst>
          </p:cNvPr>
          <p:cNvCxnSpPr>
            <a:cxnSpLocks/>
            <a:stCxn id="16" idx="0"/>
          </p:cNvCxnSpPr>
          <p:nvPr/>
        </p:nvCxnSpPr>
        <p:spPr>
          <a:xfrm>
            <a:off x="1523277" y="5106274"/>
            <a:ext cx="345081" cy="433486"/>
          </a:xfrm>
          <a:prstGeom prst="straightConnector1">
            <a:avLst/>
          </a:prstGeom>
          <a:ln w="9525">
            <a:solidFill>
              <a:schemeClr val="accent4"/>
            </a:solidFill>
            <a:tailEnd type="triangle"/>
          </a:ln>
        </p:spPr>
        <p:style>
          <a:lnRef idx="2">
            <a:schemeClr val="accent1"/>
          </a:lnRef>
          <a:fillRef idx="0">
            <a:schemeClr val="accent1"/>
          </a:fillRef>
          <a:effectRef idx="1">
            <a:schemeClr val="accent1"/>
          </a:effectRef>
          <a:fontRef idx="minor">
            <a:schemeClr val="tx1"/>
          </a:fontRef>
        </p:style>
      </p:cxnSp>
      <p:cxnSp>
        <p:nvCxnSpPr>
          <p:cNvPr id="27" name="Straight Arrow Connector 26">
            <a:extLst>
              <a:ext uri="{FF2B5EF4-FFF2-40B4-BE49-F238E27FC236}">
                <a16:creationId xmlns:a16="http://schemas.microsoft.com/office/drawing/2014/main" id="{74EABFEA-D56A-6FDC-428C-B2DC6AAA5FAF}"/>
              </a:ext>
            </a:extLst>
          </p:cNvPr>
          <p:cNvCxnSpPr>
            <a:stCxn id="23" idx="0"/>
          </p:cNvCxnSpPr>
          <p:nvPr/>
        </p:nvCxnSpPr>
        <p:spPr>
          <a:xfrm flipV="1">
            <a:off x="1580852" y="6040352"/>
            <a:ext cx="343248" cy="206812"/>
          </a:xfrm>
          <a:prstGeom prst="straightConnector1">
            <a:avLst/>
          </a:prstGeom>
          <a:ln w="9525">
            <a:solidFill>
              <a:schemeClr val="accent4"/>
            </a:solidFill>
            <a:tailEnd type="triangle"/>
          </a:ln>
        </p:spPr>
        <p:style>
          <a:lnRef idx="2">
            <a:schemeClr val="accent1"/>
          </a:lnRef>
          <a:fillRef idx="0">
            <a:schemeClr val="accent1"/>
          </a:fillRef>
          <a:effectRef idx="1">
            <a:schemeClr val="accent1"/>
          </a:effectRef>
          <a:fontRef idx="minor">
            <a:schemeClr val="tx1"/>
          </a:fontRef>
        </p:style>
      </p:cxnSp>
      <p:pic>
        <p:nvPicPr>
          <p:cNvPr id="41" name="Picture 40">
            <a:extLst>
              <a:ext uri="{FF2B5EF4-FFF2-40B4-BE49-F238E27FC236}">
                <a16:creationId xmlns:a16="http://schemas.microsoft.com/office/drawing/2014/main" id="{A0751A45-85D2-FDDF-8764-AE3B900D3DA6}"/>
              </a:ext>
            </a:extLst>
          </p:cNvPr>
          <p:cNvPicPr>
            <a:picLocks noChangeAspect="1"/>
          </p:cNvPicPr>
          <p:nvPr/>
        </p:nvPicPr>
        <p:blipFill>
          <a:blip r:embed="rId4"/>
          <a:stretch>
            <a:fillRect/>
          </a:stretch>
        </p:blipFill>
        <p:spPr>
          <a:xfrm>
            <a:off x="8455067" y="229073"/>
            <a:ext cx="3295215" cy="3697601"/>
          </a:xfrm>
          <a:prstGeom prst="rect">
            <a:avLst/>
          </a:prstGeom>
        </p:spPr>
      </p:pic>
      <p:pic>
        <p:nvPicPr>
          <p:cNvPr id="43" name="Picture 42">
            <a:extLst>
              <a:ext uri="{FF2B5EF4-FFF2-40B4-BE49-F238E27FC236}">
                <a16:creationId xmlns:a16="http://schemas.microsoft.com/office/drawing/2014/main" id="{B64ECA3D-F9ED-B690-301D-9131F11B8957}"/>
              </a:ext>
            </a:extLst>
          </p:cNvPr>
          <p:cNvPicPr>
            <a:picLocks noChangeAspect="1"/>
          </p:cNvPicPr>
          <p:nvPr/>
        </p:nvPicPr>
        <p:blipFill>
          <a:blip r:embed="rId5"/>
          <a:stretch>
            <a:fillRect/>
          </a:stretch>
        </p:blipFill>
        <p:spPr>
          <a:xfrm>
            <a:off x="8787857" y="4056739"/>
            <a:ext cx="3237130" cy="2119468"/>
          </a:xfrm>
          <a:prstGeom prst="rect">
            <a:avLst/>
          </a:prstGeom>
        </p:spPr>
      </p:pic>
      <p:sp>
        <p:nvSpPr>
          <p:cNvPr id="44" name="TextBox 43">
            <a:extLst>
              <a:ext uri="{FF2B5EF4-FFF2-40B4-BE49-F238E27FC236}">
                <a16:creationId xmlns:a16="http://schemas.microsoft.com/office/drawing/2014/main" id="{1DDFA35D-EC8F-3418-A96C-8F77F42E64F4}"/>
              </a:ext>
            </a:extLst>
          </p:cNvPr>
          <p:cNvSpPr txBox="1"/>
          <p:nvPr/>
        </p:nvSpPr>
        <p:spPr>
          <a:xfrm>
            <a:off x="10148901" y="5993704"/>
            <a:ext cx="2154477" cy="307777"/>
          </a:xfrm>
          <a:prstGeom prst="rect">
            <a:avLst/>
          </a:prstGeom>
          <a:noFill/>
        </p:spPr>
        <p:txBody>
          <a:bodyPr wrap="square" rtlCol="0">
            <a:spAutoFit/>
          </a:bodyPr>
          <a:lstStyle/>
          <a:p>
            <a:pPr algn="ctr"/>
            <a:r>
              <a:rPr lang="it-IT" sz="1400" dirty="0">
                <a:solidFill>
                  <a:srgbClr val="00B050"/>
                </a:solidFill>
              </a:rPr>
              <a:t>Courtesy of B. Pellet</a:t>
            </a:r>
            <a:endParaRPr lang="en-GB" sz="1400" dirty="0">
              <a:solidFill>
                <a:srgbClr val="00B050"/>
              </a:solidFill>
            </a:endParaRPr>
          </a:p>
        </p:txBody>
      </p:sp>
      <p:pic>
        <p:nvPicPr>
          <p:cNvPr id="3" name="Picture 2" descr="Several white plastic pieces on a wood surface&#10;&#10;AI-generated content may be incorrect.">
            <a:extLst>
              <a:ext uri="{FF2B5EF4-FFF2-40B4-BE49-F238E27FC236}">
                <a16:creationId xmlns:a16="http://schemas.microsoft.com/office/drawing/2014/main" id="{CD132452-4709-65B3-45D4-42686F53F7A3}"/>
              </a:ext>
            </a:extLst>
          </p:cNvPr>
          <p:cNvPicPr>
            <a:picLocks noChangeAspect="1"/>
          </p:cNvPicPr>
          <p:nvPr/>
        </p:nvPicPr>
        <p:blipFill>
          <a:blip r:embed="rId6">
            <a:extLst>
              <a:ext uri="{28A0092B-C50C-407E-A947-70E740481C1C}">
                <a14:useLocalDpi xmlns:a14="http://schemas.microsoft.com/office/drawing/2010/main" val="0"/>
              </a:ext>
            </a:extLst>
          </a:blip>
          <a:srcRect l="15583" t="13778" r="7413" b="22477"/>
          <a:stretch/>
        </p:blipFill>
        <p:spPr>
          <a:xfrm rot="10800000">
            <a:off x="5352373" y="4773303"/>
            <a:ext cx="2900770" cy="1800990"/>
          </a:xfrm>
          <a:prstGeom prst="rect">
            <a:avLst/>
          </a:prstGeom>
        </p:spPr>
      </p:pic>
    </p:spTree>
    <p:extLst>
      <p:ext uri="{BB962C8B-B14F-4D97-AF65-F5344CB8AC3E}">
        <p14:creationId xmlns:p14="http://schemas.microsoft.com/office/powerpoint/2010/main" val="9314522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AF71A7E-17E1-092B-7D6D-F701FF44DAC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18B38AE4-F944-9F1E-AFAF-E367C2813B3C}"/>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Linear Ceramic Bearings</a:t>
            </a:r>
            <a:endParaRPr lang="en-GB" b="1" dirty="0"/>
          </a:p>
        </p:txBody>
      </p:sp>
      <p:sp>
        <p:nvSpPr>
          <p:cNvPr id="10" name="Content Placeholder 2">
            <a:extLst>
              <a:ext uri="{FF2B5EF4-FFF2-40B4-BE49-F238E27FC236}">
                <a16:creationId xmlns:a16="http://schemas.microsoft.com/office/drawing/2014/main" id="{3606BB46-DB00-F317-B01A-F50752FC8A36}"/>
              </a:ext>
            </a:extLst>
          </p:cNvPr>
          <p:cNvSpPr txBox="1">
            <a:spLocks/>
          </p:cNvSpPr>
          <p:nvPr/>
        </p:nvSpPr>
        <p:spPr>
          <a:xfrm>
            <a:off x="584547" y="1025228"/>
            <a:ext cx="7187853" cy="5150979"/>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Expected lifetime</a:t>
            </a:r>
          </a:p>
          <a:p>
            <a:pPr lvl="1" algn="just">
              <a:lnSpc>
                <a:spcPct val="120000"/>
              </a:lnSpc>
            </a:pPr>
            <a:r>
              <a:rPr lang="en-US" sz="1400" dirty="0"/>
              <a:t>Compliant with DIN ISO standard 14728-1:2017</a:t>
            </a:r>
          </a:p>
          <a:p>
            <a:pPr lvl="1" algn="just">
              <a:lnSpc>
                <a:spcPct val="120000"/>
              </a:lnSpc>
            </a:pPr>
            <a:r>
              <a:rPr lang="en-US" sz="1400" dirty="0"/>
              <a:t>Fatigue</a:t>
            </a:r>
          </a:p>
          <a:p>
            <a:pPr lvl="2" algn="just">
              <a:lnSpc>
                <a:spcPct val="120000"/>
              </a:lnSpc>
            </a:pPr>
            <a:r>
              <a:rPr lang="en-US" sz="1000" dirty="0"/>
              <a:t>Load applied onto the rails</a:t>
            </a:r>
          </a:p>
          <a:p>
            <a:pPr lvl="2" algn="just">
              <a:lnSpc>
                <a:spcPct val="120000"/>
              </a:lnSpc>
            </a:pPr>
            <a:r>
              <a:rPr lang="en-US" sz="1000" dirty="0"/>
              <a:t>Amount of acceleration and speed</a:t>
            </a:r>
          </a:p>
          <a:p>
            <a:pPr lvl="2" algn="just">
              <a:lnSpc>
                <a:spcPct val="120000"/>
              </a:lnSpc>
            </a:pPr>
            <a:r>
              <a:rPr lang="en-US" sz="1000" dirty="0"/>
              <a:t>Quality and age of the lubricant</a:t>
            </a:r>
          </a:p>
          <a:p>
            <a:pPr lvl="1" algn="just">
              <a:lnSpc>
                <a:spcPct val="120000"/>
              </a:lnSpc>
            </a:pPr>
            <a:r>
              <a:rPr lang="en-US" sz="1400" dirty="0"/>
              <a:t>Short stroke</a:t>
            </a:r>
          </a:p>
          <a:p>
            <a:pPr lvl="2" algn="just">
              <a:lnSpc>
                <a:spcPct val="120000"/>
              </a:lnSpc>
            </a:pPr>
            <a:r>
              <a:rPr lang="en-US" sz="1000" dirty="0"/>
              <a:t>When the rolling element fail to roll completely, and the stroke is lower </a:t>
            </a:r>
            <a:r>
              <a:rPr lang="en-US" sz="1000" dirty="0" err="1"/>
              <a:t>w.r.t.</a:t>
            </a:r>
            <a:r>
              <a:rPr lang="en-US" sz="1000" dirty="0"/>
              <a:t> the diameter of the roller/ball</a:t>
            </a:r>
          </a:p>
          <a:p>
            <a:pPr algn="just">
              <a:lnSpc>
                <a:spcPct val="120000"/>
              </a:lnSpc>
            </a:pPr>
            <a:r>
              <a:rPr lang="en-US" sz="1800" dirty="0"/>
              <a:t>Nominal operational calculation life (L</a:t>
            </a:r>
            <a:r>
              <a:rPr lang="en-US" sz="1800" baseline="-25000" dirty="0"/>
              <a:t>10</a:t>
            </a:r>
            <a:r>
              <a:rPr lang="en-US" sz="1800" dirty="0"/>
              <a:t>)</a:t>
            </a:r>
          </a:p>
          <a:p>
            <a:pPr lvl="1" algn="just">
              <a:lnSpc>
                <a:spcPct val="120000"/>
              </a:lnSpc>
            </a:pPr>
            <a:r>
              <a:rPr lang="en-US" sz="1400" dirty="0"/>
              <a:t>Assuming the supplier’s guidelines are respected</a:t>
            </a:r>
          </a:p>
          <a:p>
            <a:pPr lvl="1" algn="just">
              <a:lnSpc>
                <a:spcPct val="120000"/>
              </a:lnSpc>
            </a:pPr>
            <a:r>
              <a:rPr lang="en-US" sz="1400" dirty="0"/>
              <a:t>The expected lifetime is expressed in meters</a:t>
            </a:r>
          </a:p>
          <a:p>
            <a:pPr lvl="1" algn="just">
              <a:lnSpc>
                <a:spcPct val="120000"/>
              </a:lnSpc>
            </a:pPr>
            <a:r>
              <a:rPr lang="en-US" sz="1400" dirty="0"/>
              <a:t>Considering the same type of rails but made of stainless steel (conservative assumption)</a:t>
            </a:r>
          </a:p>
          <a:p>
            <a:pPr marL="1200150" lvl="3" indent="-285750" algn="just">
              <a:lnSpc>
                <a:spcPct val="120000"/>
              </a:lnSpc>
              <a:buFont typeface="Wingdings" panose="05000000000000000000" pitchFamily="2" charset="2"/>
              <a:buChar char="Ø"/>
            </a:pPr>
            <a:r>
              <a:rPr lang="en-US" sz="1200" b="1" dirty="0">
                <a:solidFill>
                  <a:schemeClr val="accent4"/>
                </a:solidFill>
              </a:rPr>
              <a:t>L</a:t>
            </a:r>
            <a:r>
              <a:rPr lang="en-US" sz="1200" b="1" baseline="-25000" dirty="0">
                <a:solidFill>
                  <a:schemeClr val="accent4"/>
                </a:solidFill>
              </a:rPr>
              <a:t>10</a:t>
            </a:r>
            <a:r>
              <a:rPr lang="en-US" sz="1200" b="1" dirty="0">
                <a:solidFill>
                  <a:schemeClr val="accent4"/>
                </a:solidFill>
              </a:rPr>
              <a:t> = 603 m </a:t>
            </a:r>
            <a:r>
              <a:rPr lang="en-US" sz="1200" dirty="0">
                <a:solidFill>
                  <a:schemeClr val="accent4"/>
                </a:solidFill>
              </a:rPr>
              <a:t>(90% reliability)</a:t>
            </a:r>
          </a:p>
          <a:p>
            <a:pPr marL="1200150" lvl="3" indent="-285750" algn="just">
              <a:lnSpc>
                <a:spcPct val="120000"/>
              </a:lnSpc>
              <a:buFont typeface="Wingdings" panose="05000000000000000000" pitchFamily="2" charset="2"/>
              <a:buChar char="Ø"/>
            </a:pPr>
            <a:r>
              <a:rPr lang="en-US" sz="1200" b="1" dirty="0">
                <a:solidFill>
                  <a:schemeClr val="accent4"/>
                </a:solidFill>
              </a:rPr>
              <a:t>L</a:t>
            </a:r>
            <a:r>
              <a:rPr lang="en-US" sz="1200" b="1" baseline="-25000" dirty="0">
                <a:solidFill>
                  <a:schemeClr val="accent4"/>
                </a:solidFill>
              </a:rPr>
              <a:t>1</a:t>
            </a:r>
            <a:r>
              <a:rPr lang="en-US" sz="1200" b="1" dirty="0">
                <a:solidFill>
                  <a:schemeClr val="accent4"/>
                </a:solidFill>
              </a:rPr>
              <a:t> = 126 m </a:t>
            </a:r>
            <a:r>
              <a:rPr lang="en-US" sz="1200" dirty="0">
                <a:solidFill>
                  <a:schemeClr val="accent4"/>
                </a:solidFill>
              </a:rPr>
              <a:t>(99% reliability)</a:t>
            </a:r>
          </a:p>
          <a:p>
            <a:pPr lvl="1" algn="just">
              <a:lnSpc>
                <a:spcPct val="120000"/>
              </a:lnSpc>
            </a:pPr>
            <a:r>
              <a:rPr lang="en-US" sz="1400" b="1" dirty="0">
                <a:latin typeface="Aptos" panose="020B0004020202020204" pitchFamily="34" charset="0"/>
              </a:rPr>
              <a:t>Tests should be carried out to assess the real lifetime</a:t>
            </a:r>
          </a:p>
          <a:p>
            <a:pPr marL="457200" lvl="1" indent="0" algn="just">
              <a:lnSpc>
                <a:spcPct val="120000"/>
              </a:lnSpc>
              <a:buNone/>
            </a:pPr>
            <a:endParaRPr lang="en-US" sz="1400" dirty="0"/>
          </a:p>
        </p:txBody>
      </p:sp>
      <p:sp>
        <p:nvSpPr>
          <p:cNvPr id="3" name="Right Brace 2">
            <a:extLst>
              <a:ext uri="{FF2B5EF4-FFF2-40B4-BE49-F238E27FC236}">
                <a16:creationId xmlns:a16="http://schemas.microsoft.com/office/drawing/2014/main" id="{91F9006F-A5F8-88F3-9E7A-552F8B0838FC}"/>
              </a:ext>
            </a:extLst>
          </p:cNvPr>
          <p:cNvSpPr/>
          <p:nvPr/>
        </p:nvSpPr>
        <p:spPr>
          <a:xfrm>
            <a:off x="3835400" y="2350791"/>
            <a:ext cx="50800" cy="405109"/>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4" name="TextBox 3">
            <a:extLst>
              <a:ext uri="{FF2B5EF4-FFF2-40B4-BE49-F238E27FC236}">
                <a16:creationId xmlns:a16="http://schemas.microsoft.com/office/drawing/2014/main" id="{0076F5C8-05E3-5ADC-41B6-92528060A629}"/>
              </a:ext>
            </a:extLst>
          </p:cNvPr>
          <p:cNvSpPr txBox="1"/>
          <p:nvPr/>
        </p:nvSpPr>
        <p:spPr>
          <a:xfrm>
            <a:off x="3981450" y="2422540"/>
            <a:ext cx="1739900" cy="261610"/>
          </a:xfrm>
          <a:prstGeom prst="rect">
            <a:avLst/>
          </a:prstGeom>
          <a:noFill/>
          <a:ln>
            <a:solidFill>
              <a:schemeClr val="tx1"/>
            </a:solidFill>
          </a:ln>
        </p:spPr>
        <p:txBody>
          <a:bodyPr wrap="square" rtlCol="0">
            <a:spAutoFit/>
          </a:bodyPr>
          <a:lstStyle/>
          <a:p>
            <a:r>
              <a:rPr lang="it-IT" sz="1100" dirty="0"/>
              <a:t>Neglected in our case</a:t>
            </a:r>
            <a:endParaRPr lang="en-GB" sz="1100" dirty="0"/>
          </a:p>
        </p:txBody>
      </p:sp>
      <p:pic>
        <p:nvPicPr>
          <p:cNvPr id="8" name="Picture 7">
            <a:extLst>
              <a:ext uri="{FF2B5EF4-FFF2-40B4-BE49-F238E27FC236}">
                <a16:creationId xmlns:a16="http://schemas.microsoft.com/office/drawing/2014/main" id="{571F8604-610A-C510-C3B7-191713C83F91}"/>
              </a:ext>
            </a:extLst>
          </p:cNvPr>
          <p:cNvPicPr>
            <a:picLocks noChangeAspect="1"/>
          </p:cNvPicPr>
          <p:nvPr/>
        </p:nvPicPr>
        <p:blipFill>
          <a:blip r:embed="rId3"/>
          <a:stretch>
            <a:fillRect/>
          </a:stretch>
        </p:blipFill>
        <p:spPr>
          <a:xfrm>
            <a:off x="8350114" y="3589308"/>
            <a:ext cx="3114675" cy="2114550"/>
          </a:xfrm>
          <a:prstGeom prst="rect">
            <a:avLst/>
          </a:prstGeom>
        </p:spPr>
      </p:pic>
    </p:spTree>
    <p:extLst>
      <p:ext uri="{BB962C8B-B14F-4D97-AF65-F5344CB8AC3E}">
        <p14:creationId xmlns:p14="http://schemas.microsoft.com/office/powerpoint/2010/main" val="9986181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72EBF1-38CA-8678-9E35-C7C4856C016D}"/>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33524F19-9325-59BE-03B0-77255033521E}"/>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Circular Ceramic Bearings</a:t>
            </a:r>
            <a:endParaRPr lang="en-GB" b="1" dirty="0"/>
          </a:p>
        </p:txBody>
      </p:sp>
      <p:sp>
        <p:nvSpPr>
          <p:cNvPr id="10" name="Content Placeholder 2">
            <a:extLst>
              <a:ext uri="{FF2B5EF4-FFF2-40B4-BE49-F238E27FC236}">
                <a16:creationId xmlns:a16="http://schemas.microsoft.com/office/drawing/2014/main" id="{B8D1FC65-8378-2BBC-1DD0-D652EBBD953C}"/>
              </a:ext>
            </a:extLst>
          </p:cNvPr>
          <p:cNvSpPr txBox="1">
            <a:spLocks/>
          </p:cNvSpPr>
          <p:nvPr/>
        </p:nvSpPr>
        <p:spPr>
          <a:xfrm>
            <a:off x="584547" y="1025228"/>
            <a:ext cx="7920626" cy="425216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Full Si</a:t>
            </a:r>
            <a:r>
              <a:rPr lang="en-US" sz="1800" baseline="-25000" dirty="0"/>
              <a:t>3</a:t>
            </a:r>
            <a:r>
              <a:rPr lang="en-US" sz="1800" dirty="0"/>
              <a:t>N</a:t>
            </a:r>
            <a:r>
              <a:rPr lang="en-US" sz="1800" baseline="-25000" dirty="0"/>
              <a:t>4</a:t>
            </a:r>
            <a:r>
              <a:rPr lang="en-US" sz="1800" dirty="0"/>
              <a:t> ball bearings without cage</a:t>
            </a:r>
          </a:p>
          <a:p>
            <a:pPr lvl="1" algn="just">
              <a:lnSpc>
                <a:spcPct val="120000"/>
              </a:lnSpc>
            </a:pPr>
            <a:r>
              <a:rPr lang="en-US" sz="1400" dirty="0"/>
              <a:t>Can be used up to 1200°C at low speed and low axial loads</a:t>
            </a:r>
          </a:p>
          <a:p>
            <a:pPr lvl="1" algn="just">
              <a:lnSpc>
                <a:spcPct val="120000"/>
              </a:lnSpc>
            </a:pPr>
            <a:r>
              <a:rPr lang="en-US" sz="1400" dirty="0"/>
              <a:t>In principle for temperatures between 500-900°C a GH4099 nickel-based alloy cage could be used (not stored at the time of the PO)</a:t>
            </a:r>
          </a:p>
          <a:p>
            <a:pPr algn="just">
              <a:lnSpc>
                <a:spcPct val="120000"/>
              </a:lnSpc>
            </a:pPr>
            <a:r>
              <a:rPr lang="en-US" sz="1800" dirty="0"/>
              <a:t>The implementation and assembly of such system could be more challenging </a:t>
            </a:r>
            <a:r>
              <a:rPr lang="en-US" sz="1800" dirty="0" err="1"/>
              <a:t>w.r.t.</a:t>
            </a:r>
            <a:r>
              <a:rPr lang="en-US" sz="1800" dirty="0"/>
              <a:t> another system</a:t>
            </a:r>
          </a:p>
          <a:p>
            <a:pPr lvl="1" algn="just">
              <a:lnSpc>
                <a:spcPct val="120000"/>
              </a:lnSpc>
            </a:pPr>
            <a:r>
              <a:rPr lang="en-US" sz="1400" dirty="0"/>
              <a:t>Fitting shaft/bearing must be careful check both at ambient and high temperatures to</a:t>
            </a:r>
          </a:p>
          <a:p>
            <a:pPr lvl="2" algn="just">
              <a:lnSpc>
                <a:spcPct val="120000"/>
              </a:lnSpc>
            </a:pPr>
            <a:r>
              <a:rPr lang="en-US" sz="1000" dirty="0"/>
              <a:t>Ensure the alignment of the mold parts during the whole reaction cycle</a:t>
            </a:r>
          </a:p>
          <a:p>
            <a:pPr lvl="2" algn="just">
              <a:lnSpc>
                <a:spcPct val="120000"/>
              </a:lnSpc>
            </a:pPr>
            <a:r>
              <a:rPr lang="en-GB" sz="1000" i="0" dirty="0">
                <a:solidFill>
                  <a:srgbClr val="000000"/>
                </a:solidFill>
                <a:effectLst/>
              </a:rPr>
              <a:t>Make sure that interference fits due to </a:t>
            </a:r>
            <a:r>
              <a:rPr lang="en-GB" sz="1000" dirty="0">
                <a:solidFill>
                  <a:srgbClr val="000000"/>
                </a:solidFill>
              </a:rPr>
              <a:t>differential </a:t>
            </a:r>
            <a:r>
              <a:rPr lang="en-GB" sz="1000" i="0" dirty="0">
                <a:solidFill>
                  <a:srgbClr val="000000"/>
                </a:solidFill>
                <a:effectLst/>
              </a:rPr>
              <a:t>thermal expansions do not reduce the radial play of the bearing to an unacceptable level (or sh</a:t>
            </a:r>
            <a:r>
              <a:rPr lang="en-GB" sz="1000" dirty="0">
                <a:solidFill>
                  <a:srgbClr val="000000"/>
                </a:solidFill>
              </a:rPr>
              <a:t>aft and housing fits should always accommodate for differences in expansion coefficients)</a:t>
            </a:r>
            <a:endParaRPr lang="en-US" sz="1000" dirty="0"/>
          </a:p>
          <a:p>
            <a:pPr lvl="1" algn="just">
              <a:lnSpc>
                <a:spcPct val="120000"/>
              </a:lnSpc>
            </a:pPr>
            <a:r>
              <a:rPr lang="en-US" sz="1400" dirty="0"/>
              <a:t>3 bearings per raw where the central one is installed in an eccentric axis for alignment </a:t>
            </a:r>
          </a:p>
          <a:p>
            <a:pPr lvl="1" algn="just">
              <a:lnSpc>
                <a:spcPct val="120000"/>
              </a:lnSpc>
            </a:pPr>
            <a:r>
              <a:rPr lang="en-US" sz="1400" dirty="0"/>
              <a:t>Parts </a:t>
            </a:r>
            <a:r>
              <a:rPr lang="en-US" sz="1400" dirty="0">
                <a:latin typeface="Aptos" panose="020B0004020202020204" pitchFamily="34" charset="0"/>
              </a:rPr>
              <a:t>#2, #3, #4, #5, #6 are made of Invar</a:t>
            </a:r>
            <a:endParaRPr lang="en-US" sz="1400" dirty="0"/>
          </a:p>
        </p:txBody>
      </p:sp>
      <p:pic>
        <p:nvPicPr>
          <p:cNvPr id="3" name="Picture 2">
            <a:extLst>
              <a:ext uri="{FF2B5EF4-FFF2-40B4-BE49-F238E27FC236}">
                <a16:creationId xmlns:a16="http://schemas.microsoft.com/office/drawing/2014/main" id="{0A055080-C24D-36E5-41AF-8F181983EB51}"/>
              </a:ext>
            </a:extLst>
          </p:cNvPr>
          <p:cNvPicPr>
            <a:picLocks noChangeAspect="1"/>
          </p:cNvPicPr>
          <p:nvPr/>
        </p:nvPicPr>
        <p:blipFill>
          <a:blip r:embed="rId3"/>
          <a:stretch>
            <a:fillRect/>
          </a:stretch>
        </p:blipFill>
        <p:spPr>
          <a:xfrm>
            <a:off x="8660032" y="247061"/>
            <a:ext cx="3428682" cy="4104170"/>
          </a:xfrm>
          <a:prstGeom prst="rect">
            <a:avLst/>
          </a:prstGeom>
        </p:spPr>
      </p:pic>
      <p:pic>
        <p:nvPicPr>
          <p:cNvPr id="7" name="Picture 6">
            <a:extLst>
              <a:ext uri="{FF2B5EF4-FFF2-40B4-BE49-F238E27FC236}">
                <a16:creationId xmlns:a16="http://schemas.microsoft.com/office/drawing/2014/main" id="{A33476F3-DF31-979A-8813-07FDAADDE502}"/>
              </a:ext>
            </a:extLst>
          </p:cNvPr>
          <p:cNvPicPr>
            <a:picLocks noChangeAspect="1"/>
          </p:cNvPicPr>
          <p:nvPr/>
        </p:nvPicPr>
        <p:blipFill>
          <a:blip r:embed="rId4"/>
          <a:srcRect t="14154"/>
          <a:stretch/>
        </p:blipFill>
        <p:spPr>
          <a:xfrm>
            <a:off x="7310437" y="4574744"/>
            <a:ext cx="4881563" cy="1677177"/>
          </a:xfrm>
          <a:prstGeom prst="rect">
            <a:avLst/>
          </a:prstGeom>
        </p:spPr>
      </p:pic>
      <p:sp>
        <p:nvSpPr>
          <p:cNvPr id="8" name="TextBox 7">
            <a:extLst>
              <a:ext uri="{FF2B5EF4-FFF2-40B4-BE49-F238E27FC236}">
                <a16:creationId xmlns:a16="http://schemas.microsoft.com/office/drawing/2014/main" id="{9EFBDA74-2562-BD59-954E-E81A2B47E556}"/>
              </a:ext>
            </a:extLst>
          </p:cNvPr>
          <p:cNvSpPr txBox="1"/>
          <p:nvPr/>
        </p:nvSpPr>
        <p:spPr>
          <a:xfrm>
            <a:off x="8739723" y="6031282"/>
            <a:ext cx="2154477" cy="307777"/>
          </a:xfrm>
          <a:prstGeom prst="rect">
            <a:avLst/>
          </a:prstGeom>
          <a:noFill/>
        </p:spPr>
        <p:txBody>
          <a:bodyPr wrap="square" rtlCol="0">
            <a:spAutoFit/>
          </a:bodyPr>
          <a:lstStyle/>
          <a:p>
            <a:pPr algn="ctr"/>
            <a:r>
              <a:rPr lang="it-IT" sz="1400" dirty="0">
                <a:solidFill>
                  <a:srgbClr val="00B050"/>
                </a:solidFill>
              </a:rPr>
              <a:t>Courtesy of B. Pellet</a:t>
            </a:r>
            <a:endParaRPr lang="en-GB" sz="1400" dirty="0">
              <a:solidFill>
                <a:srgbClr val="00B050"/>
              </a:solidFill>
            </a:endParaRPr>
          </a:p>
        </p:txBody>
      </p:sp>
      <p:pic>
        <p:nvPicPr>
          <p:cNvPr id="4" name="Picture 3" descr="A plastic bag with white objects on it&#10;&#10;AI-generated content may be incorrect.">
            <a:extLst>
              <a:ext uri="{FF2B5EF4-FFF2-40B4-BE49-F238E27FC236}">
                <a16:creationId xmlns:a16="http://schemas.microsoft.com/office/drawing/2014/main" id="{0F85AE88-C450-F0D9-7AF4-90713EFB67BE}"/>
              </a:ext>
            </a:extLst>
          </p:cNvPr>
          <p:cNvPicPr>
            <a:picLocks noChangeAspect="1"/>
          </p:cNvPicPr>
          <p:nvPr/>
        </p:nvPicPr>
        <p:blipFill>
          <a:blip r:embed="rId5">
            <a:extLst>
              <a:ext uri="{28A0092B-C50C-407E-A947-70E740481C1C}">
                <a14:useLocalDpi xmlns:a14="http://schemas.microsoft.com/office/drawing/2010/main" val="0"/>
              </a:ext>
            </a:extLst>
          </a:blip>
          <a:srcRect l="20769" b="15125"/>
          <a:stretch/>
        </p:blipFill>
        <p:spPr>
          <a:xfrm rot="10800000">
            <a:off x="4819466" y="4574744"/>
            <a:ext cx="1950852" cy="1567374"/>
          </a:xfrm>
          <a:prstGeom prst="rect">
            <a:avLst/>
          </a:prstGeom>
        </p:spPr>
      </p:pic>
    </p:spTree>
    <p:extLst>
      <p:ext uri="{BB962C8B-B14F-4D97-AF65-F5344CB8AC3E}">
        <p14:creationId xmlns:p14="http://schemas.microsoft.com/office/powerpoint/2010/main" val="31568386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EC885C-DC10-BC4E-5B15-2BC7BC0E9E8F}"/>
            </a:ext>
          </a:extLst>
        </p:cNvPr>
        <p:cNvGrpSpPr/>
        <p:nvPr/>
      </p:nvGrpSpPr>
      <p:grpSpPr>
        <a:xfrm>
          <a:off x="0" y="0"/>
          <a:ext cx="0" cy="0"/>
          <a:chOff x="0" y="0"/>
          <a:chExt cx="0" cy="0"/>
        </a:xfrm>
      </p:grpSpPr>
      <p:sp>
        <p:nvSpPr>
          <p:cNvPr id="5" name="Title 1">
            <a:extLst>
              <a:ext uri="{FF2B5EF4-FFF2-40B4-BE49-F238E27FC236}">
                <a16:creationId xmlns:a16="http://schemas.microsoft.com/office/drawing/2014/main" id="{5689DDB8-85EA-1CD9-8FE5-6CC1B28C7360}"/>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Circular Ceramic Bearings</a:t>
            </a:r>
            <a:endParaRPr lang="en-GB" b="1" dirty="0"/>
          </a:p>
        </p:txBody>
      </p:sp>
      <p:sp>
        <p:nvSpPr>
          <p:cNvPr id="10" name="Content Placeholder 2">
            <a:extLst>
              <a:ext uri="{FF2B5EF4-FFF2-40B4-BE49-F238E27FC236}">
                <a16:creationId xmlns:a16="http://schemas.microsoft.com/office/drawing/2014/main" id="{3CB52244-DCF9-A9DE-39E3-F4B53976004E}"/>
              </a:ext>
            </a:extLst>
          </p:cNvPr>
          <p:cNvSpPr txBox="1">
            <a:spLocks/>
          </p:cNvSpPr>
          <p:nvPr/>
        </p:nvSpPr>
        <p:spPr>
          <a:xfrm>
            <a:off x="584546" y="1025228"/>
            <a:ext cx="11023979" cy="49559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Based on supplier’s exchanges, the theoretical lifetime (in hours) with</a:t>
            </a:r>
          </a:p>
          <a:p>
            <a:pPr lvl="1" algn="just">
              <a:lnSpc>
                <a:spcPct val="120000"/>
              </a:lnSpc>
            </a:pPr>
            <a:r>
              <a:rPr lang="en-US" sz="1400" dirty="0"/>
              <a:t>60kgf radial load</a:t>
            </a:r>
          </a:p>
          <a:p>
            <a:pPr lvl="1" algn="just">
              <a:lnSpc>
                <a:spcPct val="120000"/>
              </a:lnSpc>
            </a:pPr>
            <a:r>
              <a:rPr lang="en-US" sz="1400" dirty="0"/>
              <a:t>1kgf axial load</a:t>
            </a:r>
          </a:p>
          <a:p>
            <a:pPr lvl="1" algn="just">
              <a:lnSpc>
                <a:spcPct val="120000"/>
              </a:lnSpc>
            </a:pPr>
            <a:r>
              <a:rPr lang="en-US" sz="1400" dirty="0"/>
              <a:t>100rpm speed</a:t>
            </a:r>
          </a:p>
          <a:p>
            <a:pPr lvl="2">
              <a:lnSpc>
                <a:spcPct val="120000"/>
              </a:lnSpc>
            </a:pPr>
            <a:r>
              <a:rPr lang="en-US" sz="1400" dirty="0">
                <a:latin typeface="Aptos" panose="020B0004020202020204" pitchFamily="34" charset="0"/>
              </a:rPr>
              <a:t>L</a:t>
            </a:r>
            <a:r>
              <a:rPr lang="en-US" sz="1400" baseline="-25000" dirty="0">
                <a:latin typeface="Aptos" panose="020B0004020202020204" pitchFamily="34" charset="0"/>
              </a:rPr>
              <a:t>90% reliability </a:t>
            </a:r>
            <a:r>
              <a:rPr lang="en-US" sz="1400" dirty="0">
                <a:latin typeface="Aptos" panose="020B0004020202020204" pitchFamily="34" charset="0"/>
              </a:rPr>
              <a:t>= 455h</a:t>
            </a:r>
          </a:p>
          <a:p>
            <a:pPr lvl="2">
              <a:lnSpc>
                <a:spcPct val="120000"/>
              </a:lnSpc>
            </a:pPr>
            <a:r>
              <a:rPr lang="en-US" sz="1400" dirty="0">
                <a:latin typeface="Aptos" panose="020B0004020202020204" pitchFamily="34" charset="0"/>
              </a:rPr>
              <a:t>L</a:t>
            </a:r>
            <a:r>
              <a:rPr lang="en-US" sz="1400" baseline="-25000" dirty="0">
                <a:latin typeface="Aptos" panose="020B0004020202020204" pitchFamily="34" charset="0"/>
              </a:rPr>
              <a:t>95% reliability </a:t>
            </a:r>
            <a:r>
              <a:rPr lang="en-US" sz="1400" dirty="0">
                <a:latin typeface="Aptos" panose="020B0004020202020204" pitchFamily="34" charset="0"/>
              </a:rPr>
              <a:t>= 291h</a:t>
            </a:r>
          </a:p>
          <a:p>
            <a:pPr lvl="2">
              <a:lnSpc>
                <a:spcPct val="120000"/>
              </a:lnSpc>
            </a:pPr>
            <a:r>
              <a:rPr lang="en-US" sz="1400" dirty="0">
                <a:latin typeface="Aptos" panose="020B0004020202020204" pitchFamily="34" charset="0"/>
              </a:rPr>
              <a:t>L</a:t>
            </a:r>
            <a:r>
              <a:rPr lang="en-US" sz="1400" baseline="-25000" dirty="0">
                <a:latin typeface="Aptos" panose="020B0004020202020204" pitchFamily="34" charset="0"/>
              </a:rPr>
              <a:t>99.5% reliability </a:t>
            </a:r>
            <a:r>
              <a:rPr lang="en-US" sz="1400" dirty="0">
                <a:latin typeface="Aptos" panose="020B0004020202020204" pitchFamily="34" charset="0"/>
              </a:rPr>
              <a:t>= 35h</a:t>
            </a:r>
            <a:endParaRPr lang="en-US" sz="1400" dirty="0"/>
          </a:p>
          <a:p>
            <a:pPr algn="just">
              <a:lnSpc>
                <a:spcPct val="120000"/>
              </a:lnSpc>
            </a:pPr>
            <a:r>
              <a:rPr lang="en-US" sz="1800" dirty="0"/>
              <a:t>The actual theoretical life is longer if we consider negligible speed</a:t>
            </a:r>
          </a:p>
          <a:p>
            <a:pPr lvl="1" algn="just">
              <a:lnSpc>
                <a:spcPct val="120000"/>
              </a:lnSpc>
            </a:pPr>
            <a:r>
              <a:rPr lang="en-US" sz="1400" dirty="0"/>
              <a:t>At 10rpm speed </a:t>
            </a:r>
            <a:r>
              <a:rPr lang="en-US" sz="1400" dirty="0">
                <a:latin typeface="Aptos" panose="020B0004020202020204" pitchFamily="34" charset="0"/>
              </a:rPr>
              <a:t>→ L</a:t>
            </a:r>
            <a:r>
              <a:rPr lang="en-US" sz="1400" baseline="-25000" dirty="0">
                <a:latin typeface="Aptos" panose="020B0004020202020204" pitchFamily="34" charset="0"/>
              </a:rPr>
              <a:t>99.5% reliability </a:t>
            </a:r>
            <a:r>
              <a:rPr lang="en-US" sz="1400" dirty="0">
                <a:latin typeface="Aptos" panose="020B0004020202020204" pitchFamily="34" charset="0"/>
              </a:rPr>
              <a:t>= 350h</a:t>
            </a:r>
          </a:p>
          <a:p>
            <a:pPr algn="just">
              <a:lnSpc>
                <a:spcPct val="120000"/>
              </a:lnSpc>
            </a:pPr>
            <a:r>
              <a:rPr lang="en-US" sz="1800" dirty="0"/>
              <a:t>In our case the bearings will not even complete 1 turn:</a:t>
            </a:r>
          </a:p>
          <a:p>
            <a:pPr lvl="1" algn="just">
              <a:lnSpc>
                <a:spcPct val="120000"/>
              </a:lnSpc>
            </a:pPr>
            <a:r>
              <a:rPr lang="en-US" sz="1400" dirty="0"/>
              <a:t>About 18° rotation (</a:t>
            </a:r>
            <a:r>
              <a:rPr lang="en-US" sz="1400" dirty="0">
                <a:latin typeface="Aptos" panose="020B0004020202020204" pitchFamily="34" charset="0"/>
              </a:rPr>
              <a:t>≈ 3mm)</a:t>
            </a:r>
            <a:r>
              <a:rPr lang="en-US" sz="1400" dirty="0"/>
              <a:t> for basic mock-ups</a:t>
            </a:r>
          </a:p>
          <a:p>
            <a:pPr lvl="1" algn="just">
              <a:lnSpc>
                <a:spcPct val="120000"/>
              </a:lnSpc>
            </a:pPr>
            <a:r>
              <a:rPr lang="en-US" sz="1400" dirty="0"/>
              <a:t>About 30° rotation (</a:t>
            </a:r>
            <a:r>
              <a:rPr lang="en-US" sz="1400" dirty="0">
                <a:latin typeface="Aptos" panose="020B0004020202020204" pitchFamily="34" charset="0"/>
              </a:rPr>
              <a:t>≈ 5mm)</a:t>
            </a:r>
            <a:r>
              <a:rPr lang="en-US" sz="1400" dirty="0"/>
              <a:t> for racetrack coil mock-up</a:t>
            </a:r>
          </a:p>
          <a:p>
            <a:pPr lvl="1" algn="just">
              <a:lnSpc>
                <a:spcPct val="120000"/>
              </a:lnSpc>
            </a:pPr>
            <a:r>
              <a:rPr lang="en-US" sz="1400" dirty="0"/>
              <a:t>At 1rpm speed </a:t>
            </a:r>
            <a:r>
              <a:rPr lang="en-US" sz="1400" dirty="0">
                <a:latin typeface="Aptos" panose="020B0004020202020204" pitchFamily="34" charset="0"/>
              </a:rPr>
              <a:t>→ </a:t>
            </a:r>
            <a:r>
              <a:rPr lang="en-US" sz="1400" b="1" dirty="0">
                <a:solidFill>
                  <a:schemeClr val="accent4"/>
                </a:solidFill>
                <a:latin typeface="Aptos" panose="020B0004020202020204" pitchFamily="34" charset="0"/>
              </a:rPr>
              <a:t>L</a:t>
            </a:r>
            <a:r>
              <a:rPr lang="en-US" sz="1400" b="1" baseline="-25000" dirty="0">
                <a:solidFill>
                  <a:schemeClr val="accent4"/>
                </a:solidFill>
                <a:latin typeface="Aptos" panose="020B0004020202020204" pitchFamily="34" charset="0"/>
              </a:rPr>
              <a:t>99.5% reliability </a:t>
            </a:r>
            <a:r>
              <a:rPr lang="en-US" sz="1400" b="1" dirty="0">
                <a:solidFill>
                  <a:schemeClr val="accent4"/>
                </a:solidFill>
                <a:latin typeface="Aptos" panose="020B0004020202020204" pitchFamily="34" charset="0"/>
              </a:rPr>
              <a:t>= 3500h</a:t>
            </a:r>
          </a:p>
          <a:p>
            <a:pPr lvl="1" algn="just">
              <a:lnSpc>
                <a:spcPct val="120000"/>
              </a:lnSpc>
            </a:pPr>
            <a:r>
              <a:rPr lang="en-US" sz="1400" b="1" dirty="0">
                <a:latin typeface="Aptos" panose="020B0004020202020204" pitchFamily="34" charset="0"/>
              </a:rPr>
              <a:t>Tests should be carried out to assess the real lifetime</a:t>
            </a:r>
          </a:p>
          <a:p>
            <a:pPr lvl="1" algn="just">
              <a:lnSpc>
                <a:spcPct val="120000"/>
              </a:lnSpc>
            </a:pPr>
            <a:endParaRPr lang="en-US" sz="1400" dirty="0"/>
          </a:p>
        </p:txBody>
      </p:sp>
      <p:pic>
        <p:nvPicPr>
          <p:cNvPr id="4" name="Picture 3">
            <a:extLst>
              <a:ext uri="{FF2B5EF4-FFF2-40B4-BE49-F238E27FC236}">
                <a16:creationId xmlns:a16="http://schemas.microsoft.com/office/drawing/2014/main" id="{45D03B23-1E78-DE88-317C-8B4A93168214}"/>
              </a:ext>
            </a:extLst>
          </p:cNvPr>
          <p:cNvPicPr>
            <a:picLocks noChangeAspect="1"/>
          </p:cNvPicPr>
          <p:nvPr/>
        </p:nvPicPr>
        <p:blipFill>
          <a:blip r:embed="rId3"/>
          <a:stretch>
            <a:fillRect/>
          </a:stretch>
        </p:blipFill>
        <p:spPr>
          <a:xfrm>
            <a:off x="7748425" y="1571160"/>
            <a:ext cx="4328991" cy="4624990"/>
          </a:xfrm>
          <a:prstGeom prst="rect">
            <a:avLst/>
          </a:prstGeom>
        </p:spPr>
      </p:pic>
    </p:spTree>
    <p:extLst>
      <p:ext uri="{BB962C8B-B14F-4D97-AF65-F5344CB8AC3E}">
        <p14:creationId xmlns:p14="http://schemas.microsoft.com/office/powerpoint/2010/main" val="34428109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800A54-A541-4BE0-5269-1AF91EF7A69B}"/>
            </a:ext>
          </a:extLst>
        </p:cNvPr>
        <p:cNvGrpSpPr/>
        <p:nvPr/>
      </p:nvGrpSpPr>
      <p:grpSpPr>
        <a:xfrm>
          <a:off x="0" y="0"/>
          <a:ext cx="0" cy="0"/>
          <a:chOff x="0" y="0"/>
          <a:chExt cx="0" cy="0"/>
        </a:xfrm>
      </p:grpSpPr>
      <p:pic>
        <p:nvPicPr>
          <p:cNvPr id="4" name="Picture 3">
            <a:extLst>
              <a:ext uri="{FF2B5EF4-FFF2-40B4-BE49-F238E27FC236}">
                <a16:creationId xmlns:a16="http://schemas.microsoft.com/office/drawing/2014/main" id="{450A3F39-15E5-DF48-B148-73BEBF1284CA}"/>
              </a:ext>
            </a:extLst>
          </p:cNvPr>
          <p:cNvPicPr>
            <a:picLocks noChangeAspect="1"/>
          </p:cNvPicPr>
          <p:nvPr/>
        </p:nvPicPr>
        <p:blipFill>
          <a:blip r:embed="rId3"/>
          <a:stretch>
            <a:fillRect/>
          </a:stretch>
        </p:blipFill>
        <p:spPr>
          <a:xfrm>
            <a:off x="6664737" y="3163202"/>
            <a:ext cx="5527264" cy="2954135"/>
          </a:xfrm>
          <a:prstGeom prst="rect">
            <a:avLst/>
          </a:prstGeom>
        </p:spPr>
      </p:pic>
      <p:pic>
        <p:nvPicPr>
          <p:cNvPr id="2" name="Picture 1">
            <a:extLst>
              <a:ext uri="{FF2B5EF4-FFF2-40B4-BE49-F238E27FC236}">
                <a16:creationId xmlns:a16="http://schemas.microsoft.com/office/drawing/2014/main" id="{5054691C-EEB7-6605-25C8-9A23F62EDA79}"/>
              </a:ext>
            </a:extLst>
          </p:cNvPr>
          <p:cNvPicPr>
            <a:picLocks noChangeAspect="1"/>
          </p:cNvPicPr>
          <p:nvPr/>
        </p:nvPicPr>
        <p:blipFill>
          <a:blip r:embed="rId4"/>
          <a:stretch>
            <a:fillRect/>
          </a:stretch>
        </p:blipFill>
        <p:spPr>
          <a:xfrm>
            <a:off x="6600471" y="288099"/>
            <a:ext cx="5535578" cy="2954135"/>
          </a:xfrm>
          <a:prstGeom prst="rect">
            <a:avLst/>
          </a:prstGeom>
        </p:spPr>
      </p:pic>
      <p:sp>
        <p:nvSpPr>
          <p:cNvPr id="5" name="Title 1">
            <a:extLst>
              <a:ext uri="{FF2B5EF4-FFF2-40B4-BE49-F238E27FC236}">
                <a16:creationId xmlns:a16="http://schemas.microsoft.com/office/drawing/2014/main" id="{FB20FE2A-4E6F-55BD-98C3-269EDC46F202}"/>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Mock-ups</a:t>
            </a:r>
            <a:endParaRPr lang="en-GB" b="1" dirty="0"/>
          </a:p>
        </p:txBody>
      </p:sp>
      <p:sp>
        <p:nvSpPr>
          <p:cNvPr id="10" name="Content Placeholder 2">
            <a:extLst>
              <a:ext uri="{FF2B5EF4-FFF2-40B4-BE49-F238E27FC236}">
                <a16:creationId xmlns:a16="http://schemas.microsoft.com/office/drawing/2014/main" id="{1CB2A80E-40B0-0F30-1CF8-C3EC87187DE1}"/>
              </a:ext>
            </a:extLst>
          </p:cNvPr>
          <p:cNvSpPr txBox="1">
            <a:spLocks/>
          </p:cNvSpPr>
          <p:nvPr/>
        </p:nvSpPr>
        <p:spPr>
          <a:xfrm>
            <a:off x="584546" y="1116151"/>
            <a:ext cx="6367399" cy="4877553"/>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a:lnSpc>
                <a:spcPct val="120000"/>
              </a:lnSpc>
            </a:pPr>
            <a:r>
              <a:rPr lang="en-US" sz="1800" dirty="0"/>
              <a:t>Mock-ups are built to</a:t>
            </a:r>
          </a:p>
          <a:p>
            <a:pPr lvl="1" algn="just">
              <a:lnSpc>
                <a:spcPct val="120000"/>
              </a:lnSpc>
            </a:pPr>
            <a:r>
              <a:rPr lang="en-US" sz="1400" dirty="0"/>
              <a:t>Assess the behavior of the sliding systems during a RHT cycle</a:t>
            </a:r>
          </a:p>
          <a:p>
            <a:pPr lvl="1" algn="just">
              <a:lnSpc>
                <a:spcPct val="120000"/>
              </a:lnSpc>
            </a:pPr>
            <a:r>
              <a:rPr lang="en-US" sz="1400" dirty="0"/>
              <a:t>Check the assembly of the sliding systems (weaknesses if any)</a:t>
            </a:r>
          </a:p>
          <a:p>
            <a:pPr lvl="1" algn="just">
              <a:lnSpc>
                <a:spcPct val="120000"/>
              </a:lnSpc>
            </a:pPr>
            <a:r>
              <a:rPr lang="en-US" sz="1400" dirty="0"/>
              <a:t>Determine the most suitable solution to be implemented to the reaction mold</a:t>
            </a:r>
          </a:p>
          <a:p>
            <a:pPr algn="just">
              <a:lnSpc>
                <a:spcPct val="120000"/>
              </a:lnSpc>
            </a:pPr>
            <a:r>
              <a:rPr lang="en-US" sz="1800" dirty="0"/>
              <a:t>The basic mock-ups feature </a:t>
            </a:r>
          </a:p>
          <a:p>
            <a:pPr lvl="1" algn="just">
              <a:lnSpc>
                <a:spcPct val="120000"/>
              </a:lnSpc>
            </a:pPr>
            <a:r>
              <a:rPr lang="en-US" sz="1400" dirty="0"/>
              <a:t>A 500mm long 304 stainless steel bar</a:t>
            </a:r>
          </a:p>
          <a:p>
            <a:pPr lvl="1" algn="just">
              <a:lnSpc>
                <a:spcPct val="120000"/>
              </a:lnSpc>
            </a:pPr>
            <a:r>
              <a:rPr lang="en-US" sz="1400" dirty="0"/>
              <a:t>The sliding system (either linear or circular ceramic bearings)</a:t>
            </a:r>
          </a:p>
          <a:p>
            <a:pPr lvl="1" algn="just">
              <a:lnSpc>
                <a:spcPct val="120000"/>
              </a:lnSpc>
            </a:pPr>
            <a:r>
              <a:rPr lang="en-US" sz="1400" dirty="0"/>
              <a:t>All the rest of the components made by titanium (or Invar)</a:t>
            </a:r>
          </a:p>
          <a:p>
            <a:pPr lvl="1" algn="just">
              <a:lnSpc>
                <a:spcPct val="120000"/>
              </a:lnSpc>
            </a:pPr>
            <a:r>
              <a:rPr lang="en-US" sz="1400" dirty="0"/>
              <a:t>About 13kg of weight on top of the floating mass</a:t>
            </a:r>
          </a:p>
          <a:p>
            <a:pPr algn="just">
              <a:lnSpc>
                <a:spcPct val="120000"/>
              </a:lnSpc>
            </a:pPr>
            <a:r>
              <a:rPr lang="en-US" sz="1800" dirty="0"/>
              <a:t>The differential expansion between 304SS and titanium at 650°C, considering a length of 500mm, is about 2.3mm</a:t>
            </a:r>
          </a:p>
        </p:txBody>
      </p:sp>
      <p:sp>
        <p:nvSpPr>
          <p:cNvPr id="6" name="TextBox 5">
            <a:extLst>
              <a:ext uri="{FF2B5EF4-FFF2-40B4-BE49-F238E27FC236}">
                <a16:creationId xmlns:a16="http://schemas.microsoft.com/office/drawing/2014/main" id="{BD232530-F283-3A0E-5D73-A7BCE6F710CB}"/>
              </a:ext>
            </a:extLst>
          </p:cNvPr>
          <p:cNvSpPr txBox="1"/>
          <p:nvPr/>
        </p:nvSpPr>
        <p:spPr>
          <a:xfrm>
            <a:off x="9981571" y="5993704"/>
            <a:ext cx="2154477" cy="307777"/>
          </a:xfrm>
          <a:prstGeom prst="rect">
            <a:avLst/>
          </a:prstGeom>
          <a:noFill/>
        </p:spPr>
        <p:txBody>
          <a:bodyPr wrap="square" rtlCol="0">
            <a:spAutoFit/>
          </a:bodyPr>
          <a:lstStyle/>
          <a:p>
            <a:pPr algn="ctr"/>
            <a:r>
              <a:rPr lang="it-IT" sz="1400" dirty="0">
                <a:solidFill>
                  <a:srgbClr val="00B050"/>
                </a:solidFill>
              </a:rPr>
              <a:t>Courtesy of B. Pellet</a:t>
            </a:r>
            <a:endParaRPr lang="en-GB" sz="1400" dirty="0">
              <a:solidFill>
                <a:srgbClr val="00B050"/>
              </a:solidFill>
            </a:endParaRPr>
          </a:p>
        </p:txBody>
      </p:sp>
      <p:sp>
        <p:nvSpPr>
          <p:cNvPr id="8" name="TextBox 7">
            <a:extLst>
              <a:ext uri="{FF2B5EF4-FFF2-40B4-BE49-F238E27FC236}">
                <a16:creationId xmlns:a16="http://schemas.microsoft.com/office/drawing/2014/main" id="{A2502576-C5D3-CC5B-CB85-0C96A4FD90E4}"/>
              </a:ext>
            </a:extLst>
          </p:cNvPr>
          <p:cNvSpPr txBox="1"/>
          <p:nvPr/>
        </p:nvSpPr>
        <p:spPr>
          <a:xfrm>
            <a:off x="7352779" y="3615767"/>
            <a:ext cx="2266374" cy="307777"/>
          </a:xfrm>
          <a:prstGeom prst="rect">
            <a:avLst/>
          </a:prstGeom>
          <a:noFill/>
          <a:ln>
            <a:solidFill>
              <a:schemeClr val="accent4"/>
            </a:solidFill>
          </a:ln>
        </p:spPr>
        <p:txBody>
          <a:bodyPr wrap="square" rtlCol="0">
            <a:spAutoFit/>
          </a:bodyPr>
          <a:lstStyle/>
          <a:p>
            <a:pPr algn="ctr"/>
            <a:r>
              <a:rPr lang="it-IT" sz="1400" dirty="0">
                <a:solidFill>
                  <a:schemeClr val="accent4"/>
                </a:solidFill>
              </a:rPr>
              <a:t>Circular Ceramic Bearings</a:t>
            </a:r>
            <a:endParaRPr lang="en-GB" sz="1400" dirty="0">
              <a:solidFill>
                <a:schemeClr val="accent4"/>
              </a:solidFill>
            </a:endParaRPr>
          </a:p>
        </p:txBody>
      </p:sp>
      <p:sp>
        <p:nvSpPr>
          <p:cNvPr id="9" name="TextBox 8">
            <a:extLst>
              <a:ext uri="{FF2B5EF4-FFF2-40B4-BE49-F238E27FC236}">
                <a16:creationId xmlns:a16="http://schemas.microsoft.com/office/drawing/2014/main" id="{161317C2-2AEA-B6E6-4BFA-36B21F3F8001}"/>
              </a:ext>
            </a:extLst>
          </p:cNvPr>
          <p:cNvSpPr txBox="1"/>
          <p:nvPr/>
        </p:nvSpPr>
        <p:spPr>
          <a:xfrm>
            <a:off x="7352778" y="767933"/>
            <a:ext cx="2266374" cy="307777"/>
          </a:xfrm>
          <a:prstGeom prst="rect">
            <a:avLst/>
          </a:prstGeom>
          <a:noFill/>
          <a:ln>
            <a:solidFill>
              <a:schemeClr val="accent4"/>
            </a:solidFill>
          </a:ln>
        </p:spPr>
        <p:txBody>
          <a:bodyPr wrap="square" rtlCol="0">
            <a:spAutoFit/>
          </a:bodyPr>
          <a:lstStyle/>
          <a:p>
            <a:pPr algn="ctr"/>
            <a:r>
              <a:rPr lang="it-IT" sz="1400" dirty="0">
                <a:solidFill>
                  <a:schemeClr val="accent4"/>
                </a:solidFill>
              </a:rPr>
              <a:t>Linear Ceramic Bearings</a:t>
            </a:r>
            <a:endParaRPr lang="en-GB" sz="1400" dirty="0">
              <a:solidFill>
                <a:schemeClr val="accent4"/>
              </a:solidFill>
            </a:endParaRPr>
          </a:p>
        </p:txBody>
      </p:sp>
    </p:spTree>
    <p:extLst>
      <p:ext uri="{BB962C8B-B14F-4D97-AF65-F5344CB8AC3E}">
        <p14:creationId xmlns:p14="http://schemas.microsoft.com/office/powerpoint/2010/main" val="4045587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CEAF8813-1E16-E3A9-B8C7-5FCE6B7B365E}"/>
              </a:ext>
            </a:extLst>
          </p:cNvPr>
          <p:cNvPicPr>
            <a:picLocks noChangeAspect="1"/>
          </p:cNvPicPr>
          <p:nvPr/>
        </p:nvPicPr>
        <p:blipFill>
          <a:blip r:embed="rId3"/>
          <a:stretch>
            <a:fillRect/>
          </a:stretch>
        </p:blipFill>
        <p:spPr>
          <a:xfrm>
            <a:off x="5749601" y="74192"/>
            <a:ext cx="6442399" cy="6203997"/>
          </a:xfrm>
          <a:prstGeom prst="rect">
            <a:avLst/>
          </a:prstGeom>
        </p:spPr>
      </p:pic>
      <p:pic>
        <p:nvPicPr>
          <p:cNvPr id="4" name="Picture 3">
            <a:extLst>
              <a:ext uri="{FF2B5EF4-FFF2-40B4-BE49-F238E27FC236}">
                <a16:creationId xmlns:a16="http://schemas.microsoft.com/office/drawing/2014/main" id="{41B217C9-D5A8-1719-2B23-65395F6D6504}"/>
              </a:ext>
            </a:extLst>
          </p:cNvPr>
          <p:cNvPicPr>
            <a:picLocks noChangeAspect="1"/>
          </p:cNvPicPr>
          <p:nvPr/>
        </p:nvPicPr>
        <p:blipFill>
          <a:blip r:embed="rId4"/>
          <a:stretch>
            <a:fillRect/>
          </a:stretch>
        </p:blipFill>
        <p:spPr>
          <a:xfrm>
            <a:off x="0" y="3106455"/>
            <a:ext cx="5943323" cy="3171734"/>
          </a:xfrm>
          <a:prstGeom prst="rect">
            <a:avLst/>
          </a:prstGeom>
        </p:spPr>
      </p:pic>
      <p:sp>
        <p:nvSpPr>
          <p:cNvPr id="5" name="TextBox 4">
            <a:extLst>
              <a:ext uri="{FF2B5EF4-FFF2-40B4-BE49-F238E27FC236}">
                <a16:creationId xmlns:a16="http://schemas.microsoft.com/office/drawing/2014/main" id="{DC93E015-1D04-7226-3953-C22D758CAB41}"/>
              </a:ext>
            </a:extLst>
          </p:cNvPr>
          <p:cNvSpPr txBox="1"/>
          <p:nvPr/>
        </p:nvSpPr>
        <p:spPr>
          <a:xfrm>
            <a:off x="4058433" y="5993704"/>
            <a:ext cx="2154477" cy="307777"/>
          </a:xfrm>
          <a:prstGeom prst="rect">
            <a:avLst/>
          </a:prstGeom>
          <a:noFill/>
        </p:spPr>
        <p:txBody>
          <a:bodyPr wrap="square" rtlCol="0">
            <a:spAutoFit/>
          </a:bodyPr>
          <a:lstStyle/>
          <a:p>
            <a:pPr algn="ctr"/>
            <a:r>
              <a:rPr lang="it-IT" sz="1400" dirty="0">
                <a:solidFill>
                  <a:srgbClr val="00B050"/>
                </a:solidFill>
              </a:rPr>
              <a:t>Courtesy of B. Pellet</a:t>
            </a:r>
            <a:endParaRPr lang="en-GB" sz="1400" dirty="0">
              <a:solidFill>
                <a:srgbClr val="00B050"/>
              </a:solidFill>
            </a:endParaRPr>
          </a:p>
        </p:txBody>
      </p:sp>
      <p:sp>
        <p:nvSpPr>
          <p:cNvPr id="3" name="Title 1">
            <a:extLst>
              <a:ext uri="{FF2B5EF4-FFF2-40B4-BE49-F238E27FC236}">
                <a16:creationId xmlns:a16="http://schemas.microsoft.com/office/drawing/2014/main" id="{3AAFDCC4-E756-51B3-4818-0A5E742B12FD}"/>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Mock-ups: Linear Ceramic Bearings</a:t>
            </a:r>
            <a:endParaRPr lang="en-GB" b="1" dirty="0"/>
          </a:p>
        </p:txBody>
      </p:sp>
    </p:spTree>
    <p:extLst>
      <p:ext uri="{BB962C8B-B14F-4D97-AF65-F5344CB8AC3E}">
        <p14:creationId xmlns:p14="http://schemas.microsoft.com/office/powerpoint/2010/main" val="12811160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7A3F17F7-D0D4-7F30-75B6-2E69046AD7E0}"/>
              </a:ext>
            </a:extLst>
          </p:cNvPr>
          <p:cNvPicPr>
            <a:picLocks noChangeAspect="1"/>
          </p:cNvPicPr>
          <p:nvPr/>
        </p:nvPicPr>
        <p:blipFill>
          <a:blip r:embed="rId3"/>
          <a:stretch>
            <a:fillRect/>
          </a:stretch>
        </p:blipFill>
        <p:spPr>
          <a:xfrm>
            <a:off x="5579259" y="556519"/>
            <a:ext cx="6556373" cy="5722936"/>
          </a:xfrm>
          <a:prstGeom prst="rect">
            <a:avLst/>
          </a:prstGeom>
        </p:spPr>
      </p:pic>
      <p:pic>
        <p:nvPicPr>
          <p:cNvPr id="4" name="Picture 3">
            <a:extLst>
              <a:ext uri="{FF2B5EF4-FFF2-40B4-BE49-F238E27FC236}">
                <a16:creationId xmlns:a16="http://schemas.microsoft.com/office/drawing/2014/main" id="{A767A588-AC11-12A2-266A-CAF7B547F5BE}"/>
              </a:ext>
            </a:extLst>
          </p:cNvPr>
          <p:cNvPicPr>
            <a:picLocks noChangeAspect="1"/>
          </p:cNvPicPr>
          <p:nvPr/>
        </p:nvPicPr>
        <p:blipFill>
          <a:blip r:embed="rId4"/>
          <a:stretch>
            <a:fillRect/>
          </a:stretch>
        </p:blipFill>
        <p:spPr>
          <a:xfrm>
            <a:off x="0" y="3185984"/>
            <a:ext cx="5787966" cy="3093471"/>
          </a:xfrm>
          <a:prstGeom prst="rect">
            <a:avLst/>
          </a:prstGeom>
        </p:spPr>
      </p:pic>
      <p:sp>
        <p:nvSpPr>
          <p:cNvPr id="2" name="TextBox 1">
            <a:extLst>
              <a:ext uri="{FF2B5EF4-FFF2-40B4-BE49-F238E27FC236}">
                <a16:creationId xmlns:a16="http://schemas.microsoft.com/office/drawing/2014/main" id="{B1FCB2D0-5024-8382-26D9-BCC1C5980326}"/>
              </a:ext>
            </a:extLst>
          </p:cNvPr>
          <p:cNvSpPr txBox="1"/>
          <p:nvPr/>
        </p:nvSpPr>
        <p:spPr>
          <a:xfrm>
            <a:off x="4058433" y="5993704"/>
            <a:ext cx="2154477" cy="307777"/>
          </a:xfrm>
          <a:prstGeom prst="rect">
            <a:avLst/>
          </a:prstGeom>
          <a:noFill/>
        </p:spPr>
        <p:txBody>
          <a:bodyPr wrap="square" rtlCol="0">
            <a:spAutoFit/>
          </a:bodyPr>
          <a:lstStyle/>
          <a:p>
            <a:pPr algn="ctr"/>
            <a:r>
              <a:rPr lang="it-IT" sz="1400" dirty="0">
                <a:solidFill>
                  <a:srgbClr val="00B050"/>
                </a:solidFill>
              </a:rPr>
              <a:t>Courtesy of B. Pellet</a:t>
            </a:r>
            <a:endParaRPr lang="en-GB" sz="1400" dirty="0">
              <a:solidFill>
                <a:srgbClr val="00B050"/>
              </a:solidFill>
            </a:endParaRPr>
          </a:p>
        </p:txBody>
      </p:sp>
      <p:sp>
        <p:nvSpPr>
          <p:cNvPr id="3" name="Title 1">
            <a:extLst>
              <a:ext uri="{FF2B5EF4-FFF2-40B4-BE49-F238E27FC236}">
                <a16:creationId xmlns:a16="http://schemas.microsoft.com/office/drawing/2014/main" id="{B1F0D2C8-FA85-70EC-B7CA-EFAED87E73B6}"/>
              </a:ext>
            </a:extLst>
          </p:cNvPr>
          <p:cNvSpPr txBox="1">
            <a:spLocks/>
          </p:cNvSpPr>
          <p:nvPr/>
        </p:nvSpPr>
        <p:spPr>
          <a:xfrm>
            <a:off x="241300" y="-118487"/>
            <a:ext cx="106529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b="1" dirty="0"/>
              <a:t>Mock-ups: Circular Ceramic Bearings</a:t>
            </a:r>
            <a:endParaRPr lang="en-GB" b="1" dirty="0"/>
          </a:p>
        </p:txBody>
      </p:sp>
    </p:spTree>
    <p:extLst>
      <p:ext uri="{BB962C8B-B14F-4D97-AF65-F5344CB8AC3E}">
        <p14:creationId xmlns:p14="http://schemas.microsoft.com/office/powerpoint/2010/main" val="367928034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Mock-up test 20241213</Template>
  <TotalTime>34934</TotalTime>
  <Words>1360</Words>
  <Application>Microsoft Office PowerPoint</Application>
  <PresentationFormat>Widescreen</PresentationFormat>
  <Paragraphs>193</Paragraphs>
  <Slides>18</Slides>
  <Notes>17</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Aptos</vt:lpstr>
      <vt:lpstr>Aptos Display</vt:lpstr>
      <vt:lpstr>Arial</vt:lpstr>
      <vt:lpstr>Roboto</vt:lpstr>
      <vt:lpstr>Wingdings</vt:lpstr>
      <vt:lpstr>Office Theme</vt:lpstr>
      <vt:lpstr>BOND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Spare slides</vt:lpstr>
      <vt:lpstr>ZrO2 properties (supplier datasheet)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Nicholas Lusa</dc:creator>
  <cp:lastModifiedBy>Nicholas Lusa</cp:lastModifiedBy>
  <cp:revision>154</cp:revision>
  <cp:lastPrinted>2025-03-14T09:47:24Z</cp:lastPrinted>
  <dcterms:created xsi:type="dcterms:W3CDTF">2024-12-18T06:26:52Z</dcterms:created>
  <dcterms:modified xsi:type="dcterms:W3CDTF">2025-04-25T14:26:05Z</dcterms:modified>
</cp:coreProperties>
</file>