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Lst>
  <p:notesMasterIdLst>
    <p:notesMasterId r:id="rId33"/>
  </p:notesMasterIdLst>
  <p:handoutMasterIdLst>
    <p:handoutMasterId r:id="rId34"/>
  </p:handoutMasterIdLst>
  <p:sldIdLst>
    <p:sldId id="256" r:id="rId3"/>
    <p:sldId id="282" r:id="rId4"/>
    <p:sldId id="283" r:id="rId5"/>
    <p:sldId id="285" r:id="rId6"/>
    <p:sldId id="277" r:id="rId7"/>
    <p:sldId id="284" r:id="rId8"/>
    <p:sldId id="287" r:id="rId9"/>
    <p:sldId id="289" r:id="rId10"/>
    <p:sldId id="278" r:id="rId11"/>
    <p:sldId id="260" r:id="rId12"/>
    <p:sldId id="263" r:id="rId13"/>
    <p:sldId id="262" r:id="rId14"/>
    <p:sldId id="279" r:id="rId15"/>
    <p:sldId id="259" r:id="rId16"/>
    <p:sldId id="280" r:id="rId17"/>
    <p:sldId id="281"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88" r:id="rId31"/>
    <p:sldId id="276" r:id="rId32"/>
  </p:sldIdLst>
  <p:sldSz cx="9144000" cy="5143500" type="screen16x9"/>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333333"/>
    <a:srgbClr val="EAEAEA"/>
    <a:srgbClr val="FDBB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2" autoAdjust="0"/>
    <p:restoredTop sz="94655" autoAdjust="0"/>
  </p:normalViewPr>
  <p:slideViewPr>
    <p:cSldViewPr snapToGrid="0" snapToObjects="1">
      <p:cViewPr varScale="1">
        <p:scale>
          <a:sx n="127" d="100"/>
          <a:sy n="127" d="100"/>
        </p:scale>
        <p:origin x="413" y="7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851660-0934-124D-A4B3-496C7F320307}" type="datetimeFigureOut">
              <a:rPr lang="de-DE" smtClean="0"/>
              <a:t>12.06.2025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3A3EDE-7EBB-0F4A-80C2-34DB9D2E2ED3}" type="slidenum">
              <a:rPr lang="de-DE" smtClean="0"/>
              <a:t>‹#›</a:t>
            </a:fld>
            <a:endParaRPr lang="de-DE"/>
          </a:p>
        </p:txBody>
      </p:sp>
    </p:spTree>
    <p:extLst>
      <p:ext uri="{BB962C8B-B14F-4D97-AF65-F5344CB8AC3E}">
        <p14:creationId xmlns:p14="http://schemas.microsoft.com/office/powerpoint/2010/main" val="1028215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C828EF-C252-394A-93BF-1C478CFA0896}" type="datetimeFigureOut">
              <a:rPr lang="de-DE" smtClean="0"/>
              <a:t>12.06.2025</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02386-BEE7-5D4D-B4E7-4BB579C47884}" type="slidenum">
              <a:rPr lang="de-DE" smtClean="0"/>
              <a:t>‹#›</a:t>
            </a:fld>
            <a:endParaRPr lang="de-DE"/>
          </a:p>
        </p:txBody>
      </p:sp>
    </p:spTree>
    <p:extLst>
      <p:ext uri="{BB962C8B-B14F-4D97-AF65-F5344CB8AC3E}">
        <p14:creationId xmlns:p14="http://schemas.microsoft.com/office/powerpoint/2010/main" val="33290198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3813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7040B52E-6118-F844-8FBE-85B6AFDC9E2A}"/>
              </a:ext>
            </a:extLst>
          </p:cNvPr>
          <p:cNvGrpSpPr/>
          <p:nvPr userDrawn="1"/>
        </p:nvGrpSpPr>
        <p:grpSpPr>
          <a:xfrm>
            <a:off x="1502578" y="976199"/>
            <a:ext cx="7426269" cy="3877686"/>
            <a:chOff x="1502578" y="976199"/>
            <a:chExt cx="7426269" cy="3877686"/>
          </a:xfrm>
        </p:grpSpPr>
        <p:sp>
          <p:nvSpPr>
            <p:cNvPr id="4" name="Rechteck 3">
              <a:extLst>
                <a:ext uri="{FF2B5EF4-FFF2-40B4-BE49-F238E27FC236}">
                  <a16:creationId xmlns:a16="http://schemas.microsoft.com/office/drawing/2014/main" id="{3FAB316F-95F1-6040-AB6B-EF23A5D58FAF}"/>
                </a:ext>
              </a:extLst>
            </p:cNvPr>
            <p:cNvSpPr/>
            <p:nvPr userDrawn="1"/>
          </p:nvSpPr>
          <p:spPr>
            <a:xfrm>
              <a:off x="7781365" y="3854824"/>
              <a:ext cx="1147482" cy="9990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pic>
          <p:nvPicPr>
            <p:cNvPr id="8" name="Grafik 7">
              <a:extLst>
                <a:ext uri="{FF2B5EF4-FFF2-40B4-BE49-F238E27FC236}">
                  <a16:creationId xmlns:a16="http://schemas.microsoft.com/office/drawing/2014/main" id="{9DE39F29-B8C0-C64D-ADFE-A8AFF963CB1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502578" y="976199"/>
              <a:ext cx="6099496" cy="3877686"/>
            </a:xfrm>
            <a:prstGeom prst="rect">
              <a:avLst/>
            </a:prstGeom>
          </p:spPr>
        </p:pic>
      </p:grpSp>
      <p:sp>
        <p:nvSpPr>
          <p:cNvPr id="2" name="Titel 1"/>
          <p:cNvSpPr>
            <a:spLocks noGrp="1"/>
          </p:cNvSpPr>
          <p:nvPr>
            <p:ph type="ctrTitle"/>
          </p:nvPr>
        </p:nvSpPr>
        <p:spPr>
          <a:xfrm>
            <a:off x="2151529" y="2738074"/>
            <a:ext cx="4303059" cy="584900"/>
          </a:xfrm>
        </p:spPr>
        <p:txBody>
          <a:bodyPr anchor="b" anchorCtr="0">
            <a:noAutofit/>
          </a:bodyPr>
          <a:lstStyle>
            <a:lvl1pPr algn="ctr">
              <a:defRPr sz="2400">
                <a:solidFill>
                  <a:srgbClr val="666666"/>
                </a:solidFill>
              </a:defRPr>
            </a:lvl1pPr>
          </a:lstStyle>
          <a:p>
            <a:r>
              <a:rPr lang="en-GB"/>
              <a:t>Click to edit Master title style</a:t>
            </a:r>
            <a:endParaRPr lang="de-DE" dirty="0"/>
          </a:p>
        </p:txBody>
      </p:sp>
      <p:sp>
        <p:nvSpPr>
          <p:cNvPr id="3" name="Untertitel 2"/>
          <p:cNvSpPr>
            <a:spLocks noGrp="1"/>
          </p:cNvSpPr>
          <p:nvPr>
            <p:ph type="subTitle" idx="1"/>
          </p:nvPr>
        </p:nvSpPr>
        <p:spPr>
          <a:xfrm>
            <a:off x="2151529" y="3322973"/>
            <a:ext cx="4303060" cy="531851"/>
          </a:xfrm>
        </p:spPr>
        <p:txBody>
          <a:bodyPr>
            <a:normAutofit/>
          </a:bodyPr>
          <a:lstStyle>
            <a:lvl1pPr marL="0" indent="0" algn="ctr">
              <a:buNone/>
              <a:defRPr sz="1500">
                <a:solidFill>
                  <a:schemeClr val="bg1">
                    <a:lumMod val="6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de-DE" dirty="0"/>
          </a:p>
        </p:txBody>
      </p:sp>
      <p:sp>
        <p:nvSpPr>
          <p:cNvPr id="13" name="Rechteck 12"/>
          <p:cNvSpPr/>
          <p:nvPr userDrawn="1"/>
        </p:nvSpPr>
        <p:spPr>
          <a:xfrm>
            <a:off x="404091" y="4987636"/>
            <a:ext cx="3371273" cy="155864"/>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350"/>
          </a:p>
        </p:txBody>
      </p:sp>
    </p:spTree>
    <p:extLst>
      <p:ext uri="{BB962C8B-B14F-4D97-AF65-F5344CB8AC3E}">
        <p14:creationId xmlns:p14="http://schemas.microsoft.com/office/powerpoint/2010/main" val="2409936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de-DE" smtClean="0"/>
              <a:t>31.03.14</a:t>
            </a:r>
            <a:endParaRPr lang="de-DE" dirty="0"/>
          </a:p>
        </p:txBody>
      </p:sp>
      <p:sp>
        <p:nvSpPr>
          <p:cNvPr id="6" name="Footer Placeholder 5"/>
          <p:cNvSpPr>
            <a:spLocks noGrp="1"/>
          </p:cNvSpPr>
          <p:nvPr>
            <p:ph type="ftr" sz="quarter" idx="11"/>
          </p:nvPr>
        </p:nvSpPr>
        <p:spPr/>
        <p:txBody>
          <a:bodyPr/>
          <a:lstStyle/>
          <a:p>
            <a:pPr algn="l"/>
            <a:r>
              <a:rPr lang="de-DE" smtClean="0"/>
              <a:t>Name/Vortragstitel</a:t>
            </a:r>
            <a:endParaRPr lang="de-DE" dirty="0"/>
          </a:p>
        </p:txBody>
      </p:sp>
      <p:sp>
        <p:nvSpPr>
          <p:cNvPr id="7" name="Slide Number Placeholder 6"/>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8690097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de-DE" smtClean="0"/>
              <a:t>31.03.14</a:t>
            </a:r>
            <a:endParaRPr lang="de-DE" dirty="0"/>
          </a:p>
        </p:txBody>
      </p:sp>
      <p:sp>
        <p:nvSpPr>
          <p:cNvPr id="8" name="Footer Placeholder 7"/>
          <p:cNvSpPr>
            <a:spLocks noGrp="1"/>
          </p:cNvSpPr>
          <p:nvPr>
            <p:ph type="ftr" sz="quarter" idx="11"/>
          </p:nvPr>
        </p:nvSpPr>
        <p:spPr/>
        <p:txBody>
          <a:bodyPr/>
          <a:lstStyle/>
          <a:p>
            <a:pPr algn="l"/>
            <a:r>
              <a:rPr lang="de-DE" smtClean="0"/>
              <a:t>Name/Vortragstitel</a:t>
            </a:r>
            <a:endParaRPr lang="de-DE" dirty="0"/>
          </a:p>
        </p:txBody>
      </p:sp>
      <p:sp>
        <p:nvSpPr>
          <p:cNvPr id="9" name="Slide Number Placeholder 8"/>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317597140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de-DE" smtClean="0"/>
              <a:t>31.03.14</a:t>
            </a:r>
            <a:endParaRPr lang="de-DE" dirty="0"/>
          </a:p>
        </p:txBody>
      </p:sp>
      <p:sp>
        <p:nvSpPr>
          <p:cNvPr id="4" name="Footer Placeholder 3"/>
          <p:cNvSpPr>
            <a:spLocks noGrp="1"/>
          </p:cNvSpPr>
          <p:nvPr>
            <p:ph type="ftr" sz="quarter" idx="11"/>
          </p:nvPr>
        </p:nvSpPr>
        <p:spPr/>
        <p:txBody>
          <a:bodyPr/>
          <a:lstStyle/>
          <a:p>
            <a:pPr algn="l"/>
            <a:r>
              <a:rPr lang="de-DE" smtClean="0"/>
              <a:t>Name/Vortragstitel</a:t>
            </a:r>
            <a:endParaRPr lang="de-DE" dirty="0"/>
          </a:p>
        </p:txBody>
      </p:sp>
      <p:sp>
        <p:nvSpPr>
          <p:cNvPr id="5" name="Slide Number Placeholder 4"/>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195205581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t>31.03.14</a:t>
            </a:r>
            <a:endParaRPr lang="de-DE" dirty="0"/>
          </a:p>
        </p:txBody>
      </p:sp>
      <p:sp>
        <p:nvSpPr>
          <p:cNvPr id="3" name="Footer Placeholder 2"/>
          <p:cNvSpPr>
            <a:spLocks noGrp="1"/>
          </p:cNvSpPr>
          <p:nvPr>
            <p:ph type="ftr" sz="quarter" idx="11"/>
          </p:nvPr>
        </p:nvSpPr>
        <p:spPr/>
        <p:txBody>
          <a:bodyPr/>
          <a:lstStyle/>
          <a:p>
            <a:pPr algn="l"/>
            <a:r>
              <a:rPr lang="de-DE" smtClean="0"/>
              <a:t>Name/Vortragstitel</a:t>
            </a:r>
            <a:endParaRPr lang="de-DE" dirty="0"/>
          </a:p>
        </p:txBody>
      </p:sp>
      <p:sp>
        <p:nvSpPr>
          <p:cNvPr id="4" name="Slide Number Placeholder 3"/>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270147633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r>
              <a:rPr lang="de-DE" smtClean="0"/>
              <a:t>31.03.14</a:t>
            </a:r>
            <a:endParaRPr lang="de-DE" dirty="0"/>
          </a:p>
        </p:txBody>
      </p:sp>
      <p:sp>
        <p:nvSpPr>
          <p:cNvPr id="6" name="Footer Placeholder 5"/>
          <p:cNvSpPr>
            <a:spLocks noGrp="1"/>
          </p:cNvSpPr>
          <p:nvPr>
            <p:ph type="ftr" sz="quarter" idx="11"/>
          </p:nvPr>
        </p:nvSpPr>
        <p:spPr/>
        <p:txBody>
          <a:bodyPr/>
          <a:lstStyle/>
          <a:p>
            <a:pPr algn="l"/>
            <a:r>
              <a:rPr lang="de-DE" smtClean="0"/>
              <a:t>Name/Vortragstitel</a:t>
            </a:r>
            <a:endParaRPr lang="de-DE" dirty="0"/>
          </a:p>
        </p:txBody>
      </p:sp>
      <p:sp>
        <p:nvSpPr>
          <p:cNvPr id="7" name="Slide Number Placeholder 6"/>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233999303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r>
              <a:rPr lang="de-DE" smtClean="0"/>
              <a:t>31.03.14</a:t>
            </a:r>
            <a:endParaRPr lang="de-DE" dirty="0"/>
          </a:p>
        </p:txBody>
      </p:sp>
      <p:sp>
        <p:nvSpPr>
          <p:cNvPr id="6" name="Footer Placeholder 5"/>
          <p:cNvSpPr>
            <a:spLocks noGrp="1"/>
          </p:cNvSpPr>
          <p:nvPr>
            <p:ph type="ftr" sz="quarter" idx="11"/>
          </p:nvPr>
        </p:nvSpPr>
        <p:spPr/>
        <p:txBody>
          <a:bodyPr/>
          <a:lstStyle/>
          <a:p>
            <a:pPr algn="l"/>
            <a:r>
              <a:rPr lang="de-DE" smtClean="0"/>
              <a:t>Name/Vortragstitel</a:t>
            </a:r>
            <a:endParaRPr lang="de-DE" dirty="0"/>
          </a:p>
        </p:txBody>
      </p:sp>
      <p:sp>
        <p:nvSpPr>
          <p:cNvPr id="7" name="Slide Number Placeholder 6"/>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123005594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de-DE" smtClean="0"/>
              <a:t>31.03.14</a:t>
            </a:r>
            <a:endParaRPr lang="de-DE" dirty="0"/>
          </a:p>
        </p:txBody>
      </p:sp>
      <p:sp>
        <p:nvSpPr>
          <p:cNvPr id="5" name="Footer Placeholder 4"/>
          <p:cNvSpPr>
            <a:spLocks noGrp="1"/>
          </p:cNvSpPr>
          <p:nvPr>
            <p:ph type="ftr" sz="quarter" idx="11"/>
          </p:nvPr>
        </p:nvSpPr>
        <p:spPr/>
        <p:txBody>
          <a:bodyPr/>
          <a:lstStyle/>
          <a:p>
            <a:pPr algn="l"/>
            <a:r>
              <a:rPr lang="de-DE" smtClean="0"/>
              <a:t>Name/Vortragstitel</a:t>
            </a:r>
            <a:endParaRPr lang="de-DE" dirty="0"/>
          </a:p>
        </p:txBody>
      </p:sp>
      <p:sp>
        <p:nvSpPr>
          <p:cNvPr id="6" name="Slide Number Placeholder 5"/>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3523895493"/>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de-DE" smtClean="0"/>
              <a:t>31.03.14</a:t>
            </a:r>
            <a:endParaRPr lang="de-DE" dirty="0"/>
          </a:p>
        </p:txBody>
      </p:sp>
      <p:sp>
        <p:nvSpPr>
          <p:cNvPr id="5" name="Footer Placeholder 4"/>
          <p:cNvSpPr>
            <a:spLocks noGrp="1"/>
          </p:cNvSpPr>
          <p:nvPr>
            <p:ph type="ftr" sz="quarter" idx="11"/>
          </p:nvPr>
        </p:nvSpPr>
        <p:spPr/>
        <p:txBody>
          <a:bodyPr/>
          <a:lstStyle/>
          <a:p>
            <a:pPr algn="l"/>
            <a:r>
              <a:rPr lang="de-DE" smtClean="0"/>
              <a:t>Name/Vortragstitel</a:t>
            </a:r>
            <a:endParaRPr lang="de-DE" dirty="0"/>
          </a:p>
        </p:txBody>
      </p:sp>
      <p:sp>
        <p:nvSpPr>
          <p:cNvPr id="6" name="Slide Number Placeholder 5"/>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54251875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31" y="1604041"/>
            <a:ext cx="7773339" cy="1883876"/>
          </a:xfrm>
        </p:spPr>
        <p:txBody>
          <a:bodyPr anchor="b"/>
          <a:lstStyle>
            <a:lvl1pPr algn="ct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3496751"/>
            <a:ext cx="7773339" cy="855483"/>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9B2D0E1-1F73-4691-BD41-DC0F32376D43}" type="datetimeFigureOut">
              <a:rPr lang="en-US" smtClean="0"/>
              <a:t>6/12/2025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E27A2-0863-4067-941F-5515427FC4BD}" type="slidenum">
              <a:rPr lang="en-US" smtClean="0"/>
              <a:t>‹#›</a:t>
            </a:fld>
            <a:endParaRPr lang="en-US"/>
          </a:p>
        </p:txBody>
      </p:sp>
    </p:spTree>
    <p:extLst>
      <p:ext uri="{BB962C8B-B14F-4D97-AF65-F5344CB8AC3E}">
        <p14:creationId xmlns:p14="http://schemas.microsoft.com/office/powerpoint/2010/main" val="592971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8" y="230397"/>
            <a:ext cx="6700979" cy="590668"/>
          </a:xfrm>
        </p:spPr>
        <p:txBody>
          <a:bodyPr/>
          <a:lstStyle/>
          <a:p>
            <a:r>
              <a:rPr lang="en-GB"/>
              <a:t>Click to edit Master title style</a:t>
            </a:r>
            <a:endParaRPr lang="de-DE"/>
          </a:p>
        </p:txBody>
      </p:sp>
      <p:sp>
        <p:nvSpPr>
          <p:cNvPr id="3" name="Inhaltsplatzhalter 2"/>
          <p:cNvSpPr>
            <a:spLocks noGrp="1"/>
          </p:cNvSpPr>
          <p:nvPr>
            <p:ph idx="1"/>
          </p:nvPr>
        </p:nvSpPr>
        <p:spPr/>
        <p:txBody>
          <a:bodyPr/>
          <a:lstStyle/>
          <a:p>
            <a:pPr lvl="0"/>
            <a:r>
              <a:rPr lang="en-GB"/>
              <a:t>Click to edit Master text styles</a:t>
            </a:r>
          </a:p>
        </p:txBody>
      </p:sp>
      <p:sp>
        <p:nvSpPr>
          <p:cNvPr id="6" name="Foliennummernplatzhalter 5"/>
          <p:cNvSpPr>
            <a:spLocks noGrp="1"/>
          </p:cNvSpPr>
          <p:nvPr>
            <p:ph type="sldNum" sz="quarter" idx="12"/>
          </p:nvPr>
        </p:nvSpPr>
        <p:spPr/>
        <p:txBody>
          <a:bodyPr/>
          <a:lstStyle/>
          <a:p>
            <a:fld id="{125CBDDA-5CCF-8748-8988-9DC6C8981774}" type="slidenum">
              <a:rPr lang="de-DE" smtClean="0"/>
              <a:t>‹#›</a:t>
            </a:fld>
            <a:endParaRPr lang="de-DE"/>
          </a:p>
        </p:txBody>
      </p:sp>
      <p:sp>
        <p:nvSpPr>
          <p:cNvPr id="5" name="Datumsplatzhalter 4"/>
          <p:cNvSpPr>
            <a:spLocks noGrp="1"/>
          </p:cNvSpPr>
          <p:nvPr>
            <p:ph type="dt" sz="half" idx="2"/>
          </p:nvPr>
        </p:nvSpPr>
        <p:spPr>
          <a:xfrm>
            <a:off x="7123547" y="4914483"/>
            <a:ext cx="825285" cy="273844"/>
          </a:xfrm>
          <a:prstGeom prst="rect">
            <a:avLst/>
          </a:prstGeom>
        </p:spPr>
        <p:txBody>
          <a:bodyPr vert="horz" lIns="91440" tIns="45720" rIns="91440" bIns="45720" rtlCol="0" anchor="ctr"/>
          <a:lstStyle>
            <a:lvl1pPr algn="r">
              <a:defRPr sz="750">
                <a:solidFill>
                  <a:schemeClr val="tx1"/>
                </a:solidFill>
              </a:defRPr>
            </a:lvl1pPr>
          </a:lstStyle>
          <a:p>
            <a:r>
              <a:rPr lang="de-DE"/>
              <a:t>31.03.14</a:t>
            </a:r>
            <a:endParaRPr lang="de-DE" dirty="0"/>
          </a:p>
        </p:txBody>
      </p:sp>
      <p:sp>
        <p:nvSpPr>
          <p:cNvPr id="8" name="Fußzeilenplatzhalter 7"/>
          <p:cNvSpPr>
            <a:spLocks noGrp="1"/>
          </p:cNvSpPr>
          <p:nvPr>
            <p:ph type="ftr" sz="quarter" idx="3"/>
          </p:nvPr>
        </p:nvSpPr>
        <p:spPr>
          <a:xfrm>
            <a:off x="3962401" y="4920459"/>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94766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Click to edit Master title style</a:t>
            </a:r>
            <a:endParaRPr lang="de-DE"/>
          </a:p>
        </p:txBody>
      </p:sp>
      <p:sp>
        <p:nvSpPr>
          <p:cNvPr id="3" name="Inhaltsplatzhalter 2"/>
          <p:cNvSpPr>
            <a:spLocks noGrp="1"/>
          </p:cNvSpPr>
          <p:nvPr>
            <p:ph sz="half" idx="1"/>
          </p:nvPr>
        </p:nvSpPr>
        <p:spPr>
          <a:xfrm>
            <a:off x="457200" y="1200151"/>
            <a:ext cx="4038600" cy="3394472"/>
          </a:xfrm>
        </p:spPr>
        <p:txBody>
          <a:bodyPr/>
          <a:lstStyle>
            <a:lvl1pPr>
              <a:defRPr sz="1800"/>
            </a:lvl1pPr>
            <a:lvl2pPr>
              <a:defRPr sz="1500"/>
            </a:lvl2pPr>
            <a:lvl3pPr>
              <a:defRPr sz="1350"/>
            </a:lvl3pPr>
            <a:lvl4pPr>
              <a:defRPr sz="1200"/>
            </a:lvl4pPr>
            <a:lvl5pPr>
              <a:defRPr sz="1050"/>
            </a:lvl5pPr>
            <a:lvl6pPr>
              <a:defRPr sz="1350"/>
            </a:lvl6pPr>
            <a:lvl7pPr>
              <a:defRPr sz="1350"/>
            </a:lvl7pPr>
            <a:lvl8pPr>
              <a:defRPr sz="1350"/>
            </a:lvl8pPr>
            <a:lvl9pPr>
              <a:defRPr sz="1350"/>
            </a:lvl9pPr>
          </a:lstStyle>
          <a:p>
            <a:pPr lvl="0"/>
            <a:r>
              <a:rPr lang="en-GB"/>
              <a:t>Click to edit Master text styles</a:t>
            </a:r>
          </a:p>
        </p:txBody>
      </p:sp>
      <p:sp>
        <p:nvSpPr>
          <p:cNvPr id="4" name="Inhaltsplatzhalter 3"/>
          <p:cNvSpPr>
            <a:spLocks noGrp="1"/>
          </p:cNvSpPr>
          <p:nvPr>
            <p:ph sz="half" idx="2"/>
          </p:nvPr>
        </p:nvSpPr>
        <p:spPr>
          <a:xfrm>
            <a:off x="4648200" y="1200151"/>
            <a:ext cx="4038600" cy="3394472"/>
          </a:xfrm>
        </p:spPr>
        <p:txBody>
          <a:bodyPr/>
          <a:lstStyle>
            <a:lvl1pPr>
              <a:defRPr sz="1800"/>
            </a:lvl1pPr>
            <a:lvl2pPr>
              <a:defRPr sz="1500"/>
            </a:lvl2pPr>
            <a:lvl3pPr>
              <a:defRPr sz="1350"/>
            </a:lvl3pPr>
            <a:lvl4pPr>
              <a:defRPr sz="1200"/>
            </a:lvl4pPr>
            <a:lvl5pPr>
              <a:defRPr sz="1050"/>
            </a:lvl5pPr>
            <a:lvl6pPr>
              <a:defRPr sz="1350"/>
            </a:lvl6pPr>
            <a:lvl7pPr>
              <a:defRPr sz="1350"/>
            </a:lvl7pPr>
            <a:lvl8pPr>
              <a:defRPr sz="1350"/>
            </a:lvl8pPr>
            <a:lvl9pPr>
              <a:defRPr sz="1350"/>
            </a:lvl9pPr>
          </a:lstStyle>
          <a:p>
            <a:pPr lvl="0"/>
            <a:r>
              <a:rPr lang="en-GB"/>
              <a:t>Click to edit Master text styles</a:t>
            </a:r>
          </a:p>
        </p:txBody>
      </p:sp>
      <p:sp>
        <p:nvSpPr>
          <p:cNvPr id="7" name="Foliennummernplatzhalter 6"/>
          <p:cNvSpPr>
            <a:spLocks noGrp="1"/>
          </p:cNvSpPr>
          <p:nvPr>
            <p:ph type="sldNum" sz="quarter" idx="12"/>
          </p:nvPr>
        </p:nvSpPr>
        <p:spPr/>
        <p:txBody>
          <a:bodyPr/>
          <a:lstStyle/>
          <a:p>
            <a:fld id="{125CBDDA-5CCF-8748-8988-9DC6C8981774}" type="slidenum">
              <a:rPr lang="de-DE" smtClean="0"/>
              <a:t>‹#›</a:t>
            </a:fld>
            <a:endParaRPr lang="de-DE"/>
          </a:p>
        </p:txBody>
      </p:sp>
      <p:sp>
        <p:nvSpPr>
          <p:cNvPr id="6" name="Datumsplatzhalter 4"/>
          <p:cNvSpPr>
            <a:spLocks noGrp="1"/>
          </p:cNvSpPr>
          <p:nvPr>
            <p:ph type="dt" sz="half" idx="13"/>
          </p:nvPr>
        </p:nvSpPr>
        <p:spPr>
          <a:xfrm>
            <a:off x="7099001" y="4914483"/>
            <a:ext cx="849831" cy="273844"/>
          </a:xfrm>
          <a:prstGeom prst="rect">
            <a:avLst/>
          </a:prstGeom>
        </p:spPr>
        <p:txBody>
          <a:bodyPr vert="horz" lIns="91440" tIns="45720" rIns="91440" bIns="45720" rtlCol="0" anchor="ctr"/>
          <a:lstStyle>
            <a:lvl1pPr algn="r">
              <a:defRPr sz="750">
                <a:solidFill>
                  <a:schemeClr val="tx1"/>
                </a:solidFill>
              </a:defRPr>
            </a:lvl1pPr>
          </a:lstStyle>
          <a:p>
            <a:r>
              <a:rPr lang="de-DE"/>
              <a:t>31.03.14</a:t>
            </a:r>
            <a:endParaRPr lang="de-DE" dirty="0"/>
          </a:p>
        </p:txBody>
      </p:sp>
      <p:sp>
        <p:nvSpPr>
          <p:cNvPr id="9" name="Fußzeilenplatzhalter 7"/>
          <p:cNvSpPr>
            <a:spLocks noGrp="1"/>
          </p:cNvSpPr>
          <p:nvPr>
            <p:ph type="ftr" sz="quarter" idx="3"/>
          </p:nvPr>
        </p:nvSpPr>
        <p:spPr>
          <a:xfrm>
            <a:off x="3962401" y="4920459"/>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2866025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Click to edit Master title style</a:t>
            </a:r>
            <a:endParaRPr lang="de-DE"/>
          </a:p>
        </p:txBody>
      </p:sp>
      <p:sp>
        <p:nvSpPr>
          <p:cNvPr id="5" name="Foliennummernplatzhalter 4"/>
          <p:cNvSpPr>
            <a:spLocks noGrp="1"/>
          </p:cNvSpPr>
          <p:nvPr>
            <p:ph type="sldNum" sz="quarter" idx="12"/>
          </p:nvPr>
        </p:nvSpPr>
        <p:spPr/>
        <p:txBody>
          <a:bodyPr/>
          <a:lstStyle/>
          <a:p>
            <a:fld id="{125CBDDA-5CCF-8748-8988-9DC6C8981774}" type="slidenum">
              <a:rPr lang="de-DE" smtClean="0"/>
              <a:t>‹#›</a:t>
            </a:fld>
            <a:endParaRPr lang="de-DE"/>
          </a:p>
        </p:txBody>
      </p:sp>
      <p:sp>
        <p:nvSpPr>
          <p:cNvPr id="4" name="Datumsplatzhalter 4"/>
          <p:cNvSpPr>
            <a:spLocks noGrp="1"/>
          </p:cNvSpPr>
          <p:nvPr>
            <p:ph type="dt" sz="half" idx="2"/>
          </p:nvPr>
        </p:nvSpPr>
        <p:spPr>
          <a:xfrm>
            <a:off x="7099001" y="4914483"/>
            <a:ext cx="849831" cy="273844"/>
          </a:xfrm>
          <a:prstGeom prst="rect">
            <a:avLst/>
          </a:prstGeom>
        </p:spPr>
        <p:txBody>
          <a:bodyPr vert="horz" lIns="91440" tIns="45720" rIns="91440" bIns="45720" rtlCol="0" anchor="ctr"/>
          <a:lstStyle>
            <a:lvl1pPr algn="r">
              <a:defRPr sz="750">
                <a:solidFill>
                  <a:schemeClr val="tx1"/>
                </a:solidFill>
              </a:defRPr>
            </a:lvl1pPr>
          </a:lstStyle>
          <a:p>
            <a:r>
              <a:rPr lang="de-DE"/>
              <a:t>31.03.14</a:t>
            </a:r>
            <a:endParaRPr lang="de-DE" dirty="0"/>
          </a:p>
        </p:txBody>
      </p:sp>
      <p:sp>
        <p:nvSpPr>
          <p:cNvPr id="7" name="Fußzeilenplatzhalter 7"/>
          <p:cNvSpPr>
            <a:spLocks noGrp="1"/>
          </p:cNvSpPr>
          <p:nvPr>
            <p:ph type="ftr" sz="quarter" idx="3"/>
          </p:nvPr>
        </p:nvSpPr>
        <p:spPr>
          <a:xfrm>
            <a:off x="3962401" y="4920459"/>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3889792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19" name="Google Shape;19;p33"/>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189" lvl="0" indent="-342892" algn="l">
              <a:lnSpc>
                <a:spcPct val="115000"/>
              </a:lnSpc>
              <a:spcBef>
                <a:spcPts val="0"/>
              </a:spcBef>
              <a:spcAft>
                <a:spcPts val="0"/>
              </a:spcAft>
              <a:buSzPts val="1800"/>
              <a:buChar char="●"/>
              <a:defRPr/>
            </a:lvl1pPr>
            <a:lvl2pPr marL="914378" lvl="1" indent="-317492" algn="l">
              <a:lnSpc>
                <a:spcPct val="115000"/>
              </a:lnSpc>
              <a:spcBef>
                <a:spcPts val="1600"/>
              </a:spcBef>
              <a:spcAft>
                <a:spcPts val="0"/>
              </a:spcAft>
              <a:buSzPts val="1400"/>
              <a:buChar char="○"/>
              <a:defRPr/>
            </a:lvl2pPr>
            <a:lvl3pPr marL="1371566" lvl="2" indent="-317492" algn="l">
              <a:lnSpc>
                <a:spcPct val="115000"/>
              </a:lnSpc>
              <a:spcBef>
                <a:spcPts val="1600"/>
              </a:spcBef>
              <a:spcAft>
                <a:spcPts val="0"/>
              </a:spcAft>
              <a:buSzPts val="1400"/>
              <a:buChar char="■"/>
              <a:defRPr/>
            </a:lvl3pPr>
            <a:lvl4pPr marL="1828754" lvl="3" indent="-317492" algn="l">
              <a:lnSpc>
                <a:spcPct val="115000"/>
              </a:lnSpc>
              <a:spcBef>
                <a:spcPts val="1600"/>
              </a:spcBef>
              <a:spcAft>
                <a:spcPts val="0"/>
              </a:spcAft>
              <a:buSzPts val="1400"/>
              <a:buChar char="●"/>
              <a:defRPr/>
            </a:lvl4pPr>
            <a:lvl5pPr marL="2285943" lvl="4" indent="-317492" algn="l">
              <a:lnSpc>
                <a:spcPct val="115000"/>
              </a:lnSpc>
              <a:spcBef>
                <a:spcPts val="1600"/>
              </a:spcBef>
              <a:spcAft>
                <a:spcPts val="0"/>
              </a:spcAft>
              <a:buSzPts val="1400"/>
              <a:buChar char="○"/>
              <a:defRPr/>
            </a:lvl5pPr>
            <a:lvl6pPr marL="2743132" lvl="5" indent="-317492" algn="l">
              <a:lnSpc>
                <a:spcPct val="115000"/>
              </a:lnSpc>
              <a:spcBef>
                <a:spcPts val="1600"/>
              </a:spcBef>
              <a:spcAft>
                <a:spcPts val="0"/>
              </a:spcAft>
              <a:buSzPts val="1400"/>
              <a:buChar char="■"/>
              <a:defRPr/>
            </a:lvl6pPr>
            <a:lvl7pPr marL="3200320" lvl="6" indent="-317492" algn="l">
              <a:lnSpc>
                <a:spcPct val="115000"/>
              </a:lnSpc>
              <a:spcBef>
                <a:spcPts val="1600"/>
              </a:spcBef>
              <a:spcAft>
                <a:spcPts val="0"/>
              </a:spcAft>
              <a:buSzPts val="1400"/>
              <a:buChar char="●"/>
              <a:defRPr/>
            </a:lvl7pPr>
            <a:lvl8pPr marL="3657509" lvl="7" indent="-317492" algn="l">
              <a:lnSpc>
                <a:spcPct val="115000"/>
              </a:lnSpc>
              <a:spcBef>
                <a:spcPts val="1600"/>
              </a:spcBef>
              <a:spcAft>
                <a:spcPts val="0"/>
              </a:spcAft>
              <a:buSzPts val="1400"/>
              <a:buChar char="○"/>
              <a:defRPr/>
            </a:lvl8pPr>
            <a:lvl9pPr marL="4114697" lvl="8" indent="-317492" algn="l">
              <a:lnSpc>
                <a:spcPct val="115000"/>
              </a:lnSpc>
              <a:spcBef>
                <a:spcPts val="1600"/>
              </a:spcBef>
              <a:spcAft>
                <a:spcPts val="1600"/>
              </a:spcAft>
              <a:buSzPts val="1400"/>
              <a:buChar char="■"/>
              <a:defRPr/>
            </a:lvl9pPr>
          </a:lstStyle>
          <a:p>
            <a:endParaRPr/>
          </a:p>
        </p:txBody>
      </p:sp>
      <p:sp>
        <p:nvSpPr>
          <p:cNvPr id="20" name="Google Shape;20;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fld id="{00000000-1234-1234-1234-123412341234}" type="slidenum">
              <a:rPr lang="es" smtClean="0"/>
              <a:pPr/>
              <a:t>‹#›</a:t>
            </a:fld>
            <a:endParaRPr lang="es"/>
          </a:p>
        </p:txBody>
      </p:sp>
    </p:spTree>
    <p:extLst>
      <p:ext uri="{BB962C8B-B14F-4D97-AF65-F5344CB8AC3E}">
        <p14:creationId xmlns:p14="http://schemas.microsoft.com/office/powerpoint/2010/main" val="36965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685331" y="1604041"/>
            <a:ext cx="7773339" cy="1883876"/>
          </a:xfrm>
        </p:spPr>
        <p:txBody>
          <a:bodyPr anchor="b"/>
          <a:lstStyle>
            <a:lvl1pPr algn="ct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3496751"/>
            <a:ext cx="7773339" cy="855483"/>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9B2D0E1-1F73-4691-BD41-DC0F32376D43}" type="datetimeFigureOut">
              <a:rPr lang="en-US" smtClean="0"/>
              <a:t>6/12/2025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E27A2-0863-4067-941F-5515427FC4BD}" type="slidenum">
              <a:rPr lang="en-US" smtClean="0"/>
              <a:t>‹#›</a:t>
            </a:fld>
            <a:endParaRPr lang="en-US"/>
          </a:p>
        </p:txBody>
      </p:sp>
    </p:spTree>
    <p:extLst>
      <p:ext uri="{BB962C8B-B14F-4D97-AF65-F5344CB8AC3E}">
        <p14:creationId xmlns:p14="http://schemas.microsoft.com/office/powerpoint/2010/main" val="270190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de-DE" smtClean="0"/>
              <a:t>31.03.14</a:t>
            </a:r>
            <a:endParaRPr lang="de-DE" dirty="0"/>
          </a:p>
        </p:txBody>
      </p:sp>
      <p:sp>
        <p:nvSpPr>
          <p:cNvPr id="5" name="Footer Placeholder 4"/>
          <p:cNvSpPr>
            <a:spLocks noGrp="1"/>
          </p:cNvSpPr>
          <p:nvPr>
            <p:ph type="ftr" sz="quarter" idx="11"/>
          </p:nvPr>
        </p:nvSpPr>
        <p:spPr/>
        <p:txBody>
          <a:bodyPr/>
          <a:lstStyle/>
          <a:p>
            <a:pPr algn="l"/>
            <a:r>
              <a:rPr lang="de-DE" smtClean="0"/>
              <a:t>Name/Vortragstitel</a:t>
            </a:r>
            <a:endParaRPr lang="de-DE" dirty="0"/>
          </a:p>
        </p:txBody>
      </p:sp>
      <p:sp>
        <p:nvSpPr>
          <p:cNvPr id="6" name="Slide Number Placeholder 5"/>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173147015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de-DE" smtClean="0"/>
              <a:t>31.03.14</a:t>
            </a:r>
            <a:endParaRPr lang="de-DE" dirty="0"/>
          </a:p>
        </p:txBody>
      </p:sp>
      <p:sp>
        <p:nvSpPr>
          <p:cNvPr id="5" name="Footer Placeholder 4"/>
          <p:cNvSpPr>
            <a:spLocks noGrp="1"/>
          </p:cNvSpPr>
          <p:nvPr>
            <p:ph type="ftr" sz="quarter" idx="11"/>
          </p:nvPr>
        </p:nvSpPr>
        <p:spPr/>
        <p:txBody>
          <a:bodyPr/>
          <a:lstStyle/>
          <a:p>
            <a:pPr algn="l"/>
            <a:r>
              <a:rPr lang="de-DE" smtClean="0"/>
              <a:t>Name/Vortragstitel</a:t>
            </a:r>
            <a:endParaRPr lang="de-DE" dirty="0"/>
          </a:p>
        </p:txBody>
      </p:sp>
      <p:sp>
        <p:nvSpPr>
          <p:cNvPr id="6" name="Slide Number Placeholder 5"/>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248175288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de-DE" smtClean="0"/>
              <a:t>31.03.14</a:t>
            </a:r>
            <a:endParaRPr lang="de-DE" dirty="0"/>
          </a:p>
        </p:txBody>
      </p:sp>
      <p:sp>
        <p:nvSpPr>
          <p:cNvPr id="5" name="Footer Placeholder 4"/>
          <p:cNvSpPr>
            <a:spLocks noGrp="1"/>
          </p:cNvSpPr>
          <p:nvPr>
            <p:ph type="ftr" sz="quarter" idx="11"/>
          </p:nvPr>
        </p:nvSpPr>
        <p:spPr/>
        <p:txBody>
          <a:bodyPr/>
          <a:lstStyle/>
          <a:p>
            <a:pPr algn="l"/>
            <a:r>
              <a:rPr lang="de-DE" smtClean="0"/>
              <a:t>Name/Vortragstitel</a:t>
            </a:r>
            <a:endParaRPr lang="de-DE" dirty="0"/>
          </a:p>
        </p:txBody>
      </p:sp>
      <p:sp>
        <p:nvSpPr>
          <p:cNvPr id="6" name="Slide Number Placeholder 5"/>
          <p:cNvSpPr>
            <a:spLocks noGrp="1"/>
          </p:cNvSpPr>
          <p:nvPr>
            <p:ph type="sldNum" sz="quarter" idx="12"/>
          </p:nvPr>
        </p:nvSpPr>
        <p:spPr/>
        <p:txBody>
          <a:bodyPr/>
          <a:lstStyle/>
          <a:p>
            <a:fld id="{125CBDDA-5CCF-8748-8988-9DC6C8981774}" type="slidenum">
              <a:rPr lang="de-DE" smtClean="0"/>
              <a:pPr/>
              <a:t>‹#›</a:t>
            </a:fld>
            <a:endParaRPr lang="de-DE" dirty="0"/>
          </a:p>
        </p:txBody>
      </p:sp>
    </p:spTree>
    <p:extLst>
      <p:ext uri="{BB962C8B-B14F-4D97-AF65-F5344CB8AC3E}">
        <p14:creationId xmlns:p14="http://schemas.microsoft.com/office/powerpoint/2010/main" val="118022687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2.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7" name="Gerade Verbindung 26">
            <a:extLst>
              <a:ext uri="{FF2B5EF4-FFF2-40B4-BE49-F238E27FC236}">
                <a16:creationId xmlns:a16="http://schemas.microsoft.com/office/drawing/2014/main" id="{943494DA-FA9D-1447-B70B-2896FD77F5D0}"/>
              </a:ext>
            </a:extLst>
          </p:cNvPr>
          <p:cNvCxnSpPr/>
          <p:nvPr userDrawn="1"/>
        </p:nvCxnSpPr>
        <p:spPr>
          <a:xfrm>
            <a:off x="0" y="5049583"/>
            <a:ext cx="9144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pic>
        <p:nvPicPr>
          <p:cNvPr id="22" name="Bild 6" descr="GSI_Logo_rgb.png">
            <a:extLst>
              <a:ext uri="{FF2B5EF4-FFF2-40B4-BE49-F238E27FC236}">
                <a16:creationId xmlns:a16="http://schemas.microsoft.com/office/drawing/2014/main" id="{0E0D4DB1-EEDA-A644-B002-75EBF9968E0A}"/>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609839" y="363875"/>
            <a:ext cx="1129081" cy="376361"/>
          </a:xfrm>
          <a:prstGeom prst="rect">
            <a:avLst/>
          </a:prstGeom>
        </p:spPr>
      </p:pic>
      <p:cxnSp>
        <p:nvCxnSpPr>
          <p:cNvPr id="23" name="Gerade Verbindung 22">
            <a:extLst>
              <a:ext uri="{FF2B5EF4-FFF2-40B4-BE49-F238E27FC236}">
                <a16:creationId xmlns:a16="http://schemas.microsoft.com/office/drawing/2014/main" id="{2AC6B5F8-0827-6645-B5C9-ED4385971D8F}"/>
              </a:ext>
            </a:extLst>
          </p:cNvPr>
          <p:cNvCxnSpPr/>
          <p:nvPr userDrawn="1"/>
        </p:nvCxnSpPr>
        <p:spPr>
          <a:xfrm>
            <a:off x="0" y="826224"/>
            <a:ext cx="9144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4" name="Rechteck 23">
            <a:extLst>
              <a:ext uri="{FF2B5EF4-FFF2-40B4-BE49-F238E27FC236}">
                <a16:creationId xmlns:a16="http://schemas.microsoft.com/office/drawing/2014/main" id="{CC9BBC89-C94F-2342-BFB0-0C52DC04C485}"/>
              </a:ext>
            </a:extLst>
          </p:cNvPr>
          <p:cNvSpPr>
            <a:spLocks/>
          </p:cNvSpPr>
          <p:nvPr userDrawn="1"/>
        </p:nvSpPr>
        <p:spPr>
          <a:xfrm>
            <a:off x="-1" y="727074"/>
            <a:ext cx="201600" cy="201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5" name="Rechteck 24">
            <a:extLst>
              <a:ext uri="{FF2B5EF4-FFF2-40B4-BE49-F238E27FC236}">
                <a16:creationId xmlns:a16="http://schemas.microsoft.com/office/drawing/2014/main" id="{5E807027-043F-224A-B8A1-2EA6FD7AA9B7}"/>
              </a:ext>
            </a:extLst>
          </p:cNvPr>
          <p:cNvSpPr>
            <a:spLocks/>
          </p:cNvSpPr>
          <p:nvPr userDrawn="1"/>
        </p:nvSpPr>
        <p:spPr>
          <a:xfrm>
            <a:off x="-1" y="4949824"/>
            <a:ext cx="203277" cy="203277"/>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Textplatzhalter 2"/>
          <p:cNvSpPr>
            <a:spLocks noGrp="1"/>
          </p:cNvSpPr>
          <p:nvPr>
            <p:ph type="body" idx="1"/>
          </p:nvPr>
        </p:nvSpPr>
        <p:spPr>
          <a:xfrm>
            <a:off x="317635" y="1088015"/>
            <a:ext cx="8420176" cy="3677689"/>
          </a:xfrm>
          <a:prstGeom prst="rect">
            <a:avLst/>
          </a:prstGeom>
        </p:spPr>
        <p:txBody>
          <a:bodyPr vert="horz" lIns="91440" tIns="45720" rIns="91440" bIns="4572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p:cNvSpPr>
            <a:spLocks noGrp="1"/>
          </p:cNvSpPr>
          <p:nvPr>
            <p:ph type="sldNum" sz="quarter" idx="4"/>
          </p:nvPr>
        </p:nvSpPr>
        <p:spPr>
          <a:xfrm>
            <a:off x="8015792" y="4914482"/>
            <a:ext cx="744898" cy="273844"/>
          </a:xfrm>
          <a:prstGeom prst="rect">
            <a:avLst/>
          </a:prstGeom>
        </p:spPr>
        <p:txBody>
          <a:bodyPr vert="horz" lIns="91440" tIns="45720" rIns="91440" bIns="45720" rtlCol="0" anchor="ctr"/>
          <a:lstStyle>
            <a:lvl1pPr algn="r">
              <a:defRPr sz="750">
                <a:solidFill>
                  <a:srgbClr val="333333"/>
                </a:solidFill>
                <a:latin typeface="Arial"/>
                <a:cs typeface="Arial"/>
              </a:defRPr>
            </a:lvl1pPr>
          </a:lstStyle>
          <a:p>
            <a:fld id="{125CBDDA-5CCF-8748-8988-9DC6C8981774}" type="slidenum">
              <a:rPr lang="de-DE" smtClean="0"/>
              <a:pPr/>
              <a:t>‹#›</a:t>
            </a:fld>
            <a:endParaRPr lang="de-DE" dirty="0"/>
          </a:p>
        </p:txBody>
      </p:sp>
      <p:sp>
        <p:nvSpPr>
          <p:cNvPr id="11" name="Textfeld 10"/>
          <p:cNvSpPr txBox="1"/>
          <p:nvPr/>
        </p:nvSpPr>
        <p:spPr>
          <a:xfrm>
            <a:off x="435270" y="4950517"/>
            <a:ext cx="3527133" cy="207749"/>
          </a:xfrm>
          <a:prstGeom prst="rect">
            <a:avLst/>
          </a:prstGeom>
          <a:noFill/>
        </p:spPr>
        <p:txBody>
          <a:bodyPr wrap="square" rtlCol="0" anchor="ctr">
            <a:spAutoFit/>
          </a:bodyPr>
          <a:lstStyle/>
          <a:p>
            <a:pPr marL="0" marR="0" indent="0" algn="l" defTabSz="342900" rtl="0" eaLnBrk="1" fontAlgn="auto" latinLnBrk="0" hangingPunct="1">
              <a:lnSpc>
                <a:spcPct val="100000"/>
              </a:lnSpc>
              <a:spcBef>
                <a:spcPts val="0"/>
              </a:spcBef>
              <a:spcAft>
                <a:spcPts val="0"/>
              </a:spcAft>
              <a:buClrTx/>
              <a:buSzTx/>
              <a:buFontTx/>
              <a:buNone/>
              <a:tabLst/>
              <a:defRPr/>
            </a:pPr>
            <a:r>
              <a:rPr lang="de-DE" sz="750" dirty="0">
                <a:solidFill>
                  <a:srgbClr val="333333"/>
                </a:solidFill>
                <a:latin typeface="Arial"/>
                <a:cs typeface="Arial"/>
              </a:rPr>
              <a:t>GSI Helmholtzzentrum für Schwerionenforschung GmbH</a:t>
            </a:r>
          </a:p>
        </p:txBody>
      </p:sp>
      <p:sp>
        <p:nvSpPr>
          <p:cNvPr id="2" name="Titelplatzhalter 1"/>
          <p:cNvSpPr>
            <a:spLocks noGrp="1"/>
          </p:cNvSpPr>
          <p:nvPr>
            <p:ph type="title"/>
          </p:nvPr>
        </p:nvSpPr>
        <p:spPr>
          <a:xfrm>
            <a:off x="317638" y="231075"/>
            <a:ext cx="6129236" cy="590668"/>
          </a:xfrm>
          <a:prstGeom prst="rect">
            <a:avLst/>
          </a:prstGeom>
        </p:spPr>
        <p:txBody>
          <a:bodyPr vert="horz" lIns="91440" tIns="45720" rIns="91440" bIns="45720" rtlCol="0" anchor="b" anchorCtr="0">
            <a:noAutofit/>
          </a:bodyPr>
          <a:lstStyle/>
          <a:p>
            <a:r>
              <a:rPr lang="de-DE" dirty="0"/>
              <a:t>Mastertitelformat bearbeiten</a:t>
            </a:r>
          </a:p>
        </p:txBody>
      </p:sp>
      <p:sp>
        <p:nvSpPr>
          <p:cNvPr id="5" name="Datumsplatzhalter 4"/>
          <p:cNvSpPr>
            <a:spLocks noGrp="1"/>
          </p:cNvSpPr>
          <p:nvPr>
            <p:ph type="dt" sz="half" idx="2"/>
          </p:nvPr>
        </p:nvSpPr>
        <p:spPr>
          <a:xfrm>
            <a:off x="7151256" y="4914482"/>
            <a:ext cx="848374" cy="273844"/>
          </a:xfrm>
          <a:prstGeom prst="rect">
            <a:avLst/>
          </a:prstGeom>
        </p:spPr>
        <p:txBody>
          <a:bodyPr vert="horz" lIns="91440" tIns="45720" rIns="91440" bIns="45720" rtlCol="0" anchor="ctr"/>
          <a:lstStyle>
            <a:lvl1pPr algn="r">
              <a:defRPr sz="750">
                <a:solidFill>
                  <a:srgbClr val="333333"/>
                </a:solidFill>
              </a:defRPr>
            </a:lvl1pPr>
          </a:lstStyle>
          <a:p>
            <a:r>
              <a:rPr lang="de-DE"/>
              <a:t>31.03.14</a:t>
            </a:r>
            <a:endParaRPr lang="de-DE" dirty="0"/>
          </a:p>
        </p:txBody>
      </p:sp>
      <p:sp>
        <p:nvSpPr>
          <p:cNvPr id="8" name="Fußzeilenplatzhalter 7"/>
          <p:cNvSpPr>
            <a:spLocks noGrp="1"/>
          </p:cNvSpPr>
          <p:nvPr>
            <p:ph type="ftr" sz="quarter" idx="3"/>
          </p:nvPr>
        </p:nvSpPr>
        <p:spPr>
          <a:xfrm>
            <a:off x="4013201" y="4920458"/>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a:t>Name/Vortragstitel</a:t>
            </a:r>
            <a:endParaRPr lang="de-DE" dirty="0"/>
          </a:p>
        </p:txBody>
      </p:sp>
      <p:pic>
        <p:nvPicPr>
          <p:cNvPr id="13" name="Bild 12" descr="FAIR_Logo_rgb.png">
            <a:extLst>
              <a:ext uri="{FF2B5EF4-FFF2-40B4-BE49-F238E27FC236}">
                <a16:creationId xmlns:a16="http://schemas.microsoft.com/office/drawing/2014/main" id="{6EBF7B64-1F60-354C-83F5-CFA893F204BE}"/>
              </a:ext>
            </a:extLst>
          </p:cNvPr>
          <p:cNvPicPr>
            <a:picLocks noChangeAspect="1"/>
          </p:cNvPicPr>
          <p:nvPr userDrawn="1"/>
        </p:nvPicPr>
        <p:blipFill>
          <a:blip r:embed="rId9" cstate="hqprint">
            <a:extLst>
              <a:ext uri="{28A0092B-C50C-407E-A947-70E740481C1C}">
                <a14:useLocalDpi xmlns:a14="http://schemas.microsoft.com/office/drawing/2010/main"/>
              </a:ext>
            </a:extLst>
          </a:blip>
          <a:stretch>
            <a:fillRect/>
          </a:stretch>
        </p:blipFill>
        <p:spPr>
          <a:xfrm>
            <a:off x="6640829" y="206825"/>
            <a:ext cx="775055" cy="645879"/>
          </a:xfrm>
          <a:prstGeom prst="rect">
            <a:avLst/>
          </a:prstGeom>
        </p:spPr>
      </p:pic>
    </p:spTree>
    <p:extLst>
      <p:ext uri="{BB962C8B-B14F-4D97-AF65-F5344CB8AC3E}">
        <p14:creationId xmlns:p14="http://schemas.microsoft.com/office/powerpoint/2010/main" val="2901886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hf sldNum="0" hdr="0" ftr="0" dt="0"/>
  <p:txStyles>
    <p:titleStyle>
      <a:lvl1pPr algn="l" defTabSz="342900" rtl="0" eaLnBrk="1" latinLnBrk="0" hangingPunct="1">
        <a:spcBef>
          <a:spcPct val="0"/>
        </a:spcBef>
        <a:buNone/>
        <a:defRPr sz="1800" b="1" kern="1200">
          <a:solidFill>
            <a:srgbClr val="333333"/>
          </a:solidFill>
          <a:latin typeface="Arial"/>
          <a:ea typeface="+mj-ea"/>
          <a:cs typeface="Arial"/>
        </a:defRPr>
      </a:lvl1pPr>
    </p:titleStyle>
    <p:bodyStyle>
      <a:lvl1pPr marL="257175" indent="-257175" algn="l" defTabSz="3429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1pPr>
      <a:lvl2pPr marL="557213" indent="-214313" algn="l" defTabSz="342900" rtl="0" eaLnBrk="1" latinLnBrk="0" hangingPunct="1">
        <a:spcBef>
          <a:spcPct val="20000"/>
        </a:spcBef>
        <a:buClr>
          <a:srgbClr val="FDBB63"/>
        </a:buClr>
        <a:buFont typeface="Wingdings" charset="2"/>
        <a:buChar char="§"/>
        <a:defRPr sz="1500" kern="1200">
          <a:solidFill>
            <a:srgbClr val="333333"/>
          </a:solidFill>
          <a:latin typeface="Arial"/>
          <a:ea typeface="+mn-ea"/>
          <a:cs typeface="Arial"/>
        </a:defRPr>
      </a:lvl2pPr>
      <a:lvl3pPr marL="857250" indent="-171450" algn="l" defTabSz="342900" rtl="0" eaLnBrk="1" latinLnBrk="0" hangingPunct="1">
        <a:spcBef>
          <a:spcPct val="20000"/>
        </a:spcBef>
        <a:buClr>
          <a:srgbClr val="FDBB63"/>
        </a:buClr>
        <a:buFont typeface="Wingdings" charset="2"/>
        <a:buChar char="§"/>
        <a:defRPr sz="1350" kern="1200">
          <a:solidFill>
            <a:srgbClr val="333333"/>
          </a:solidFill>
          <a:latin typeface="Arial"/>
          <a:ea typeface="+mn-ea"/>
          <a:cs typeface="Arial"/>
        </a:defRPr>
      </a:lvl3pPr>
      <a:lvl4pPr marL="1200150" indent="-171450" algn="l" defTabSz="342900" rtl="0" eaLnBrk="1" latinLnBrk="0" hangingPunct="1">
        <a:spcBef>
          <a:spcPct val="20000"/>
        </a:spcBef>
        <a:buClr>
          <a:srgbClr val="FDBB63"/>
        </a:buClr>
        <a:buFont typeface="Wingdings" charset="2"/>
        <a:buChar char="§"/>
        <a:defRPr sz="1200" kern="1200">
          <a:solidFill>
            <a:srgbClr val="333333"/>
          </a:solidFill>
          <a:latin typeface="Arial"/>
          <a:ea typeface="+mn-ea"/>
          <a:cs typeface="Arial"/>
        </a:defRPr>
      </a:lvl4pPr>
      <a:lvl5pPr marL="1543050" indent="-171450" algn="l" defTabSz="342900" rtl="0" eaLnBrk="1" latinLnBrk="0" hangingPunct="1">
        <a:spcBef>
          <a:spcPct val="20000"/>
        </a:spcBef>
        <a:buClr>
          <a:srgbClr val="FDBB63"/>
        </a:buClr>
        <a:buFont typeface="Wingdings" charset="2"/>
        <a:buChar char="§"/>
        <a:defRPr sz="1050" kern="1200">
          <a:solidFill>
            <a:srgbClr val="333333"/>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de-DE"/>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DE" smtClean="0"/>
              <a:t>31.03.14</a:t>
            </a:r>
            <a:endParaRPr lang="de-DE"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algn="l"/>
            <a:r>
              <a:rPr lang="de-DE" smtClean="0"/>
              <a:t>Name/Vortragstitel</a:t>
            </a:r>
            <a:endParaRPr lang="de-DE"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25CBDDA-5CCF-8748-8988-9DC6C8981774}" type="slidenum">
              <a:rPr lang="de-DE" smtClean="0"/>
              <a:pPr/>
              <a:t>‹#›</a:t>
            </a:fld>
            <a:endParaRPr lang="de-DE" dirty="0"/>
          </a:p>
        </p:txBody>
      </p:sp>
      <p:cxnSp>
        <p:nvCxnSpPr>
          <p:cNvPr id="7" name="Gerade Verbindung 26">
            <a:extLst>
              <a:ext uri="{FF2B5EF4-FFF2-40B4-BE49-F238E27FC236}">
                <a16:creationId xmlns:a16="http://schemas.microsoft.com/office/drawing/2014/main" id="{943494DA-FA9D-1447-B70B-2896FD77F5D0}"/>
              </a:ext>
            </a:extLst>
          </p:cNvPr>
          <p:cNvCxnSpPr/>
          <p:nvPr userDrawn="1"/>
        </p:nvCxnSpPr>
        <p:spPr>
          <a:xfrm>
            <a:off x="0" y="5049583"/>
            <a:ext cx="9144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pic>
        <p:nvPicPr>
          <p:cNvPr id="8" name="Bild 6" descr="GSI_Logo_rgb.png">
            <a:extLst>
              <a:ext uri="{FF2B5EF4-FFF2-40B4-BE49-F238E27FC236}">
                <a16:creationId xmlns:a16="http://schemas.microsoft.com/office/drawing/2014/main" id="{0E0D4DB1-EEDA-A644-B002-75EBF9968E0A}"/>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609839" y="363875"/>
            <a:ext cx="1129081" cy="376361"/>
          </a:xfrm>
          <a:prstGeom prst="rect">
            <a:avLst/>
          </a:prstGeom>
        </p:spPr>
      </p:pic>
      <p:cxnSp>
        <p:nvCxnSpPr>
          <p:cNvPr id="9" name="Gerade Verbindung 22">
            <a:extLst>
              <a:ext uri="{FF2B5EF4-FFF2-40B4-BE49-F238E27FC236}">
                <a16:creationId xmlns:a16="http://schemas.microsoft.com/office/drawing/2014/main" id="{2AC6B5F8-0827-6645-B5C9-ED4385971D8F}"/>
              </a:ext>
            </a:extLst>
          </p:cNvPr>
          <p:cNvCxnSpPr/>
          <p:nvPr userDrawn="1"/>
        </p:nvCxnSpPr>
        <p:spPr>
          <a:xfrm>
            <a:off x="0" y="826224"/>
            <a:ext cx="9144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10" name="Rechteck 23">
            <a:extLst>
              <a:ext uri="{FF2B5EF4-FFF2-40B4-BE49-F238E27FC236}">
                <a16:creationId xmlns:a16="http://schemas.microsoft.com/office/drawing/2014/main" id="{CC9BBC89-C94F-2342-BFB0-0C52DC04C485}"/>
              </a:ext>
            </a:extLst>
          </p:cNvPr>
          <p:cNvSpPr>
            <a:spLocks/>
          </p:cNvSpPr>
          <p:nvPr userDrawn="1"/>
        </p:nvSpPr>
        <p:spPr>
          <a:xfrm>
            <a:off x="-1" y="727074"/>
            <a:ext cx="201600" cy="201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1" name="Rechteck 24">
            <a:extLst>
              <a:ext uri="{FF2B5EF4-FFF2-40B4-BE49-F238E27FC236}">
                <a16:creationId xmlns:a16="http://schemas.microsoft.com/office/drawing/2014/main" id="{5E807027-043F-224A-B8A1-2EA6FD7AA9B7}"/>
              </a:ext>
            </a:extLst>
          </p:cNvPr>
          <p:cNvSpPr>
            <a:spLocks/>
          </p:cNvSpPr>
          <p:nvPr userDrawn="1"/>
        </p:nvSpPr>
        <p:spPr>
          <a:xfrm>
            <a:off x="-1" y="4949824"/>
            <a:ext cx="203277" cy="203277"/>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Bild 12" descr="FAIR_Logo_rgb.png">
            <a:extLst>
              <a:ext uri="{FF2B5EF4-FFF2-40B4-BE49-F238E27FC236}">
                <a16:creationId xmlns:a16="http://schemas.microsoft.com/office/drawing/2014/main" id="{6EBF7B64-1F60-354C-83F5-CFA893F204BE}"/>
              </a:ext>
            </a:extLst>
          </p:cNvPr>
          <p:cNvPicPr>
            <a:picLocks noChangeAspect="1"/>
          </p:cNvPicPr>
          <p:nvPr userDrawn="1"/>
        </p:nvPicPr>
        <p:blipFill>
          <a:blip r:embed="rId15" cstate="hqprint">
            <a:extLst>
              <a:ext uri="{28A0092B-C50C-407E-A947-70E740481C1C}">
                <a14:useLocalDpi xmlns:a14="http://schemas.microsoft.com/office/drawing/2010/main"/>
              </a:ext>
            </a:extLst>
          </a:blip>
          <a:stretch>
            <a:fillRect/>
          </a:stretch>
        </p:blipFill>
        <p:spPr>
          <a:xfrm>
            <a:off x="6640829" y="206825"/>
            <a:ext cx="775055" cy="645879"/>
          </a:xfrm>
          <a:prstGeom prst="rect">
            <a:avLst/>
          </a:prstGeom>
        </p:spPr>
      </p:pic>
    </p:spTree>
    <p:extLst>
      <p:ext uri="{BB962C8B-B14F-4D97-AF65-F5344CB8AC3E}">
        <p14:creationId xmlns:p14="http://schemas.microsoft.com/office/powerpoint/2010/main" val="258593312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tiff"/><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s://bit.ly/MatRadUsers" TargetMode="External"/><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hyperlink" Target="https://bit.ly/3tY42v1"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57.jpeg"/><Relationship Id="rId5" Type="http://schemas.openxmlformats.org/officeDocument/2006/relationships/image" Target="../media/image56.png"/><Relationship Id="rId4" Type="http://schemas.openxmlformats.org/officeDocument/2006/relationships/hyperlink" Target="https://bit.ly/3cZqM72"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 Id="rId5" Type="http://schemas.openxmlformats.org/officeDocument/2006/relationships/image" Target="../media/image14.jpg"/><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3.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18.xml"/><Relationship Id="rId6" Type="http://schemas.openxmlformats.org/officeDocument/2006/relationships/image" Target="../media/image19.jpeg"/><Relationship Id="rId5" Type="http://schemas.openxmlformats.org/officeDocument/2006/relationships/image" Target="../media/image18.jpg"/><Relationship Id="rId4"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5.xml.rels><?xml version="1.0" encoding="UTF-8" standalone="yes"?>
<Relationships xmlns="http://schemas.openxmlformats.org/package/2006/relationships"><Relationship Id="rId3" Type="http://schemas.openxmlformats.org/officeDocument/2006/relationships/hyperlink" Target="http://bit.ly/3sX756v" TargetMode="Externa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hyperlink" Target="http://bit.ly/3uXfNDt" TargetMode="Externa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jfif"/><Relationship Id="rId4" Type="http://schemas.openxmlformats.org/officeDocument/2006/relationships/image" Target="../media/image39.jpg"/></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916819" y="2206179"/>
            <a:ext cx="4303059" cy="584900"/>
          </a:xfrm>
        </p:spPr>
        <p:txBody>
          <a:bodyPr/>
          <a:lstStyle/>
          <a:p>
            <a:r>
              <a:rPr lang="de-DE" sz="2800" dirty="0" smtClean="0">
                <a:solidFill>
                  <a:srgbClr val="FF0000"/>
                </a:solidFill>
              </a:rPr>
              <a:t>What is matRad?</a:t>
            </a:r>
            <a:endParaRPr lang="de-DE" sz="2800" dirty="0">
              <a:solidFill>
                <a:srgbClr val="FF0000"/>
              </a:solidFill>
            </a:endParaRPr>
          </a:p>
        </p:txBody>
      </p:sp>
      <p:sp>
        <p:nvSpPr>
          <p:cNvPr id="3" name="Untertitel 2"/>
          <p:cNvSpPr>
            <a:spLocks noGrp="1"/>
          </p:cNvSpPr>
          <p:nvPr>
            <p:ph type="subTitle" idx="1"/>
          </p:nvPr>
        </p:nvSpPr>
        <p:spPr>
          <a:xfrm>
            <a:off x="2380428" y="2943595"/>
            <a:ext cx="4844813" cy="1044311"/>
          </a:xfrm>
        </p:spPr>
        <p:txBody>
          <a:bodyPr>
            <a:normAutofit/>
          </a:bodyPr>
          <a:lstStyle/>
          <a:p>
            <a:pPr marL="14288" algn="l"/>
            <a:r>
              <a:rPr lang="en-US" sz="1800" b="1" dirty="0" err="1" smtClean="0">
                <a:solidFill>
                  <a:schemeClr val="tx1"/>
                </a:solidFill>
              </a:rPr>
              <a:t>Nermine</a:t>
            </a:r>
            <a:r>
              <a:rPr lang="en-US" sz="1800" b="1" dirty="0" smtClean="0">
                <a:solidFill>
                  <a:schemeClr val="tx1"/>
                </a:solidFill>
              </a:rPr>
              <a:t> </a:t>
            </a:r>
            <a:r>
              <a:rPr lang="en-US" sz="1800" b="1" dirty="0" err="1" smtClean="0">
                <a:solidFill>
                  <a:schemeClr val="tx1"/>
                </a:solidFill>
              </a:rPr>
              <a:t>Muradi</a:t>
            </a:r>
            <a:r>
              <a:rPr lang="en-US" sz="1800" b="1" dirty="0" smtClean="0">
                <a:solidFill>
                  <a:schemeClr val="tx1"/>
                </a:solidFill>
              </a:rPr>
              <a:t>, </a:t>
            </a:r>
            <a:br>
              <a:rPr lang="en-US" sz="1800" b="1" dirty="0" smtClean="0">
                <a:solidFill>
                  <a:schemeClr val="tx1"/>
                </a:solidFill>
              </a:rPr>
            </a:br>
            <a:r>
              <a:rPr lang="en-US" sz="1800" b="1" dirty="0" smtClean="0">
                <a:solidFill>
                  <a:schemeClr val="tx1"/>
                </a:solidFill>
              </a:rPr>
              <a:t>University of </a:t>
            </a:r>
            <a:r>
              <a:rPr lang="en-US" sz="1800" b="1" dirty="0" err="1" smtClean="0">
                <a:solidFill>
                  <a:schemeClr val="tx1"/>
                </a:solidFill>
              </a:rPr>
              <a:t>Tetova</a:t>
            </a:r>
            <a:r>
              <a:rPr lang="sq-AL" sz="1800" b="1" dirty="0" smtClean="0">
                <a:solidFill>
                  <a:schemeClr val="tx1"/>
                </a:solidFill>
              </a:rPr>
              <a:t> &amp; </a:t>
            </a:r>
            <a:br>
              <a:rPr lang="sq-AL" sz="1800" b="1" dirty="0" smtClean="0">
                <a:solidFill>
                  <a:schemeClr val="tx1"/>
                </a:solidFill>
              </a:rPr>
            </a:br>
            <a:r>
              <a:rPr lang="en-US" sz="1800" b="1" dirty="0" smtClean="0">
                <a:solidFill>
                  <a:schemeClr val="tx1"/>
                </a:solidFill>
              </a:rPr>
              <a:t>Medical High school Nikola Stein</a:t>
            </a:r>
            <a:endParaRPr lang="en-US" sz="1800" b="1" dirty="0">
              <a:solidFill>
                <a:schemeClr val="tx1"/>
              </a:solidFill>
            </a:endParaRPr>
          </a:p>
          <a:p>
            <a:pPr algn="l"/>
            <a:endParaRPr lang="de-DE" dirty="0">
              <a:solidFill>
                <a:schemeClr val="tx1">
                  <a:lumMod val="50000"/>
                  <a:lumOff val="50000"/>
                </a:schemeClr>
              </a:solidFill>
            </a:endParaRPr>
          </a:p>
        </p:txBody>
      </p:sp>
      <p:pic>
        <p:nvPicPr>
          <p:cNvPr id="4" name="Picture 2">
            <a:extLst>
              <a:ext uri="{FF2B5EF4-FFF2-40B4-BE49-F238E27FC236}">
                <a16:creationId xmlns:a16="http://schemas.microsoft.com/office/drawing/2014/main" id="{E1700146-489B-014F-A5F5-BFE8A2A5DF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15" y="895007"/>
            <a:ext cx="1127760" cy="1127760"/>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8">
            <a:extLst>
              <a:ext uri="{FF2B5EF4-FFF2-40B4-BE49-F238E27FC236}">
                <a16:creationId xmlns:a16="http://schemas.microsoft.com/office/drawing/2014/main" id="{B31B528A-6FD6-3D4F-A4C4-0A49832D84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9702" y="4109912"/>
            <a:ext cx="1784555" cy="712185"/>
          </a:xfrm>
          <a:prstGeom prst="rect">
            <a:avLst/>
          </a:prstGeom>
        </p:spPr>
      </p:pic>
      <p:pic>
        <p:nvPicPr>
          <p:cNvPr id="8" name="Picture 7" descr="Diagram&#10;&#10;Description automatically generated">
            <a:extLst>
              <a:ext uri="{FF2B5EF4-FFF2-40B4-BE49-F238E27FC236}">
                <a16:creationId xmlns:a16="http://schemas.microsoft.com/office/drawing/2014/main" id="{2CA9EB12-486D-B24E-9D33-9C772BE230FC}"/>
              </a:ext>
            </a:extLst>
          </p:cNvPr>
          <p:cNvPicPr>
            <a:picLocks noChangeAspect="1"/>
          </p:cNvPicPr>
          <p:nvPr/>
        </p:nvPicPr>
        <p:blipFill>
          <a:blip r:embed="rId4"/>
          <a:stretch>
            <a:fillRect/>
          </a:stretch>
        </p:blipFill>
        <p:spPr>
          <a:xfrm>
            <a:off x="7608626" y="946260"/>
            <a:ext cx="1361199" cy="1214453"/>
          </a:xfrm>
          <a:prstGeom prst="rect">
            <a:avLst/>
          </a:prstGeom>
        </p:spPr>
      </p:pic>
      <p:pic>
        <p:nvPicPr>
          <p:cNvPr id="1025" name="Picture 1" descr="page1image28293760">
            <a:extLst>
              <a:ext uri="{FF2B5EF4-FFF2-40B4-BE49-F238E27FC236}">
                <a16:creationId xmlns:a16="http://schemas.microsoft.com/office/drawing/2014/main" id="{0C055608-C38A-7E4D-A84B-19538BB652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77063"/>
            <a:ext cx="2695575" cy="7085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A4097CBD-2EBC-9646-9DBE-62BF486A5C5E}"/>
              </a:ext>
            </a:extLst>
          </p:cNvPr>
          <p:cNvPicPr>
            <a:picLocks noChangeAspect="1"/>
          </p:cNvPicPr>
          <p:nvPr/>
        </p:nvPicPr>
        <p:blipFill>
          <a:blip r:embed="rId6"/>
          <a:stretch>
            <a:fillRect/>
          </a:stretch>
        </p:blipFill>
        <p:spPr>
          <a:xfrm>
            <a:off x="1248177" y="987821"/>
            <a:ext cx="903352" cy="854009"/>
          </a:xfrm>
          <a:prstGeom prst="rect">
            <a:avLst/>
          </a:prstGeom>
        </p:spPr>
      </p:pic>
      <p:sp>
        <p:nvSpPr>
          <p:cNvPr id="12" name="Title 1">
            <a:extLst>
              <a:ext uri="{FF2B5EF4-FFF2-40B4-BE49-F238E27FC236}">
                <a16:creationId xmlns:a16="http://schemas.microsoft.com/office/drawing/2014/main" id="{B2E1D17F-379F-7C4F-A355-7DC9C122BA5B}"/>
              </a:ext>
            </a:extLst>
          </p:cNvPr>
          <p:cNvSpPr txBox="1">
            <a:spLocks/>
          </p:cNvSpPr>
          <p:nvPr/>
        </p:nvSpPr>
        <p:spPr>
          <a:xfrm>
            <a:off x="311700" y="292850"/>
            <a:ext cx="7513299" cy="492746"/>
          </a:xfrm>
          <a:prstGeom prst="rect">
            <a:avLst/>
          </a:prstGeom>
        </p:spPr>
        <p:txBody>
          <a:bodyPr vert="horz" lIns="91440" tIns="45720" rIns="91440" bIns="45720" rtlCol="0" anchor="b" anchorCtr="0">
            <a:noAutofit/>
          </a:bodyPr>
          <a:lstStyle>
            <a:lvl1pPr algn="ctr" defTabSz="342900" rtl="0" eaLnBrk="1" latinLnBrk="0" hangingPunct="1">
              <a:spcBef>
                <a:spcPct val="0"/>
              </a:spcBef>
              <a:buNone/>
              <a:defRPr sz="2400" b="1" kern="1200">
                <a:solidFill>
                  <a:srgbClr val="666666"/>
                </a:solidFill>
                <a:latin typeface="Arial"/>
                <a:ea typeface="+mj-ea"/>
                <a:cs typeface="Arial"/>
              </a:defRPr>
            </a:lvl1pPr>
          </a:lstStyle>
          <a:p>
            <a:r>
              <a:rPr lang="de-DE" dirty="0" smtClean="0">
                <a:solidFill>
                  <a:schemeClr val="tx2">
                    <a:lumMod val="10000"/>
                  </a:schemeClr>
                </a:solidFill>
                <a:latin typeface="+mj-lt"/>
              </a:rPr>
              <a:t>Particle therapy Masterclass</a:t>
            </a:r>
            <a:endParaRPr lang="en-US" dirty="0">
              <a:solidFill>
                <a:schemeClr val="tx2">
                  <a:lumMod val="10000"/>
                </a:schemeClr>
              </a:solidFill>
              <a:latin typeface="+mj-lt"/>
            </a:endParaRPr>
          </a:p>
        </p:txBody>
      </p:sp>
      <p:sp>
        <p:nvSpPr>
          <p:cNvPr id="13" name="TextBox 12">
            <a:extLst>
              <a:ext uri="{FF2B5EF4-FFF2-40B4-BE49-F238E27FC236}">
                <a16:creationId xmlns:a16="http://schemas.microsoft.com/office/drawing/2014/main" id="{E6CA1450-754A-A146-906A-0F7762E072E7}"/>
              </a:ext>
            </a:extLst>
          </p:cNvPr>
          <p:cNvSpPr txBox="1"/>
          <p:nvPr/>
        </p:nvSpPr>
        <p:spPr>
          <a:xfrm>
            <a:off x="80630" y="3640208"/>
            <a:ext cx="1688012" cy="1384995"/>
          </a:xfrm>
          <a:prstGeom prst="rect">
            <a:avLst/>
          </a:prstGeom>
        </p:spPr>
        <p:txBody>
          <a:bodyPr vert="horz" wrap="square" lIns="91440" tIns="45720" rIns="91440" bIns="45720" rtlCol="0" anchor="t">
            <a:spAutoFit/>
          </a:bodyPr>
          <a:lstStyle/>
          <a:p>
            <a:r>
              <a:rPr lang="en-US" sz="1200" dirty="0"/>
              <a:t>Slides by</a:t>
            </a:r>
            <a:r>
              <a:rPr lang="en-US" sz="1200" dirty="0" smtClean="0"/>
              <a:t>:</a:t>
            </a:r>
          </a:p>
          <a:p>
            <a:r>
              <a:rPr lang="en-US" sz="1200" dirty="0" err="1" smtClean="0"/>
              <a:t>Nermine</a:t>
            </a:r>
            <a:r>
              <a:rPr lang="en-US" sz="1200" dirty="0" smtClean="0"/>
              <a:t> </a:t>
            </a:r>
            <a:r>
              <a:rPr lang="en-US" sz="1200" dirty="0" err="1" smtClean="0"/>
              <a:t>Muradi</a:t>
            </a:r>
            <a:r>
              <a:rPr lang="en-US" sz="1200" dirty="0"/>
              <a:t/>
            </a:r>
            <a:br>
              <a:rPr lang="en-US" sz="1200" dirty="0"/>
            </a:br>
            <a:r>
              <a:rPr lang="en-GB" sz="1200" dirty="0">
                <a:solidFill>
                  <a:srgbClr val="000000"/>
                </a:solidFill>
                <a:latin typeface="Verdana"/>
                <a:ea typeface="Verdana"/>
                <a:cs typeface="Verdana"/>
                <a:sym typeface="Verdana"/>
              </a:rPr>
              <a:t>Aris </a:t>
            </a:r>
            <a:r>
              <a:rPr lang="en-GB" sz="1200" dirty="0" err="1">
                <a:solidFill>
                  <a:srgbClr val="000000"/>
                </a:solidFill>
                <a:latin typeface="Verdana"/>
                <a:ea typeface="Verdana"/>
                <a:cs typeface="Verdana"/>
                <a:sym typeface="Verdana"/>
              </a:rPr>
              <a:t>Mamaras</a:t>
            </a:r>
            <a:endParaRPr lang="en-US" sz="1200" dirty="0"/>
          </a:p>
          <a:p>
            <a:pPr lvl="0"/>
            <a:r>
              <a:rPr lang="en-GB" sz="1200" dirty="0">
                <a:solidFill>
                  <a:srgbClr val="000000"/>
                </a:solidFill>
                <a:latin typeface="Verdana"/>
                <a:ea typeface="Verdana"/>
                <a:cs typeface="Verdana"/>
                <a:sym typeface="Verdana"/>
              </a:rPr>
              <a:t>Viridiana Badillo</a:t>
            </a:r>
            <a:endParaRPr lang="en-GB" sz="1200" dirty="0"/>
          </a:p>
          <a:p>
            <a:pPr lvl="0"/>
            <a:r>
              <a:rPr lang="en-GB" sz="1200" dirty="0">
                <a:solidFill>
                  <a:srgbClr val="000000"/>
                </a:solidFill>
                <a:latin typeface="Verdana"/>
                <a:ea typeface="Verdana"/>
                <a:cs typeface="Verdana"/>
                <a:sym typeface="Verdana"/>
              </a:rPr>
              <a:t>Enrique Sánchez</a:t>
            </a:r>
            <a:endParaRPr lang="en-GB" sz="1200" dirty="0"/>
          </a:p>
          <a:p>
            <a:pPr lvl="0"/>
            <a:r>
              <a:rPr lang="en-GB" sz="1200" dirty="0" err="1">
                <a:solidFill>
                  <a:srgbClr val="000000"/>
                </a:solidFill>
                <a:latin typeface="Verdana"/>
                <a:ea typeface="Verdana"/>
                <a:cs typeface="Verdana"/>
                <a:sym typeface="Verdana"/>
              </a:rPr>
              <a:t>Yiota</a:t>
            </a:r>
            <a:r>
              <a:rPr lang="en-GB" sz="1200" dirty="0">
                <a:solidFill>
                  <a:srgbClr val="000000"/>
                </a:solidFill>
                <a:latin typeface="Verdana"/>
                <a:ea typeface="Verdana"/>
                <a:cs typeface="Verdana"/>
                <a:sym typeface="Verdana"/>
              </a:rPr>
              <a:t> </a:t>
            </a:r>
            <a:r>
              <a:rPr lang="en-GB" sz="1200" dirty="0" err="1">
                <a:solidFill>
                  <a:srgbClr val="000000"/>
                </a:solidFill>
                <a:latin typeface="Verdana"/>
                <a:ea typeface="Verdana"/>
                <a:cs typeface="Verdana"/>
                <a:sym typeface="Verdana"/>
              </a:rPr>
              <a:t>Foka</a:t>
            </a:r>
            <a:endParaRPr lang="en-GB" sz="1200" dirty="0"/>
          </a:p>
          <a:p>
            <a:pPr algn="l"/>
            <a:endParaRPr lang="en-US" sz="1200" dirty="0"/>
          </a:p>
        </p:txBody>
      </p:sp>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88406" y="2321377"/>
            <a:ext cx="939405" cy="939405"/>
          </a:xfrm>
          <a:prstGeom prst="rect">
            <a:avLst/>
          </a:prstGeom>
        </p:spPr>
      </p:pic>
    </p:spTree>
    <p:extLst>
      <p:ext uri="{BB962C8B-B14F-4D97-AF65-F5344CB8AC3E}">
        <p14:creationId xmlns:p14="http://schemas.microsoft.com/office/powerpoint/2010/main" val="3910199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1814" y="172522"/>
            <a:ext cx="4725909" cy="523220"/>
          </a:xfrm>
          <a:prstGeom prst="rect">
            <a:avLst/>
          </a:prstGeom>
        </p:spPr>
        <p:txBody>
          <a:bodyPr wrap="none">
            <a:spAutoFit/>
          </a:bodyPr>
          <a:lstStyle/>
          <a:p>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Where is </a:t>
            </a:r>
            <a:r>
              <a:rPr lang="sq-AL"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Matrad</a:t>
            </a: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used today?</a:t>
            </a:r>
            <a:endParaRPr lang="en-US" sz="2800" dirty="0"/>
          </a:p>
        </p:txBody>
      </p:sp>
      <p:pic>
        <p:nvPicPr>
          <p:cNvPr id="1026" name="Picture 2" descr="https://lh7-rt.googleusercontent.com/slidesz/AGV_vUfyDznq6KNW1WCaMd3TN_OE-brxoXTBZ78SFxeETZwHrKw2UD_fDGxAWHr851oXjv6zDn5NRA6iybeaLF7IggRX1dXiK6oX0KX2P3feeF6oQQ82JBcJ9C4oqF9uyVKfO80H-FhU_9k64iRuXccO4FPpmTzhs6nxl8e22XBbkO-DgG8HT6vJJtc=s2048?key=m8FZKdJRfD-KBQdAcfUV2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245" y="1559155"/>
            <a:ext cx="4694830" cy="32292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5660" y="1185055"/>
            <a:ext cx="4572000" cy="1200329"/>
          </a:xfrm>
          <a:prstGeom prst="rect">
            <a:avLst/>
          </a:prstGeom>
        </p:spPr>
        <p:txBody>
          <a:bodyPr>
            <a:spAutoFit/>
          </a:bodyPr>
          <a:lstStyle/>
          <a:p>
            <a:r>
              <a:rPr lang="en-US" sz="2400" dirty="0">
                <a:solidFill>
                  <a:srgbClr val="1E4E79"/>
                </a:solidFill>
                <a:latin typeface="Times New Roman" panose="02020603050405020304" pitchFamily="18" charset="0"/>
              </a:rPr>
              <a:t>+30 INSTITUTES</a:t>
            </a:r>
            <a:endParaRPr lang="en-US" sz="2400" dirty="0"/>
          </a:p>
          <a:p>
            <a:r>
              <a:rPr lang="en-US" sz="2400" dirty="0"/>
              <a:t/>
            </a:r>
            <a:br>
              <a:rPr lang="en-US" sz="2400" dirty="0"/>
            </a:br>
            <a:endParaRPr lang="en-US" sz="2400" dirty="0"/>
          </a:p>
        </p:txBody>
      </p:sp>
      <p:sp>
        <p:nvSpPr>
          <p:cNvPr id="6" name="Rectangle 5"/>
          <p:cNvSpPr/>
          <p:nvPr/>
        </p:nvSpPr>
        <p:spPr>
          <a:xfrm>
            <a:off x="4694830" y="1246610"/>
            <a:ext cx="4572000" cy="2000548"/>
          </a:xfrm>
          <a:prstGeom prst="rect">
            <a:avLst/>
          </a:prstGeom>
        </p:spPr>
        <p:txBody>
          <a:bodyPr>
            <a:spAutoFit/>
          </a:bodyPr>
          <a:lstStyle/>
          <a:p>
            <a:pPr fontAlgn="base">
              <a:buFont typeface="Arial" panose="020B0604020202020204" pitchFamily="34" charset="0"/>
              <a:buChar char="•"/>
            </a:pPr>
            <a:r>
              <a:rPr lang="en-US" dirty="0" smtClean="0">
                <a:solidFill>
                  <a:srgbClr val="000000"/>
                </a:solidFill>
                <a:latin typeface="Calibri" panose="020F0502020204030204" pitchFamily="34" charset="0"/>
              </a:rPr>
              <a:t> With </a:t>
            </a:r>
            <a:r>
              <a:rPr lang="en-US" dirty="0">
                <a:solidFill>
                  <a:srgbClr val="000000"/>
                </a:solidFill>
                <a:latin typeface="Calibri" panose="020F0502020204030204" pitchFamily="34" charset="0"/>
              </a:rPr>
              <a:t>thousands of users worldwide. </a:t>
            </a:r>
            <a:endParaRPr lang="en-US" dirty="0">
              <a:solidFill>
                <a:srgbClr val="000000"/>
              </a:solidFill>
              <a:latin typeface="Noto Sans Symbols"/>
            </a:endParaRPr>
          </a:p>
          <a:p>
            <a:pPr fontAlgn="base">
              <a:buFont typeface="Arial" panose="020B0604020202020204" pitchFamily="34" charset="0"/>
              <a:buChar char="•"/>
            </a:pPr>
            <a:r>
              <a:rPr lang="en-US" dirty="0" smtClean="0">
                <a:solidFill>
                  <a:srgbClr val="000000"/>
                </a:solidFill>
                <a:latin typeface="Calibri" panose="020F0502020204030204" pitchFamily="34" charset="0"/>
              </a:rPr>
              <a:t>  For </a:t>
            </a:r>
            <a:r>
              <a:rPr lang="en-US" dirty="0">
                <a:solidFill>
                  <a:srgbClr val="000000"/>
                </a:solidFill>
                <a:latin typeface="Calibri" panose="020F0502020204030204" pitchFamily="34" charset="0"/>
              </a:rPr>
              <a:t>more information visit the map at the following link:</a:t>
            </a:r>
            <a:endParaRPr lang="en-US" dirty="0">
              <a:solidFill>
                <a:srgbClr val="000000"/>
              </a:solidFill>
              <a:latin typeface="Noto Sans Symbols"/>
            </a:endParaRPr>
          </a:p>
          <a:p>
            <a:r>
              <a:rPr lang="en-US" dirty="0"/>
              <a:t/>
            </a:r>
            <a:br>
              <a:rPr lang="en-US" dirty="0"/>
            </a:br>
            <a:r>
              <a:rPr lang="en-US" sz="1600" b="1" dirty="0">
                <a:solidFill>
                  <a:srgbClr val="000000"/>
                </a:solidFill>
                <a:latin typeface="Calibri" panose="020F0502020204030204" pitchFamily="34" charset="0"/>
              </a:rPr>
              <a:t>Link</a:t>
            </a:r>
            <a:r>
              <a:rPr lang="en-US" sz="1600" dirty="0">
                <a:solidFill>
                  <a:srgbClr val="000000"/>
                </a:solidFill>
                <a:latin typeface="Calibri" panose="020F0502020204030204" pitchFamily="34" charset="0"/>
              </a:rPr>
              <a:t>: </a:t>
            </a:r>
            <a:r>
              <a:rPr lang="en-US" sz="1600" u="sng" dirty="0">
                <a:solidFill>
                  <a:srgbClr val="00FF00"/>
                </a:solidFill>
                <a:latin typeface="Calibri" panose="020F0502020204030204" pitchFamily="34" charset="0"/>
                <a:hlinkClick r:id="rId3"/>
              </a:rPr>
              <a:t>https://bit.ly/MatRadUsers</a:t>
            </a:r>
            <a:endParaRPr lang="en-US" dirty="0"/>
          </a:p>
          <a:p>
            <a:r>
              <a:rPr lang="en-US" dirty="0"/>
              <a:t/>
            </a:r>
            <a:br>
              <a:rPr lang="en-US" dirty="0"/>
            </a:br>
            <a:endParaRPr lang="en-US" dirty="0"/>
          </a:p>
        </p:txBody>
      </p:sp>
    </p:spTree>
    <p:extLst>
      <p:ext uri="{BB962C8B-B14F-4D97-AF65-F5344CB8AC3E}">
        <p14:creationId xmlns:p14="http://schemas.microsoft.com/office/powerpoint/2010/main" val="79153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9B515-FE4B-B747-9910-8FC932C76F3B}"/>
              </a:ext>
            </a:extLst>
          </p:cNvPr>
          <p:cNvSpPr>
            <a:spLocks noGrp="1"/>
          </p:cNvSpPr>
          <p:nvPr>
            <p:ph type="title"/>
          </p:nvPr>
        </p:nvSpPr>
        <p:spPr/>
        <p:txBody>
          <a:bodyPr/>
          <a:lstStyle/>
          <a:p>
            <a:r>
              <a:rPr lang="en-US" dirty="0" err="1" smtClean="0"/>
              <a:t>matRad</a:t>
            </a:r>
            <a:r>
              <a:rPr lang="en-US" dirty="0" smtClean="0"/>
              <a:t> </a:t>
            </a:r>
            <a:r>
              <a:rPr lang="en-US" dirty="0" smtClean="0"/>
              <a:t>cases for</a:t>
            </a:r>
            <a:r>
              <a:rPr lang="en-US" dirty="0" smtClean="0"/>
              <a:t> </a:t>
            </a:r>
            <a:r>
              <a:rPr lang="en-US" dirty="0"/>
              <a:t>PTMC</a:t>
            </a:r>
          </a:p>
        </p:txBody>
      </p:sp>
      <p:sp>
        <p:nvSpPr>
          <p:cNvPr id="3" name="Content Placeholder 2">
            <a:extLst>
              <a:ext uri="{FF2B5EF4-FFF2-40B4-BE49-F238E27FC236}">
                <a16:creationId xmlns:a16="http://schemas.microsoft.com/office/drawing/2014/main" id="{2B6E5EA3-174D-5347-9F2D-48DB22E37AA7}"/>
              </a:ext>
            </a:extLst>
          </p:cNvPr>
          <p:cNvSpPr>
            <a:spLocks noGrp="1"/>
          </p:cNvSpPr>
          <p:nvPr>
            <p:ph idx="1"/>
          </p:nvPr>
        </p:nvSpPr>
        <p:spPr/>
        <p:txBody>
          <a:bodyPr/>
          <a:lstStyle/>
          <a:p>
            <a:r>
              <a:rPr lang="en-US" dirty="0"/>
              <a:t>The program installation package comes with 6 case studies::</a:t>
            </a:r>
            <a:endParaRPr lang="en-US" dirty="0"/>
          </a:p>
          <a:p>
            <a:pPr lvl="1"/>
            <a:r>
              <a:rPr lang="en-US" dirty="0"/>
              <a:t>TG 119 </a:t>
            </a:r>
            <a:r>
              <a:rPr lang="en-US" dirty="0" smtClean="0"/>
              <a:t>or phantom </a:t>
            </a:r>
            <a:r>
              <a:rPr lang="en-US" dirty="0"/>
              <a:t>C</a:t>
            </a:r>
          </a:p>
          <a:p>
            <a:pPr lvl="1"/>
            <a:r>
              <a:rPr lang="en-US" dirty="0" smtClean="0"/>
              <a:t>Liver</a:t>
            </a:r>
            <a:endParaRPr lang="sq-AL" dirty="0" smtClean="0"/>
          </a:p>
          <a:p>
            <a:pPr lvl="1"/>
            <a:r>
              <a:rPr lang="sq-AL" dirty="0" smtClean="0"/>
              <a:t>Prostat</a:t>
            </a:r>
            <a:r>
              <a:rPr lang="en-US" dirty="0" smtClean="0"/>
              <a:t>e</a:t>
            </a:r>
            <a:endParaRPr lang="en-US" dirty="0"/>
          </a:p>
          <a:p>
            <a:pPr lvl="1"/>
            <a:r>
              <a:rPr lang="en-US" dirty="0"/>
              <a:t>Head &amp; Neck (H&amp;N</a:t>
            </a:r>
            <a:r>
              <a:rPr lang="en-US" dirty="0" smtClean="0"/>
              <a:t>)</a:t>
            </a:r>
            <a:endParaRPr lang="sq-AL" dirty="0" smtClean="0"/>
          </a:p>
          <a:p>
            <a:pPr lvl="1"/>
            <a:r>
              <a:rPr lang="sq-AL" dirty="0" smtClean="0"/>
              <a:t>Box phantom</a:t>
            </a:r>
          </a:p>
          <a:p>
            <a:pPr lvl="1"/>
            <a:r>
              <a:rPr lang="sq-AL" dirty="0" smtClean="0"/>
              <a:t>Alderson case</a:t>
            </a:r>
            <a:endParaRPr lang="en-US" dirty="0"/>
          </a:p>
        </p:txBody>
      </p:sp>
      <p:pic>
        <p:nvPicPr>
          <p:cNvPr id="5" name="Google Shape;103;p4">
            <a:extLst>
              <a:ext uri="{FF2B5EF4-FFF2-40B4-BE49-F238E27FC236}">
                <a16:creationId xmlns:a16="http://schemas.microsoft.com/office/drawing/2014/main" id="{A237364D-67AF-D74D-9AB3-765D8E5B568D}"/>
              </a:ext>
            </a:extLst>
          </p:cNvPr>
          <p:cNvPicPr preferRelativeResize="0"/>
          <p:nvPr/>
        </p:nvPicPr>
        <p:blipFill rotWithShape="1">
          <a:blip r:embed="rId2">
            <a:alphaModFix/>
          </a:blip>
          <a:srcRect/>
          <a:stretch/>
        </p:blipFill>
        <p:spPr>
          <a:xfrm>
            <a:off x="5682193" y="1757878"/>
            <a:ext cx="3144172" cy="2688881"/>
          </a:xfrm>
          <a:prstGeom prst="rect">
            <a:avLst/>
          </a:prstGeom>
          <a:noFill/>
          <a:ln>
            <a:noFill/>
          </a:ln>
        </p:spPr>
      </p:pic>
    </p:spTree>
    <p:extLst>
      <p:ext uri="{BB962C8B-B14F-4D97-AF65-F5344CB8AC3E}">
        <p14:creationId xmlns:p14="http://schemas.microsoft.com/office/powerpoint/2010/main" val="21090806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CABBB-ECD1-614C-87E4-F8DB91B16FE5}"/>
              </a:ext>
            </a:extLst>
          </p:cNvPr>
          <p:cNvSpPr>
            <a:spLocks noGrp="1"/>
          </p:cNvSpPr>
          <p:nvPr>
            <p:ph type="title"/>
          </p:nvPr>
        </p:nvSpPr>
        <p:spPr>
          <a:xfrm>
            <a:off x="422568" y="230397"/>
            <a:ext cx="6700979" cy="590668"/>
          </a:xfrm>
        </p:spPr>
        <p:txBody>
          <a:bodyPr anchor="b">
            <a:normAutofit/>
          </a:bodyPr>
          <a:lstStyle/>
          <a:p>
            <a:r>
              <a:rPr lang="en-US" dirty="0" smtClean="0"/>
              <a:t>How is data processing carried out?</a:t>
            </a:r>
            <a:endParaRPr lang="en-US" dirty="0"/>
          </a:p>
        </p:txBody>
      </p:sp>
      <p:pic>
        <p:nvPicPr>
          <p:cNvPr id="4" name="Content Placeholder 3" descr="Diagram&#10;&#10;Description automatically generated">
            <a:extLst>
              <a:ext uri="{FF2B5EF4-FFF2-40B4-BE49-F238E27FC236}">
                <a16:creationId xmlns:a16="http://schemas.microsoft.com/office/drawing/2014/main" id="{4849B5AA-83B7-024B-A10D-EFD8ADEA0281}"/>
              </a:ext>
            </a:extLst>
          </p:cNvPr>
          <p:cNvPicPr>
            <a:picLocks noGrp="1" noChangeAspect="1"/>
          </p:cNvPicPr>
          <p:nvPr>
            <p:ph idx="1"/>
          </p:nvPr>
        </p:nvPicPr>
        <p:blipFill>
          <a:blip r:embed="rId2"/>
          <a:stretch>
            <a:fillRect/>
          </a:stretch>
        </p:blipFill>
        <p:spPr>
          <a:xfrm>
            <a:off x="463979" y="1088015"/>
            <a:ext cx="8127488" cy="3677689"/>
          </a:xfrm>
          <a:prstGeom prst="rect">
            <a:avLst/>
          </a:prstGeom>
          <a:noFill/>
        </p:spPr>
      </p:pic>
    </p:spTree>
    <p:extLst>
      <p:ext uri="{BB962C8B-B14F-4D97-AF65-F5344CB8AC3E}">
        <p14:creationId xmlns:p14="http://schemas.microsoft.com/office/powerpoint/2010/main" val="1368723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34613" y="-93357"/>
            <a:ext cx="7886700" cy="575234"/>
          </a:xfrm>
        </p:spPr>
        <p:txBody>
          <a:bodyPr>
            <a:normAutofit/>
          </a:bodyPr>
          <a:lstStyle/>
          <a:p>
            <a:pPr algn="ctr"/>
            <a:r>
              <a:rPr lang="en-US" sz="27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How does </a:t>
            </a:r>
            <a:r>
              <a:rPr lang="en-US" sz="27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MatRad</a:t>
            </a:r>
            <a:r>
              <a:rPr lang="en-US" sz="27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work?</a:t>
            </a:r>
            <a:endParaRPr lang="el-GR" sz="27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Google Shape;149;g8b081e9165_0_51"/>
          <p:cNvSpPr/>
          <p:nvPr/>
        </p:nvSpPr>
        <p:spPr>
          <a:xfrm>
            <a:off x="2966630" y="632091"/>
            <a:ext cx="2456953" cy="454097"/>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lvl="0" algn="ctr">
              <a:buClr>
                <a:srgbClr val="000000"/>
              </a:buClr>
              <a:buSzPts val="1600"/>
            </a:pPr>
            <a:r>
              <a:rPr lang="en-US" sz="1200" b="1" dirty="0">
                <a:latin typeface="Amatic SC"/>
                <a:ea typeface="Amatic SC"/>
                <a:cs typeface="Amatic SC"/>
                <a:sym typeface="Amatic SC"/>
              </a:rPr>
              <a:t>We enter the patient data</a:t>
            </a:r>
            <a:endParaRPr sz="1200" b="1" dirty="0">
              <a:solidFill>
                <a:srgbClr val="000000"/>
              </a:solidFill>
              <a:latin typeface="Amatic SC"/>
              <a:ea typeface="Amatic SC"/>
              <a:cs typeface="Amatic SC"/>
              <a:sym typeface="Amatic SC"/>
            </a:endParaRPr>
          </a:p>
        </p:txBody>
      </p:sp>
      <p:sp>
        <p:nvSpPr>
          <p:cNvPr id="6" name="Google Shape;150;g8b081e9165_0_51"/>
          <p:cNvSpPr/>
          <p:nvPr/>
        </p:nvSpPr>
        <p:spPr>
          <a:xfrm>
            <a:off x="2966630" y="1446097"/>
            <a:ext cx="2456953" cy="962186"/>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lvl="0" algn="ctr">
              <a:buClr>
                <a:srgbClr val="000000"/>
              </a:buClr>
              <a:buSzPts val="1600"/>
            </a:pPr>
            <a:r>
              <a:rPr lang="en-US" sz="1200" b="1" dirty="0">
                <a:latin typeface="Amatic SC"/>
                <a:ea typeface="Amatic SC"/>
                <a:cs typeface="Amatic SC"/>
                <a:sym typeface="Amatic SC"/>
              </a:rPr>
              <a:t>We set the parameters of the treatment plan  (Radiation geometry etc.)</a:t>
            </a:r>
            <a:endParaRPr sz="1200" b="1" dirty="0">
              <a:solidFill>
                <a:srgbClr val="000000"/>
              </a:solidFill>
              <a:latin typeface="Amatic SC"/>
              <a:ea typeface="Amatic SC"/>
              <a:cs typeface="Amatic SC"/>
              <a:sym typeface="Amatic SC"/>
            </a:endParaRPr>
          </a:p>
        </p:txBody>
      </p:sp>
      <p:sp>
        <p:nvSpPr>
          <p:cNvPr id="7" name="Google Shape;154;g8b081e9165_0_51"/>
          <p:cNvSpPr/>
          <p:nvPr/>
        </p:nvSpPr>
        <p:spPr>
          <a:xfrm>
            <a:off x="4110169" y="1142168"/>
            <a:ext cx="169875" cy="247950"/>
          </a:xfrm>
          <a:prstGeom prst="down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buClr>
                <a:srgbClr val="000000"/>
              </a:buClr>
              <a:buSzPts val="1400"/>
            </a:pPr>
            <a:endParaRPr sz="1050">
              <a:solidFill>
                <a:srgbClr val="000000"/>
              </a:solidFill>
              <a:latin typeface="Arial"/>
              <a:ea typeface="Arial"/>
              <a:cs typeface="Arial"/>
              <a:sym typeface="Arial"/>
            </a:endParaRPr>
          </a:p>
        </p:txBody>
      </p:sp>
      <p:sp>
        <p:nvSpPr>
          <p:cNvPr id="8" name="Google Shape;149;g8b081e9165_0_51"/>
          <p:cNvSpPr/>
          <p:nvPr/>
        </p:nvSpPr>
        <p:spPr>
          <a:xfrm>
            <a:off x="2966630" y="2768193"/>
            <a:ext cx="2456953" cy="707971"/>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lvl="0" algn="ctr">
              <a:buClr>
                <a:srgbClr val="000000"/>
              </a:buClr>
              <a:buSzPts val="1600"/>
            </a:pPr>
            <a:r>
              <a:rPr lang="en-US" sz="1200" b="1" dirty="0">
                <a:latin typeface="Amatic SC"/>
                <a:ea typeface="Amatic SC"/>
                <a:cs typeface="Amatic SC"/>
                <a:sym typeface="Amatic SC"/>
              </a:rPr>
              <a:t>We calculate the dose of distribution to the cancerous tissue through algorithms</a:t>
            </a:r>
            <a:endParaRPr sz="1200" b="1" dirty="0">
              <a:solidFill>
                <a:srgbClr val="000000"/>
              </a:solidFill>
              <a:latin typeface="Amatic SC"/>
              <a:ea typeface="Amatic SC"/>
              <a:cs typeface="Amatic SC"/>
              <a:sym typeface="Amatic SC"/>
            </a:endParaRPr>
          </a:p>
        </p:txBody>
      </p:sp>
      <p:sp>
        <p:nvSpPr>
          <p:cNvPr id="9" name="Google Shape;150;g8b081e9165_0_51"/>
          <p:cNvSpPr/>
          <p:nvPr/>
        </p:nvSpPr>
        <p:spPr>
          <a:xfrm>
            <a:off x="2966630" y="3836074"/>
            <a:ext cx="2456953" cy="55686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lvl="0" algn="ctr">
              <a:buClr>
                <a:srgbClr val="000000"/>
              </a:buClr>
              <a:buSzPts val="1600"/>
            </a:pPr>
            <a:r>
              <a:rPr lang="en-US" sz="1200" b="1" dirty="0">
                <a:solidFill>
                  <a:srgbClr val="000000"/>
                </a:solidFill>
                <a:latin typeface="Amatic SC"/>
                <a:ea typeface="Amatic SC"/>
                <a:cs typeface="Amatic SC"/>
                <a:sym typeface="Amatic SC"/>
              </a:rPr>
              <a:t>Visualization of the plan with the reverse planning technique (Inverse planning)</a:t>
            </a:r>
            <a:endParaRPr sz="1200" b="1" dirty="0">
              <a:solidFill>
                <a:srgbClr val="000000"/>
              </a:solidFill>
              <a:latin typeface="Amatic SC"/>
              <a:ea typeface="Amatic SC"/>
              <a:cs typeface="Amatic SC"/>
              <a:sym typeface="Amatic SC"/>
            </a:endParaRPr>
          </a:p>
        </p:txBody>
      </p:sp>
      <p:sp>
        <p:nvSpPr>
          <p:cNvPr id="10" name="Google Shape;154;g8b081e9165_0_51"/>
          <p:cNvSpPr/>
          <p:nvPr/>
        </p:nvSpPr>
        <p:spPr>
          <a:xfrm>
            <a:off x="4110169" y="3532144"/>
            <a:ext cx="169875" cy="247950"/>
          </a:xfrm>
          <a:prstGeom prst="down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buClr>
                <a:srgbClr val="000000"/>
              </a:buClr>
              <a:buSzPts val="1400"/>
            </a:pPr>
            <a:endParaRPr sz="1050">
              <a:solidFill>
                <a:srgbClr val="000000"/>
              </a:solidFill>
              <a:latin typeface="Arial"/>
              <a:ea typeface="Arial"/>
              <a:cs typeface="Arial"/>
              <a:sym typeface="Arial"/>
            </a:endParaRPr>
          </a:p>
        </p:txBody>
      </p:sp>
      <p:sp>
        <p:nvSpPr>
          <p:cNvPr id="11" name="Google Shape;154;g8b081e9165_0_51"/>
          <p:cNvSpPr/>
          <p:nvPr/>
        </p:nvSpPr>
        <p:spPr>
          <a:xfrm>
            <a:off x="4112949" y="2464263"/>
            <a:ext cx="169875" cy="247950"/>
          </a:xfrm>
          <a:prstGeom prst="down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buClr>
                <a:srgbClr val="000000"/>
              </a:buClr>
              <a:buSzPts val="1400"/>
            </a:pPr>
            <a:endParaRPr sz="1050">
              <a:solidFill>
                <a:srgbClr val="000000"/>
              </a:solidFill>
              <a:latin typeface="Arial"/>
              <a:ea typeface="Arial"/>
              <a:cs typeface="Arial"/>
              <a:sym typeface="Arial"/>
            </a:endParaRPr>
          </a:p>
        </p:txBody>
      </p:sp>
      <p:sp>
        <p:nvSpPr>
          <p:cNvPr id="12" name="Google Shape;150;g8b081e9165_0_51"/>
          <p:cNvSpPr/>
          <p:nvPr/>
        </p:nvSpPr>
        <p:spPr>
          <a:xfrm>
            <a:off x="2966630" y="4752844"/>
            <a:ext cx="2456953" cy="354581"/>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lvl="0" algn="ctr">
              <a:buClr>
                <a:srgbClr val="000000"/>
              </a:buClr>
              <a:buSzPts val="1600"/>
            </a:pPr>
            <a:r>
              <a:rPr lang="en-US" sz="1200" b="1" dirty="0">
                <a:solidFill>
                  <a:srgbClr val="000000"/>
                </a:solidFill>
                <a:latin typeface="Amatic SC"/>
                <a:ea typeface="Amatic SC"/>
                <a:cs typeface="Amatic SC"/>
                <a:sym typeface="Amatic SC"/>
              </a:rPr>
              <a:t>Completion of Simulation</a:t>
            </a:r>
            <a:endParaRPr sz="1200" b="1" dirty="0">
              <a:solidFill>
                <a:srgbClr val="000000"/>
              </a:solidFill>
              <a:latin typeface="Amatic SC"/>
              <a:ea typeface="Amatic SC"/>
              <a:cs typeface="Amatic SC"/>
              <a:sym typeface="Amatic SC"/>
            </a:endParaRPr>
          </a:p>
        </p:txBody>
      </p:sp>
      <p:sp>
        <p:nvSpPr>
          <p:cNvPr id="13" name="Google Shape;154;g8b081e9165_0_51"/>
          <p:cNvSpPr/>
          <p:nvPr/>
        </p:nvSpPr>
        <p:spPr>
          <a:xfrm>
            <a:off x="4110169" y="4448914"/>
            <a:ext cx="169875" cy="247950"/>
          </a:xfrm>
          <a:prstGeom prst="down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buClr>
                <a:srgbClr val="000000"/>
              </a:buClr>
              <a:buSzPts val="1400"/>
            </a:pPr>
            <a:endParaRPr sz="1050">
              <a:solidFill>
                <a:srgbClr val="000000"/>
              </a:solidFill>
              <a:latin typeface="Arial"/>
              <a:ea typeface="Arial"/>
              <a:cs typeface="Arial"/>
              <a:sym typeface="Arial"/>
            </a:endParaRPr>
          </a:p>
        </p:txBody>
      </p:sp>
      <p:pic>
        <p:nvPicPr>
          <p:cNvPr id="2050" name="Picture 2" descr="https://lh6.googleusercontent.com/L-Mue7G9u7bbZydAnk9UNQD4c3RkzAvLjhSPg6jY6Gvh0rqlZigV5qKoCIEtwqafLov2wulG5ORH4eWh54iEQr8nMSBZdtiAd5SBISKumlg2VYYnOpOVQ4HkpTtUHhkra-ic8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452" y="679777"/>
            <a:ext cx="2232050" cy="358723"/>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p:cNvCxnSpPr/>
          <p:nvPr/>
        </p:nvCxnSpPr>
        <p:spPr>
          <a:xfrm flipH="1">
            <a:off x="2433100" y="859139"/>
            <a:ext cx="489005"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Google Shape;170;g8b081e9165_0_75"/>
          <p:cNvPicPr preferRelativeResize="0"/>
          <p:nvPr/>
        </p:nvPicPr>
        <p:blipFill rotWithShape="1">
          <a:blip r:embed="rId3">
            <a:alphaModFix/>
          </a:blip>
          <a:srcRect/>
          <a:stretch/>
        </p:blipFill>
        <p:spPr>
          <a:xfrm>
            <a:off x="6780475" y="1142167"/>
            <a:ext cx="2223881" cy="1825682"/>
          </a:xfrm>
          <a:prstGeom prst="rect">
            <a:avLst/>
          </a:prstGeom>
          <a:noFill/>
          <a:ln>
            <a:noFill/>
          </a:ln>
        </p:spPr>
      </p:pic>
      <p:pic>
        <p:nvPicPr>
          <p:cNvPr id="22" name="Google Shape;148;g8b081e9165_0_51"/>
          <p:cNvPicPr preferRelativeResize="0"/>
          <p:nvPr/>
        </p:nvPicPr>
        <p:blipFill rotWithShape="1">
          <a:blip r:embed="rId4">
            <a:alphaModFix/>
          </a:blip>
          <a:srcRect/>
          <a:stretch/>
        </p:blipFill>
        <p:spPr>
          <a:xfrm>
            <a:off x="89452" y="2967849"/>
            <a:ext cx="2232050" cy="308657"/>
          </a:xfrm>
          <a:prstGeom prst="rect">
            <a:avLst/>
          </a:prstGeom>
          <a:noFill/>
          <a:ln>
            <a:noFill/>
          </a:ln>
        </p:spPr>
      </p:pic>
      <p:cxnSp>
        <p:nvCxnSpPr>
          <p:cNvPr id="23" name="Straight Arrow Connector 22"/>
          <p:cNvCxnSpPr/>
          <p:nvPr/>
        </p:nvCxnSpPr>
        <p:spPr>
          <a:xfrm flipH="1" flipV="1">
            <a:off x="2433099" y="3122178"/>
            <a:ext cx="489006" cy="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5" name="Google Shape;174;g8b081e9165_0_75"/>
          <p:cNvPicPr preferRelativeResize="0"/>
          <p:nvPr/>
        </p:nvPicPr>
        <p:blipFill rotWithShape="1">
          <a:blip r:embed="rId5">
            <a:alphaModFix/>
          </a:blip>
          <a:srcRect/>
          <a:stretch/>
        </p:blipFill>
        <p:spPr>
          <a:xfrm>
            <a:off x="6780475" y="3273950"/>
            <a:ext cx="2223881" cy="1869551"/>
          </a:xfrm>
          <a:prstGeom prst="rect">
            <a:avLst/>
          </a:prstGeom>
          <a:noFill/>
          <a:ln>
            <a:noFill/>
          </a:ln>
        </p:spPr>
      </p:pic>
      <p:cxnSp>
        <p:nvCxnSpPr>
          <p:cNvPr id="32" name="Straight Arrow Connector 31"/>
          <p:cNvCxnSpPr/>
          <p:nvPr/>
        </p:nvCxnSpPr>
        <p:spPr>
          <a:xfrm flipH="1" flipV="1">
            <a:off x="2433098" y="4114503"/>
            <a:ext cx="489006" cy="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091692" y="1979875"/>
            <a:ext cx="545659"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6091692" y="4925459"/>
            <a:ext cx="545659"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Google Shape;175;g8b081e9165_0_75"/>
          <p:cNvSpPr/>
          <p:nvPr/>
        </p:nvSpPr>
        <p:spPr>
          <a:xfrm rot="5400000">
            <a:off x="3564448" y="2535750"/>
            <a:ext cx="4430901" cy="623585"/>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buClr>
                <a:srgbClr val="000000"/>
              </a:buClr>
              <a:buSzPts val="2000"/>
            </a:pPr>
            <a:r>
              <a:rPr lang="en-US" sz="1500" b="1" dirty="0">
                <a:latin typeface="Amatic SC"/>
                <a:ea typeface="Amatic SC"/>
                <a:cs typeface="Amatic SC"/>
                <a:sym typeface="Amatic SC"/>
              </a:rPr>
              <a:t>Procedure</a:t>
            </a:r>
            <a:endParaRPr sz="1500" b="1" dirty="0">
              <a:solidFill>
                <a:srgbClr val="000000"/>
              </a:solidFill>
              <a:latin typeface="Amatic SC"/>
              <a:ea typeface="Amatic SC"/>
              <a:cs typeface="Amatic SC"/>
              <a:sym typeface="Amatic SC"/>
            </a:endParaRPr>
          </a:p>
        </p:txBody>
      </p:sp>
      <p:pic>
        <p:nvPicPr>
          <p:cNvPr id="40" name="Google Shape;173;g8b081e9165_0_75"/>
          <p:cNvPicPr preferRelativeResize="0"/>
          <p:nvPr/>
        </p:nvPicPr>
        <p:blipFill rotWithShape="1">
          <a:blip r:embed="rId6">
            <a:alphaModFix/>
          </a:blip>
          <a:srcRect/>
          <a:stretch/>
        </p:blipFill>
        <p:spPr>
          <a:xfrm>
            <a:off x="622257" y="3508224"/>
            <a:ext cx="1466249" cy="1212560"/>
          </a:xfrm>
          <a:prstGeom prst="rect">
            <a:avLst/>
          </a:prstGeom>
          <a:noFill/>
          <a:ln>
            <a:noFill/>
          </a:ln>
        </p:spPr>
      </p:pic>
      <p:cxnSp>
        <p:nvCxnSpPr>
          <p:cNvPr id="41" name="Straight Arrow Connector 40"/>
          <p:cNvCxnSpPr/>
          <p:nvPr/>
        </p:nvCxnSpPr>
        <p:spPr>
          <a:xfrm>
            <a:off x="1156915" y="1142168"/>
            <a:ext cx="5963" cy="24795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68357" y="1446098"/>
            <a:ext cx="2367501" cy="877163"/>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Data files:</a:t>
            </a:r>
          </a:p>
          <a:p>
            <a:endParaRPr lang="el-GR" sz="1200" dirty="0">
              <a:latin typeface="Times New Roman" panose="02020603050405020304" pitchFamily="18" charset="0"/>
              <a:cs typeface="Times New Roman" panose="02020603050405020304" pitchFamily="18" charset="0"/>
            </a:endParaRPr>
          </a:p>
          <a:p>
            <a:pPr marL="300038" indent="-300038">
              <a:buFont typeface="+mj-lt"/>
              <a:buAutoNum type="romanUcPeriod"/>
            </a:pPr>
            <a:r>
              <a:rPr lang="en-US" sz="900" dirty="0">
                <a:latin typeface="Times New Roman" panose="02020603050405020304" pitchFamily="18" charset="0"/>
                <a:cs typeface="Times New Roman" panose="02020603050405020304" pitchFamily="18" charset="0"/>
              </a:rPr>
              <a:t>Test Sample </a:t>
            </a:r>
            <a:r>
              <a:rPr lang="el-GR" sz="900" dirty="0">
                <a:latin typeface="Times New Roman" panose="02020603050405020304" pitchFamily="18" charset="0"/>
                <a:cs typeface="Times New Roman" panose="02020603050405020304" pitchFamily="18" charset="0"/>
              </a:rPr>
              <a:t>(</a:t>
            </a:r>
            <a:r>
              <a:rPr lang="en-US" sz="900" dirty="0">
                <a:latin typeface="Times New Roman" panose="02020603050405020304" pitchFamily="18" charset="0"/>
                <a:cs typeface="Times New Roman" panose="02020603050405020304" pitchFamily="18" charset="0"/>
              </a:rPr>
              <a:t>C-phantom)</a:t>
            </a:r>
          </a:p>
          <a:p>
            <a:pPr marL="300038" indent="-300038">
              <a:buFont typeface="+mj-lt"/>
              <a:buAutoNum type="romanUcPeriod"/>
            </a:pPr>
            <a:r>
              <a:rPr lang="en-US" sz="900" dirty="0">
                <a:latin typeface="Times New Roman" panose="02020603050405020304" pitchFamily="18" charset="0"/>
                <a:cs typeface="Times New Roman" panose="02020603050405020304" pitchFamily="18" charset="0"/>
              </a:rPr>
              <a:t>Liver</a:t>
            </a:r>
            <a:endParaRPr lang="el-GR" sz="900" dirty="0">
              <a:latin typeface="Times New Roman" panose="02020603050405020304" pitchFamily="18" charset="0"/>
              <a:cs typeface="Times New Roman" panose="02020603050405020304" pitchFamily="18" charset="0"/>
            </a:endParaRPr>
          </a:p>
          <a:p>
            <a:pPr marL="300038" indent="-300038">
              <a:buFont typeface="+mj-lt"/>
              <a:buAutoNum type="romanUcPeriod"/>
            </a:pPr>
            <a:r>
              <a:rPr lang="en-US" sz="900" dirty="0">
                <a:latin typeface="Times New Roman" panose="02020603050405020304" pitchFamily="18" charset="0"/>
                <a:cs typeface="Times New Roman" panose="02020603050405020304" pitchFamily="18" charset="0"/>
              </a:rPr>
              <a:t>Head n Neck</a:t>
            </a:r>
            <a:endParaRPr lang="el-GR" sz="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0920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95E2C-27B9-964D-A2B6-0341E15CF1E7}"/>
              </a:ext>
            </a:extLst>
          </p:cNvPr>
          <p:cNvSpPr>
            <a:spLocks noGrp="1"/>
          </p:cNvSpPr>
          <p:nvPr>
            <p:ph type="title"/>
          </p:nvPr>
        </p:nvSpPr>
        <p:spPr/>
        <p:txBody>
          <a:bodyPr/>
          <a:lstStyle/>
          <a:p>
            <a:r>
              <a:rPr lang="en-US" dirty="0" smtClean="0"/>
              <a:t>Graphical interface </a:t>
            </a:r>
            <a:r>
              <a:rPr lang="en-US" dirty="0" err="1" smtClean="0"/>
              <a:t>ot</a:t>
            </a:r>
            <a:r>
              <a:rPr lang="en-US" dirty="0" smtClean="0"/>
              <a:t> </a:t>
            </a:r>
            <a:r>
              <a:rPr lang="en-US" dirty="0" err="1"/>
              <a:t>matRad</a:t>
            </a:r>
            <a:endParaRPr lang="en-US" dirty="0"/>
          </a:p>
        </p:txBody>
      </p:sp>
      <p:pic>
        <p:nvPicPr>
          <p:cNvPr id="2049" name="Picture 1" descr="page5image11464624">
            <a:extLst>
              <a:ext uri="{FF2B5EF4-FFF2-40B4-BE49-F238E27FC236}">
                <a16:creationId xmlns:a16="http://schemas.microsoft.com/office/drawing/2014/main" id="{C00230F1-2ED5-C44C-9432-93A7E2D55218}"/>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695" b="14180"/>
          <a:stretch/>
        </p:blipFill>
        <p:spPr bwMode="auto">
          <a:xfrm>
            <a:off x="2253476" y="1097626"/>
            <a:ext cx="6700979" cy="366023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a:extLst>
              <a:ext uri="{FF2B5EF4-FFF2-40B4-BE49-F238E27FC236}">
                <a16:creationId xmlns:a16="http://schemas.microsoft.com/office/drawing/2014/main" id="{5525B819-6F0D-BB45-8CD2-6DD182D6B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45" y="1097626"/>
            <a:ext cx="2003334" cy="20033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D1DC48C-C9E5-8F43-99EA-468DA12249F8}"/>
              </a:ext>
            </a:extLst>
          </p:cNvPr>
          <p:cNvSpPr txBox="1"/>
          <p:nvPr/>
        </p:nvSpPr>
        <p:spPr>
          <a:xfrm>
            <a:off x="-45720" y="3377521"/>
            <a:ext cx="2343911" cy="523220"/>
          </a:xfrm>
          <a:prstGeom prst="rect">
            <a:avLst/>
          </a:prstGeom>
        </p:spPr>
        <p:txBody>
          <a:bodyPr vert="horz" wrap="none" lIns="91440" tIns="45720" rIns="91440" bIns="45720" rtlCol="0" anchor="t">
            <a:spAutoFit/>
          </a:bodyPr>
          <a:lstStyle/>
          <a:p>
            <a:pPr algn="l"/>
            <a:r>
              <a:rPr lang="en-US" sz="1400" dirty="0" smtClean="0"/>
              <a:t>It can be used with</a:t>
            </a:r>
            <a:r>
              <a:rPr lang="en-US" sz="1400" dirty="0"/>
              <a:t/>
            </a:r>
            <a:br>
              <a:rPr lang="en-US" sz="1400" dirty="0"/>
            </a:br>
            <a:r>
              <a:rPr lang="en-US" sz="1400" dirty="0" err="1"/>
              <a:t>Matlab</a:t>
            </a:r>
            <a:r>
              <a:rPr lang="en-US" sz="1400" dirty="0"/>
              <a:t> </a:t>
            </a:r>
            <a:r>
              <a:rPr lang="en-US" sz="1400" dirty="0" smtClean="0"/>
              <a:t>or with </a:t>
            </a:r>
            <a:r>
              <a:rPr lang="en-US" sz="1400" dirty="0" err="1" smtClean="0"/>
              <a:t>matRad</a:t>
            </a:r>
            <a:r>
              <a:rPr lang="en-US" sz="1400" dirty="0" smtClean="0"/>
              <a:t> </a:t>
            </a:r>
            <a:r>
              <a:rPr lang="en-US" sz="1400" dirty="0"/>
              <a:t>GUI</a:t>
            </a:r>
          </a:p>
        </p:txBody>
      </p:sp>
    </p:spTree>
    <p:extLst>
      <p:ext uri="{BB962C8B-B14F-4D97-AF65-F5344CB8AC3E}">
        <p14:creationId xmlns:p14="http://schemas.microsoft.com/office/powerpoint/2010/main" val="1258426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57255"/>
            <a:ext cx="6219909" cy="4003731"/>
          </a:xfrm>
        </p:spPr>
        <p:txBody>
          <a:bodyPr>
            <a:normAutofit fontScale="92500" lnSpcReduction="20000"/>
          </a:bodyPr>
          <a:lstStyle/>
          <a:p>
            <a:pPr lvl="0" algn="just">
              <a:buChar char="-"/>
            </a:pPr>
            <a:endParaRPr lang="es" sz="1400" b="1" dirty="0" smtClean="0">
              <a:solidFill>
                <a:schemeClr val="tx1"/>
              </a:solidFill>
              <a:latin typeface="Times New Roman" panose="02020603050405020304" pitchFamily="18" charset="0"/>
              <a:cs typeface="Times New Roman" panose="02020603050405020304" pitchFamily="18" charset="0"/>
            </a:endParaRPr>
          </a:p>
          <a:p>
            <a:pPr lvl="0" algn="just">
              <a:buChar char="-"/>
            </a:pPr>
            <a:r>
              <a:rPr lang="es" sz="1400" b="1" dirty="0" smtClean="0">
                <a:solidFill>
                  <a:schemeClr val="tx1"/>
                </a:solidFill>
                <a:latin typeface="Times New Roman" panose="02020603050405020304" pitchFamily="18" charset="0"/>
                <a:cs typeface="Times New Roman" panose="02020603050405020304" pitchFamily="18" charset="0"/>
              </a:rPr>
              <a:t>GTV</a:t>
            </a:r>
            <a:r>
              <a:rPr lang="es" sz="1400" dirty="0" smtClean="0">
                <a:solidFill>
                  <a:schemeClr val="tx1"/>
                </a:solidFill>
                <a:latin typeface="Times New Roman" panose="02020603050405020304" pitchFamily="18" charset="0"/>
                <a:cs typeface="Times New Roman" panose="02020603050405020304" pitchFamily="18" charset="0"/>
              </a:rPr>
              <a:t> </a:t>
            </a:r>
            <a:r>
              <a:rPr lang="en-US" sz="1400" dirty="0">
                <a:solidFill>
                  <a:schemeClr val="tx1"/>
                </a:solidFill>
                <a:latin typeface="Times New Roman" panose="02020603050405020304" pitchFamily="18" charset="0"/>
                <a:cs typeface="Times New Roman" panose="02020603050405020304" pitchFamily="18" charset="0"/>
              </a:rPr>
              <a:t>or</a:t>
            </a:r>
            <a:r>
              <a:rPr lang="es" sz="1400" dirty="0">
                <a:solidFill>
                  <a:schemeClr val="tx1"/>
                </a:solidFill>
                <a:latin typeface="Times New Roman" panose="02020603050405020304" pitchFamily="18" charset="0"/>
                <a:cs typeface="Times New Roman" panose="02020603050405020304" pitchFamily="18" charset="0"/>
              </a:rPr>
              <a:t> gross </a:t>
            </a:r>
            <a:r>
              <a:rPr lang="es" sz="1400" dirty="0" smtClean="0">
                <a:solidFill>
                  <a:schemeClr val="tx1"/>
                </a:solidFill>
                <a:latin typeface="Times New Roman" panose="02020603050405020304" pitchFamily="18" charset="0"/>
                <a:cs typeface="Times New Roman" panose="02020603050405020304" pitchFamily="18" charset="0"/>
              </a:rPr>
              <a:t>tumor volume is defined as the macroscopic target tumor and is the exact location of the malignancy, as evidenced by imaging methods. It may consist of the inital tumor, </a:t>
            </a:r>
            <a:r>
              <a:rPr lang="en-US" sz="1400" dirty="0" smtClean="0">
                <a:solidFill>
                  <a:schemeClr val="tx1"/>
                </a:solidFill>
                <a:latin typeface="Times New Roman" panose="02020603050405020304" pitchFamily="18" charset="0"/>
                <a:cs typeface="Times New Roman" panose="02020603050405020304" pitchFamily="18" charset="0"/>
              </a:rPr>
              <a:t>metastatic</a:t>
            </a:r>
            <a:r>
              <a:rPr lang="es" sz="1400" dirty="0" smtClean="0">
                <a:solidFill>
                  <a:schemeClr val="tx1"/>
                </a:solidFill>
                <a:latin typeface="Times New Roman" panose="02020603050405020304" pitchFamily="18" charset="0"/>
                <a:cs typeface="Times New Roman" panose="02020603050405020304" pitchFamily="18" charset="0"/>
              </a:rPr>
              <a:t> lymphadenopathy or other meatastases.</a:t>
            </a:r>
          </a:p>
          <a:p>
            <a:pPr lvl="0" algn="just">
              <a:buChar char="-"/>
            </a:pPr>
            <a:endParaRPr lang="el-GR" sz="1400" dirty="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s" sz="1400" b="1" dirty="0">
                <a:solidFill>
                  <a:schemeClr val="tx1"/>
                </a:solidFill>
              </a:rPr>
              <a:t>CTV</a:t>
            </a:r>
            <a:r>
              <a:rPr lang="es" sz="1400" dirty="0">
                <a:solidFill>
                  <a:schemeClr val="tx1"/>
                </a:solidFill>
              </a:rPr>
              <a:t> </a:t>
            </a:r>
            <a:r>
              <a:rPr lang="en-US" sz="1400" dirty="0">
                <a:solidFill>
                  <a:schemeClr val="tx1"/>
                </a:solidFill>
                <a:latin typeface="Times New Roman" panose="02020603050405020304" pitchFamily="18" charset="0"/>
                <a:cs typeface="Times New Roman" panose="02020603050405020304" pitchFamily="18" charset="0"/>
              </a:rPr>
              <a:t>or</a:t>
            </a:r>
            <a:r>
              <a:rPr lang="el-GR" sz="1400" dirty="0">
                <a:solidFill>
                  <a:schemeClr val="tx1"/>
                </a:solidFill>
                <a:latin typeface="Times New Roman" panose="02020603050405020304" pitchFamily="18" charset="0"/>
                <a:cs typeface="Times New Roman" panose="02020603050405020304" pitchFamily="18" charset="0"/>
              </a:rPr>
              <a:t> </a:t>
            </a:r>
            <a:r>
              <a:rPr lang="es" sz="1400" dirty="0">
                <a:solidFill>
                  <a:schemeClr val="tx1"/>
                </a:solidFill>
                <a:latin typeface="Times New Roman" panose="02020603050405020304" pitchFamily="18" charset="0"/>
                <a:cs typeface="Times New Roman" panose="02020603050405020304" pitchFamily="18" charset="0"/>
              </a:rPr>
              <a:t>clinical target volume</a:t>
            </a:r>
            <a:r>
              <a:rPr lang="el-GR" sz="1400" dirty="0">
                <a:solidFill>
                  <a:schemeClr val="tx1"/>
                </a:solidFill>
                <a:latin typeface="Times New Roman" panose="02020603050405020304" pitchFamily="18" charset="0"/>
                <a:cs typeface="Times New Roman" panose="02020603050405020304" pitchFamily="18" charset="0"/>
              </a:rPr>
              <a:t> </a:t>
            </a:r>
            <a:r>
              <a:rPr lang="en-US" sz="1400" dirty="0" smtClean="0">
                <a:solidFill>
                  <a:schemeClr val="tx1"/>
                </a:solidFill>
                <a:latin typeface="Times New Roman" panose="02020603050405020304" pitchFamily="18" charset="0"/>
                <a:cs typeface="Times New Roman" panose="02020603050405020304" pitchFamily="18" charset="0"/>
              </a:rPr>
              <a:t>is defined as the target clinical tumor, where the radio physicist assumes that cancerous tissue is still present. It consist of the tumor that is shown, if there is any, and any tissue with suspected tumor. </a:t>
            </a:r>
            <a:endParaRPr lang="sq-AL" sz="1400" dirty="0" smtClean="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sv-SE" sz="1400" dirty="0">
                <a:solidFill>
                  <a:schemeClr val="tx1"/>
                </a:solidFill>
                <a:latin typeface="Times New Roman" panose="02020603050405020304" pitchFamily="18" charset="0"/>
                <a:cs typeface="Times New Roman" panose="02020603050405020304" pitchFamily="18" charset="0"/>
              </a:rPr>
              <a:t>CTV = GTV + 1 cm – 2 cm, </a:t>
            </a:r>
            <a:endParaRPr lang="sq-AL" sz="1400" dirty="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l-GR" sz="1400" dirty="0">
              <a:solidFill>
                <a:schemeClr val="tx1"/>
              </a:solidFill>
            </a:endParaRPr>
          </a:p>
          <a:p>
            <a:pPr algn="just">
              <a:buFont typeface="Arial" panose="020B0604020202020204" pitchFamily="34" charset="0"/>
              <a:buChar char="-"/>
            </a:pPr>
            <a:r>
              <a:rPr lang="el-GR" sz="1400" b="1" dirty="0">
                <a:solidFill>
                  <a:schemeClr val="tx1"/>
                </a:solidFill>
              </a:rPr>
              <a:t>PTV </a:t>
            </a:r>
            <a:r>
              <a:rPr lang="en-US" sz="1400" dirty="0">
                <a:solidFill>
                  <a:schemeClr val="tx1"/>
                </a:solidFill>
                <a:latin typeface="Times New Roman" panose="02020603050405020304" pitchFamily="18" charset="0"/>
                <a:cs typeface="Times New Roman" panose="02020603050405020304" pitchFamily="18" charset="0"/>
              </a:rPr>
              <a:t>or</a:t>
            </a:r>
            <a:r>
              <a:rPr lang="el-GR" sz="1400" dirty="0">
                <a:solidFill>
                  <a:schemeClr val="tx1"/>
                </a:solidFill>
                <a:latin typeface="Times New Roman" panose="02020603050405020304" pitchFamily="18" charset="0"/>
                <a:cs typeface="Times New Roman" panose="02020603050405020304" pitchFamily="18" charset="0"/>
              </a:rPr>
              <a:t> "Planning Target </a:t>
            </a:r>
            <a:r>
              <a:rPr lang="el-GR" sz="1400" dirty="0" smtClean="0">
                <a:solidFill>
                  <a:schemeClr val="tx1"/>
                </a:solidFill>
                <a:latin typeface="Times New Roman" panose="02020603050405020304" pitchFamily="18" charset="0"/>
                <a:cs typeface="Times New Roman" panose="02020603050405020304" pitchFamily="18" charset="0"/>
              </a:rPr>
              <a:t>Volume</a:t>
            </a:r>
            <a:r>
              <a:rPr lang="en-US" sz="1400" dirty="0" smtClean="0">
                <a:solidFill>
                  <a:schemeClr val="tx1"/>
                </a:solidFill>
                <a:latin typeface="Times New Roman" panose="02020603050405020304" pitchFamily="18" charset="0"/>
                <a:cs typeface="Times New Roman" panose="02020603050405020304" pitchFamily="18" charset="0"/>
              </a:rPr>
              <a:t>” is defined as the target volume for design. Includes CTV with an internal margin IM and an additional margin for placement which refers to patient movement and placement error.</a:t>
            </a:r>
          </a:p>
          <a:p>
            <a:pPr algn="just">
              <a:buFont typeface="Arial" panose="020B0604020202020204" pitchFamily="34" charset="0"/>
              <a:buChar char="-"/>
            </a:pPr>
            <a:endParaRPr lang="el-GR" sz="1400" dirty="0">
              <a:solidFill>
                <a:schemeClr val="tx1"/>
              </a:solidFill>
            </a:endParaRPr>
          </a:p>
          <a:p>
            <a:pPr algn="just">
              <a:buFont typeface="Arial" panose="020B0604020202020204" pitchFamily="34" charset="0"/>
              <a:buChar char="-"/>
            </a:pPr>
            <a:r>
              <a:rPr lang="el-GR" sz="1400" b="1" dirty="0">
                <a:solidFill>
                  <a:schemeClr val="tx1"/>
                </a:solidFill>
              </a:rPr>
              <a:t>OAR</a:t>
            </a:r>
            <a:r>
              <a:rPr lang="el-GR" sz="1400" dirty="0">
                <a:solidFill>
                  <a:schemeClr val="tx1"/>
                </a:solidFill>
              </a:rPr>
              <a:t> </a:t>
            </a:r>
            <a:r>
              <a:rPr lang="en-US" sz="1400" dirty="0">
                <a:solidFill>
                  <a:schemeClr val="tx1"/>
                </a:solidFill>
                <a:latin typeface="Times New Roman" panose="02020603050405020304" pitchFamily="18" charset="0"/>
                <a:cs typeface="Times New Roman" panose="02020603050405020304" pitchFamily="18" charset="0"/>
              </a:rPr>
              <a:t>or</a:t>
            </a:r>
            <a:r>
              <a:rPr lang="el-GR" sz="1400" dirty="0">
                <a:solidFill>
                  <a:schemeClr val="tx1"/>
                </a:solidFill>
                <a:latin typeface="Times New Roman" panose="02020603050405020304" pitchFamily="18" charset="0"/>
                <a:cs typeface="Times New Roman" panose="02020603050405020304" pitchFamily="18" charset="0"/>
              </a:rPr>
              <a:t> “</a:t>
            </a:r>
            <a:r>
              <a:rPr lang="en-GB" sz="1400" dirty="0">
                <a:solidFill>
                  <a:schemeClr val="tx1"/>
                </a:solidFill>
                <a:latin typeface="Times New Roman" panose="02020603050405020304" pitchFamily="18" charset="0"/>
                <a:cs typeface="Times New Roman" panose="02020603050405020304" pitchFamily="18" charset="0"/>
              </a:rPr>
              <a:t>Organs At Risk</a:t>
            </a:r>
            <a:r>
              <a:rPr lang="el-GR" sz="1400" dirty="0">
                <a:solidFill>
                  <a:schemeClr val="tx1"/>
                </a:solidFill>
                <a:latin typeface="Times New Roman" panose="02020603050405020304" pitchFamily="18" charset="0"/>
                <a:cs typeface="Times New Roman" panose="02020603050405020304" pitchFamily="18" charset="0"/>
              </a:rPr>
              <a:t>", </a:t>
            </a:r>
            <a:r>
              <a:rPr lang="en-US" sz="1400" dirty="0">
                <a:solidFill>
                  <a:schemeClr val="tx1"/>
                </a:solidFill>
                <a:latin typeface="Times New Roman" panose="02020603050405020304" pitchFamily="18" charset="0"/>
                <a:cs typeface="Times New Roman" panose="02020603050405020304" pitchFamily="18" charset="0"/>
              </a:rPr>
              <a:t> </a:t>
            </a:r>
            <a:r>
              <a:rPr lang="en-US" sz="1400" dirty="0" smtClean="0">
                <a:solidFill>
                  <a:schemeClr val="tx1"/>
                </a:solidFill>
                <a:latin typeface="Times New Roman" panose="02020603050405020304" pitchFamily="18" charset="0"/>
                <a:cs typeface="Times New Roman" panose="02020603050405020304" pitchFamily="18" charset="0"/>
              </a:rPr>
              <a:t>which are the organs that are more sensitive compared to healthy tissue. </a:t>
            </a:r>
            <a:r>
              <a:rPr lang="en-US" sz="1400" dirty="0">
                <a:solidFill>
                  <a:schemeClr val="tx1"/>
                </a:solidFill>
                <a:latin typeface="Times New Roman" panose="02020603050405020304" pitchFamily="18" charset="0"/>
                <a:cs typeface="Times New Roman" panose="02020603050405020304" pitchFamily="18" charset="0"/>
              </a:rPr>
              <a:t>O</a:t>
            </a:r>
            <a:r>
              <a:rPr lang="en-US" sz="1400" dirty="0" smtClean="0">
                <a:solidFill>
                  <a:schemeClr val="tx1"/>
                </a:solidFill>
                <a:latin typeface="Times New Roman" panose="02020603050405020304" pitchFamily="18" charset="0"/>
                <a:cs typeface="Times New Roman" panose="02020603050405020304" pitchFamily="18" charset="0"/>
              </a:rPr>
              <a:t>rgans in danger need adequate protection. Once the endangered organs are identifies an extra safety margin should be added to include their movement.</a:t>
            </a:r>
            <a:endParaRPr lang="sq-AL" sz="1400" dirty="0" smtClean="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l-GR" sz="1400" dirty="0">
              <a:solidFill>
                <a:schemeClr val="tx1"/>
              </a:solidFill>
            </a:endParaRPr>
          </a:p>
          <a:p>
            <a:pPr algn="just">
              <a:buFont typeface="Arial" panose="020B0604020202020204" pitchFamily="34" charset="0"/>
              <a:buChar char="-"/>
            </a:pPr>
            <a:r>
              <a:rPr lang="en-US" sz="1400" b="1" dirty="0">
                <a:solidFill>
                  <a:schemeClr val="tx1"/>
                </a:solidFill>
              </a:rPr>
              <a:t>Gray</a:t>
            </a:r>
            <a:r>
              <a:rPr lang="en-US" sz="1400" dirty="0">
                <a:solidFill>
                  <a:schemeClr val="tx1"/>
                </a:solidFill>
              </a:rPr>
              <a:t> </a:t>
            </a:r>
            <a:r>
              <a:rPr lang="en-US" sz="1400" dirty="0">
                <a:solidFill>
                  <a:schemeClr val="tx1"/>
                </a:solidFill>
                <a:latin typeface="Times New Roman" panose="02020603050405020304" pitchFamily="18" charset="0"/>
                <a:cs typeface="Times New Roman" panose="02020603050405020304" pitchFamily="18" charset="0"/>
              </a:rPr>
              <a:t>(</a:t>
            </a:r>
            <a:r>
              <a:rPr lang="en-US" sz="1400" dirty="0" err="1">
                <a:solidFill>
                  <a:schemeClr val="tx1"/>
                </a:solidFill>
                <a:latin typeface="Times New Roman" panose="02020603050405020304" pitchFamily="18" charset="0"/>
                <a:cs typeface="Times New Roman" panose="02020603050405020304" pitchFamily="18" charset="0"/>
              </a:rPr>
              <a:t>Gy</a:t>
            </a:r>
            <a:r>
              <a:rPr lang="en-US" sz="1400" dirty="0">
                <a:solidFill>
                  <a:schemeClr val="tx1"/>
                </a:solidFill>
                <a:latin typeface="Times New Roman" panose="02020603050405020304" pitchFamily="18" charset="0"/>
                <a:cs typeface="Times New Roman" panose="02020603050405020304" pitchFamily="18" charset="0"/>
              </a:rPr>
              <a:t>)</a:t>
            </a:r>
            <a:r>
              <a:rPr lang="el-GR" sz="1400" dirty="0">
                <a:solidFill>
                  <a:schemeClr val="tx1"/>
                </a:solidFill>
                <a:latin typeface="Times New Roman" panose="02020603050405020304" pitchFamily="18" charset="0"/>
                <a:cs typeface="Times New Roman" panose="02020603050405020304" pitchFamily="18" charset="0"/>
              </a:rPr>
              <a:t> </a:t>
            </a:r>
            <a:r>
              <a:rPr lang="en-US" sz="1400" dirty="0" smtClean="0">
                <a:solidFill>
                  <a:schemeClr val="tx1"/>
                </a:solidFill>
                <a:latin typeface="Times New Roman" panose="02020603050405020304" pitchFamily="18" charset="0"/>
                <a:cs typeface="Times New Roman" panose="02020603050405020304" pitchFamily="18" charset="0"/>
              </a:rPr>
              <a:t>is a unit of measurement of energy absorption derived from ionizing radiation. Is equal to the energy absorption of one joule of matter with a mass of one  kilogram  1Joule/kg</a:t>
            </a:r>
            <a:endParaRPr lang="el-GR" sz="1400" dirty="0">
              <a:solidFill>
                <a:schemeClr val="tx1"/>
              </a:solidFill>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140677" y="72250"/>
            <a:ext cx="7578969" cy="530750"/>
          </a:xfrm>
        </p:spPr>
        <p:txBody>
          <a:bodyPr>
            <a:normAutofit/>
          </a:bodyPr>
          <a:lstStyle/>
          <a:p>
            <a:pPr algn="ctr"/>
            <a:r>
              <a:rPr lang="en-US" sz="27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Fundamental definition used </a:t>
            </a:r>
            <a:r>
              <a:rPr lang="en-US" sz="27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by </a:t>
            </a:r>
            <a:r>
              <a:rPr lang="en-US" sz="27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MatRad</a:t>
            </a:r>
            <a:endParaRPr lang="el-GR" sz="27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Grafik 3"/>
          <p:cNvPicPr>
            <a:picLocks noChangeAspect="1"/>
          </p:cNvPicPr>
          <p:nvPr/>
        </p:nvPicPr>
        <p:blipFill>
          <a:blip r:embed="rId2"/>
          <a:stretch>
            <a:fillRect/>
          </a:stretch>
        </p:blipFill>
        <p:spPr>
          <a:xfrm>
            <a:off x="6323158" y="2606040"/>
            <a:ext cx="2820842" cy="2140889"/>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311156" y="916311"/>
            <a:ext cx="2664519" cy="1628996"/>
          </a:xfrm>
          <a:prstGeom prst="rect">
            <a:avLst/>
          </a:prstGeom>
        </p:spPr>
      </p:pic>
    </p:spTree>
    <p:extLst>
      <p:ext uri="{BB962C8B-B14F-4D97-AF65-F5344CB8AC3E}">
        <p14:creationId xmlns:p14="http://schemas.microsoft.com/office/powerpoint/2010/main" val="2713891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title"/>
          </p:nvPr>
        </p:nvSpPr>
        <p:spPr>
          <a:xfrm>
            <a:off x="160625" y="-22303"/>
            <a:ext cx="8520600" cy="801000"/>
          </a:xfrm>
          <a:prstGeom prst="rect">
            <a:avLst/>
          </a:prstGeom>
          <a:noFill/>
          <a:ln>
            <a:noFill/>
          </a:ln>
        </p:spPr>
        <p:txBody>
          <a:bodyPr spcFirstLastPara="1" vert="horz" wrap="square" lIns="91425" tIns="91425" rIns="91425" bIns="91425" rtlCol="0" anchor="t" anchorCtr="0">
            <a:noAutofit/>
          </a:bodyPr>
          <a:lstStyle/>
          <a:p>
            <a:r>
              <a:rPr lang="el-GR" dirty="0" smtClean="0"/>
              <a:t>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Planes</a:t>
            </a:r>
            <a:r>
              <a:rPr lang="el-GR"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3" name="Google Shape;103;p4"/>
          <p:cNvPicPr preferRelativeResize="0"/>
          <p:nvPr/>
        </p:nvPicPr>
        <p:blipFill rotWithShape="1">
          <a:blip r:embed="rId3">
            <a:alphaModFix/>
          </a:blip>
          <a:srcRect/>
          <a:stretch/>
        </p:blipFill>
        <p:spPr>
          <a:xfrm>
            <a:off x="160626" y="740711"/>
            <a:ext cx="4245421" cy="3423830"/>
          </a:xfrm>
          <a:prstGeom prst="rect">
            <a:avLst/>
          </a:prstGeom>
          <a:noFill/>
          <a:ln>
            <a:noFill/>
          </a:ln>
        </p:spPr>
      </p:pic>
      <p:sp>
        <p:nvSpPr>
          <p:cNvPr id="2" name="Text Placeholder 1"/>
          <p:cNvSpPr>
            <a:spLocks noGrp="1"/>
          </p:cNvSpPr>
          <p:nvPr>
            <p:ph type="body" idx="1"/>
          </p:nvPr>
        </p:nvSpPr>
        <p:spPr>
          <a:xfrm>
            <a:off x="-121869" y="4164541"/>
            <a:ext cx="8927327" cy="884755"/>
          </a:xfrm>
        </p:spPr>
        <p:txBody>
          <a:bodyPr/>
          <a:lstStyle/>
          <a:p>
            <a:pPr marL="288925" indent="-174625" fontAlgn="base"/>
            <a:r>
              <a:rPr lang="en-US" sz="1275" b="1" dirty="0">
                <a:latin typeface="Times New Roman" panose="02020603050405020304" pitchFamily="18" charset="0"/>
                <a:cs typeface="Times New Roman" panose="02020603050405020304" pitchFamily="18" charset="0"/>
              </a:rPr>
              <a:t>Sagittal plane: It separates the body equally in left and right parts.</a:t>
            </a:r>
          </a:p>
          <a:p>
            <a:pPr marL="288925" indent="-174625" fontAlgn="base"/>
            <a:r>
              <a:rPr lang="en-US" sz="1275" b="1" dirty="0">
                <a:latin typeface="Times New Roman" panose="02020603050405020304" pitchFamily="18" charset="0"/>
                <a:cs typeface="Times New Roman" panose="02020603050405020304" pitchFamily="18" charset="0"/>
              </a:rPr>
              <a:t>Coronal plane:  It separates the body into two parts, anterior and posterior. </a:t>
            </a:r>
          </a:p>
          <a:p>
            <a:pPr marL="288925" indent="-174625" fontAlgn="base"/>
            <a:r>
              <a:rPr lang="en-US" sz="1275" b="1" dirty="0">
                <a:latin typeface="Times New Roman" panose="02020603050405020304" pitchFamily="18" charset="0"/>
                <a:cs typeface="Times New Roman" panose="02020603050405020304" pitchFamily="18" charset="0"/>
              </a:rPr>
              <a:t>Transverse/Axial/Horizontal plane: It separates the body at the upper and bottom parts.</a:t>
            </a:r>
            <a:endParaRPr lang="el-GR" dirty="0"/>
          </a:p>
        </p:txBody>
      </p:sp>
      <p:sp>
        <p:nvSpPr>
          <p:cNvPr id="4" name="TextBox 3"/>
          <p:cNvSpPr txBox="1"/>
          <p:nvPr/>
        </p:nvSpPr>
        <p:spPr>
          <a:xfrm>
            <a:off x="7361923" y="364191"/>
            <a:ext cx="1633781" cy="421334"/>
          </a:xfrm>
          <a:prstGeom prst="rect">
            <a:avLst/>
          </a:prstGeom>
          <a:noFill/>
        </p:spPr>
        <p:txBody>
          <a:bodyPr wrap="none" rtlCol="0">
            <a:spAutoFit/>
          </a:bodyPr>
          <a:lstStyle/>
          <a:p>
            <a:r>
              <a:rPr lang="en-US" sz="788" b="1" dirty="0"/>
              <a:t>Source</a:t>
            </a:r>
            <a:r>
              <a:rPr lang="el-GR" sz="788" b="1" dirty="0"/>
              <a:t>: </a:t>
            </a:r>
            <a:r>
              <a:rPr lang="en-US" sz="788" b="1" dirty="0">
                <a:hlinkClick r:id="rId4"/>
              </a:rPr>
              <a:t>https://bit.ly/3cZqM72</a:t>
            </a:r>
            <a:endParaRPr lang="en-US" sz="788" b="1" dirty="0"/>
          </a:p>
          <a:p>
            <a:endParaRPr lang="el-GR" sz="1350" b="1" dirty="0"/>
          </a:p>
        </p:txBody>
      </p:sp>
      <p:pic>
        <p:nvPicPr>
          <p:cNvPr id="1026" name="Picture 2" descr="Sagittal, Coronal, and Transverse: 3 Anatomical Planes of Human Motion | Sagittal  plane, Body, Hum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0120" y="778698"/>
            <a:ext cx="4703880" cy="26459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lanes Of Motion - Saggital Plane, Transverse Plane, Frontal Plan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0046" y="3516603"/>
            <a:ext cx="2815975" cy="149882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007343" y="3504161"/>
            <a:ext cx="1580882" cy="542584"/>
          </a:xfrm>
          <a:prstGeom prst="rect">
            <a:avLst/>
          </a:prstGeom>
          <a:noFill/>
        </p:spPr>
        <p:txBody>
          <a:bodyPr wrap="none" rtlCol="0">
            <a:spAutoFit/>
          </a:bodyPr>
          <a:lstStyle/>
          <a:p>
            <a:r>
              <a:rPr lang="en-US" sz="788" b="1" dirty="0"/>
              <a:t>Source: </a:t>
            </a:r>
            <a:r>
              <a:rPr lang="en-US" sz="788" b="1" dirty="0">
                <a:hlinkClick r:id="rId7"/>
              </a:rPr>
              <a:t>https://bit.ly/3tY42v1</a:t>
            </a:r>
            <a:endParaRPr lang="en-US" sz="788" b="1" dirty="0"/>
          </a:p>
          <a:p>
            <a:endParaRPr lang="en-US" sz="788" b="1" dirty="0"/>
          </a:p>
          <a:p>
            <a:endParaRPr lang="el-GR" sz="1350" b="1" dirty="0"/>
          </a:p>
        </p:txBody>
      </p:sp>
    </p:spTree>
    <p:extLst>
      <p:ext uri="{BB962C8B-B14F-4D97-AF65-F5344CB8AC3E}">
        <p14:creationId xmlns:p14="http://schemas.microsoft.com/office/powerpoint/2010/main" val="1305687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2F9DC-3352-B841-9DF9-40F33820FF4C}"/>
              </a:ext>
            </a:extLst>
          </p:cNvPr>
          <p:cNvSpPr>
            <a:spLocks noGrp="1"/>
          </p:cNvSpPr>
          <p:nvPr>
            <p:ph type="title"/>
          </p:nvPr>
        </p:nvSpPr>
        <p:spPr/>
        <p:txBody>
          <a:bodyPr/>
          <a:lstStyle/>
          <a:p>
            <a:r>
              <a:rPr lang="en-US" dirty="0" smtClean="0"/>
              <a:t>Starting the program</a:t>
            </a:r>
            <a:endParaRPr lang="en-US" dirty="0"/>
          </a:p>
        </p:txBody>
      </p:sp>
      <p:pic>
        <p:nvPicPr>
          <p:cNvPr id="4" name="Google Shape;115;p5">
            <a:extLst>
              <a:ext uri="{FF2B5EF4-FFF2-40B4-BE49-F238E27FC236}">
                <a16:creationId xmlns:a16="http://schemas.microsoft.com/office/drawing/2014/main" id="{AAB1E177-C1C1-F945-AF96-C64991419240}"/>
              </a:ext>
            </a:extLst>
          </p:cNvPr>
          <p:cNvPicPr preferRelativeResize="0">
            <a:picLocks noGrp="1"/>
          </p:cNvPicPr>
          <p:nvPr>
            <p:ph idx="1"/>
          </p:nvPr>
        </p:nvPicPr>
        <p:blipFill>
          <a:blip r:embed="rId2">
            <a:alphaModFix/>
          </a:blip>
          <a:stretch>
            <a:fillRect/>
          </a:stretch>
        </p:blipFill>
        <p:spPr>
          <a:xfrm>
            <a:off x="843065" y="1087438"/>
            <a:ext cx="7368970" cy="3678237"/>
          </a:xfrm>
          <a:prstGeom prst="rect">
            <a:avLst/>
          </a:prstGeom>
          <a:noFill/>
          <a:ln>
            <a:noFill/>
          </a:ln>
        </p:spPr>
      </p:pic>
    </p:spTree>
    <p:extLst>
      <p:ext uri="{BB962C8B-B14F-4D97-AF65-F5344CB8AC3E}">
        <p14:creationId xmlns:p14="http://schemas.microsoft.com/office/powerpoint/2010/main" val="151836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2C73-2E20-DD45-93DE-DB8BFF237C20}"/>
              </a:ext>
            </a:extLst>
          </p:cNvPr>
          <p:cNvSpPr>
            <a:spLocks noGrp="1"/>
          </p:cNvSpPr>
          <p:nvPr>
            <p:ph type="title"/>
          </p:nvPr>
        </p:nvSpPr>
        <p:spPr/>
        <p:txBody>
          <a:bodyPr/>
          <a:lstStyle/>
          <a:p>
            <a:r>
              <a:rPr lang="en-US" dirty="0" smtClean="0"/>
              <a:t>Panel: </a:t>
            </a:r>
            <a:r>
              <a:rPr lang="en-US" dirty="0"/>
              <a:t>Plan</a:t>
            </a:r>
          </a:p>
        </p:txBody>
      </p:sp>
      <p:pic>
        <p:nvPicPr>
          <p:cNvPr id="4" name="Google Shape;120;p6">
            <a:extLst>
              <a:ext uri="{FF2B5EF4-FFF2-40B4-BE49-F238E27FC236}">
                <a16:creationId xmlns:a16="http://schemas.microsoft.com/office/drawing/2014/main" id="{A90F1625-4141-9544-9466-CCAC65546672}"/>
              </a:ext>
            </a:extLst>
          </p:cNvPr>
          <p:cNvPicPr preferRelativeResize="0"/>
          <p:nvPr/>
        </p:nvPicPr>
        <p:blipFill rotWithShape="1">
          <a:blip r:embed="rId2">
            <a:alphaModFix/>
          </a:blip>
          <a:srcRect/>
          <a:stretch/>
        </p:blipFill>
        <p:spPr>
          <a:xfrm>
            <a:off x="4503924" y="3091303"/>
            <a:ext cx="4560200" cy="1769775"/>
          </a:xfrm>
          <a:prstGeom prst="rect">
            <a:avLst/>
          </a:prstGeom>
          <a:noFill/>
          <a:ln>
            <a:noFill/>
          </a:ln>
        </p:spPr>
      </p:pic>
      <p:sp>
        <p:nvSpPr>
          <p:cNvPr id="6" name="Google Shape;122;p6">
            <a:extLst>
              <a:ext uri="{FF2B5EF4-FFF2-40B4-BE49-F238E27FC236}">
                <a16:creationId xmlns:a16="http://schemas.microsoft.com/office/drawing/2014/main" id="{F83AB0FD-02E2-054F-899B-D25343678804}"/>
              </a:ext>
            </a:extLst>
          </p:cNvPr>
          <p:cNvSpPr txBox="1">
            <a:spLocks/>
          </p:cNvSpPr>
          <p:nvPr/>
        </p:nvSpPr>
        <p:spPr>
          <a:xfrm>
            <a:off x="236225" y="987900"/>
            <a:ext cx="4198200" cy="3962400"/>
          </a:xfrm>
          <a:prstGeom prst="rect">
            <a:avLst/>
          </a:prstGeom>
          <a:noFill/>
          <a:ln>
            <a:noFill/>
          </a:ln>
        </p:spPr>
        <p:txBody>
          <a:bodyPr spcFirstLastPara="1" vert="horz" wrap="square" lIns="91425" tIns="91425" rIns="91425" bIns="91425" rtlCol="0" anchor="t" anchorCtr="0">
            <a:noAutofit/>
          </a:bodyPr>
          <a:lstStyle>
            <a:lvl1pPr marL="257175" indent="-257175" algn="l" defTabSz="3429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1pPr>
            <a:lvl2pPr marL="557213" indent="-214313" algn="l" defTabSz="342900" rtl="0" eaLnBrk="1" latinLnBrk="0" hangingPunct="1">
              <a:spcBef>
                <a:spcPct val="20000"/>
              </a:spcBef>
              <a:buClr>
                <a:srgbClr val="FDBB63"/>
              </a:buClr>
              <a:buFont typeface="Wingdings" charset="2"/>
              <a:buChar char="§"/>
              <a:defRPr sz="1500" kern="1200">
                <a:solidFill>
                  <a:srgbClr val="333333"/>
                </a:solidFill>
                <a:latin typeface="Arial"/>
                <a:ea typeface="+mn-ea"/>
                <a:cs typeface="Arial"/>
              </a:defRPr>
            </a:lvl2pPr>
            <a:lvl3pPr marL="857250" indent="-171450" algn="l" defTabSz="342900" rtl="0" eaLnBrk="1" latinLnBrk="0" hangingPunct="1">
              <a:spcBef>
                <a:spcPct val="20000"/>
              </a:spcBef>
              <a:buClr>
                <a:srgbClr val="FDBB63"/>
              </a:buClr>
              <a:buFont typeface="Wingdings" charset="2"/>
              <a:buChar char="§"/>
              <a:defRPr sz="1350" kern="1200">
                <a:solidFill>
                  <a:srgbClr val="333333"/>
                </a:solidFill>
                <a:latin typeface="Arial"/>
                <a:ea typeface="+mn-ea"/>
                <a:cs typeface="Arial"/>
              </a:defRPr>
            </a:lvl3pPr>
            <a:lvl4pPr marL="1200150" indent="-171450" algn="l" defTabSz="342900" rtl="0" eaLnBrk="1" latinLnBrk="0" hangingPunct="1">
              <a:spcBef>
                <a:spcPct val="20000"/>
              </a:spcBef>
              <a:buClr>
                <a:srgbClr val="FDBB63"/>
              </a:buClr>
              <a:buFont typeface="Wingdings" charset="2"/>
              <a:buChar char="§"/>
              <a:defRPr sz="1200" kern="1200">
                <a:solidFill>
                  <a:srgbClr val="333333"/>
                </a:solidFill>
                <a:latin typeface="Arial"/>
                <a:ea typeface="+mn-ea"/>
                <a:cs typeface="Arial"/>
              </a:defRPr>
            </a:lvl4pPr>
            <a:lvl5pPr marL="1543050" indent="-171450" algn="l" defTabSz="342900" rtl="0" eaLnBrk="1" latinLnBrk="0" hangingPunct="1">
              <a:spcBef>
                <a:spcPct val="20000"/>
              </a:spcBef>
              <a:buClr>
                <a:srgbClr val="FDBB63"/>
              </a:buClr>
              <a:buFont typeface="Wingdings" charset="2"/>
              <a:buChar char="§"/>
              <a:defRPr sz="1050" kern="1200">
                <a:solidFill>
                  <a:srgbClr val="333333"/>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457200" indent="-311150">
              <a:lnSpc>
                <a:spcPct val="115000"/>
              </a:lnSpc>
              <a:spcBef>
                <a:spcPts val="0"/>
              </a:spcBef>
              <a:buSzPts val="1300"/>
              <a:buFont typeface="Wingdings" charset="2"/>
              <a:buChar char="●"/>
            </a:pPr>
            <a:r>
              <a:rPr lang="en-US" sz="1300" b="1" dirty="0" err="1"/>
              <a:t>Bixel</a:t>
            </a:r>
            <a:r>
              <a:rPr lang="en-US" sz="1300" b="1" dirty="0"/>
              <a:t> width: </a:t>
            </a:r>
            <a:r>
              <a:rPr lang="en-US" sz="1300" dirty="0"/>
              <a:t>square size</a:t>
            </a:r>
            <a:r>
              <a:rPr lang="en-US" sz="1300" dirty="0" smtClean="0"/>
              <a:t>.</a:t>
            </a:r>
          </a:p>
          <a:p>
            <a:pPr marL="457200" indent="-311150">
              <a:lnSpc>
                <a:spcPct val="115000"/>
              </a:lnSpc>
              <a:spcBef>
                <a:spcPts val="0"/>
              </a:spcBef>
              <a:buSzPts val="1300"/>
              <a:buFont typeface="Wingdings" charset="2"/>
              <a:buChar char="●"/>
            </a:pPr>
            <a:r>
              <a:rPr lang="en-US" sz="1300" b="1" dirty="0" smtClean="0"/>
              <a:t>Gantry </a:t>
            </a:r>
            <a:r>
              <a:rPr lang="en-US" sz="1300" b="1" dirty="0"/>
              <a:t>and couch angles: </a:t>
            </a:r>
            <a:r>
              <a:rPr lang="en-US" sz="1300" dirty="0"/>
              <a:t>Set the angle values ​​for the Gantry and the couch (patient's bed). If 5 angles are used for the Gantry, then we will have 5 angles for the bed as well. These angles have values ​​from 0º to 359º</a:t>
            </a:r>
            <a:r>
              <a:rPr lang="en-US" sz="1300" dirty="0" smtClean="0"/>
              <a:t>.</a:t>
            </a:r>
          </a:p>
          <a:p>
            <a:pPr marL="457200" indent="-311150">
              <a:lnSpc>
                <a:spcPct val="115000"/>
              </a:lnSpc>
              <a:spcBef>
                <a:spcPts val="0"/>
              </a:spcBef>
              <a:buSzPts val="1300"/>
              <a:buFont typeface="Wingdings" charset="2"/>
              <a:buChar char="●"/>
            </a:pPr>
            <a:r>
              <a:rPr lang="en-US" sz="1300" b="1" dirty="0" smtClean="0"/>
              <a:t>Radiation </a:t>
            </a:r>
            <a:r>
              <a:rPr lang="en-US" sz="1300" b="1" dirty="0"/>
              <a:t>mode: </a:t>
            </a:r>
            <a:r>
              <a:rPr lang="en-US" sz="1300" dirty="0"/>
              <a:t>what particle will be used</a:t>
            </a:r>
            <a:r>
              <a:rPr lang="en-US" sz="1300" dirty="0" smtClean="0"/>
              <a:t>.</a:t>
            </a:r>
          </a:p>
          <a:p>
            <a:pPr marL="457200" indent="-311150">
              <a:lnSpc>
                <a:spcPct val="115000"/>
              </a:lnSpc>
              <a:spcBef>
                <a:spcPts val="0"/>
              </a:spcBef>
              <a:buSzPts val="1300"/>
              <a:buFont typeface="Wingdings" charset="2"/>
              <a:buChar char="●"/>
            </a:pPr>
            <a:r>
              <a:rPr lang="en-US" sz="1300" b="1" dirty="0" err="1" smtClean="0"/>
              <a:t>Isocenter</a:t>
            </a:r>
            <a:r>
              <a:rPr lang="en-US" sz="1300" dirty="0"/>
              <a:t>: Always verify that “automatic </a:t>
            </a:r>
            <a:r>
              <a:rPr lang="en-US" sz="1300" dirty="0" err="1"/>
              <a:t>isocenter</a:t>
            </a:r>
            <a:r>
              <a:rPr lang="en-US" sz="1300" dirty="0"/>
              <a:t>” is active. It is the center where the radiation beam passes</a:t>
            </a:r>
            <a:r>
              <a:rPr lang="en-US" sz="1300" dirty="0" smtClean="0"/>
              <a:t>.</a:t>
            </a:r>
          </a:p>
          <a:p>
            <a:pPr marL="457200" indent="-311150">
              <a:lnSpc>
                <a:spcPct val="115000"/>
              </a:lnSpc>
              <a:spcBef>
                <a:spcPts val="0"/>
              </a:spcBef>
              <a:buSzPts val="1300"/>
              <a:buFont typeface="Wingdings" charset="2"/>
              <a:buChar char="●"/>
            </a:pPr>
            <a:r>
              <a:rPr lang="en-US" sz="1300" b="1" dirty="0" smtClean="0"/>
              <a:t>Fractions</a:t>
            </a:r>
            <a:r>
              <a:rPr lang="en-US" sz="1300" b="1" dirty="0"/>
              <a:t>: </a:t>
            </a:r>
            <a:r>
              <a:rPr lang="en-US" sz="1300" dirty="0"/>
              <a:t>Number of fractions = number of “slices” or slices that will be used to visualize 3D </a:t>
            </a:r>
            <a:r>
              <a:rPr lang="en-US" sz="1300" dirty="0" smtClean="0"/>
              <a:t>graphics.</a:t>
            </a:r>
          </a:p>
          <a:p>
            <a:pPr marL="457200" indent="-311150">
              <a:lnSpc>
                <a:spcPct val="115000"/>
              </a:lnSpc>
              <a:spcBef>
                <a:spcPts val="0"/>
              </a:spcBef>
              <a:buSzPts val="1300"/>
              <a:buFont typeface="Wingdings" charset="2"/>
              <a:buChar char="●"/>
            </a:pPr>
            <a:r>
              <a:rPr lang="en-US" sz="1300" b="1" dirty="0" smtClean="0"/>
              <a:t>Run </a:t>
            </a:r>
            <a:r>
              <a:rPr lang="en-US" sz="1300" b="1" dirty="0"/>
              <a:t>sequencing: </a:t>
            </a:r>
            <a:r>
              <a:rPr lang="en-US" sz="1300" dirty="0"/>
              <a:t>used to collimate the beam (in our case it is not active)</a:t>
            </a:r>
            <a:endParaRPr lang="en-GB" sz="1300" dirty="0"/>
          </a:p>
        </p:txBody>
      </p:sp>
      <p:pic>
        <p:nvPicPr>
          <p:cNvPr id="7" name="Google Shape;123;p6">
            <a:extLst>
              <a:ext uri="{FF2B5EF4-FFF2-40B4-BE49-F238E27FC236}">
                <a16:creationId xmlns:a16="http://schemas.microsoft.com/office/drawing/2014/main" id="{B4898370-E45B-1A45-8F17-B56835C2C48E}"/>
              </a:ext>
            </a:extLst>
          </p:cNvPr>
          <p:cNvPicPr preferRelativeResize="0"/>
          <p:nvPr/>
        </p:nvPicPr>
        <p:blipFill rotWithShape="1">
          <a:blip r:embed="rId3">
            <a:alphaModFix/>
          </a:blip>
          <a:srcRect/>
          <a:stretch/>
        </p:blipFill>
        <p:spPr>
          <a:xfrm>
            <a:off x="5446662" y="959740"/>
            <a:ext cx="2674723" cy="1992888"/>
          </a:xfrm>
          <a:prstGeom prst="rect">
            <a:avLst/>
          </a:prstGeom>
          <a:noFill/>
          <a:ln>
            <a:noFill/>
          </a:ln>
        </p:spPr>
      </p:pic>
    </p:spTree>
    <p:extLst>
      <p:ext uri="{BB962C8B-B14F-4D97-AF65-F5344CB8AC3E}">
        <p14:creationId xmlns:p14="http://schemas.microsoft.com/office/powerpoint/2010/main" val="2364834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D00BB-23A6-0740-B074-00175B0319E7}"/>
              </a:ext>
            </a:extLst>
          </p:cNvPr>
          <p:cNvSpPr>
            <a:spLocks noGrp="1"/>
          </p:cNvSpPr>
          <p:nvPr>
            <p:ph type="title"/>
          </p:nvPr>
        </p:nvSpPr>
        <p:spPr/>
        <p:txBody>
          <a:bodyPr/>
          <a:lstStyle/>
          <a:p>
            <a:r>
              <a:rPr lang="en-US" dirty="0"/>
              <a:t>Isocenter</a:t>
            </a:r>
          </a:p>
        </p:txBody>
      </p:sp>
      <p:pic>
        <p:nvPicPr>
          <p:cNvPr id="4" name="Google Shape;143;gad3567b2e2_0_8">
            <a:extLst>
              <a:ext uri="{FF2B5EF4-FFF2-40B4-BE49-F238E27FC236}">
                <a16:creationId xmlns:a16="http://schemas.microsoft.com/office/drawing/2014/main" id="{CBFE8096-1BB4-8249-9FDA-9301FABEA11A}"/>
              </a:ext>
            </a:extLst>
          </p:cNvPr>
          <p:cNvPicPr preferRelativeResize="0">
            <a:picLocks noGrp="1"/>
          </p:cNvPicPr>
          <p:nvPr>
            <p:ph idx="1"/>
          </p:nvPr>
        </p:nvPicPr>
        <p:blipFill rotWithShape="1">
          <a:blip r:embed="rId2">
            <a:alphaModFix/>
          </a:blip>
          <a:srcRect/>
          <a:stretch/>
        </p:blipFill>
        <p:spPr>
          <a:xfrm>
            <a:off x="1584960" y="1087438"/>
            <a:ext cx="5885179" cy="3678237"/>
          </a:xfrm>
          <a:prstGeom prst="rect">
            <a:avLst/>
          </a:prstGeom>
          <a:noFill/>
          <a:ln>
            <a:noFill/>
          </a:ln>
        </p:spPr>
      </p:pic>
      <p:cxnSp>
        <p:nvCxnSpPr>
          <p:cNvPr id="5" name="Google Shape;144;gad3567b2e2_0_8">
            <a:extLst>
              <a:ext uri="{FF2B5EF4-FFF2-40B4-BE49-F238E27FC236}">
                <a16:creationId xmlns:a16="http://schemas.microsoft.com/office/drawing/2014/main" id="{F1A2BBFF-EB6A-374C-9448-E79B002EC659}"/>
              </a:ext>
            </a:extLst>
          </p:cNvPr>
          <p:cNvCxnSpPr/>
          <p:nvPr/>
        </p:nvCxnSpPr>
        <p:spPr>
          <a:xfrm>
            <a:off x="4962688" y="3010915"/>
            <a:ext cx="385800" cy="10800"/>
          </a:xfrm>
          <a:prstGeom prst="straightConnector1">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6" name="Google Shape;145;gad3567b2e2_0_8">
            <a:extLst>
              <a:ext uri="{FF2B5EF4-FFF2-40B4-BE49-F238E27FC236}">
                <a16:creationId xmlns:a16="http://schemas.microsoft.com/office/drawing/2014/main" id="{E62E94EE-EE93-3042-A854-1CDA4DC93868}"/>
              </a:ext>
            </a:extLst>
          </p:cNvPr>
          <p:cNvCxnSpPr/>
          <p:nvPr/>
        </p:nvCxnSpPr>
        <p:spPr>
          <a:xfrm>
            <a:off x="2131574" y="3534975"/>
            <a:ext cx="10800" cy="364200"/>
          </a:xfrm>
          <a:prstGeom prst="straightConnector1">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834867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3962522" y="631688"/>
            <a:ext cx="4631745" cy="3784474"/>
          </a:xfrm>
          <a:prstGeom prst="rect">
            <a:avLst/>
          </a:prstGeom>
        </p:spPr>
      </p:pic>
      <p:sp>
        <p:nvSpPr>
          <p:cNvPr id="5" name="Rectangle 4"/>
          <p:cNvSpPr/>
          <p:nvPr/>
        </p:nvSpPr>
        <p:spPr>
          <a:xfrm>
            <a:off x="-20999" y="1056967"/>
            <a:ext cx="4572000" cy="1131079"/>
          </a:xfrm>
          <a:prstGeom prst="rect">
            <a:avLst/>
          </a:prstGeom>
        </p:spPr>
        <p:txBody>
          <a:bodyPr>
            <a:spAutoFit/>
          </a:bodyPr>
          <a:lstStyle/>
          <a:p>
            <a:endParaRPr lang="en-US" dirty="0"/>
          </a:p>
          <a:p>
            <a:r>
              <a:rPr lang="en-US" dirty="0"/>
              <a:t> </a:t>
            </a:r>
            <a:r>
              <a:rPr lang="en-US" b="1" dirty="0" smtClean="0">
                <a:solidFill>
                  <a:srgbClr val="FF0000"/>
                </a:solidFill>
              </a:rPr>
              <a:t>“Simulations </a:t>
            </a:r>
            <a:r>
              <a:rPr lang="en-US" b="1" dirty="0">
                <a:solidFill>
                  <a:srgbClr val="FF0000"/>
                </a:solidFill>
              </a:rPr>
              <a:t>of treatment planning of breast cancer and comparison with real </a:t>
            </a:r>
            <a:r>
              <a:rPr lang="en-US" b="1" dirty="0" smtClean="0">
                <a:solidFill>
                  <a:srgbClr val="FF0000"/>
                </a:solidFill>
              </a:rPr>
              <a:t>cases”</a:t>
            </a:r>
            <a:endParaRPr lang="en-US" b="1" dirty="0">
              <a:solidFill>
                <a:srgbClr val="FF0000"/>
              </a:solidFill>
            </a:endParaRPr>
          </a:p>
          <a:p>
            <a:endParaRPr lang="en-US" sz="1350" b="1" dirty="0">
              <a:solidFill>
                <a:srgbClr val="FF0000"/>
              </a:solidFill>
              <a:latin typeface="Times New Roman" panose="02020603050405020304" pitchFamily="18" charset="0"/>
            </a:endParaRPr>
          </a:p>
        </p:txBody>
      </p:sp>
      <p:pic>
        <p:nvPicPr>
          <p:cNvPr id="6" name="Picture 5"/>
          <p:cNvPicPr/>
          <p:nvPr/>
        </p:nvPicPr>
        <p:blipFill rotWithShape="1">
          <a:blip r:embed="rId3"/>
          <a:srcRect l="25400"/>
          <a:stretch/>
        </p:blipFill>
        <p:spPr>
          <a:xfrm>
            <a:off x="3862315" y="1622507"/>
            <a:ext cx="4832161" cy="295268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991" y="3673777"/>
            <a:ext cx="1176257" cy="1050617"/>
          </a:xfrm>
          <a:prstGeom prst="rect">
            <a:avLst/>
          </a:prstGeom>
        </p:spPr>
      </p:pic>
      <p:sp>
        <p:nvSpPr>
          <p:cNvPr id="2" name="TextBox 1"/>
          <p:cNvSpPr txBox="1"/>
          <p:nvPr/>
        </p:nvSpPr>
        <p:spPr>
          <a:xfrm>
            <a:off x="106329" y="1004742"/>
            <a:ext cx="3374578" cy="369332"/>
          </a:xfrm>
          <a:prstGeom prst="rect">
            <a:avLst/>
          </a:prstGeom>
          <a:noFill/>
        </p:spPr>
        <p:txBody>
          <a:bodyPr wrap="none" rtlCol="0">
            <a:spAutoFit/>
          </a:bodyPr>
          <a:lstStyle/>
          <a:p>
            <a:r>
              <a:rPr lang="en-US" dirty="0" smtClean="0"/>
              <a:t>Particle Therapy Masterclass 2021</a:t>
            </a:r>
            <a:endParaRPr lang="en-US"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3817" y="2407404"/>
            <a:ext cx="2662368" cy="1142156"/>
          </a:xfrm>
          <a:prstGeom prst="rect">
            <a:avLst/>
          </a:prstGeom>
        </p:spPr>
      </p:pic>
    </p:spTree>
    <p:extLst>
      <p:ext uri="{BB962C8B-B14F-4D97-AF65-F5344CB8AC3E}">
        <p14:creationId xmlns:p14="http://schemas.microsoft.com/office/powerpoint/2010/main" val="3614081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8D062-8CB7-5042-810B-96D99A30924B}"/>
              </a:ext>
            </a:extLst>
          </p:cNvPr>
          <p:cNvSpPr>
            <a:spLocks noGrp="1"/>
          </p:cNvSpPr>
          <p:nvPr>
            <p:ph type="title"/>
          </p:nvPr>
        </p:nvSpPr>
        <p:spPr>
          <a:xfrm>
            <a:off x="422568" y="230397"/>
            <a:ext cx="6700979" cy="590668"/>
          </a:xfrm>
        </p:spPr>
        <p:txBody>
          <a:bodyPr anchor="b">
            <a:normAutofit/>
          </a:bodyPr>
          <a:lstStyle/>
          <a:p>
            <a:r>
              <a:rPr lang="en-US" dirty="0" smtClean="0"/>
              <a:t>Panel: </a:t>
            </a:r>
            <a:r>
              <a:rPr lang="en-US" dirty="0"/>
              <a:t>Workflow</a:t>
            </a:r>
          </a:p>
        </p:txBody>
      </p:sp>
      <p:pic>
        <p:nvPicPr>
          <p:cNvPr id="6" name="Google Shape;174;p9">
            <a:extLst>
              <a:ext uri="{FF2B5EF4-FFF2-40B4-BE49-F238E27FC236}">
                <a16:creationId xmlns:a16="http://schemas.microsoft.com/office/drawing/2014/main" id="{3C5E5DD6-7410-1F42-AF43-E816C3CD98B0}"/>
              </a:ext>
            </a:extLst>
          </p:cNvPr>
          <p:cNvPicPr preferRelativeResize="0"/>
          <p:nvPr/>
        </p:nvPicPr>
        <p:blipFill rotWithShape="1">
          <a:blip r:embed="rId2">
            <a:alphaModFix/>
          </a:blip>
          <a:srcRect/>
          <a:stretch/>
        </p:blipFill>
        <p:spPr>
          <a:xfrm>
            <a:off x="654707" y="1754977"/>
            <a:ext cx="6926040" cy="1633545"/>
          </a:xfrm>
          <a:prstGeom prst="rect">
            <a:avLst/>
          </a:prstGeom>
          <a:noFill/>
          <a:ln>
            <a:noFill/>
          </a:ln>
        </p:spPr>
      </p:pic>
      <p:sp>
        <p:nvSpPr>
          <p:cNvPr id="7" name="Google Shape;178;p9">
            <a:extLst>
              <a:ext uri="{FF2B5EF4-FFF2-40B4-BE49-F238E27FC236}">
                <a16:creationId xmlns:a16="http://schemas.microsoft.com/office/drawing/2014/main" id="{028F06AE-ACCB-4247-BDFC-3E599D9E30EC}"/>
              </a:ext>
            </a:extLst>
          </p:cNvPr>
          <p:cNvSpPr/>
          <p:nvPr/>
        </p:nvSpPr>
        <p:spPr>
          <a:xfrm>
            <a:off x="1718186" y="1918562"/>
            <a:ext cx="1277700" cy="2685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90;p10">
            <a:extLst>
              <a:ext uri="{FF2B5EF4-FFF2-40B4-BE49-F238E27FC236}">
                <a16:creationId xmlns:a16="http://schemas.microsoft.com/office/drawing/2014/main" id="{C0A7E3AC-91BE-0941-90C4-6942410D7364}"/>
              </a:ext>
            </a:extLst>
          </p:cNvPr>
          <p:cNvSpPr/>
          <p:nvPr/>
        </p:nvSpPr>
        <p:spPr>
          <a:xfrm>
            <a:off x="3075601" y="1918781"/>
            <a:ext cx="1277700" cy="2700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 name="Google Shape;191;p10">
            <a:extLst>
              <a:ext uri="{FF2B5EF4-FFF2-40B4-BE49-F238E27FC236}">
                <a16:creationId xmlns:a16="http://schemas.microsoft.com/office/drawing/2014/main" id="{A882A39B-4A3C-354C-9083-880DEDF68584}"/>
              </a:ext>
            </a:extLst>
          </p:cNvPr>
          <p:cNvPicPr preferRelativeResize="0"/>
          <p:nvPr/>
        </p:nvPicPr>
        <p:blipFill rotWithShape="1">
          <a:blip r:embed="rId3">
            <a:alphaModFix/>
          </a:blip>
          <a:srcRect l="1805" t="2786" r="2183" b="13121"/>
          <a:stretch/>
        </p:blipFill>
        <p:spPr>
          <a:xfrm>
            <a:off x="1251856" y="2730187"/>
            <a:ext cx="3374573" cy="833025"/>
          </a:xfrm>
          <a:prstGeom prst="rect">
            <a:avLst/>
          </a:prstGeom>
          <a:noFill/>
          <a:ln>
            <a:noFill/>
          </a:ln>
        </p:spPr>
      </p:pic>
      <p:pic>
        <p:nvPicPr>
          <p:cNvPr id="12" name="Google Shape;192;p10">
            <a:extLst>
              <a:ext uri="{FF2B5EF4-FFF2-40B4-BE49-F238E27FC236}">
                <a16:creationId xmlns:a16="http://schemas.microsoft.com/office/drawing/2014/main" id="{07697CAA-EBDA-C640-A451-F5928F5A42A6}"/>
              </a:ext>
            </a:extLst>
          </p:cNvPr>
          <p:cNvPicPr preferRelativeResize="0"/>
          <p:nvPr/>
        </p:nvPicPr>
        <p:blipFill rotWithShape="1">
          <a:blip r:embed="rId4">
            <a:alphaModFix/>
          </a:blip>
          <a:srcRect/>
          <a:stretch/>
        </p:blipFill>
        <p:spPr>
          <a:xfrm>
            <a:off x="7112593" y="1590839"/>
            <a:ext cx="1170174" cy="1224042"/>
          </a:xfrm>
          <a:prstGeom prst="rect">
            <a:avLst/>
          </a:prstGeom>
          <a:noFill/>
          <a:ln>
            <a:noFill/>
          </a:ln>
        </p:spPr>
      </p:pic>
      <p:sp>
        <p:nvSpPr>
          <p:cNvPr id="3" name="TextBox 2"/>
          <p:cNvSpPr txBox="1"/>
          <p:nvPr/>
        </p:nvSpPr>
        <p:spPr>
          <a:xfrm>
            <a:off x="546931" y="3848669"/>
            <a:ext cx="7735836" cy="923330"/>
          </a:xfrm>
          <a:prstGeom prst="rect">
            <a:avLst/>
          </a:prstGeom>
        </p:spPr>
        <p:txBody>
          <a:bodyPr vert="horz" wrap="none" lIns="91440" tIns="45720" rIns="91440" bIns="45720" rtlCol="0" anchor="t">
            <a:spAutoFit/>
          </a:bodyPr>
          <a:lstStyle/>
          <a:p>
            <a:pPr algn="l"/>
            <a:r>
              <a:rPr lang="en-US" dirty="0" smtClean="0"/>
              <a:t>Load &gt; This PC&gt; </a:t>
            </a:r>
            <a:r>
              <a:rPr lang="sq-AL" dirty="0" smtClean="0"/>
              <a:t>WIN (C)</a:t>
            </a:r>
            <a:r>
              <a:rPr lang="en-US" dirty="0" smtClean="0"/>
              <a:t>&gt; program files&gt;</a:t>
            </a:r>
            <a:r>
              <a:rPr lang="en-US" dirty="0" err="1" smtClean="0"/>
              <a:t>matrad</a:t>
            </a:r>
            <a:r>
              <a:rPr lang="en-US" dirty="0" smtClean="0"/>
              <a:t>&gt;application</a:t>
            </a:r>
          </a:p>
          <a:p>
            <a:r>
              <a:rPr lang="en-US" dirty="0" smtClean="0"/>
              <a:t>Load </a:t>
            </a:r>
            <a:r>
              <a:rPr lang="en-US" dirty="0"/>
              <a:t>&gt; </a:t>
            </a:r>
            <a:r>
              <a:rPr lang="sq-AL" dirty="0" smtClean="0"/>
              <a:t>My computer</a:t>
            </a:r>
            <a:r>
              <a:rPr lang="en-US" dirty="0" smtClean="0"/>
              <a:t>&gt; </a:t>
            </a:r>
            <a:r>
              <a:rPr lang="en-US" dirty="0" smtClean="0">
                <a:solidFill>
                  <a:srgbClr val="FF0000"/>
                </a:solidFill>
              </a:rPr>
              <a:t>(</a:t>
            </a:r>
            <a:r>
              <a:rPr lang="en-US" dirty="0">
                <a:solidFill>
                  <a:srgbClr val="FF0000"/>
                </a:solidFill>
              </a:rPr>
              <a:t>LOCAL DISK c)&gt;</a:t>
            </a:r>
            <a:r>
              <a:rPr lang="en-US" dirty="0"/>
              <a:t>program files&gt;</a:t>
            </a:r>
            <a:r>
              <a:rPr lang="en-US" dirty="0" err="1"/>
              <a:t>matrad</a:t>
            </a:r>
            <a:r>
              <a:rPr lang="en-US" dirty="0"/>
              <a:t>&gt;application</a:t>
            </a:r>
          </a:p>
          <a:p>
            <a:pPr algn="l"/>
            <a:endParaRPr lang="en-US" dirty="0" smtClean="0"/>
          </a:p>
        </p:txBody>
      </p:sp>
    </p:spTree>
    <p:extLst>
      <p:ext uri="{BB962C8B-B14F-4D97-AF65-F5344CB8AC3E}">
        <p14:creationId xmlns:p14="http://schemas.microsoft.com/office/powerpoint/2010/main" val="37587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8D062-8CB7-5042-810B-96D99A30924B}"/>
              </a:ext>
            </a:extLst>
          </p:cNvPr>
          <p:cNvSpPr>
            <a:spLocks noGrp="1"/>
          </p:cNvSpPr>
          <p:nvPr>
            <p:ph type="title"/>
          </p:nvPr>
        </p:nvSpPr>
        <p:spPr>
          <a:xfrm>
            <a:off x="422568" y="230397"/>
            <a:ext cx="6700979" cy="590668"/>
          </a:xfrm>
        </p:spPr>
        <p:txBody>
          <a:bodyPr anchor="b">
            <a:normAutofit/>
          </a:bodyPr>
          <a:lstStyle/>
          <a:p>
            <a:r>
              <a:rPr lang="en-US" dirty="0" smtClean="0"/>
              <a:t>Panel: </a:t>
            </a:r>
            <a:r>
              <a:rPr lang="en-US" dirty="0"/>
              <a:t>Workflow</a:t>
            </a:r>
          </a:p>
        </p:txBody>
      </p:sp>
      <p:grpSp>
        <p:nvGrpSpPr>
          <p:cNvPr id="14" name="Google Shape;204;p11">
            <a:extLst>
              <a:ext uri="{FF2B5EF4-FFF2-40B4-BE49-F238E27FC236}">
                <a16:creationId xmlns:a16="http://schemas.microsoft.com/office/drawing/2014/main" id="{E855D8EA-C645-0A44-88F0-F5A4DC06C73F}"/>
              </a:ext>
            </a:extLst>
          </p:cNvPr>
          <p:cNvGrpSpPr/>
          <p:nvPr/>
        </p:nvGrpSpPr>
        <p:grpSpPr>
          <a:xfrm>
            <a:off x="422568" y="1414821"/>
            <a:ext cx="6276286" cy="1535207"/>
            <a:chOff x="2968702" y="382913"/>
            <a:chExt cx="4655530" cy="1138763"/>
          </a:xfrm>
        </p:grpSpPr>
        <p:pic>
          <p:nvPicPr>
            <p:cNvPr id="15" name="Google Shape;205;p11">
              <a:extLst>
                <a:ext uri="{FF2B5EF4-FFF2-40B4-BE49-F238E27FC236}">
                  <a16:creationId xmlns:a16="http://schemas.microsoft.com/office/drawing/2014/main" id="{5B2AAC7C-82E1-7948-8C2A-D25923869DD7}"/>
                </a:ext>
              </a:extLst>
            </p:cNvPr>
            <p:cNvPicPr preferRelativeResize="0"/>
            <p:nvPr/>
          </p:nvPicPr>
          <p:blipFill rotWithShape="1">
            <a:blip r:embed="rId2">
              <a:alphaModFix/>
            </a:blip>
            <a:srcRect/>
            <a:stretch/>
          </p:blipFill>
          <p:spPr>
            <a:xfrm>
              <a:off x="2968702" y="382913"/>
              <a:ext cx="4655530" cy="1138763"/>
            </a:xfrm>
            <a:prstGeom prst="rect">
              <a:avLst/>
            </a:prstGeom>
            <a:noFill/>
            <a:ln>
              <a:noFill/>
            </a:ln>
          </p:spPr>
        </p:pic>
        <p:sp>
          <p:nvSpPr>
            <p:cNvPr id="16" name="Google Shape;206;p11">
              <a:extLst>
                <a:ext uri="{FF2B5EF4-FFF2-40B4-BE49-F238E27FC236}">
                  <a16:creationId xmlns:a16="http://schemas.microsoft.com/office/drawing/2014/main" id="{86B93D2E-93E8-824D-B825-C5A579ACE03C}"/>
                </a:ext>
              </a:extLst>
            </p:cNvPr>
            <p:cNvSpPr/>
            <p:nvPr/>
          </p:nvSpPr>
          <p:spPr>
            <a:xfrm>
              <a:off x="5468577" y="509674"/>
              <a:ext cx="858900" cy="1743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3" name="Google Shape;203;p11">
            <a:extLst>
              <a:ext uri="{FF2B5EF4-FFF2-40B4-BE49-F238E27FC236}">
                <a16:creationId xmlns:a16="http://schemas.microsoft.com/office/drawing/2014/main" id="{39B90190-D897-094D-8783-98CF856DF241}"/>
              </a:ext>
            </a:extLst>
          </p:cNvPr>
          <p:cNvPicPr preferRelativeResize="0"/>
          <p:nvPr/>
        </p:nvPicPr>
        <p:blipFill rotWithShape="1">
          <a:blip r:embed="rId3">
            <a:alphaModFix/>
          </a:blip>
          <a:srcRect/>
          <a:stretch/>
        </p:blipFill>
        <p:spPr>
          <a:xfrm>
            <a:off x="5353335" y="1912153"/>
            <a:ext cx="3401875" cy="3000950"/>
          </a:xfrm>
          <a:prstGeom prst="rect">
            <a:avLst/>
          </a:prstGeom>
          <a:noFill/>
          <a:ln>
            <a:noFill/>
          </a:ln>
        </p:spPr>
      </p:pic>
      <p:sp>
        <p:nvSpPr>
          <p:cNvPr id="3" name="TextBox 2">
            <a:extLst>
              <a:ext uri="{FF2B5EF4-FFF2-40B4-BE49-F238E27FC236}">
                <a16:creationId xmlns:a16="http://schemas.microsoft.com/office/drawing/2014/main" id="{67AB27E9-F6F6-4840-9EC4-02B77FBCAE8B}"/>
              </a:ext>
            </a:extLst>
          </p:cNvPr>
          <p:cNvSpPr txBox="1"/>
          <p:nvPr/>
        </p:nvSpPr>
        <p:spPr>
          <a:xfrm>
            <a:off x="388790" y="3262694"/>
            <a:ext cx="4561863" cy="923330"/>
          </a:xfrm>
          <a:prstGeom prst="rect">
            <a:avLst/>
          </a:prstGeom>
        </p:spPr>
        <p:txBody>
          <a:bodyPr vert="horz" wrap="square" lIns="91440" tIns="45720" rIns="91440" bIns="45720" rtlCol="0" anchor="t">
            <a:spAutoFit/>
          </a:bodyPr>
          <a:lstStyle/>
          <a:p>
            <a:r>
              <a:rPr lang="sq-AL" dirty="0" smtClean="0"/>
              <a:t/>
            </a:r>
            <a:br>
              <a:rPr lang="sq-AL" dirty="0" smtClean="0"/>
            </a:br>
            <a:r>
              <a:rPr lang="es" dirty="0" smtClean="0"/>
              <a:t>Here </a:t>
            </a:r>
            <a:r>
              <a:rPr lang="es" dirty="0"/>
              <a:t>the program will look for the minimum</a:t>
            </a:r>
            <a:br>
              <a:rPr lang="es" dirty="0"/>
            </a:br>
            <a:r>
              <a:rPr lang="es" dirty="0"/>
              <a:t> radiation flux per bixel.</a:t>
            </a:r>
            <a:endParaRPr lang="en-US" dirty="0"/>
          </a:p>
        </p:txBody>
      </p:sp>
    </p:spTree>
    <p:extLst>
      <p:ext uri="{BB962C8B-B14F-4D97-AF65-F5344CB8AC3E}">
        <p14:creationId xmlns:p14="http://schemas.microsoft.com/office/powerpoint/2010/main" val="1804912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E3A79-BBB7-6D44-9B21-1D368E49D85F}"/>
              </a:ext>
            </a:extLst>
          </p:cNvPr>
          <p:cNvSpPr>
            <a:spLocks noGrp="1"/>
          </p:cNvSpPr>
          <p:nvPr>
            <p:ph type="title"/>
          </p:nvPr>
        </p:nvSpPr>
        <p:spPr>
          <a:xfrm>
            <a:off x="317638" y="231075"/>
            <a:ext cx="6129236" cy="590668"/>
          </a:xfrm>
        </p:spPr>
        <p:txBody>
          <a:bodyPr anchor="b">
            <a:normAutofit/>
          </a:bodyPr>
          <a:lstStyle/>
          <a:p>
            <a:r>
              <a:rPr lang="en-US" dirty="0"/>
              <a:t>Workflow – </a:t>
            </a:r>
            <a:r>
              <a:rPr lang="en-US" dirty="0" smtClean="0"/>
              <a:t>Exponential distribution </a:t>
            </a:r>
            <a:endParaRPr lang="en-US" dirty="0"/>
          </a:p>
        </p:txBody>
      </p:sp>
      <p:pic>
        <p:nvPicPr>
          <p:cNvPr id="4" name="Google Shape;215;p12">
            <a:extLst>
              <a:ext uri="{FF2B5EF4-FFF2-40B4-BE49-F238E27FC236}">
                <a16:creationId xmlns:a16="http://schemas.microsoft.com/office/drawing/2014/main" id="{A0A77FD1-D95D-B04D-972C-27C885FF7280}"/>
              </a:ext>
            </a:extLst>
          </p:cNvPr>
          <p:cNvPicPr preferRelativeResize="0">
            <a:picLocks noGrp="1"/>
          </p:cNvPicPr>
          <p:nvPr>
            <p:ph sz="half" idx="1"/>
          </p:nvPr>
        </p:nvPicPr>
        <p:blipFill rotWithShape="1">
          <a:blip r:embed="rId2"/>
          <a:stretch/>
        </p:blipFill>
        <p:spPr>
          <a:xfrm>
            <a:off x="178143" y="988765"/>
            <a:ext cx="2762355" cy="2436792"/>
          </a:xfrm>
          <a:prstGeom prst="rect">
            <a:avLst/>
          </a:prstGeom>
          <a:noFill/>
          <a:ln>
            <a:noFill/>
          </a:ln>
        </p:spPr>
      </p:pic>
      <p:sp>
        <p:nvSpPr>
          <p:cNvPr id="9" name="Content Placeholder 3">
            <a:extLst>
              <a:ext uri="{FF2B5EF4-FFF2-40B4-BE49-F238E27FC236}">
                <a16:creationId xmlns:a16="http://schemas.microsoft.com/office/drawing/2014/main" id="{F50A8A0E-C7A8-4F79-9C5E-07C33DC21550}"/>
              </a:ext>
            </a:extLst>
          </p:cNvPr>
          <p:cNvSpPr>
            <a:spLocks noGrp="1"/>
          </p:cNvSpPr>
          <p:nvPr>
            <p:ph sz="half" idx="2"/>
          </p:nvPr>
        </p:nvSpPr>
        <p:spPr>
          <a:xfrm>
            <a:off x="3382256" y="988765"/>
            <a:ext cx="5369858" cy="2091892"/>
          </a:xfrm>
        </p:spPr>
        <p:txBody>
          <a:bodyPr/>
          <a:lstStyle/>
          <a:p>
            <a:r>
              <a:rPr lang="en-GB" dirty="0"/>
              <a:t>The optimizer optimizes a non-linear constrained optimization problem with an interior-point algorithm. The objective function and constraint functions are built from the specific objectives one can set in the table.</a:t>
            </a:r>
          </a:p>
        </p:txBody>
      </p:sp>
      <p:pic>
        <p:nvPicPr>
          <p:cNvPr id="7" name="Google Shape;216;p12">
            <a:extLst>
              <a:ext uri="{FF2B5EF4-FFF2-40B4-BE49-F238E27FC236}">
                <a16:creationId xmlns:a16="http://schemas.microsoft.com/office/drawing/2014/main" id="{F5A440E5-99F4-0F4F-A399-5BD0C602B05A}"/>
              </a:ext>
            </a:extLst>
          </p:cNvPr>
          <p:cNvPicPr preferRelativeResize="0"/>
          <p:nvPr/>
        </p:nvPicPr>
        <p:blipFill rotWithShape="1">
          <a:blip r:embed="rId3">
            <a:alphaModFix/>
          </a:blip>
          <a:srcRect/>
          <a:stretch/>
        </p:blipFill>
        <p:spPr>
          <a:xfrm>
            <a:off x="3905147" y="2554093"/>
            <a:ext cx="4596714" cy="1387171"/>
          </a:xfrm>
          <a:prstGeom prst="rect">
            <a:avLst/>
          </a:prstGeom>
          <a:noFill/>
          <a:ln>
            <a:noFill/>
          </a:ln>
        </p:spPr>
      </p:pic>
      <p:sp>
        <p:nvSpPr>
          <p:cNvPr id="6" name="Rectangle 5">
            <a:extLst>
              <a:ext uri="{FF2B5EF4-FFF2-40B4-BE49-F238E27FC236}">
                <a16:creationId xmlns:a16="http://schemas.microsoft.com/office/drawing/2014/main" id="{D6E0CC5C-117E-914F-822B-24CCAC2BB42E}"/>
              </a:ext>
            </a:extLst>
          </p:cNvPr>
          <p:cNvSpPr/>
          <p:nvPr/>
        </p:nvSpPr>
        <p:spPr>
          <a:xfrm>
            <a:off x="48985" y="4006163"/>
            <a:ext cx="9046029" cy="923330"/>
          </a:xfrm>
          <a:prstGeom prst="rect">
            <a:avLst/>
          </a:prstGeom>
        </p:spPr>
        <p:txBody>
          <a:bodyPr wrap="square">
            <a:spAutoFit/>
          </a:bodyPr>
          <a:lstStyle/>
          <a:p>
            <a:pPr lvl="0" algn="just"/>
            <a:r>
              <a:rPr lang="en-GB" dirty="0">
                <a:solidFill>
                  <a:schemeClr val="dk2"/>
                </a:solidFill>
                <a:latin typeface="Source Code Pro"/>
                <a:ea typeface="Source Code Pro"/>
                <a:cs typeface="Source Code Pro"/>
                <a:sym typeface="Source Code Pro"/>
              </a:rPr>
              <a:t>Objectives and constraints include the organs of interest (</a:t>
            </a:r>
            <a:r>
              <a:rPr lang="en-GB" dirty="0" err="1">
                <a:solidFill>
                  <a:schemeClr val="dk2"/>
                </a:solidFill>
                <a:latin typeface="Source Code Pro"/>
                <a:ea typeface="Source Code Pro"/>
                <a:cs typeface="Source Code Pro"/>
                <a:sym typeface="Source Code Pro"/>
              </a:rPr>
              <a:t>e.g</a:t>
            </a:r>
            <a:r>
              <a:rPr lang="en-GB" dirty="0">
                <a:solidFill>
                  <a:schemeClr val="dk2"/>
                </a:solidFill>
                <a:latin typeface="Source Code Pro"/>
                <a:ea typeface="Source Code Pro"/>
                <a:cs typeface="Source Code Pro"/>
                <a:sym typeface="Source Code Pro"/>
              </a:rPr>
              <a:t> target), as well as the organs at risk (</a:t>
            </a:r>
            <a:r>
              <a:rPr lang="en-GB" dirty="0" err="1">
                <a:solidFill>
                  <a:schemeClr val="dk2"/>
                </a:solidFill>
                <a:latin typeface="Source Code Pro"/>
                <a:ea typeface="Source Code Pro"/>
                <a:cs typeface="Source Code Pro"/>
                <a:sym typeface="Source Code Pro"/>
              </a:rPr>
              <a:t>e.g</a:t>
            </a:r>
            <a:r>
              <a:rPr lang="en-GB" dirty="0">
                <a:solidFill>
                  <a:schemeClr val="dk2"/>
                </a:solidFill>
                <a:latin typeface="Source Code Pro"/>
                <a:ea typeface="Source Code Pro"/>
                <a:cs typeface="Source Code Pro"/>
                <a:sym typeface="Source Code Pro"/>
              </a:rPr>
              <a:t> body, core etc.) that are about to be irradiated and also, we want to avoid obtaining more dose.</a:t>
            </a:r>
          </a:p>
        </p:txBody>
      </p:sp>
    </p:spTree>
    <p:extLst>
      <p:ext uri="{BB962C8B-B14F-4D97-AF65-F5344CB8AC3E}">
        <p14:creationId xmlns:p14="http://schemas.microsoft.com/office/powerpoint/2010/main" val="11235630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45EBD-CDF4-F14A-A4C1-2E39CEBF07AF}"/>
              </a:ext>
            </a:extLst>
          </p:cNvPr>
          <p:cNvSpPr>
            <a:spLocks noGrp="1"/>
          </p:cNvSpPr>
          <p:nvPr>
            <p:ph type="title"/>
          </p:nvPr>
        </p:nvSpPr>
        <p:spPr/>
        <p:txBody>
          <a:bodyPr/>
          <a:lstStyle/>
          <a:p>
            <a:r>
              <a:rPr lang="en-US" dirty="0"/>
              <a:t>Workflow: Save to GUI</a:t>
            </a:r>
          </a:p>
        </p:txBody>
      </p:sp>
      <p:grpSp>
        <p:nvGrpSpPr>
          <p:cNvPr id="4" name="Google Shape;227;p13">
            <a:extLst>
              <a:ext uri="{FF2B5EF4-FFF2-40B4-BE49-F238E27FC236}">
                <a16:creationId xmlns:a16="http://schemas.microsoft.com/office/drawing/2014/main" id="{FAB967DF-8098-AE40-993D-250CE99D4487}"/>
              </a:ext>
            </a:extLst>
          </p:cNvPr>
          <p:cNvGrpSpPr/>
          <p:nvPr/>
        </p:nvGrpSpPr>
        <p:grpSpPr>
          <a:xfrm>
            <a:off x="302089" y="2304122"/>
            <a:ext cx="4799851" cy="1314474"/>
            <a:chOff x="3953650" y="1878638"/>
            <a:chExt cx="4655530" cy="1138763"/>
          </a:xfrm>
        </p:grpSpPr>
        <p:pic>
          <p:nvPicPr>
            <p:cNvPr id="5" name="Google Shape;228;p13">
              <a:extLst>
                <a:ext uri="{FF2B5EF4-FFF2-40B4-BE49-F238E27FC236}">
                  <a16:creationId xmlns:a16="http://schemas.microsoft.com/office/drawing/2014/main" id="{C9BBDFFA-11AF-3646-A23B-960D062FB797}"/>
                </a:ext>
              </a:extLst>
            </p:cNvPr>
            <p:cNvPicPr preferRelativeResize="0"/>
            <p:nvPr/>
          </p:nvPicPr>
          <p:blipFill rotWithShape="1">
            <a:blip r:embed="rId2">
              <a:alphaModFix/>
            </a:blip>
            <a:srcRect/>
            <a:stretch/>
          </p:blipFill>
          <p:spPr>
            <a:xfrm>
              <a:off x="3953650" y="1878638"/>
              <a:ext cx="4655530" cy="1138763"/>
            </a:xfrm>
            <a:prstGeom prst="rect">
              <a:avLst/>
            </a:prstGeom>
            <a:noFill/>
            <a:ln>
              <a:noFill/>
            </a:ln>
          </p:spPr>
        </p:pic>
        <p:sp>
          <p:nvSpPr>
            <p:cNvPr id="6" name="Google Shape;229;p13">
              <a:extLst>
                <a:ext uri="{FF2B5EF4-FFF2-40B4-BE49-F238E27FC236}">
                  <a16:creationId xmlns:a16="http://schemas.microsoft.com/office/drawing/2014/main" id="{0E0F9B2C-E9E6-2743-9D07-829F21E964AF}"/>
                </a:ext>
              </a:extLst>
            </p:cNvPr>
            <p:cNvSpPr/>
            <p:nvPr/>
          </p:nvSpPr>
          <p:spPr>
            <a:xfrm>
              <a:off x="7374936" y="1977483"/>
              <a:ext cx="858900" cy="1743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7" name="Google Shape;230;p13">
            <a:extLst>
              <a:ext uri="{FF2B5EF4-FFF2-40B4-BE49-F238E27FC236}">
                <a16:creationId xmlns:a16="http://schemas.microsoft.com/office/drawing/2014/main" id="{6A86E13B-E44A-D343-8238-2B2A8656A097}"/>
              </a:ext>
            </a:extLst>
          </p:cNvPr>
          <p:cNvPicPr preferRelativeResize="0"/>
          <p:nvPr/>
        </p:nvPicPr>
        <p:blipFill rotWithShape="1">
          <a:blip r:embed="rId3">
            <a:alphaModFix/>
          </a:blip>
          <a:srcRect/>
          <a:stretch/>
        </p:blipFill>
        <p:spPr>
          <a:xfrm>
            <a:off x="5227438" y="1808888"/>
            <a:ext cx="3790950" cy="2095500"/>
          </a:xfrm>
          <a:prstGeom prst="rect">
            <a:avLst/>
          </a:prstGeom>
          <a:noFill/>
          <a:ln>
            <a:noFill/>
          </a:ln>
        </p:spPr>
      </p:pic>
      <p:sp>
        <p:nvSpPr>
          <p:cNvPr id="8" name="TextBox 7">
            <a:extLst>
              <a:ext uri="{FF2B5EF4-FFF2-40B4-BE49-F238E27FC236}">
                <a16:creationId xmlns:a16="http://schemas.microsoft.com/office/drawing/2014/main" id="{A8AAC5A9-1280-1548-92AD-551AB10BCC36}"/>
              </a:ext>
            </a:extLst>
          </p:cNvPr>
          <p:cNvSpPr txBox="1"/>
          <p:nvPr/>
        </p:nvSpPr>
        <p:spPr>
          <a:xfrm>
            <a:off x="522514" y="1153886"/>
            <a:ext cx="5917004" cy="646331"/>
          </a:xfrm>
          <a:prstGeom prst="rect">
            <a:avLst/>
          </a:prstGeom>
        </p:spPr>
        <p:txBody>
          <a:bodyPr vert="horz" wrap="none" lIns="91440" tIns="45720" rIns="91440" bIns="45720" rtlCol="0" anchor="t">
            <a:spAutoFit/>
          </a:bodyPr>
          <a:lstStyle/>
          <a:p>
            <a:pPr algn="l"/>
            <a:r>
              <a:rPr lang="en-US" dirty="0" smtClean="0"/>
              <a:t>This command save the set-up and requires  to name it..</a:t>
            </a:r>
            <a:r>
              <a:rPr lang="en-US" dirty="0"/>
              <a:t/>
            </a:r>
            <a:br>
              <a:rPr lang="en-US" dirty="0"/>
            </a:br>
            <a:r>
              <a:rPr lang="en-US" dirty="0" smtClean="0"/>
              <a:t>This step is important so </a:t>
            </a:r>
            <a:r>
              <a:rPr lang="en-US" dirty="0" smtClean="0"/>
              <a:t>the DVH can be shown</a:t>
            </a:r>
            <a:r>
              <a:rPr lang="en-US" dirty="0" smtClean="0"/>
              <a:t>.</a:t>
            </a:r>
            <a:endParaRPr lang="en-US" dirty="0"/>
          </a:p>
        </p:txBody>
      </p:sp>
    </p:spTree>
    <p:extLst>
      <p:ext uri="{BB962C8B-B14F-4D97-AF65-F5344CB8AC3E}">
        <p14:creationId xmlns:p14="http://schemas.microsoft.com/office/powerpoint/2010/main" val="28671011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FE4E0-33E0-CD45-92CB-DC204A87809D}"/>
              </a:ext>
            </a:extLst>
          </p:cNvPr>
          <p:cNvSpPr>
            <a:spLocks noGrp="1"/>
          </p:cNvSpPr>
          <p:nvPr>
            <p:ph type="title"/>
          </p:nvPr>
        </p:nvSpPr>
        <p:spPr/>
        <p:txBody>
          <a:bodyPr/>
          <a:lstStyle/>
          <a:p>
            <a:r>
              <a:rPr lang="en-US" dirty="0" smtClean="0"/>
              <a:t>Visualization</a:t>
            </a:r>
            <a:endParaRPr lang="en-US" dirty="0"/>
          </a:p>
        </p:txBody>
      </p:sp>
      <p:pic>
        <p:nvPicPr>
          <p:cNvPr id="4" name="Google Shape;241;p14">
            <a:extLst>
              <a:ext uri="{FF2B5EF4-FFF2-40B4-BE49-F238E27FC236}">
                <a16:creationId xmlns:a16="http://schemas.microsoft.com/office/drawing/2014/main" id="{9FEC5255-BDC0-3F40-88FD-AA7F50004760}"/>
              </a:ext>
            </a:extLst>
          </p:cNvPr>
          <p:cNvPicPr preferRelativeResize="0"/>
          <p:nvPr/>
        </p:nvPicPr>
        <p:blipFill rotWithShape="1">
          <a:blip r:embed="rId2">
            <a:alphaModFix/>
          </a:blip>
          <a:srcRect/>
          <a:stretch/>
        </p:blipFill>
        <p:spPr>
          <a:xfrm>
            <a:off x="223142" y="1451650"/>
            <a:ext cx="5305425" cy="1533525"/>
          </a:xfrm>
          <a:prstGeom prst="rect">
            <a:avLst/>
          </a:prstGeom>
          <a:noFill/>
          <a:ln>
            <a:noFill/>
          </a:ln>
        </p:spPr>
      </p:pic>
      <p:sp>
        <p:nvSpPr>
          <p:cNvPr id="5" name="Google Shape;242;p14">
            <a:extLst>
              <a:ext uri="{FF2B5EF4-FFF2-40B4-BE49-F238E27FC236}">
                <a16:creationId xmlns:a16="http://schemas.microsoft.com/office/drawing/2014/main" id="{8BF8DAA3-BF5A-5C4E-8B48-622193D6EA09}"/>
              </a:ext>
            </a:extLst>
          </p:cNvPr>
          <p:cNvSpPr/>
          <p:nvPr/>
        </p:nvSpPr>
        <p:spPr>
          <a:xfrm>
            <a:off x="2930280" y="2656039"/>
            <a:ext cx="687000" cy="1611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 name="Google Shape;243;p14">
            <a:extLst>
              <a:ext uri="{FF2B5EF4-FFF2-40B4-BE49-F238E27FC236}">
                <a16:creationId xmlns:a16="http://schemas.microsoft.com/office/drawing/2014/main" id="{7CD1F276-DA07-494C-BFD4-02D05F942FDD}"/>
              </a:ext>
            </a:extLst>
          </p:cNvPr>
          <p:cNvPicPr preferRelativeResize="0"/>
          <p:nvPr/>
        </p:nvPicPr>
        <p:blipFill rotWithShape="1">
          <a:blip r:embed="rId3">
            <a:alphaModFix/>
          </a:blip>
          <a:srcRect/>
          <a:stretch/>
        </p:blipFill>
        <p:spPr>
          <a:xfrm>
            <a:off x="5601725" y="1391902"/>
            <a:ext cx="3230575" cy="2850475"/>
          </a:xfrm>
          <a:prstGeom prst="rect">
            <a:avLst/>
          </a:prstGeom>
          <a:noFill/>
          <a:ln>
            <a:noFill/>
          </a:ln>
        </p:spPr>
      </p:pic>
      <p:sp>
        <p:nvSpPr>
          <p:cNvPr id="7" name="TextBox 6">
            <a:extLst>
              <a:ext uri="{FF2B5EF4-FFF2-40B4-BE49-F238E27FC236}">
                <a16:creationId xmlns:a16="http://schemas.microsoft.com/office/drawing/2014/main" id="{D8DA2329-834F-6641-ABD4-69D5D956A2C6}"/>
              </a:ext>
            </a:extLst>
          </p:cNvPr>
          <p:cNvSpPr txBox="1"/>
          <p:nvPr/>
        </p:nvSpPr>
        <p:spPr>
          <a:xfrm>
            <a:off x="293914" y="1055914"/>
            <a:ext cx="5391219" cy="369332"/>
          </a:xfrm>
          <a:prstGeom prst="rect">
            <a:avLst/>
          </a:prstGeom>
        </p:spPr>
        <p:txBody>
          <a:bodyPr vert="horz" wrap="none" lIns="91440" tIns="45720" rIns="91440" bIns="45720" rtlCol="0" anchor="t">
            <a:spAutoFit/>
          </a:bodyPr>
          <a:lstStyle/>
          <a:p>
            <a:pPr algn="l"/>
            <a:r>
              <a:rPr lang="en-US" dirty="0"/>
              <a:t>Show DVH/QI: </a:t>
            </a:r>
            <a:r>
              <a:rPr lang="en-US" dirty="0" smtClean="0"/>
              <a:t>shows the volume-dose histogram.</a:t>
            </a:r>
            <a:endParaRPr lang="en-US" dirty="0"/>
          </a:p>
        </p:txBody>
      </p:sp>
    </p:spTree>
    <p:extLst>
      <p:ext uri="{BB962C8B-B14F-4D97-AF65-F5344CB8AC3E}">
        <p14:creationId xmlns:p14="http://schemas.microsoft.com/office/powerpoint/2010/main" val="17205763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73CD3-99F0-DA40-BD1B-A5856AB245A8}"/>
              </a:ext>
            </a:extLst>
          </p:cNvPr>
          <p:cNvSpPr>
            <a:spLocks noGrp="1"/>
          </p:cNvSpPr>
          <p:nvPr>
            <p:ph type="title"/>
          </p:nvPr>
        </p:nvSpPr>
        <p:spPr/>
        <p:txBody>
          <a:bodyPr/>
          <a:lstStyle/>
          <a:p>
            <a:r>
              <a:rPr lang="en-US" dirty="0"/>
              <a:t>DVH </a:t>
            </a:r>
            <a:r>
              <a:rPr lang="en-US" dirty="0" smtClean="0"/>
              <a:t>for each case of study</a:t>
            </a:r>
            <a:endParaRPr lang="en-US" dirty="0"/>
          </a:p>
        </p:txBody>
      </p:sp>
      <p:pic>
        <p:nvPicPr>
          <p:cNvPr id="4" name="Google Shape;249;p15">
            <a:extLst>
              <a:ext uri="{FF2B5EF4-FFF2-40B4-BE49-F238E27FC236}">
                <a16:creationId xmlns:a16="http://schemas.microsoft.com/office/drawing/2014/main" id="{C25D3A57-CB05-104E-A253-1451572B6BFF}"/>
              </a:ext>
            </a:extLst>
          </p:cNvPr>
          <p:cNvPicPr preferRelativeResize="0"/>
          <p:nvPr/>
        </p:nvPicPr>
        <p:blipFill rotWithShape="1">
          <a:blip r:embed="rId2">
            <a:alphaModFix/>
          </a:blip>
          <a:srcRect/>
          <a:stretch/>
        </p:blipFill>
        <p:spPr>
          <a:xfrm>
            <a:off x="3531401" y="821065"/>
            <a:ext cx="4880219" cy="4104176"/>
          </a:xfrm>
          <a:prstGeom prst="rect">
            <a:avLst/>
          </a:prstGeom>
          <a:noFill/>
          <a:ln>
            <a:noFill/>
          </a:ln>
        </p:spPr>
      </p:pic>
      <p:pic>
        <p:nvPicPr>
          <p:cNvPr id="5" name="Google Shape;250;p15">
            <a:extLst>
              <a:ext uri="{FF2B5EF4-FFF2-40B4-BE49-F238E27FC236}">
                <a16:creationId xmlns:a16="http://schemas.microsoft.com/office/drawing/2014/main" id="{5B6D8FA4-E947-FC47-A68C-F97C8BDFF01E}"/>
              </a:ext>
            </a:extLst>
          </p:cNvPr>
          <p:cNvPicPr preferRelativeResize="0"/>
          <p:nvPr/>
        </p:nvPicPr>
        <p:blipFill rotWithShape="1">
          <a:blip r:embed="rId3">
            <a:alphaModFix/>
          </a:blip>
          <a:srcRect/>
          <a:stretch/>
        </p:blipFill>
        <p:spPr>
          <a:xfrm>
            <a:off x="587130" y="960329"/>
            <a:ext cx="2143126" cy="3193678"/>
          </a:xfrm>
          <a:prstGeom prst="rect">
            <a:avLst/>
          </a:prstGeom>
          <a:noFill/>
          <a:ln>
            <a:noFill/>
          </a:ln>
        </p:spPr>
      </p:pic>
    </p:spTree>
    <p:extLst>
      <p:ext uri="{BB962C8B-B14F-4D97-AF65-F5344CB8AC3E}">
        <p14:creationId xmlns:p14="http://schemas.microsoft.com/office/powerpoint/2010/main" val="3978485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A0C25-A738-8549-A12D-C5912AEF57B5}"/>
              </a:ext>
            </a:extLst>
          </p:cNvPr>
          <p:cNvSpPr>
            <a:spLocks noGrp="1"/>
          </p:cNvSpPr>
          <p:nvPr>
            <p:ph type="title"/>
          </p:nvPr>
        </p:nvSpPr>
        <p:spPr/>
        <p:txBody>
          <a:bodyPr/>
          <a:lstStyle/>
          <a:p>
            <a:r>
              <a:rPr lang="en-US" dirty="0" smtClean="0"/>
              <a:t>Summary of the processes </a:t>
            </a:r>
            <a:endParaRPr lang="en-US" dirty="0"/>
          </a:p>
        </p:txBody>
      </p:sp>
      <p:sp>
        <p:nvSpPr>
          <p:cNvPr id="4" name="Google Shape;263;p16">
            <a:extLst>
              <a:ext uri="{FF2B5EF4-FFF2-40B4-BE49-F238E27FC236}">
                <a16:creationId xmlns:a16="http://schemas.microsoft.com/office/drawing/2014/main" id="{43DAA0B5-7B94-7748-B459-5B3CC9077995}"/>
              </a:ext>
            </a:extLst>
          </p:cNvPr>
          <p:cNvSpPr/>
          <p:nvPr/>
        </p:nvSpPr>
        <p:spPr>
          <a:xfrm>
            <a:off x="3425425" y="1193975"/>
            <a:ext cx="5336700" cy="2834700"/>
          </a:xfrm>
          <a:prstGeom prst="rect">
            <a:avLst/>
          </a:prstGeom>
          <a:solidFill>
            <a:srgbClr val="FFE5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 name="Google Shape;268;p16">
            <a:extLst>
              <a:ext uri="{FF2B5EF4-FFF2-40B4-BE49-F238E27FC236}">
                <a16:creationId xmlns:a16="http://schemas.microsoft.com/office/drawing/2014/main" id="{DBE29CFF-2C47-E64E-9914-312AA1A2EB33}"/>
              </a:ext>
            </a:extLst>
          </p:cNvPr>
          <p:cNvPicPr preferRelativeResize="0"/>
          <p:nvPr/>
        </p:nvPicPr>
        <p:blipFill rotWithShape="1">
          <a:blip r:embed="rId2">
            <a:alphaModFix/>
          </a:blip>
          <a:srcRect l="15853" t="11628" r="66648" b="74804"/>
          <a:stretch/>
        </p:blipFill>
        <p:spPr>
          <a:xfrm>
            <a:off x="762375" y="1774875"/>
            <a:ext cx="1374475" cy="263075"/>
          </a:xfrm>
          <a:prstGeom prst="rect">
            <a:avLst/>
          </a:prstGeom>
          <a:noFill/>
          <a:ln>
            <a:noFill/>
          </a:ln>
        </p:spPr>
      </p:pic>
      <p:pic>
        <p:nvPicPr>
          <p:cNvPr id="10" name="Google Shape;269;p16">
            <a:extLst>
              <a:ext uri="{FF2B5EF4-FFF2-40B4-BE49-F238E27FC236}">
                <a16:creationId xmlns:a16="http://schemas.microsoft.com/office/drawing/2014/main" id="{172F1004-E598-8443-BA6E-89AF6D9692FE}"/>
              </a:ext>
            </a:extLst>
          </p:cNvPr>
          <p:cNvPicPr preferRelativeResize="0"/>
          <p:nvPr/>
        </p:nvPicPr>
        <p:blipFill rotWithShape="1">
          <a:blip r:embed="rId2">
            <a:alphaModFix/>
          </a:blip>
          <a:srcRect l="35375" t="12072" r="47125" b="74360"/>
          <a:stretch/>
        </p:blipFill>
        <p:spPr>
          <a:xfrm>
            <a:off x="3884763" y="3329263"/>
            <a:ext cx="1374475" cy="263075"/>
          </a:xfrm>
          <a:prstGeom prst="rect">
            <a:avLst/>
          </a:prstGeom>
          <a:noFill/>
          <a:ln>
            <a:noFill/>
          </a:ln>
        </p:spPr>
      </p:pic>
      <p:pic>
        <p:nvPicPr>
          <p:cNvPr id="11" name="Google Shape;270;p16">
            <a:extLst>
              <a:ext uri="{FF2B5EF4-FFF2-40B4-BE49-F238E27FC236}">
                <a16:creationId xmlns:a16="http://schemas.microsoft.com/office/drawing/2014/main" id="{E2C9F666-7AE2-A340-996B-D0CDAA73D443}"/>
              </a:ext>
            </a:extLst>
          </p:cNvPr>
          <p:cNvPicPr preferRelativeResize="0"/>
          <p:nvPr/>
        </p:nvPicPr>
        <p:blipFill rotWithShape="1">
          <a:blip r:embed="rId3">
            <a:alphaModFix/>
          </a:blip>
          <a:srcRect l="54333" t="12601" r="28441" b="76011"/>
          <a:stretch/>
        </p:blipFill>
        <p:spPr>
          <a:xfrm>
            <a:off x="7007152" y="1774875"/>
            <a:ext cx="1453262" cy="263075"/>
          </a:xfrm>
          <a:prstGeom prst="rect">
            <a:avLst/>
          </a:prstGeom>
          <a:noFill/>
          <a:ln>
            <a:noFill/>
          </a:ln>
        </p:spPr>
      </p:pic>
      <p:pic>
        <p:nvPicPr>
          <p:cNvPr id="12" name="Google Shape;271;p16">
            <a:extLst>
              <a:ext uri="{FF2B5EF4-FFF2-40B4-BE49-F238E27FC236}">
                <a16:creationId xmlns:a16="http://schemas.microsoft.com/office/drawing/2014/main" id="{E45024AC-4E8A-0042-9F2C-25C7428F9A22}"/>
              </a:ext>
            </a:extLst>
          </p:cNvPr>
          <p:cNvPicPr preferRelativeResize="0"/>
          <p:nvPr/>
        </p:nvPicPr>
        <p:blipFill rotWithShape="1">
          <a:blip r:embed="rId4">
            <a:alphaModFix/>
          </a:blip>
          <a:srcRect l="51367" t="78007" r="36688" b="10088"/>
          <a:stretch/>
        </p:blipFill>
        <p:spPr>
          <a:xfrm>
            <a:off x="7277325" y="3329275"/>
            <a:ext cx="912923" cy="263050"/>
          </a:xfrm>
          <a:prstGeom prst="rect">
            <a:avLst/>
          </a:prstGeom>
          <a:noFill/>
          <a:ln>
            <a:noFill/>
          </a:ln>
        </p:spPr>
      </p:pic>
      <p:sp>
        <p:nvSpPr>
          <p:cNvPr id="13" name="Google Shape;272;p16">
            <a:extLst>
              <a:ext uri="{FF2B5EF4-FFF2-40B4-BE49-F238E27FC236}">
                <a16:creationId xmlns:a16="http://schemas.microsoft.com/office/drawing/2014/main" id="{DE17871D-F3B2-5042-874E-340181AED05E}"/>
              </a:ext>
            </a:extLst>
          </p:cNvPr>
          <p:cNvSpPr txBox="1"/>
          <p:nvPr/>
        </p:nvSpPr>
        <p:spPr>
          <a:xfrm>
            <a:off x="665713" y="3138600"/>
            <a:ext cx="1567800" cy="644400"/>
          </a:xfrm>
          <a:prstGeom prst="rect">
            <a:avLst/>
          </a:prstGeom>
          <a:solidFill>
            <a:srgbClr val="A4C2F4"/>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Source Code Pro"/>
                <a:ea typeface="Source Code Pro"/>
                <a:cs typeface="Source Code Pro"/>
                <a:sym typeface="Source Code Pro"/>
              </a:rPr>
              <a:t>Choose a study case </a:t>
            </a:r>
            <a:endParaRPr sz="1400" b="0" i="0" u="none" strike="noStrike" cap="none">
              <a:solidFill>
                <a:srgbClr val="000000"/>
              </a:solidFill>
              <a:latin typeface="Source Code Pro"/>
              <a:ea typeface="Source Code Pro"/>
              <a:cs typeface="Source Code Pro"/>
              <a:sym typeface="Source Code Pro"/>
            </a:endParaRPr>
          </a:p>
        </p:txBody>
      </p:sp>
      <p:sp>
        <p:nvSpPr>
          <p:cNvPr id="14" name="Google Shape;273;p16">
            <a:extLst>
              <a:ext uri="{FF2B5EF4-FFF2-40B4-BE49-F238E27FC236}">
                <a16:creationId xmlns:a16="http://schemas.microsoft.com/office/drawing/2014/main" id="{EDDA4F09-D07E-6049-B77E-A81E9F285BD0}"/>
              </a:ext>
            </a:extLst>
          </p:cNvPr>
          <p:cNvSpPr txBox="1"/>
          <p:nvPr/>
        </p:nvSpPr>
        <p:spPr>
          <a:xfrm>
            <a:off x="3788100" y="1573504"/>
            <a:ext cx="1567800" cy="801000"/>
          </a:xfrm>
          <a:prstGeom prst="rect">
            <a:avLst/>
          </a:prstGeom>
          <a:solidFill>
            <a:srgbClr val="6D9EEB"/>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Source Code Pro"/>
                <a:ea typeface="Source Code Pro"/>
                <a:cs typeface="Source Code Pro"/>
                <a:sym typeface="Source Code Pro"/>
              </a:rPr>
              <a:t>Choose the plan settings</a:t>
            </a:r>
            <a:endParaRPr sz="1400" b="0" i="0" u="none" strike="noStrike" cap="none">
              <a:solidFill>
                <a:srgbClr val="000000"/>
              </a:solidFill>
              <a:latin typeface="Source Code Pro"/>
              <a:ea typeface="Source Code Pro"/>
              <a:cs typeface="Source Code Pro"/>
              <a:sym typeface="Source Code Pro"/>
            </a:endParaRPr>
          </a:p>
        </p:txBody>
      </p:sp>
      <p:cxnSp>
        <p:nvCxnSpPr>
          <p:cNvPr id="15" name="Google Shape;274;p16">
            <a:extLst>
              <a:ext uri="{FF2B5EF4-FFF2-40B4-BE49-F238E27FC236}">
                <a16:creationId xmlns:a16="http://schemas.microsoft.com/office/drawing/2014/main" id="{A8C4D737-3C0D-B542-8311-009C8696D055}"/>
              </a:ext>
            </a:extLst>
          </p:cNvPr>
          <p:cNvCxnSpPr>
            <a:stCxn id="9" idx="2"/>
            <a:endCxn id="13" idx="0"/>
          </p:cNvCxnSpPr>
          <p:nvPr/>
        </p:nvCxnSpPr>
        <p:spPr>
          <a:xfrm>
            <a:off x="1449613" y="2037950"/>
            <a:ext cx="0" cy="1100700"/>
          </a:xfrm>
          <a:prstGeom prst="straightConnector1">
            <a:avLst/>
          </a:prstGeom>
          <a:noFill/>
          <a:ln w="28575" cap="flat" cmpd="sng">
            <a:solidFill>
              <a:srgbClr val="FF0000"/>
            </a:solidFill>
            <a:prstDash val="solid"/>
            <a:round/>
            <a:headEnd type="none" w="sm" len="sm"/>
            <a:tailEnd type="triangle" w="med" len="med"/>
          </a:ln>
        </p:spPr>
      </p:cxnSp>
      <p:cxnSp>
        <p:nvCxnSpPr>
          <p:cNvPr id="16" name="Google Shape;275;p16">
            <a:extLst>
              <a:ext uri="{FF2B5EF4-FFF2-40B4-BE49-F238E27FC236}">
                <a16:creationId xmlns:a16="http://schemas.microsoft.com/office/drawing/2014/main" id="{C9603FE8-E6CF-F742-9C9D-6403F6AE7FC2}"/>
              </a:ext>
            </a:extLst>
          </p:cNvPr>
          <p:cNvCxnSpPr>
            <a:endCxn id="14" idx="1"/>
          </p:cNvCxnSpPr>
          <p:nvPr/>
        </p:nvCxnSpPr>
        <p:spPr>
          <a:xfrm rot="10800000" flipH="1">
            <a:off x="2244300" y="1974004"/>
            <a:ext cx="1543800" cy="1508100"/>
          </a:xfrm>
          <a:prstGeom prst="straightConnector1">
            <a:avLst/>
          </a:prstGeom>
          <a:noFill/>
          <a:ln w="28575" cap="flat" cmpd="sng">
            <a:solidFill>
              <a:srgbClr val="FF0000"/>
            </a:solidFill>
            <a:prstDash val="solid"/>
            <a:round/>
            <a:headEnd type="none" w="sm" len="sm"/>
            <a:tailEnd type="triangle" w="med" len="med"/>
          </a:ln>
        </p:spPr>
      </p:cxnSp>
      <p:cxnSp>
        <p:nvCxnSpPr>
          <p:cNvPr id="17" name="Google Shape;276;p16">
            <a:extLst>
              <a:ext uri="{FF2B5EF4-FFF2-40B4-BE49-F238E27FC236}">
                <a16:creationId xmlns:a16="http://schemas.microsoft.com/office/drawing/2014/main" id="{F4FE467B-DF9F-2648-B997-AE6857CD0F18}"/>
              </a:ext>
            </a:extLst>
          </p:cNvPr>
          <p:cNvCxnSpPr>
            <a:stCxn id="14" idx="2"/>
            <a:endCxn id="10" idx="0"/>
          </p:cNvCxnSpPr>
          <p:nvPr/>
        </p:nvCxnSpPr>
        <p:spPr>
          <a:xfrm>
            <a:off x="4572000" y="2374504"/>
            <a:ext cx="0" cy="954900"/>
          </a:xfrm>
          <a:prstGeom prst="straightConnector1">
            <a:avLst/>
          </a:prstGeom>
          <a:noFill/>
          <a:ln w="28575" cap="flat" cmpd="sng">
            <a:solidFill>
              <a:srgbClr val="FF0000"/>
            </a:solidFill>
            <a:prstDash val="solid"/>
            <a:round/>
            <a:headEnd type="none" w="sm" len="sm"/>
            <a:tailEnd type="triangle" w="med" len="med"/>
          </a:ln>
        </p:spPr>
      </p:cxnSp>
      <p:cxnSp>
        <p:nvCxnSpPr>
          <p:cNvPr id="18" name="Google Shape;277;p16">
            <a:extLst>
              <a:ext uri="{FF2B5EF4-FFF2-40B4-BE49-F238E27FC236}">
                <a16:creationId xmlns:a16="http://schemas.microsoft.com/office/drawing/2014/main" id="{1CF2D05E-F6DC-0944-A690-0EE543E42A83}"/>
              </a:ext>
            </a:extLst>
          </p:cNvPr>
          <p:cNvCxnSpPr>
            <a:endCxn id="11" idx="1"/>
          </p:cNvCxnSpPr>
          <p:nvPr/>
        </p:nvCxnSpPr>
        <p:spPr>
          <a:xfrm rot="10800000" flipH="1">
            <a:off x="5259352" y="1906413"/>
            <a:ext cx="1747800" cy="1575600"/>
          </a:xfrm>
          <a:prstGeom prst="straightConnector1">
            <a:avLst/>
          </a:prstGeom>
          <a:noFill/>
          <a:ln w="28575" cap="flat" cmpd="sng">
            <a:solidFill>
              <a:srgbClr val="FF0000"/>
            </a:solidFill>
            <a:prstDash val="solid"/>
            <a:round/>
            <a:headEnd type="none" w="sm" len="sm"/>
            <a:tailEnd type="triangle" w="med" len="med"/>
          </a:ln>
        </p:spPr>
      </p:cxnSp>
      <p:cxnSp>
        <p:nvCxnSpPr>
          <p:cNvPr id="19" name="Google Shape;278;p16">
            <a:extLst>
              <a:ext uri="{FF2B5EF4-FFF2-40B4-BE49-F238E27FC236}">
                <a16:creationId xmlns:a16="http://schemas.microsoft.com/office/drawing/2014/main" id="{DB10185B-DB35-E840-B5C0-7DC0509DC556}"/>
              </a:ext>
            </a:extLst>
          </p:cNvPr>
          <p:cNvCxnSpPr>
            <a:stCxn id="11" idx="2"/>
            <a:endCxn id="12" idx="0"/>
          </p:cNvCxnSpPr>
          <p:nvPr/>
        </p:nvCxnSpPr>
        <p:spPr>
          <a:xfrm>
            <a:off x="7733783" y="2037950"/>
            <a:ext cx="0" cy="1291200"/>
          </a:xfrm>
          <a:prstGeom prst="straightConnector1">
            <a:avLst/>
          </a:prstGeom>
          <a:noFill/>
          <a:ln w="28575" cap="flat" cmpd="sng">
            <a:solidFill>
              <a:srgbClr val="FF0000"/>
            </a:solidFill>
            <a:prstDash val="solid"/>
            <a:round/>
            <a:headEnd type="none" w="sm" len="sm"/>
            <a:tailEnd type="triangle" w="med" len="med"/>
          </a:ln>
        </p:spPr>
      </p:cxnSp>
      <p:sp>
        <p:nvSpPr>
          <p:cNvPr id="20" name="Google Shape;279;p16">
            <a:extLst>
              <a:ext uri="{FF2B5EF4-FFF2-40B4-BE49-F238E27FC236}">
                <a16:creationId xmlns:a16="http://schemas.microsoft.com/office/drawing/2014/main" id="{C0168D6E-3935-E843-9486-A4A26CEBD98B}"/>
              </a:ext>
            </a:extLst>
          </p:cNvPr>
          <p:cNvSpPr txBox="1"/>
          <p:nvPr/>
        </p:nvSpPr>
        <p:spPr>
          <a:xfrm>
            <a:off x="3398575" y="3592325"/>
            <a:ext cx="5390400" cy="399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s" sz="1300" b="0" i="0" u="none" strike="noStrike" cap="none">
                <a:solidFill>
                  <a:srgbClr val="000000"/>
                </a:solidFill>
                <a:latin typeface="Source Code Pro"/>
                <a:ea typeface="Source Code Pro"/>
                <a:cs typeface="Source Code Pro"/>
                <a:sym typeface="Source Code Pro"/>
              </a:rPr>
              <a:t>Repeat every time you change a setting</a:t>
            </a:r>
            <a:endParaRPr sz="1300" b="0" i="0" u="none" strike="noStrike" cap="none">
              <a:solidFill>
                <a:srgbClr val="000000"/>
              </a:solidFill>
              <a:latin typeface="Source Code Pro"/>
              <a:ea typeface="Source Code Pro"/>
              <a:cs typeface="Source Code Pro"/>
              <a:sym typeface="Source Code Pro"/>
            </a:endParaRPr>
          </a:p>
        </p:txBody>
      </p:sp>
      <p:sp>
        <p:nvSpPr>
          <p:cNvPr id="21" name="Google Shape;280;p16">
            <a:extLst>
              <a:ext uri="{FF2B5EF4-FFF2-40B4-BE49-F238E27FC236}">
                <a16:creationId xmlns:a16="http://schemas.microsoft.com/office/drawing/2014/main" id="{314D795B-B487-3645-87D1-D0360672130F}"/>
              </a:ext>
            </a:extLst>
          </p:cNvPr>
          <p:cNvSpPr txBox="1"/>
          <p:nvPr/>
        </p:nvSpPr>
        <p:spPr>
          <a:xfrm>
            <a:off x="7828000" y="2459000"/>
            <a:ext cx="214800" cy="263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Source Code Pro"/>
                <a:ea typeface="Source Code Pro"/>
                <a:cs typeface="Source Code Pro"/>
                <a:sym typeface="Source Code Pro"/>
              </a:rPr>
              <a:t>*</a:t>
            </a:r>
            <a:endParaRPr sz="1400" b="0" i="0" u="none" strike="noStrike" cap="none">
              <a:solidFill>
                <a:srgbClr val="000000"/>
              </a:solidFill>
              <a:latin typeface="Source Code Pro"/>
              <a:ea typeface="Source Code Pro"/>
              <a:cs typeface="Source Code Pro"/>
              <a:sym typeface="Source Code Pro"/>
            </a:endParaRPr>
          </a:p>
        </p:txBody>
      </p:sp>
    </p:spTree>
    <p:extLst>
      <p:ext uri="{BB962C8B-B14F-4D97-AF65-F5344CB8AC3E}">
        <p14:creationId xmlns:p14="http://schemas.microsoft.com/office/powerpoint/2010/main" val="32260816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3BD6F-37C0-334A-8CB0-4509E65E221D}"/>
              </a:ext>
            </a:extLst>
          </p:cNvPr>
          <p:cNvSpPr>
            <a:spLocks noGrp="1"/>
          </p:cNvSpPr>
          <p:nvPr>
            <p:ph type="title"/>
          </p:nvPr>
        </p:nvSpPr>
        <p:spPr/>
        <p:txBody>
          <a:bodyPr/>
          <a:lstStyle/>
          <a:p>
            <a:r>
              <a:rPr lang="en-US" dirty="0"/>
              <a:t>TG119 </a:t>
            </a:r>
            <a:r>
              <a:rPr lang="en-US" dirty="0" smtClean="0"/>
              <a:t>Phantom </a:t>
            </a:r>
            <a:r>
              <a:rPr lang="en-US" dirty="0"/>
              <a:t>case</a:t>
            </a:r>
          </a:p>
        </p:txBody>
      </p:sp>
      <p:sp>
        <p:nvSpPr>
          <p:cNvPr id="3" name="Content Placeholder 2">
            <a:extLst>
              <a:ext uri="{FF2B5EF4-FFF2-40B4-BE49-F238E27FC236}">
                <a16:creationId xmlns:a16="http://schemas.microsoft.com/office/drawing/2014/main" id="{D5058F90-652F-4648-94C3-17C13203E642}"/>
              </a:ext>
            </a:extLst>
          </p:cNvPr>
          <p:cNvSpPr>
            <a:spLocks noGrp="1"/>
          </p:cNvSpPr>
          <p:nvPr>
            <p:ph idx="1"/>
          </p:nvPr>
        </p:nvSpPr>
        <p:spPr>
          <a:xfrm>
            <a:off x="422568" y="1685578"/>
            <a:ext cx="4384994" cy="2806275"/>
          </a:xfrm>
        </p:spPr>
        <p:txBody>
          <a:bodyPr/>
          <a:lstStyle/>
          <a:p>
            <a:r>
              <a:rPr lang="en-US" sz="1600" dirty="0" smtClean="0"/>
              <a:t>Phantom </a:t>
            </a:r>
            <a:r>
              <a:rPr lang="en-US" sz="1600" dirty="0"/>
              <a:t>TG119 </a:t>
            </a:r>
            <a:r>
              <a:rPr lang="en-US" sz="1600" dirty="0" smtClean="0"/>
              <a:t>or phantom </a:t>
            </a:r>
            <a:r>
              <a:rPr lang="en-US" sz="1600" dirty="0"/>
              <a:t>C used by professionals to verify that equipment is functioning properly. They have standard shape and </a:t>
            </a:r>
            <a:r>
              <a:rPr lang="en-US" sz="1600" dirty="0" smtClean="0"/>
              <a:t>dimensions.</a:t>
            </a:r>
          </a:p>
          <a:p>
            <a:r>
              <a:rPr lang="en-US" sz="1600" dirty="0" smtClean="0"/>
              <a:t>The </a:t>
            </a:r>
            <a:r>
              <a:rPr lang="en-US" sz="1600" dirty="0"/>
              <a:t>purpose of use is to irradiate the “C” shaped area and avoid the central area</a:t>
            </a:r>
            <a:endParaRPr lang="en-US" sz="1600" dirty="0"/>
          </a:p>
        </p:txBody>
      </p:sp>
      <p:grpSp>
        <p:nvGrpSpPr>
          <p:cNvPr id="4" name="Google Shape;291;p17">
            <a:extLst>
              <a:ext uri="{FF2B5EF4-FFF2-40B4-BE49-F238E27FC236}">
                <a16:creationId xmlns:a16="http://schemas.microsoft.com/office/drawing/2014/main" id="{B1D28527-46A6-154E-9B98-50490019EBCB}"/>
              </a:ext>
            </a:extLst>
          </p:cNvPr>
          <p:cNvGrpSpPr/>
          <p:nvPr/>
        </p:nvGrpSpPr>
        <p:grpSpPr>
          <a:xfrm>
            <a:off x="5871061" y="2598161"/>
            <a:ext cx="3068200" cy="2346547"/>
            <a:chOff x="5493075" y="1362075"/>
            <a:chExt cx="3190875" cy="2419350"/>
          </a:xfrm>
        </p:grpSpPr>
        <p:pic>
          <p:nvPicPr>
            <p:cNvPr id="5" name="Google Shape;292;p17">
              <a:extLst>
                <a:ext uri="{FF2B5EF4-FFF2-40B4-BE49-F238E27FC236}">
                  <a16:creationId xmlns:a16="http://schemas.microsoft.com/office/drawing/2014/main" id="{2C936F77-D5DA-6747-9376-622B0D2AECC5}"/>
                </a:ext>
              </a:extLst>
            </p:cNvPr>
            <p:cNvPicPr preferRelativeResize="0"/>
            <p:nvPr/>
          </p:nvPicPr>
          <p:blipFill rotWithShape="1">
            <a:blip r:embed="rId2">
              <a:alphaModFix/>
            </a:blip>
            <a:srcRect/>
            <a:stretch/>
          </p:blipFill>
          <p:spPr>
            <a:xfrm>
              <a:off x="5493075" y="1362075"/>
              <a:ext cx="3190875" cy="2419350"/>
            </a:xfrm>
            <a:prstGeom prst="rect">
              <a:avLst/>
            </a:prstGeom>
            <a:noFill/>
            <a:ln>
              <a:noFill/>
            </a:ln>
          </p:spPr>
        </p:pic>
        <p:sp>
          <p:nvSpPr>
            <p:cNvPr id="6" name="Google Shape;293;p17">
              <a:extLst>
                <a:ext uri="{FF2B5EF4-FFF2-40B4-BE49-F238E27FC236}">
                  <a16:creationId xmlns:a16="http://schemas.microsoft.com/office/drawing/2014/main" id="{63B7BAA7-79D0-D641-A41A-DAD9915E2F22}"/>
                </a:ext>
              </a:extLst>
            </p:cNvPr>
            <p:cNvSpPr txBox="1"/>
            <p:nvPr/>
          </p:nvSpPr>
          <p:spPr>
            <a:xfrm>
              <a:off x="6345625" y="1867850"/>
              <a:ext cx="1419000" cy="36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dirty="0">
                  <a:solidFill>
                    <a:srgbClr val="000000"/>
                  </a:solidFill>
                  <a:latin typeface="Arial"/>
                  <a:ea typeface="Arial"/>
                  <a:cs typeface="Arial"/>
                  <a:sym typeface="Arial"/>
                </a:rPr>
                <a:t>Irradiation part</a:t>
              </a:r>
              <a:endParaRPr sz="1400" b="1" i="0" u="none" strike="noStrike" cap="none" dirty="0">
                <a:solidFill>
                  <a:srgbClr val="000000"/>
                </a:solidFill>
                <a:latin typeface="Arial"/>
                <a:ea typeface="Arial"/>
                <a:cs typeface="Arial"/>
                <a:sym typeface="Arial"/>
              </a:endParaRPr>
            </a:p>
          </p:txBody>
        </p:sp>
        <p:sp>
          <p:nvSpPr>
            <p:cNvPr id="7" name="Google Shape;294;p17">
              <a:extLst>
                <a:ext uri="{FF2B5EF4-FFF2-40B4-BE49-F238E27FC236}">
                  <a16:creationId xmlns:a16="http://schemas.microsoft.com/office/drawing/2014/main" id="{858ABD82-9888-F54E-A7AE-FACCE4D40E2D}"/>
                </a:ext>
              </a:extLst>
            </p:cNvPr>
            <p:cNvSpPr txBox="1"/>
            <p:nvPr/>
          </p:nvSpPr>
          <p:spPr>
            <a:xfrm>
              <a:off x="6222540" y="2870370"/>
              <a:ext cx="1665169" cy="36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s" sz="1200" b="1" i="0" u="none" strike="noStrike" cap="none" dirty="0">
                  <a:solidFill>
                    <a:srgbClr val="000000"/>
                  </a:solidFill>
                  <a:latin typeface="Arial"/>
                  <a:ea typeface="Arial"/>
                  <a:cs typeface="Arial"/>
                  <a:sym typeface="Arial"/>
                </a:rPr>
                <a:t>Avoid the center</a:t>
              </a:r>
              <a:endParaRPr sz="1200" b="1" i="0" u="none" strike="noStrike" cap="none" dirty="0">
                <a:solidFill>
                  <a:srgbClr val="000000"/>
                </a:solidFill>
                <a:latin typeface="Arial"/>
                <a:ea typeface="Arial"/>
                <a:cs typeface="Arial"/>
                <a:sym typeface="Arial"/>
              </a:endParaRPr>
            </a:p>
          </p:txBody>
        </p:sp>
      </p:grpSp>
      <p:pic>
        <p:nvPicPr>
          <p:cNvPr id="8" name="Google Shape;295;p17">
            <a:extLst>
              <a:ext uri="{FF2B5EF4-FFF2-40B4-BE49-F238E27FC236}">
                <a16:creationId xmlns:a16="http://schemas.microsoft.com/office/drawing/2014/main" id="{5AAFED4B-26A3-9941-925A-3AF690ABA7A8}"/>
              </a:ext>
            </a:extLst>
          </p:cNvPr>
          <p:cNvPicPr preferRelativeResize="0"/>
          <p:nvPr/>
        </p:nvPicPr>
        <p:blipFill rotWithShape="1">
          <a:blip r:embed="rId3">
            <a:alphaModFix/>
          </a:blip>
          <a:srcRect/>
          <a:stretch/>
        </p:blipFill>
        <p:spPr>
          <a:xfrm>
            <a:off x="6277681" y="1032634"/>
            <a:ext cx="2190750" cy="1457325"/>
          </a:xfrm>
          <a:prstGeom prst="rect">
            <a:avLst/>
          </a:prstGeom>
          <a:noFill/>
          <a:ln>
            <a:noFill/>
          </a:ln>
        </p:spPr>
      </p:pic>
    </p:spTree>
    <p:extLst>
      <p:ext uri="{BB962C8B-B14F-4D97-AF65-F5344CB8AC3E}">
        <p14:creationId xmlns:p14="http://schemas.microsoft.com/office/powerpoint/2010/main" val="2105824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61433-60E9-0B4F-9225-83A9359A8B5B}"/>
              </a:ext>
            </a:extLst>
          </p:cNvPr>
          <p:cNvSpPr>
            <a:spLocks noGrp="1"/>
          </p:cNvSpPr>
          <p:nvPr>
            <p:ph type="title"/>
          </p:nvPr>
        </p:nvSpPr>
        <p:spPr/>
        <p:txBody>
          <a:bodyPr/>
          <a:lstStyle/>
          <a:p>
            <a:r>
              <a:rPr lang="en-US" dirty="0"/>
              <a:t>Liver case </a:t>
            </a:r>
          </a:p>
        </p:txBody>
      </p:sp>
      <p:pic>
        <p:nvPicPr>
          <p:cNvPr id="4" name="Google Shape;94;p3">
            <a:extLst>
              <a:ext uri="{FF2B5EF4-FFF2-40B4-BE49-F238E27FC236}">
                <a16:creationId xmlns:a16="http://schemas.microsoft.com/office/drawing/2014/main" id="{7AE66023-85BB-9943-89FD-7CA7EC0DAACE}"/>
              </a:ext>
            </a:extLst>
          </p:cNvPr>
          <p:cNvPicPr preferRelativeResize="0"/>
          <p:nvPr/>
        </p:nvPicPr>
        <p:blipFill rotWithShape="1">
          <a:blip r:embed="rId2">
            <a:alphaModFix/>
          </a:blip>
          <a:srcRect/>
          <a:stretch/>
        </p:blipFill>
        <p:spPr>
          <a:xfrm>
            <a:off x="261248" y="1454143"/>
            <a:ext cx="3179974" cy="2909350"/>
          </a:xfrm>
          <a:prstGeom prst="rect">
            <a:avLst/>
          </a:prstGeom>
          <a:noFill/>
          <a:ln>
            <a:noFill/>
          </a:ln>
        </p:spPr>
      </p:pic>
      <p:pic>
        <p:nvPicPr>
          <p:cNvPr id="5" name="Google Shape;95;p3">
            <a:extLst>
              <a:ext uri="{FF2B5EF4-FFF2-40B4-BE49-F238E27FC236}">
                <a16:creationId xmlns:a16="http://schemas.microsoft.com/office/drawing/2014/main" id="{86EA0182-DD7B-804E-94B2-4AE7A229BE94}"/>
              </a:ext>
            </a:extLst>
          </p:cNvPr>
          <p:cNvPicPr preferRelativeResize="0"/>
          <p:nvPr/>
        </p:nvPicPr>
        <p:blipFill rotWithShape="1">
          <a:blip r:embed="rId3">
            <a:alphaModFix/>
          </a:blip>
          <a:srcRect/>
          <a:stretch/>
        </p:blipFill>
        <p:spPr>
          <a:xfrm>
            <a:off x="3623182" y="1443365"/>
            <a:ext cx="2490425" cy="2920128"/>
          </a:xfrm>
          <a:prstGeom prst="rect">
            <a:avLst/>
          </a:prstGeom>
          <a:noFill/>
          <a:ln>
            <a:noFill/>
          </a:ln>
        </p:spPr>
      </p:pic>
      <p:pic>
        <p:nvPicPr>
          <p:cNvPr id="6" name="Google Shape;96;p3">
            <a:extLst>
              <a:ext uri="{FF2B5EF4-FFF2-40B4-BE49-F238E27FC236}">
                <a16:creationId xmlns:a16="http://schemas.microsoft.com/office/drawing/2014/main" id="{A266024F-1613-DF47-9589-E5033515BDBA}"/>
              </a:ext>
            </a:extLst>
          </p:cNvPr>
          <p:cNvPicPr preferRelativeResize="0"/>
          <p:nvPr/>
        </p:nvPicPr>
        <p:blipFill rotWithShape="1">
          <a:blip r:embed="rId4">
            <a:alphaModFix/>
          </a:blip>
          <a:srcRect/>
          <a:stretch/>
        </p:blipFill>
        <p:spPr>
          <a:xfrm>
            <a:off x="6450746" y="1448755"/>
            <a:ext cx="2490424" cy="2920126"/>
          </a:xfrm>
          <a:prstGeom prst="rect">
            <a:avLst/>
          </a:prstGeom>
          <a:noFill/>
          <a:ln>
            <a:noFill/>
          </a:ln>
        </p:spPr>
      </p:pic>
      <p:sp>
        <p:nvSpPr>
          <p:cNvPr id="7" name="Google Shape;71;p2">
            <a:extLst>
              <a:ext uri="{FF2B5EF4-FFF2-40B4-BE49-F238E27FC236}">
                <a16:creationId xmlns:a16="http://schemas.microsoft.com/office/drawing/2014/main" id="{EC42D94B-0DAA-C94C-98D8-6A01176D539D}"/>
              </a:ext>
            </a:extLst>
          </p:cNvPr>
          <p:cNvSpPr txBox="1"/>
          <p:nvPr/>
        </p:nvSpPr>
        <p:spPr>
          <a:xfrm>
            <a:off x="1095997" y="4331163"/>
            <a:ext cx="13731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Axial view</a:t>
            </a:r>
            <a:endParaRPr>
              <a:latin typeface="Source Code Pro"/>
              <a:ea typeface="Source Code Pro"/>
              <a:cs typeface="Source Code Pro"/>
              <a:sym typeface="Source Code Pro"/>
            </a:endParaRPr>
          </a:p>
        </p:txBody>
      </p:sp>
      <p:sp>
        <p:nvSpPr>
          <p:cNvPr id="8" name="Google Shape;72;p2">
            <a:extLst>
              <a:ext uri="{FF2B5EF4-FFF2-40B4-BE49-F238E27FC236}">
                <a16:creationId xmlns:a16="http://schemas.microsoft.com/office/drawing/2014/main" id="{FFB29D55-28A3-F741-BE40-67442B2C09D1}"/>
              </a:ext>
            </a:extLst>
          </p:cNvPr>
          <p:cNvSpPr txBox="1"/>
          <p:nvPr/>
        </p:nvSpPr>
        <p:spPr>
          <a:xfrm>
            <a:off x="4130522" y="4331163"/>
            <a:ext cx="16443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Sagittal view</a:t>
            </a:r>
            <a:endParaRPr>
              <a:latin typeface="Source Code Pro"/>
              <a:ea typeface="Source Code Pro"/>
              <a:cs typeface="Source Code Pro"/>
              <a:sym typeface="Source Code Pro"/>
            </a:endParaRPr>
          </a:p>
        </p:txBody>
      </p:sp>
      <p:sp>
        <p:nvSpPr>
          <p:cNvPr id="9" name="Google Shape;73;p2">
            <a:extLst>
              <a:ext uri="{FF2B5EF4-FFF2-40B4-BE49-F238E27FC236}">
                <a16:creationId xmlns:a16="http://schemas.microsoft.com/office/drawing/2014/main" id="{3D27D76C-CB1E-B444-B02C-C0D9F127F39B}"/>
              </a:ext>
            </a:extLst>
          </p:cNvPr>
          <p:cNvSpPr txBox="1"/>
          <p:nvPr/>
        </p:nvSpPr>
        <p:spPr>
          <a:xfrm>
            <a:off x="6889160" y="4305663"/>
            <a:ext cx="1532400" cy="3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Coronal view</a:t>
            </a:r>
            <a:endParaRPr>
              <a:latin typeface="Source Code Pro"/>
              <a:ea typeface="Source Code Pro"/>
              <a:cs typeface="Source Code Pro"/>
              <a:sym typeface="Source Code Pro"/>
            </a:endParaRPr>
          </a:p>
        </p:txBody>
      </p:sp>
    </p:spTree>
    <p:extLst>
      <p:ext uri="{BB962C8B-B14F-4D97-AF65-F5344CB8AC3E}">
        <p14:creationId xmlns:p14="http://schemas.microsoft.com/office/powerpoint/2010/main" val="22454290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61433-60E9-0B4F-9225-83A9359A8B5B}"/>
              </a:ext>
            </a:extLst>
          </p:cNvPr>
          <p:cNvSpPr>
            <a:spLocks noGrp="1"/>
          </p:cNvSpPr>
          <p:nvPr>
            <p:ph type="title"/>
          </p:nvPr>
        </p:nvSpPr>
        <p:spPr>
          <a:xfrm>
            <a:off x="188181" y="59800"/>
            <a:ext cx="6700979" cy="590668"/>
          </a:xfrm>
        </p:spPr>
        <p:txBody>
          <a:bodyPr/>
          <a:lstStyle/>
          <a:p>
            <a:r>
              <a:rPr lang="sq-AL" dirty="0" smtClean="0"/>
              <a:t>Prostate case</a:t>
            </a:r>
            <a:endParaRPr lang="en-US" dirty="0"/>
          </a:p>
        </p:txBody>
      </p:sp>
      <p:sp>
        <p:nvSpPr>
          <p:cNvPr id="7" name="Google Shape;71;p2">
            <a:extLst>
              <a:ext uri="{FF2B5EF4-FFF2-40B4-BE49-F238E27FC236}">
                <a16:creationId xmlns:a16="http://schemas.microsoft.com/office/drawing/2014/main" id="{EC42D94B-0DAA-C94C-98D8-6A01176D539D}"/>
              </a:ext>
            </a:extLst>
          </p:cNvPr>
          <p:cNvSpPr txBox="1"/>
          <p:nvPr/>
        </p:nvSpPr>
        <p:spPr>
          <a:xfrm>
            <a:off x="1095997" y="4331163"/>
            <a:ext cx="13731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Axial view</a:t>
            </a:r>
            <a:endParaRPr>
              <a:latin typeface="Source Code Pro"/>
              <a:ea typeface="Source Code Pro"/>
              <a:cs typeface="Source Code Pro"/>
              <a:sym typeface="Source Code Pro"/>
            </a:endParaRPr>
          </a:p>
        </p:txBody>
      </p:sp>
      <p:sp>
        <p:nvSpPr>
          <p:cNvPr id="8" name="Google Shape;72;p2">
            <a:extLst>
              <a:ext uri="{FF2B5EF4-FFF2-40B4-BE49-F238E27FC236}">
                <a16:creationId xmlns:a16="http://schemas.microsoft.com/office/drawing/2014/main" id="{FFB29D55-28A3-F741-BE40-67442B2C09D1}"/>
              </a:ext>
            </a:extLst>
          </p:cNvPr>
          <p:cNvSpPr txBox="1"/>
          <p:nvPr/>
        </p:nvSpPr>
        <p:spPr>
          <a:xfrm>
            <a:off x="4130522" y="4331163"/>
            <a:ext cx="16443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Sagittal view</a:t>
            </a:r>
            <a:endParaRPr>
              <a:latin typeface="Source Code Pro"/>
              <a:ea typeface="Source Code Pro"/>
              <a:cs typeface="Source Code Pro"/>
              <a:sym typeface="Source Code Pro"/>
            </a:endParaRPr>
          </a:p>
        </p:txBody>
      </p:sp>
      <p:sp>
        <p:nvSpPr>
          <p:cNvPr id="9" name="Google Shape;73;p2">
            <a:extLst>
              <a:ext uri="{FF2B5EF4-FFF2-40B4-BE49-F238E27FC236}">
                <a16:creationId xmlns:a16="http://schemas.microsoft.com/office/drawing/2014/main" id="{3D27D76C-CB1E-B444-B02C-C0D9F127F39B}"/>
              </a:ext>
            </a:extLst>
          </p:cNvPr>
          <p:cNvSpPr txBox="1"/>
          <p:nvPr/>
        </p:nvSpPr>
        <p:spPr>
          <a:xfrm>
            <a:off x="6889160" y="4305663"/>
            <a:ext cx="1532400" cy="3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Coronal view</a:t>
            </a:r>
            <a:endParaRPr>
              <a:latin typeface="Source Code Pro"/>
              <a:ea typeface="Source Code Pro"/>
              <a:cs typeface="Source Code Pro"/>
              <a:sym typeface="Source Code Pro"/>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7119"/>
            <a:ext cx="3257521" cy="279301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7315" y="1335436"/>
            <a:ext cx="3094995" cy="2653661"/>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8034" y="1272070"/>
            <a:ext cx="3195050" cy="2739449"/>
          </a:xfrm>
          <a:prstGeom prst="rect">
            <a:avLst/>
          </a:prstGeom>
        </p:spPr>
      </p:pic>
    </p:spTree>
    <p:extLst>
      <p:ext uri="{BB962C8B-B14F-4D97-AF65-F5344CB8AC3E}">
        <p14:creationId xmlns:p14="http://schemas.microsoft.com/office/powerpoint/2010/main" val="498647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39357" y="2440483"/>
            <a:ext cx="3289974" cy="246748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5540" y="2654405"/>
            <a:ext cx="3061368" cy="2039636"/>
          </a:xfrm>
          <a:prstGeom prst="rect">
            <a:avLst/>
          </a:prstGeom>
        </p:spPr>
      </p:pic>
      <p:sp>
        <p:nvSpPr>
          <p:cNvPr id="9" name="Title 8"/>
          <p:cNvSpPr>
            <a:spLocks noGrp="1"/>
          </p:cNvSpPr>
          <p:nvPr>
            <p:ph type="title"/>
          </p:nvPr>
        </p:nvSpPr>
        <p:spPr>
          <a:xfrm>
            <a:off x="-280058" y="209216"/>
            <a:ext cx="2162485" cy="468346"/>
          </a:xfrm>
        </p:spPr>
        <p:txBody>
          <a:bodyPr>
            <a:noAutofit/>
          </a:bodyPr>
          <a:lstStyle/>
          <a:p>
            <a:r>
              <a:rPr lang="en-US" sz="3300" b="1" dirty="0">
                <a:solidFill>
                  <a:srgbClr val="FF0000"/>
                </a:solidFill>
              </a:rPr>
              <a:t>Erasmus+</a:t>
            </a:r>
          </a:p>
        </p:txBody>
      </p:sp>
      <p:sp>
        <p:nvSpPr>
          <p:cNvPr id="14" name="Text Placeholder 13"/>
          <p:cNvSpPr>
            <a:spLocks noGrp="1"/>
          </p:cNvSpPr>
          <p:nvPr>
            <p:ph type="body" sz="half" idx="2"/>
          </p:nvPr>
        </p:nvSpPr>
        <p:spPr>
          <a:xfrm>
            <a:off x="-20749" y="1967700"/>
            <a:ext cx="1765598" cy="855483"/>
          </a:xfrm>
        </p:spPr>
        <p:txBody>
          <a:bodyPr>
            <a:normAutofit fontScale="92500" lnSpcReduction="20000"/>
          </a:bodyPr>
          <a:lstStyle/>
          <a:p>
            <a:endParaRPr lang="en-US" dirty="0">
              <a:solidFill>
                <a:srgbClr val="00B050"/>
              </a:solidFill>
            </a:endParaRPr>
          </a:p>
          <a:p>
            <a:r>
              <a:rPr lang="en-US" dirty="0">
                <a:solidFill>
                  <a:srgbClr val="00B050"/>
                </a:solidFill>
              </a:rPr>
              <a:t> </a:t>
            </a:r>
            <a:r>
              <a:rPr lang="en-US" sz="1800" b="1" dirty="0">
                <a:solidFill>
                  <a:srgbClr val="00B050"/>
                </a:solidFill>
              </a:rPr>
              <a:t>Learning never exhaust the mind. </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089" y="2860837"/>
            <a:ext cx="917120" cy="819159"/>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9357" y="31010"/>
            <a:ext cx="3215497" cy="2411623"/>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74459" y="2860837"/>
            <a:ext cx="2729502" cy="2047127"/>
          </a:xfrm>
          <a:prstGeom prst="rect">
            <a:avLst/>
          </a:prstGeom>
        </p:spPr>
      </p:pic>
      <p:sp>
        <p:nvSpPr>
          <p:cNvPr id="10" name="TextBox 9"/>
          <p:cNvSpPr txBox="1"/>
          <p:nvPr/>
        </p:nvSpPr>
        <p:spPr>
          <a:xfrm>
            <a:off x="254267" y="859058"/>
            <a:ext cx="1044054" cy="461665"/>
          </a:xfrm>
          <a:prstGeom prst="rect">
            <a:avLst/>
          </a:prstGeom>
          <a:noFill/>
        </p:spPr>
        <p:txBody>
          <a:bodyPr wrap="square" rtlCol="0">
            <a:spAutoFit/>
          </a:bodyPr>
          <a:lstStyle/>
          <a:p>
            <a:r>
              <a:rPr lang="sq-AL" sz="2400" b="1" dirty="0" smtClean="0">
                <a:solidFill>
                  <a:srgbClr val="FF0000"/>
                </a:solidFill>
              </a:rPr>
              <a:t>PTMC</a:t>
            </a:r>
            <a:endParaRPr lang="en-US" sz="2400" b="1" dirty="0">
              <a:solidFill>
                <a:srgbClr val="FF0000"/>
              </a:solidFill>
            </a:endParaRPr>
          </a:p>
        </p:txBody>
      </p:sp>
      <p:sp>
        <p:nvSpPr>
          <p:cNvPr id="11" name="TextBox 10"/>
          <p:cNvSpPr txBox="1"/>
          <p:nvPr/>
        </p:nvSpPr>
        <p:spPr>
          <a:xfrm>
            <a:off x="-89823" y="1643644"/>
            <a:ext cx="1785553" cy="369332"/>
          </a:xfrm>
          <a:prstGeom prst="rect">
            <a:avLst/>
          </a:prstGeom>
          <a:noFill/>
        </p:spPr>
        <p:txBody>
          <a:bodyPr wrap="none" rtlCol="0">
            <a:spAutoFit/>
          </a:bodyPr>
          <a:lstStyle/>
          <a:p>
            <a:r>
              <a:rPr lang="sq-AL" dirty="0" smtClean="0">
                <a:solidFill>
                  <a:srgbClr val="FF0000"/>
                </a:solidFill>
              </a:rPr>
              <a:t>HITRIplus project</a:t>
            </a:r>
            <a:endParaRPr lang="en-US" dirty="0">
              <a:solidFill>
                <a:srgbClr val="FF0000"/>
              </a:solidFill>
            </a:endParaRPr>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19326" y="51808"/>
            <a:ext cx="3668613" cy="2063595"/>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91494" y="1615926"/>
            <a:ext cx="2563885" cy="1922914"/>
          </a:xfrm>
          <a:prstGeom prst="rect">
            <a:avLst/>
          </a:prstGeom>
        </p:spPr>
      </p:pic>
    </p:spTree>
    <p:extLst>
      <p:ext uri="{BB962C8B-B14F-4D97-AF65-F5344CB8AC3E}">
        <p14:creationId xmlns:p14="http://schemas.microsoft.com/office/powerpoint/2010/main" val="36435577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D66E7-5CCA-D54B-A05A-B68CA4372167}"/>
              </a:ext>
            </a:extLst>
          </p:cNvPr>
          <p:cNvSpPr>
            <a:spLocks noGrp="1"/>
          </p:cNvSpPr>
          <p:nvPr>
            <p:ph type="title"/>
          </p:nvPr>
        </p:nvSpPr>
        <p:spPr/>
        <p:txBody>
          <a:bodyPr/>
          <a:lstStyle/>
          <a:p>
            <a:r>
              <a:rPr lang="en-US" dirty="0"/>
              <a:t>Head &amp; Neck case</a:t>
            </a:r>
          </a:p>
        </p:txBody>
      </p:sp>
      <p:pic>
        <p:nvPicPr>
          <p:cNvPr id="4" name="Google Shape;68;p2">
            <a:extLst>
              <a:ext uri="{FF2B5EF4-FFF2-40B4-BE49-F238E27FC236}">
                <a16:creationId xmlns:a16="http://schemas.microsoft.com/office/drawing/2014/main" id="{11743728-1E62-C544-8D4A-67CF5563E1E0}"/>
              </a:ext>
            </a:extLst>
          </p:cNvPr>
          <p:cNvPicPr preferRelativeResize="0"/>
          <p:nvPr/>
        </p:nvPicPr>
        <p:blipFill rotWithShape="1">
          <a:blip r:embed="rId2">
            <a:alphaModFix/>
          </a:blip>
          <a:srcRect/>
          <a:stretch/>
        </p:blipFill>
        <p:spPr>
          <a:xfrm>
            <a:off x="273182" y="1339697"/>
            <a:ext cx="3018727" cy="2912300"/>
          </a:xfrm>
          <a:prstGeom prst="rect">
            <a:avLst/>
          </a:prstGeom>
          <a:noFill/>
          <a:ln>
            <a:noFill/>
          </a:ln>
        </p:spPr>
      </p:pic>
      <p:pic>
        <p:nvPicPr>
          <p:cNvPr id="5" name="Google Shape;69;p2">
            <a:extLst>
              <a:ext uri="{FF2B5EF4-FFF2-40B4-BE49-F238E27FC236}">
                <a16:creationId xmlns:a16="http://schemas.microsoft.com/office/drawing/2014/main" id="{81AA19CB-090C-B24E-8E33-0AE298A09E69}"/>
              </a:ext>
            </a:extLst>
          </p:cNvPr>
          <p:cNvPicPr preferRelativeResize="0"/>
          <p:nvPr/>
        </p:nvPicPr>
        <p:blipFill rotWithShape="1">
          <a:blip r:embed="rId3">
            <a:alphaModFix/>
          </a:blip>
          <a:srcRect/>
          <a:stretch/>
        </p:blipFill>
        <p:spPr>
          <a:xfrm>
            <a:off x="3557573" y="1339697"/>
            <a:ext cx="2646201" cy="2912300"/>
          </a:xfrm>
          <a:prstGeom prst="rect">
            <a:avLst/>
          </a:prstGeom>
          <a:noFill/>
          <a:ln>
            <a:noFill/>
          </a:ln>
        </p:spPr>
      </p:pic>
      <p:pic>
        <p:nvPicPr>
          <p:cNvPr id="6" name="Google Shape;70;p2">
            <a:extLst>
              <a:ext uri="{FF2B5EF4-FFF2-40B4-BE49-F238E27FC236}">
                <a16:creationId xmlns:a16="http://schemas.microsoft.com/office/drawing/2014/main" id="{5CB0392C-BBE3-4C4C-A72B-F9907C442DF4}"/>
              </a:ext>
            </a:extLst>
          </p:cNvPr>
          <p:cNvPicPr preferRelativeResize="0"/>
          <p:nvPr/>
        </p:nvPicPr>
        <p:blipFill rotWithShape="1">
          <a:blip r:embed="rId4">
            <a:alphaModFix/>
          </a:blip>
          <a:srcRect/>
          <a:stretch/>
        </p:blipFill>
        <p:spPr>
          <a:xfrm>
            <a:off x="6459547" y="1353547"/>
            <a:ext cx="2391625" cy="2898450"/>
          </a:xfrm>
          <a:prstGeom prst="rect">
            <a:avLst/>
          </a:prstGeom>
          <a:noFill/>
          <a:ln>
            <a:noFill/>
          </a:ln>
        </p:spPr>
      </p:pic>
      <p:sp>
        <p:nvSpPr>
          <p:cNvPr id="7" name="Google Shape;71;p2">
            <a:extLst>
              <a:ext uri="{FF2B5EF4-FFF2-40B4-BE49-F238E27FC236}">
                <a16:creationId xmlns:a16="http://schemas.microsoft.com/office/drawing/2014/main" id="{802EB5D2-4DFA-954F-8922-A069FD8A9544}"/>
              </a:ext>
            </a:extLst>
          </p:cNvPr>
          <p:cNvSpPr txBox="1"/>
          <p:nvPr/>
        </p:nvSpPr>
        <p:spPr>
          <a:xfrm>
            <a:off x="1095997" y="4265847"/>
            <a:ext cx="13731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Axial view</a:t>
            </a:r>
            <a:endParaRPr>
              <a:latin typeface="Source Code Pro"/>
              <a:ea typeface="Source Code Pro"/>
              <a:cs typeface="Source Code Pro"/>
              <a:sym typeface="Source Code Pro"/>
            </a:endParaRPr>
          </a:p>
        </p:txBody>
      </p:sp>
      <p:sp>
        <p:nvSpPr>
          <p:cNvPr id="8" name="Google Shape;72;p2">
            <a:extLst>
              <a:ext uri="{FF2B5EF4-FFF2-40B4-BE49-F238E27FC236}">
                <a16:creationId xmlns:a16="http://schemas.microsoft.com/office/drawing/2014/main" id="{9EC9011D-ADB5-644D-B922-D687E1E800D3}"/>
              </a:ext>
            </a:extLst>
          </p:cNvPr>
          <p:cNvSpPr txBox="1"/>
          <p:nvPr/>
        </p:nvSpPr>
        <p:spPr>
          <a:xfrm>
            <a:off x="4130522" y="4265847"/>
            <a:ext cx="16443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Sagittal view</a:t>
            </a:r>
            <a:endParaRPr>
              <a:latin typeface="Source Code Pro"/>
              <a:ea typeface="Source Code Pro"/>
              <a:cs typeface="Source Code Pro"/>
              <a:sym typeface="Source Code Pro"/>
            </a:endParaRPr>
          </a:p>
        </p:txBody>
      </p:sp>
      <p:sp>
        <p:nvSpPr>
          <p:cNvPr id="9" name="Google Shape;73;p2">
            <a:extLst>
              <a:ext uri="{FF2B5EF4-FFF2-40B4-BE49-F238E27FC236}">
                <a16:creationId xmlns:a16="http://schemas.microsoft.com/office/drawing/2014/main" id="{F87054F2-C0B4-F949-A524-886C0C5A04EB}"/>
              </a:ext>
            </a:extLst>
          </p:cNvPr>
          <p:cNvSpPr txBox="1"/>
          <p:nvPr/>
        </p:nvSpPr>
        <p:spPr>
          <a:xfrm>
            <a:off x="6889160" y="4240347"/>
            <a:ext cx="1532400" cy="3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Source Code Pro"/>
                <a:ea typeface="Source Code Pro"/>
                <a:cs typeface="Source Code Pro"/>
                <a:sym typeface="Source Code Pro"/>
              </a:rPr>
              <a:t>Coronal view</a:t>
            </a:r>
            <a:endParaRPr>
              <a:latin typeface="Source Code Pro"/>
              <a:ea typeface="Source Code Pro"/>
              <a:cs typeface="Source Code Pro"/>
              <a:sym typeface="Source Code Pro"/>
            </a:endParaRPr>
          </a:p>
        </p:txBody>
      </p:sp>
    </p:spTree>
    <p:extLst>
      <p:ext uri="{BB962C8B-B14F-4D97-AF65-F5344CB8AC3E}">
        <p14:creationId xmlns:p14="http://schemas.microsoft.com/office/powerpoint/2010/main" val="2727130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7471" y="197038"/>
            <a:ext cx="4231461" cy="425116"/>
          </a:xfrm>
          <a:prstGeom prst="rect">
            <a:avLst/>
          </a:prstGeom>
        </p:spPr>
        <p:txBody>
          <a:bodyPr vert="horz" wrap="square" lIns="0" tIns="9525" rIns="0" bIns="0" rtlCol="0" anchor="ctr">
            <a:spAutoFit/>
          </a:bodyPr>
          <a:lstStyle/>
          <a:p>
            <a:pPr marL="9525">
              <a:spcBef>
                <a:spcPts val="75"/>
              </a:spcBef>
            </a:pPr>
            <a:r>
              <a:rPr lang="sq-AL" sz="3000" dirty="0" smtClean="0">
                <a:solidFill>
                  <a:srgbClr val="FF0000"/>
                </a:solidFill>
                <a:latin typeface="+mn-lt"/>
              </a:rPr>
              <a:t>Radiot</a:t>
            </a:r>
            <a:r>
              <a:rPr lang="en-US" sz="3000" dirty="0" smtClean="0">
                <a:solidFill>
                  <a:srgbClr val="FF0000"/>
                </a:solidFill>
                <a:latin typeface="+mn-lt"/>
              </a:rPr>
              <a:t>h</a:t>
            </a:r>
            <a:r>
              <a:rPr lang="sq-AL" sz="3000" dirty="0" smtClean="0">
                <a:solidFill>
                  <a:srgbClr val="FF0000"/>
                </a:solidFill>
                <a:latin typeface="+mn-lt"/>
              </a:rPr>
              <a:t>erap</a:t>
            </a:r>
            <a:r>
              <a:rPr lang="en-US" sz="3000" dirty="0" smtClean="0">
                <a:solidFill>
                  <a:srgbClr val="FF0000"/>
                </a:solidFill>
                <a:latin typeface="+mn-lt"/>
              </a:rPr>
              <a:t>y</a:t>
            </a:r>
            <a:endParaRPr sz="3000" dirty="0">
              <a:solidFill>
                <a:srgbClr val="FF0000"/>
              </a:solidFill>
              <a:latin typeface="+mn-lt"/>
            </a:endParaRPr>
          </a:p>
        </p:txBody>
      </p:sp>
      <p:sp>
        <p:nvSpPr>
          <p:cNvPr id="21" name="object 21"/>
          <p:cNvSpPr txBox="1">
            <a:spLocks noGrp="1"/>
          </p:cNvSpPr>
          <p:nvPr>
            <p:ph type="body" idx="1"/>
          </p:nvPr>
        </p:nvSpPr>
        <p:spPr>
          <a:xfrm>
            <a:off x="228601" y="1693856"/>
            <a:ext cx="9160664" cy="2783198"/>
          </a:xfrm>
          <a:prstGeom prst="rect">
            <a:avLst/>
          </a:prstGeom>
        </p:spPr>
        <p:txBody>
          <a:bodyPr vert="horz" wrap="square" lIns="0" tIns="9525" rIns="0" bIns="0" rtlCol="0">
            <a:spAutoFit/>
          </a:bodyPr>
          <a:lstStyle/>
          <a:p>
            <a:pPr marL="1773238" indent="-112713">
              <a:lnSpc>
                <a:spcPct val="100000"/>
              </a:lnSpc>
              <a:spcBef>
                <a:spcPts val="100"/>
              </a:spcBef>
            </a:pPr>
            <a:r>
              <a:rPr lang="en-US" sz="1400" spc="-5" dirty="0"/>
              <a:t>Patient</a:t>
            </a:r>
            <a:r>
              <a:rPr lang="en-US" sz="1400" spc="-35" dirty="0"/>
              <a:t> </a:t>
            </a:r>
            <a:r>
              <a:rPr lang="en-US" sz="1400" spc="-5" dirty="0" smtClean="0"/>
              <a:t>fixation</a:t>
            </a:r>
          </a:p>
          <a:p>
            <a:pPr marL="1773238" indent="-112713">
              <a:lnSpc>
                <a:spcPct val="100000"/>
              </a:lnSpc>
              <a:spcBef>
                <a:spcPts val="100"/>
              </a:spcBef>
            </a:pPr>
            <a:endParaRPr lang="en-US" sz="1400" spc="-5" dirty="0"/>
          </a:p>
          <a:p>
            <a:pPr marL="2117725" indent="112713">
              <a:lnSpc>
                <a:spcPct val="100000"/>
              </a:lnSpc>
              <a:spcBef>
                <a:spcPts val="100"/>
              </a:spcBef>
              <a:tabLst>
                <a:tab pos="2117725" algn="l"/>
                <a:tab pos="2173288" algn="l"/>
              </a:tabLst>
            </a:pPr>
            <a:r>
              <a:rPr lang="en-US" sz="1400" spc="-5" dirty="0" smtClean="0"/>
              <a:t>Imaging</a:t>
            </a:r>
            <a:r>
              <a:rPr lang="en-US" sz="1400" spc="-15" dirty="0" smtClean="0"/>
              <a:t> </a:t>
            </a:r>
            <a:r>
              <a:rPr lang="en-US" sz="1400" spc="-5" dirty="0"/>
              <a:t>(esp.</a:t>
            </a:r>
            <a:r>
              <a:rPr lang="en-US" sz="1400" spc="-20" dirty="0"/>
              <a:t> </a:t>
            </a:r>
            <a:r>
              <a:rPr lang="en-US" sz="1400" spc="-75" dirty="0"/>
              <a:t>CT,</a:t>
            </a:r>
            <a:r>
              <a:rPr lang="en-US" sz="1400" spc="-20" dirty="0"/>
              <a:t> </a:t>
            </a:r>
            <a:r>
              <a:rPr lang="en-US" sz="1400" dirty="0"/>
              <a:t>but</a:t>
            </a:r>
            <a:r>
              <a:rPr lang="en-US" sz="1400" spc="-20" dirty="0"/>
              <a:t> </a:t>
            </a:r>
            <a:r>
              <a:rPr lang="en-US" sz="1400" dirty="0"/>
              <a:t>also</a:t>
            </a:r>
            <a:r>
              <a:rPr lang="en-US" sz="1400" spc="-15" dirty="0"/>
              <a:t> MRT</a:t>
            </a:r>
            <a:r>
              <a:rPr lang="en-US" sz="1400" spc="-45" dirty="0"/>
              <a:t> </a:t>
            </a:r>
            <a:r>
              <a:rPr lang="en-US" sz="1400" dirty="0"/>
              <a:t>or</a:t>
            </a:r>
            <a:r>
              <a:rPr lang="en-US" sz="1400" spc="-10" dirty="0"/>
              <a:t> </a:t>
            </a:r>
            <a:r>
              <a:rPr lang="en-US" sz="1400" dirty="0"/>
              <a:t>PET)</a:t>
            </a:r>
          </a:p>
          <a:p>
            <a:pPr marL="2743200" marR="3810" indent="-168275">
              <a:lnSpc>
                <a:spcPct val="181000"/>
              </a:lnSpc>
              <a:spcBef>
                <a:spcPts val="288"/>
              </a:spcBef>
            </a:pPr>
            <a:r>
              <a:rPr lang="en-US" sz="1400" spc="-4" dirty="0"/>
              <a:t>Identification &amp; delineation of tumor volume and organs on 3D image </a:t>
            </a:r>
            <a:endParaRPr lang="en-US" sz="1400" spc="-4" dirty="0" smtClean="0"/>
          </a:p>
          <a:p>
            <a:pPr marL="2974975" marR="3810" indent="169863">
              <a:lnSpc>
                <a:spcPct val="181000"/>
              </a:lnSpc>
              <a:spcBef>
                <a:spcPts val="288"/>
              </a:spcBef>
            </a:pPr>
            <a:r>
              <a:rPr sz="1400" spc="-409" dirty="0" smtClean="0"/>
              <a:t> </a:t>
            </a:r>
            <a:r>
              <a:rPr lang="en-US" sz="1400" spc="-8" dirty="0" smtClean="0">
                <a:solidFill>
                  <a:srgbClr val="FF0000"/>
                </a:solidFill>
              </a:rPr>
              <a:t>Treatment Planning</a:t>
            </a:r>
          </a:p>
          <a:p>
            <a:pPr marL="3489325" marR="3810" indent="-57150">
              <a:lnSpc>
                <a:spcPct val="181000"/>
              </a:lnSpc>
              <a:spcBef>
                <a:spcPts val="288"/>
              </a:spcBef>
              <a:tabLst>
                <a:tab pos="3368675" algn="l"/>
              </a:tabLst>
            </a:pPr>
            <a:r>
              <a:rPr lang="en-US" sz="1400" spc="-8" dirty="0">
                <a:solidFill>
                  <a:srgbClr val="FF0000"/>
                </a:solidFill>
              </a:rPr>
              <a:t> </a:t>
            </a:r>
            <a:r>
              <a:rPr lang="en-US" sz="1400" spc="-8" dirty="0" smtClean="0"/>
              <a:t> </a:t>
            </a:r>
            <a:r>
              <a:rPr lang="sq-AL" sz="1400" spc="-8" dirty="0" smtClean="0"/>
              <a:t>Verification </a:t>
            </a:r>
            <a:r>
              <a:rPr lang="sq-AL" sz="1400" spc="-8" dirty="0"/>
              <a:t>&amp; quality assurance </a:t>
            </a:r>
            <a:endParaRPr lang="en-US" sz="1400" spc="-8" dirty="0" smtClean="0"/>
          </a:p>
          <a:p>
            <a:pPr marL="3889375" marR="3810" indent="225425">
              <a:lnSpc>
                <a:spcPct val="181000"/>
              </a:lnSpc>
              <a:spcBef>
                <a:spcPts val="288"/>
              </a:spcBef>
              <a:tabLst>
                <a:tab pos="3368675" algn="l"/>
                <a:tab pos="3946525" algn="l"/>
              </a:tabLst>
            </a:pPr>
            <a:r>
              <a:rPr lang="sq-AL" sz="1400" spc="-4" dirty="0"/>
              <a:t>Patient positioning</a:t>
            </a:r>
          </a:p>
          <a:p>
            <a:pPr marL="4312808" indent="0">
              <a:spcBef>
                <a:spcPts val="4"/>
              </a:spcBef>
              <a:buNone/>
            </a:pPr>
            <a:endParaRPr lang="sq-AL" sz="1400" spc="-4" dirty="0"/>
          </a:p>
          <a:p>
            <a:pPr marL="4484258">
              <a:spcBef>
                <a:spcPts val="4"/>
              </a:spcBef>
            </a:pPr>
            <a:r>
              <a:rPr lang="sq-AL" sz="1400" spc="-4" dirty="0"/>
              <a:t>Irradiation (several “fractions“)</a:t>
            </a:r>
            <a:endParaRPr lang="sq-AL" sz="1400" spc="-4" dirty="0"/>
          </a:p>
        </p:txBody>
      </p:sp>
      <p:grpSp>
        <p:nvGrpSpPr>
          <p:cNvPr id="3" name="object 3"/>
          <p:cNvGrpSpPr/>
          <p:nvPr/>
        </p:nvGrpSpPr>
        <p:grpSpPr>
          <a:xfrm>
            <a:off x="1066800" y="1690410"/>
            <a:ext cx="3428823" cy="2862459"/>
            <a:chOff x="1566672" y="1295400"/>
            <a:chExt cx="4913376" cy="4468368"/>
          </a:xfrm>
        </p:grpSpPr>
        <p:pic>
          <p:nvPicPr>
            <p:cNvPr id="4" name="object 4"/>
            <p:cNvPicPr/>
            <p:nvPr/>
          </p:nvPicPr>
          <p:blipFill>
            <a:blip r:embed="rId2" cstate="print"/>
            <a:stretch>
              <a:fillRect/>
            </a:stretch>
          </p:blipFill>
          <p:spPr>
            <a:xfrm>
              <a:off x="1566672" y="1295400"/>
              <a:ext cx="1133855" cy="1011936"/>
            </a:xfrm>
            <a:prstGeom prst="rect">
              <a:avLst/>
            </a:prstGeom>
          </p:spPr>
        </p:pic>
        <p:sp>
          <p:nvSpPr>
            <p:cNvPr id="5" name="object 5"/>
            <p:cNvSpPr/>
            <p:nvPr/>
          </p:nvSpPr>
          <p:spPr>
            <a:xfrm>
              <a:off x="1623746" y="1353173"/>
              <a:ext cx="966469" cy="841375"/>
            </a:xfrm>
            <a:custGeom>
              <a:avLst/>
              <a:gdLst/>
              <a:ahLst/>
              <a:cxnLst/>
              <a:rect l="l" t="t" r="r" b="b"/>
              <a:pathLst>
                <a:path w="966469"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6" name="object 6"/>
            <p:cNvPicPr/>
            <p:nvPr/>
          </p:nvPicPr>
          <p:blipFill>
            <a:blip r:embed="rId3" cstate="print"/>
            <a:stretch>
              <a:fillRect/>
            </a:stretch>
          </p:blipFill>
          <p:spPr>
            <a:xfrm>
              <a:off x="2212848" y="1871472"/>
              <a:ext cx="1136903" cy="1011936"/>
            </a:xfrm>
            <a:prstGeom prst="rect">
              <a:avLst/>
            </a:prstGeom>
          </p:spPr>
        </p:pic>
        <p:sp>
          <p:nvSpPr>
            <p:cNvPr id="7" name="object 7"/>
            <p:cNvSpPr/>
            <p:nvPr/>
          </p:nvSpPr>
          <p:spPr>
            <a:xfrm>
              <a:off x="2271819" y="1929236"/>
              <a:ext cx="966469" cy="841375"/>
            </a:xfrm>
            <a:custGeom>
              <a:avLst/>
              <a:gdLst/>
              <a:ahLst/>
              <a:cxnLst/>
              <a:rect l="l" t="t" r="r" b="b"/>
              <a:pathLst>
                <a:path w="966469"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8" name="object 8"/>
            <p:cNvPicPr/>
            <p:nvPr/>
          </p:nvPicPr>
          <p:blipFill>
            <a:blip r:embed="rId4" cstate="print"/>
            <a:stretch>
              <a:fillRect/>
            </a:stretch>
          </p:blipFill>
          <p:spPr>
            <a:xfrm>
              <a:off x="2825496" y="2462783"/>
              <a:ext cx="1133856" cy="1008888"/>
            </a:xfrm>
            <a:prstGeom prst="rect">
              <a:avLst/>
            </a:prstGeom>
          </p:spPr>
        </p:pic>
        <p:sp>
          <p:nvSpPr>
            <p:cNvPr id="9" name="object 9"/>
            <p:cNvSpPr/>
            <p:nvPr/>
          </p:nvSpPr>
          <p:spPr>
            <a:xfrm>
              <a:off x="2883071" y="2519864"/>
              <a:ext cx="966469" cy="841375"/>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10" name="object 10"/>
            <p:cNvPicPr/>
            <p:nvPr/>
          </p:nvPicPr>
          <p:blipFill>
            <a:blip r:embed="rId5" cstate="print"/>
            <a:stretch>
              <a:fillRect/>
            </a:stretch>
          </p:blipFill>
          <p:spPr>
            <a:xfrm>
              <a:off x="3438144" y="3038855"/>
              <a:ext cx="1133855" cy="1008888"/>
            </a:xfrm>
            <a:prstGeom prst="rect">
              <a:avLst/>
            </a:prstGeom>
          </p:spPr>
        </p:pic>
        <p:sp>
          <p:nvSpPr>
            <p:cNvPr id="11" name="object 11"/>
            <p:cNvSpPr/>
            <p:nvPr/>
          </p:nvSpPr>
          <p:spPr>
            <a:xfrm>
              <a:off x="3495955" y="3095928"/>
              <a:ext cx="966469" cy="841375"/>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12" name="object 12"/>
            <p:cNvPicPr/>
            <p:nvPr/>
          </p:nvPicPr>
          <p:blipFill>
            <a:blip r:embed="rId6" cstate="print"/>
            <a:stretch>
              <a:fillRect/>
            </a:stretch>
          </p:blipFill>
          <p:spPr>
            <a:xfrm>
              <a:off x="4087367" y="3614927"/>
              <a:ext cx="1133856" cy="1008888"/>
            </a:xfrm>
            <a:prstGeom prst="rect">
              <a:avLst/>
            </a:prstGeom>
          </p:spPr>
        </p:pic>
        <p:sp>
          <p:nvSpPr>
            <p:cNvPr id="13" name="object 13"/>
            <p:cNvSpPr/>
            <p:nvPr/>
          </p:nvSpPr>
          <p:spPr>
            <a:xfrm>
              <a:off x="4144028" y="3671992"/>
              <a:ext cx="983045" cy="841106"/>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14" name="object 14"/>
            <p:cNvPicPr/>
            <p:nvPr/>
          </p:nvPicPr>
          <p:blipFill>
            <a:blip r:embed="rId7" cstate="print"/>
            <a:stretch>
              <a:fillRect/>
            </a:stretch>
          </p:blipFill>
          <p:spPr>
            <a:xfrm>
              <a:off x="4733544" y="4175760"/>
              <a:ext cx="1136903" cy="1011936"/>
            </a:xfrm>
            <a:prstGeom prst="rect">
              <a:avLst/>
            </a:prstGeom>
          </p:spPr>
        </p:pic>
        <p:sp>
          <p:nvSpPr>
            <p:cNvPr id="15" name="object 15"/>
            <p:cNvSpPr/>
            <p:nvPr/>
          </p:nvSpPr>
          <p:spPr>
            <a:xfrm>
              <a:off x="4792099" y="4233492"/>
              <a:ext cx="966469" cy="841375"/>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16" name="object 16"/>
            <p:cNvPicPr/>
            <p:nvPr/>
          </p:nvPicPr>
          <p:blipFill>
            <a:blip r:embed="rId8" cstate="print"/>
            <a:stretch>
              <a:fillRect/>
            </a:stretch>
          </p:blipFill>
          <p:spPr>
            <a:xfrm>
              <a:off x="5346192" y="4751832"/>
              <a:ext cx="1133856" cy="1011936"/>
            </a:xfrm>
            <a:prstGeom prst="rect">
              <a:avLst/>
            </a:prstGeom>
          </p:spPr>
        </p:pic>
        <p:sp>
          <p:nvSpPr>
            <p:cNvPr id="17" name="object 17"/>
            <p:cNvSpPr/>
            <p:nvPr/>
          </p:nvSpPr>
          <p:spPr>
            <a:xfrm>
              <a:off x="5403350" y="4809556"/>
              <a:ext cx="966469" cy="841375"/>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0047B9"/>
              </a:solidFill>
            </a:ln>
          </p:spPr>
          <p:txBody>
            <a:bodyPr wrap="square" lIns="0" tIns="0" rIns="0" bIns="0" rtlCol="0"/>
            <a:lstStyle/>
            <a:p>
              <a:pPr defTabSz="685783"/>
              <a:endParaRPr sz="1350">
                <a:solidFill>
                  <a:prstClr val="black"/>
                </a:solidFill>
                <a:latin typeface="Calibri"/>
              </a:endParaRPr>
            </a:p>
          </p:txBody>
        </p:sp>
        <p:pic>
          <p:nvPicPr>
            <p:cNvPr id="18" name="object 18"/>
            <p:cNvPicPr/>
            <p:nvPr/>
          </p:nvPicPr>
          <p:blipFill>
            <a:blip r:embed="rId9" cstate="print"/>
            <a:stretch>
              <a:fillRect/>
            </a:stretch>
          </p:blipFill>
          <p:spPr>
            <a:xfrm>
              <a:off x="3441192" y="3038855"/>
              <a:ext cx="1133856" cy="1008888"/>
            </a:xfrm>
            <a:prstGeom prst="rect">
              <a:avLst/>
            </a:prstGeom>
          </p:spPr>
        </p:pic>
        <p:sp>
          <p:nvSpPr>
            <p:cNvPr id="19" name="object 19"/>
            <p:cNvSpPr/>
            <p:nvPr/>
          </p:nvSpPr>
          <p:spPr>
            <a:xfrm>
              <a:off x="3497809" y="3051048"/>
              <a:ext cx="997905" cy="885978"/>
            </a:xfrm>
            <a:custGeom>
              <a:avLst/>
              <a:gdLst/>
              <a:ahLst/>
              <a:cxnLst/>
              <a:rect l="l" t="t" r="r" b="b"/>
              <a:pathLst>
                <a:path w="966470" h="841375">
                  <a:moveTo>
                    <a:pt x="35297" y="189094"/>
                  </a:moveTo>
                  <a:lnTo>
                    <a:pt x="57750" y="152123"/>
                  </a:lnTo>
                  <a:lnTo>
                    <a:pt x="84656" y="118971"/>
                  </a:lnTo>
                  <a:lnTo>
                    <a:pt x="115632" y="89712"/>
                  </a:lnTo>
                  <a:lnTo>
                    <a:pt x="150293" y="64418"/>
                  </a:lnTo>
                  <a:lnTo>
                    <a:pt x="188256" y="43163"/>
                  </a:lnTo>
                  <a:lnTo>
                    <a:pt x="229137" y="26020"/>
                  </a:lnTo>
                  <a:lnTo>
                    <a:pt x="272550" y="13063"/>
                  </a:lnTo>
                  <a:lnTo>
                    <a:pt x="318113" y="4365"/>
                  </a:lnTo>
                  <a:lnTo>
                    <a:pt x="365440" y="0"/>
                  </a:lnTo>
                  <a:lnTo>
                    <a:pt x="414149" y="39"/>
                  </a:lnTo>
                  <a:lnTo>
                    <a:pt x="463854" y="4558"/>
                  </a:lnTo>
                  <a:lnTo>
                    <a:pt x="514171" y="13629"/>
                  </a:lnTo>
                  <a:lnTo>
                    <a:pt x="564718" y="27326"/>
                  </a:lnTo>
                  <a:lnTo>
                    <a:pt x="615108" y="45722"/>
                  </a:lnTo>
                  <a:lnTo>
                    <a:pt x="664959" y="68890"/>
                  </a:lnTo>
                  <a:lnTo>
                    <a:pt x="712675" y="96186"/>
                  </a:lnTo>
                  <a:lnTo>
                    <a:pt x="756808" y="126681"/>
                  </a:lnTo>
                  <a:lnTo>
                    <a:pt x="797196" y="160018"/>
                  </a:lnTo>
                  <a:lnTo>
                    <a:pt x="833676" y="195841"/>
                  </a:lnTo>
                  <a:lnTo>
                    <a:pt x="866088" y="233796"/>
                  </a:lnTo>
                  <a:lnTo>
                    <a:pt x="894268" y="273525"/>
                  </a:lnTo>
                  <a:lnTo>
                    <a:pt x="918054" y="314673"/>
                  </a:lnTo>
                  <a:lnTo>
                    <a:pt x="937285" y="356884"/>
                  </a:lnTo>
                  <a:lnTo>
                    <a:pt x="951798" y="399802"/>
                  </a:lnTo>
                  <a:lnTo>
                    <a:pt x="961431" y="443072"/>
                  </a:lnTo>
                  <a:lnTo>
                    <a:pt x="966023" y="486337"/>
                  </a:lnTo>
                  <a:lnTo>
                    <a:pt x="965410" y="529242"/>
                  </a:lnTo>
                  <a:lnTo>
                    <a:pt x="959430" y="571430"/>
                  </a:lnTo>
                  <a:lnTo>
                    <a:pt x="947923" y="612547"/>
                  </a:lnTo>
                  <a:lnTo>
                    <a:pt x="930725" y="652236"/>
                  </a:lnTo>
                  <a:lnTo>
                    <a:pt x="908272" y="689207"/>
                  </a:lnTo>
                  <a:lnTo>
                    <a:pt x="881366" y="722358"/>
                  </a:lnTo>
                  <a:lnTo>
                    <a:pt x="850390" y="751618"/>
                  </a:lnTo>
                  <a:lnTo>
                    <a:pt x="815729" y="776912"/>
                  </a:lnTo>
                  <a:lnTo>
                    <a:pt x="777766" y="798167"/>
                  </a:lnTo>
                  <a:lnTo>
                    <a:pt x="736886" y="815310"/>
                  </a:lnTo>
                  <a:lnTo>
                    <a:pt x="693472" y="828267"/>
                  </a:lnTo>
                  <a:lnTo>
                    <a:pt x="647910" y="836965"/>
                  </a:lnTo>
                  <a:lnTo>
                    <a:pt x="600582" y="841330"/>
                  </a:lnTo>
                  <a:lnTo>
                    <a:pt x="551874" y="841290"/>
                  </a:lnTo>
                  <a:lnTo>
                    <a:pt x="502168" y="836772"/>
                  </a:lnTo>
                  <a:lnTo>
                    <a:pt x="451851" y="827700"/>
                  </a:lnTo>
                  <a:lnTo>
                    <a:pt x="401304" y="814004"/>
                  </a:lnTo>
                  <a:lnTo>
                    <a:pt x="350914" y="795608"/>
                  </a:lnTo>
                  <a:lnTo>
                    <a:pt x="301063" y="772440"/>
                  </a:lnTo>
                  <a:lnTo>
                    <a:pt x="253347" y="745144"/>
                  </a:lnTo>
                  <a:lnTo>
                    <a:pt x="209214" y="714649"/>
                  </a:lnTo>
                  <a:lnTo>
                    <a:pt x="168826" y="681312"/>
                  </a:lnTo>
                  <a:lnTo>
                    <a:pt x="132346" y="645488"/>
                  </a:lnTo>
                  <a:lnTo>
                    <a:pt x="99934" y="607534"/>
                  </a:lnTo>
                  <a:lnTo>
                    <a:pt x="71754" y="567805"/>
                  </a:lnTo>
                  <a:lnTo>
                    <a:pt x="47968" y="526657"/>
                  </a:lnTo>
                  <a:lnTo>
                    <a:pt x="28737" y="484446"/>
                  </a:lnTo>
                  <a:lnTo>
                    <a:pt x="14224" y="441528"/>
                  </a:lnTo>
                  <a:lnTo>
                    <a:pt x="4591" y="398258"/>
                  </a:lnTo>
                  <a:lnTo>
                    <a:pt x="0" y="354993"/>
                  </a:lnTo>
                  <a:lnTo>
                    <a:pt x="612" y="312088"/>
                  </a:lnTo>
                  <a:lnTo>
                    <a:pt x="6592" y="269899"/>
                  </a:lnTo>
                  <a:lnTo>
                    <a:pt x="18099" y="228783"/>
                  </a:lnTo>
                  <a:lnTo>
                    <a:pt x="35297" y="189094"/>
                  </a:lnTo>
                  <a:close/>
                </a:path>
              </a:pathLst>
            </a:custGeom>
            <a:ln w="63499">
              <a:solidFill>
                <a:srgbClr val="FF0000"/>
              </a:solidFill>
            </a:ln>
          </p:spPr>
          <p:txBody>
            <a:bodyPr wrap="square" lIns="0" tIns="0" rIns="0" bIns="0" rtlCol="0"/>
            <a:lstStyle/>
            <a:p>
              <a:pPr defTabSz="685783"/>
              <a:endParaRPr sz="1350">
                <a:solidFill>
                  <a:prstClr val="black"/>
                </a:solidFill>
                <a:latin typeface="Calibri"/>
              </a:endParaRPr>
            </a:p>
          </p:txBody>
        </p:sp>
      </p:grpSp>
      <p:sp>
        <p:nvSpPr>
          <p:cNvPr id="20" name="object 20"/>
          <p:cNvSpPr txBox="1"/>
          <p:nvPr/>
        </p:nvSpPr>
        <p:spPr>
          <a:xfrm>
            <a:off x="1698834" y="4740071"/>
            <a:ext cx="4102894" cy="248145"/>
          </a:xfrm>
          <a:prstGeom prst="rect">
            <a:avLst/>
          </a:prstGeom>
        </p:spPr>
        <p:txBody>
          <a:bodyPr vert="horz" wrap="square" lIns="0" tIns="9525" rIns="0" bIns="0" rtlCol="0">
            <a:spAutoFit/>
          </a:bodyPr>
          <a:lstStyle/>
          <a:p>
            <a:pPr marL="9525" defTabSz="685783">
              <a:spcBef>
                <a:spcPts val="75"/>
              </a:spcBef>
            </a:pPr>
            <a:r>
              <a:rPr sz="750" i="1" spc="-8" dirty="0">
                <a:solidFill>
                  <a:prstClr val="black"/>
                </a:solidFill>
                <a:latin typeface="Arial"/>
                <a:cs typeface="Arial"/>
              </a:rPr>
              <a:t>Adapted </a:t>
            </a:r>
            <a:r>
              <a:rPr sz="750" i="1" spc="-4" dirty="0">
                <a:solidFill>
                  <a:prstClr val="black"/>
                </a:solidFill>
                <a:latin typeface="Arial"/>
                <a:cs typeface="Arial"/>
              </a:rPr>
              <a:t>from</a:t>
            </a:r>
            <a:r>
              <a:rPr sz="750" i="1" spc="4" dirty="0">
                <a:solidFill>
                  <a:prstClr val="black"/>
                </a:solidFill>
                <a:latin typeface="Arial"/>
                <a:cs typeface="Arial"/>
              </a:rPr>
              <a:t> </a:t>
            </a:r>
            <a:r>
              <a:rPr sz="750" i="1" dirty="0">
                <a:solidFill>
                  <a:prstClr val="black"/>
                </a:solidFill>
                <a:latin typeface="Arial"/>
                <a:cs typeface="Arial"/>
              </a:rPr>
              <a:t>W.</a:t>
            </a:r>
            <a:r>
              <a:rPr sz="750" i="1" spc="-4" dirty="0">
                <a:solidFill>
                  <a:prstClr val="black"/>
                </a:solidFill>
                <a:latin typeface="Arial"/>
                <a:cs typeface="Arial"/>
              </a:rPr>
              <a:t> </a:t>
            </a:r>
            <a:r>
              <a:rPr sz="750" i="1" spc="-8" dirty="0">
                <a:solidFill>
                  <a:prstClr val="black"/>
                </a:solidFill>
                <a:latin typeface="Arial"/>
                <a:cs typeface="Arial"/>
              </a:rPr>
              <a:t>Schlegel</a:t>
            </a:r>
            <a:r>
              <a:rPr sz="750" i="1" spc="4" dirty="0">
                <a:solidFill>
                  <a:prstClr val="black"/>
                </a:solidFill>
                <a:latin typeface="Arial"/>
                <a:cs typeface="Arial"/>
              </a:rPr>
              <a:t> </a:t>
            </a:r>
            <a:r>
              <a:rPr sz="750" i="1" dirty="0">
                <a:solidFill>
                  <a:prstClr val="black"/>
                </a:solidFill>
                <a:latin typeface="Arial"/>
                <a:cs typeface="Arial"/>
              </a:rPr>
              <a:t>&amp;</a:t>
            </a:r>
            <a:r>
              <a:rPr sz="750" i="1" spc="-4" dirty="0">
                <a:solidFill>
                  <a:prstClr val="black"/>
                </a:solidFill>
                <a:latin typeface="Arial"/>
                <a:cs typeface="Arial"/>
              </a:rPr>
              <a:t> A. Mahr: 3D</a:t>
            </a:r>
            <a:r>
              <a:rPr sz="750" i="1" spc="4" dirty="0">
                <a:solidFill>
                  <a:prstClr val="black"/>
                </a:solidFill>
                <a:latin typeface="Arial"/>
                <a:cs typeface="Arial"/>
              </a:rPr>
              <a:t> </a:t>
            </a:r>
            <a:r>
              <a:rPr sz="750" i="1" spc="-4" dirty="0">
                <a:solidFill>
                  <a:prstClr val="black"/>
                </a:solidFill>
                <a:latin typeface="Arial"/>
                <a:cs typeface="Arial"/>
              </a:rPr>
              <a:t>Conformal</a:t>
            </a:r>
            <a:r>
              <a:rPr sz="750" i="1" spc="4" dirty="0">
                <a:solidFill>
                  <a:prstClr val="black"/>
                </a:solidFill>
                <a:latin typeface="Arial"/>
                <a:cs typeface="Arial"/>
              </a:rPr>
              <a:t> </a:t>
            </a:r>
            <a:r>
              <a:rPr sz="750" i="1" spc="-4" dirty="0">
                <a:latin typeface="Arial"/>
                <a:cs typeface="Arial"/>
              </a:rPr>
              <a:t>Radiation </a:t>
            </a:r>
            <a:r>
              <a:rPr sz="750" i="1" spc="-8" dirty="0">
                <a:latin typeface="Arial"/>
                <a:cs typeface="Arial"/>
              </a:rPr>
              <a:t>Therapy</a:t>
            </a:r>
            <a:r>
              <a:rPr sz="750" i="1" dirty="0">
                <a:latin typeface="Arial"/>
                <a:cs typeface="Arial"/>
              </a:rPr>
              <a:t> </a:t>
            </a:r>
            <a:r>
              <a:rPr sz="750" i="1" spc="-8" dirty="0">
                <a:latin typeface="Arial"/>
                <a:cs typeface="Arial"/>
              </a:rPr>
              <a:t>Springer</a:t>
            </a:r>
            <a:r>
              <a:rPr sz="750" i="1" spc="4" dirty="0">
                <a:latin typeface="Arial"/>
                <a:cs typeface="Arial"/>
              </a:rPr>
              <a:t> </a:t>
            </a:r>
            <a:r>
              <a:rPr sz="750" i="1" spc="-4" dirty="0">
                <a:latin typeface="Arial"/>
                <a:cs typeface="Arial"/>
              </a:rPr>
              <a:t>Multimedia </a:t>
            </a:r>
            <a:r>
              <a:rPr sz="750" i="1" spc="-4" dirty="0" smtClean="0">
                <a:latin typeface="Arial"/>
                <a:cs typeface="Arial"/>
              </a:rPr>
              <a:t>DVD</a:t>
            </a:r>
            <a:r>
              <a:rPr lang="en-US" sz="750" i="1" spc="-4" dirty="0" smtClean="0">
                <a:latin typeface="Arial"/>
                <a:cs typeface="Arial"/>
              </a:rPr>
              <a:t>    &amp; from the presentation of </a:t>
            </a:r>
            <a:r>
              <a:rPr lang="en-US" sz="800" spc="-5" dirty="0">
                <a:latin typeface="Arial MT"/>
                <a:cs typeface="Arial MT"/>
              </a:rPr>
              <a:t>Joao</a:t>
            </a:r>
            <a:r>
              <a:rPr lang="en-US" sz="800" dirty="0">
                <a:latin typeface="Arial MT"/>
                <a:cs typeface="Arial MT"/>
              </a:rPr>
              <a:t> </a:t>
            </a:r>
            <a:r>
              <a:rPr lang="en-US" sz="800" spc="-5" dirty="0" err="1">
                <a:latin typeface="Arial MT"/>
                <a:cs typeface="Arial MT"/>
              </a:rPr>
              <a:t>Seco</a:t>
            </a:r>
            <a:r>
              <a:rPr lang="en-US" sz="800" spc="5" dirty="0">
                <a:latin typeface="Arial MT"/>
                <a:cs typeface="Arial MT"/>
              </a:rPr>
              <a:t> </a:t>
            </a:r>
            <a:r>
              <a:rPr lang="en-US" sz="800" spc="-5" dirty="0">
                <a:latin typeface="Arial MT"/>
                <a:cs typeface="Arial MT"/>
              </a:rPr>
              <a:t>and</a:t>
            </a:r>
            <a:r>
              <a:rPr lang="en-US" sz="800" dirty="0">
                <a:latin typeface="Arial MT"/>
                <a:cs typeface="Arial MT"/>
              </a:rPr>
              <a:t> </a:t>
            </a:r>
            <a:r>
              <a:rPr lang="en-US" sz="800" spc="-5" dirty="0" err="1">
                <a:latin typeface="Arial MT"/>
                <a:cs typeface="Arial MT"/>
              </a:rPr>
              <a:t>Niklas</a:t>
            </a:r>
            <a:r>
              <a:rPr lang="en-US" sz="800" spc="5" dirty="0">
                <a:latin typeface="Arial MT"/>
                <a:cs typeface="Arial MT"/>
              </a:rPr>
              <a:t> </a:t>
            </a:r>
            <a:r>
              <a:rPr lang="en-US" sz="800" spc="-5" dirty="0">
                <a:latin typeface="Arial MT"/>
                <a:cs typeface="Arial MT"/>
              </a:rPr>
              <a:t>Wahl</a:t>
            </a:r>
            <a:r>
              <a:rPr lang="en-US" sz="750" i="1" spc="-4" dirty="0" smtClean="0">
                <a:latin typeface="Arial"/>
                <a:cs typeface="Arial"/>
              </a:rPr>
              <a:t> </a:t>
            </a:r>
            <a:endParaRPr sz="750" dirty="0">
              <a:latin typeface="Arial"/>
              <a:cs typeface="Arial"/>
            </a:endParaRPr>
          </a:p>
        </p:txBody>
      </p:sp>
    </p:spTree>
    <p:extLst>
      <p:ext uri="{BB962C8B-B14F-4D97-AF65-F5344CB8AC3E}">
        <p14:creationId xmlns:p14="http://schemas.microsoft.com/office/powerpoint/2010/main" val="2672768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3550" y="978397"/>
            <a:ext cx="8778827" cy="4359986"/>
          </a:xfrm>
        </p:spPr>
        <p:txBody>
          <a:bodyPr>
            <a:normAutofit/>
          </a:bodyPr>
          <a:lstStyle/>
          <a:p>
            <a:pPr algn="just"/>
            <a:r>
              <a:rPr lang="en-US" dirty="0" err="1" smtClean="0">
                <a:latin typeface="Times New Roman" panose="02020603050405020304" pitchFamily="18" charset="0"/>
                <a:cs typeface="Times New Roman" panose="02020603050405020304" pitchFamily="18" charset="0"/>
              </a:rPr>
              <a:t>m</a:t>
            </a:r>
            <a:r>
              <a:rPr lang="en-US" dirty="0" err="1" smtClean="0">
                <a:latin typeface="Times New Roman" panose="02020603050405020304" pitchFamily="18" charset="0"/>
                <a:cs typeface="Times New Roman" panose="02020603050405020304" pitchFamily="18" charset="0"/>
              </a:rPr>
              <a:t>atRad</a:t>
            </a:r>
            <a:r>
              <a:rPr lang="en-US" dirty="0" smtClean="0">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rPr>
              <a:t>is </a:t>
            </a:r>
            <a:r>
              <a:rPr lang="en-US" dirty="0">
                <a:solidFill>
                  <a:srgbClr val="000000"/>
                </a:solidFill>
                <a:latin typeface="Times New Roman" panose="02020603050405020304" pitchFamily="18" charset="0"/>
              </a:rPr>
              <a:t>an open source software tool for designing radiation therapy plans with a modulated beam of photons, protons and carbon ions.</a:t>
            </a:r>
            <a:endParaRPr lang="el-GR" dirty="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Its name derives  from the combination of two words</a:t>
            </a:r>
            <a:r>
              <a:rPr lang="sq-AL"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just"/>
            <a:endParaRPr lang="en-US" dirty="0" smtClean="0">
              <a:latin typeface="Times New Roman" panose="02020603050405020304" pitchFamily="18" charset="0"/>
              <a:cs typeface="Times New Roman" panose="02020603050405020304" pitchFamily="18" charset="0"/>
            </a:endParaRPr>
          </a:p>
          <a:p>
            <a:pPr marL="0" indent="0" algn="ctr">
              <a:buNone/>
            </a:pPr>
            <a:r>
              <a:rPr lang="en-US" b="1" dirty="0" err="1" smtClean="0">
                <a:latin typeface="Times New Roman" panose="02020603050405020304" pitchFamily="18" charset="0"/>
                <a:cs typeface="Times New Roman" panose="02020603050405020304" pitchFamily="18" charset="0"/>
              </a:rPr>
              <a:t>MatLab</a:t>
            </a:r>
            <a:r>
              <a:rPr lang="en-US" b="1" dirty="0" smtClean="0">
                <a:latin typeface="Times New Roman" panose="02020603050405020304" pitchFamily="18" charset="0"/>
                <a:cs typeface="Times New Roman" panose="02020603050405020304" pitchFamily="18" charset="0"/>
              </a:rPr>
              <a:t> + Radiation = </a:t>
            </a:r>
            <a:r>
              <a:rPr lang="en-US" b="1" dirty="0" err="1" smtClean="0">
                <a:latin typeface="Times New Roman" panose="02020603050405020304" pitchFamily="18" charset="0"/>
                <a:cs typeface="Times New Roman" panose="02020603050405020304" pitchFamily="18" charset="0"/>
              </a:rPr>
              <a:t>MatRad</a:t>
            </a:r>
            <a:endParaRPr lang="en-US" b="1" dirty="0" smtClean="0">
              <a:latin typeface="Times New Roman" panose="02020603050405020304" pitchFamily="18" charset="0"/>
              <a:cs typeface="Times New Roman" panose="02020603050405020304" pitchFamily="18" charset="0"/>
            </a:endParaRPr>
          </a:p>
          <a:p>
            <a:pPr marL="0" indent="0" algn="ctr">
              <a:buNone/>
            </a:pPr>
            <a:endParaRPr lang="el-GR" b="1" dirty="0" smtClean="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Developed by scientists at the German Cancer Research Center, DKFZ in Darmstadt</a:t>
            </a:r>
            <a:r>
              <a:rPr lang="en-US" dirty="0" smtClean="0">
                <a:latin typeface="Times New Roman" panose="02020603050405020304" pitchFamily="18" charset="0"/>
                <a:cs typeface="Times New Roman" panose="02020603050405020304" pitchFamily="18" charset="0"/>
              </a:rPr>
              <a:t>.</a:t>
            </a:r>
          </a:p>
          <a:p>
            <a:pPr marL="0" indent="0" algn="just">
              <a:buNone/>
            </a:pPr>
            <a:endParaRPr lang="el-GR" dirty="0" smtClean="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Implemented for educational and research purposes</a:t>
            </a:r>
            <a:endParaRPr lang="en-US"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628650" y="1"/>
            <a:ext cx="7886700" cy="697043"/>
          </a:xfrm>
        </p:spPr>
        <p:txBody>
          <a:bodyPr>
            <a:normAutofit/>
          </a:bodyPr>
          <a:lstStyle/>
          <a:p>
            <a:pPr algn="ctr"/>
            <a:r>
              <a:rPr lang="en-US"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a:t>
            </a:r>
            <a:r>
              <a:rPr lang="sq-AL"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MatRad</a:t>
            </a:r>
            <a:r>
              <a:rPr lang="en-US"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l-GR" sz="3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7646373" y="1728210"/>
            <a:ext cx="1115264" cy="1115264"/>
          </a:xfrm>
          <a:prstGeom prst="rect">
            <a:avLst/>
          </a:prstGeom>
        </p:spPr>
      </p:pic>
      <p:sp>
        <p:nvSpPr>
          <p:cNvPr id="6" name="TextBox 5"/>
          <p:cNvSpPr txBox="1"/>
          <p:nvPr/>
        </p:nvSpPr>
        <p:spPr>
          <a:xfrm>
            <a:off x="7700259" y="2594007"/>
            <a:ext cx="1510350" cy="421334"/>
          </a:xfrm>
          <a:prstGeom prst="rect">
            <a:avLst/>
          </a:prstGeom>
          <a:noFill/>
        </p:spPr>
        <p:txBody>
          <a:bodyPr wrap="none" rtlCol="0">
            <a:spAutoFit/>
          </a:bodyPr>
          <a:lstStyle/>
          <a:p>
            <a:r>
              <a:rPr lang="en-US" sz="788" b="1" dirty="0"/>
              <a:t>Source:  </a:t>
            </a:r>
            <a:r>
              <a:rPr lang="en-US" sz="788" dirty="0">
                <a:hlinkClick r:id="rId3"/>
              </a:rPr>
              <a:t>http://bit.ly/3sX756v</a:t>
            </a:r>
            <a:endParaRPr lang="en-US" sz="788" dirty="0"/>
          </a:p>
          <a:p>
            <a:endParaRPr lang="el-GR" sz="1350" dirty="0"/>
          </a:p>
        </p:txBody>
      </p:sp>
      <p:pic>
        <p:nvPicPr>
          <p:cNvPr id="7" name="Picture 14" descr="German Cancer Research Center (DKFZ) Logo Vector - (.SVG + .PNG) - Tukuz.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0126" y="3675548"/>
            <a:ext cx="1467759" cy="81542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678619" y="4291878"/>
            <a:ext cx="1544012" cy="421334"/>
          </a:xfrm>
          <a:prstGeom prst="rect">
            <a:avLst/>
          </a:prstGeom>
          <a:noFill/>
        </p:spPr>
        <p:txBody>
          <a:bodyPr wrap="none" rtlCol="0">
            <a:spAutoFit/>
          </a:bodyPr>
          <a:lstStyle/>
          <a:p>
            <a:r>
              <a:rPr lang="en-US" sz="788" b="1" dirty="0"/>
              <a:t>Source: </a:t>
            </a:r>
            <a:r>
              <a:rPr lang="en-US" sz="788" b="1" dirty="0">
                <a:hlinkClick r:id="rId5"/>
              </a:rPr>
              <a:t>http://bit.ly/3uXfNDt</a:t>
            </a:r>
            <a:endParaRPr lang="en-US" sz="788" b="1" dirty="0"/>
          </a:p>
          <a:p>
            <a:endParaRPr lang="el-GR" sz="1350" dirty="0"/>
          </a:p>
        </p:txBody>
      </p:sp>
      <p:pic>
        <p:nvPicPr>
          <p:cNvPr id="9" name="Content Placeholder 3">
            <a:extLst>
              <a:ext uri="{FF2B5EF4-FFF2-40B4-BE49-F238E27FC236}">
                <a16:creationId xmlns:a16="http://schemas.microsoft.com/office/drawing/2014/main" id="{CC28A2A2-5FEE-F44E-B8D9-08DCA57F28C1}"/>
              </a:ext>
            </a:extLst>
          </p:cNvPr>
          <p:cNvPicPr>
            <a:picLocks noChangeAspect="1"/>
          </p:cNvPicPr>
          <p:nvPr/>
        </p:nvPicPr>
        <p:blipFill>
          <a:blip r:embed="rId6"/>
          <a:stretch>
            <a:fillRect/>
          </a:stretch>
        </p:blipFill>
        <p:spPr>
          <a:xfrm>
            <a:off x="800100" y="2057417"/>
            <a:ext cx="2057400" cy="838390"/>
          </a:xfrm>
          <a:prstGeom prst="rect">
            <a:avLst/>
          </a:prstGeom>
          <a:noFill/>
        </p:spPr>
      </p:pic>
    </p:spTree>
    <p:extLst>
      <p:ext uri="{BB962C8B-B14F-4D97-AF65-F5344CB8AC3E}">
        <p14:creationId xmlns:p14="http://schemas.microsoft.com/office/powerpoint/2010/main" val="1065665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68" y="-8439"/>
            <a:ext cx="6700979" cy="590668"/>
          </a:xfrm>
        </p:spPr>
        <p:txBody>
          <a:bodyPr/>
          <a:lstStyle/>
          <a:p>
            <a:r>
              <a:rPr lang="en-US" dirty="0" smtClean="0"/>
              <a:t>Images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206" y="907073"/>
            <a:ext cx="4289969" cy="367823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835" y="946761"/>
            <a:ext cx="4197394" cy="3598862"/>
          </a:xfrm>
          <a:prstGeom prst="rect">
            <a:avLst/>
          </a:prstGeom>
        </p:spPr>
      </p:pic>
      <p:pic>
        <p:nvPicPr>
          <p:cNvPr id="3" name="Picture 2"/>
          <p:cNvPicPr>
            <a:picLocks noChangeAspect="1"/>
          </p:cNvPicPr>
          <p:nvPr/>
        </p:nvPicPr>
        <p:blipFill>
          <a:blip r:embed="rId4"/>
          <a:stretch>
            <a:fillRect/>
          </a:stretch>
        </p:blipFill>
        <p:spPr>
          <a:xfrm>
            <a:off x="3709103" y="1099932"/>
            <a:ext cx="1676634" cy="2943636"/>
          </a:xfrm>
          <a:prstGeom prst="rect">
            <a:avLst/>
          </a:prstGeom>
        </p:spPr>
      </p:pic>
    </p:spTree>
    <p:extLst>
      <p:ext uri="{BB962C8B-B14F-4D97-AF65-F5344CB8AC3E}">
        <p14:creationId xmlns:p14="http://schemas.microsoft.com/office/powerpoint/2010/main" val="418247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94" y="39328"/>
            <a:ext cx="6700979" cy="590668"/>
          </a:xfrm>
        </p:spPr>
        <p:txBody>
          <a:bodyPr/>
          <a:lstStyle/>
          <a:p>
            <a:r>
              <a:rPr lang="sq-AL" dirty="0" smtClean="0"/>
              <a:t>Import </a:t>
            </a:r>
            <a:r>
              <a:rPr lang="en-US" dirty="0" smtClean="0"/>
              <a:t>of</a:t>
            </a:r>
            <a:r>
              <a:rPr lang="sq-AL" dirty="0" smtClean="0"/>
              <a:t> </a:t>
            </a:r>
            <a:r>
              <a:rPr lang="en-US" dirty="0" smtClean="0"/>
              <a:t>images (CT) </a:t>
            </a:r>
            <a:r>
              <a:rPr lang="sq-AL" dirty="0" smtClean="0"/>
              <a:t>, </a:t>
            </a:r>
            <a:r>
              <a:rPr lang="en-US" dirty="0" smtClean="0"/>
              <a:t>structure set and RT plans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2543" y="985655"/>
            <a:ext cx="8870360" cy="4002601"/>
          </a:xfrm>
          <a:prstGeom prst="rect">
            <a:avLst/>
          </a:prstGeom>
        </p:spPr>
      </p:pic>
      <p:sp>
        <p:nvSpPr>
          <p:cNvPr id="5" name="Oval 4"/>
          <p:cNvSpPr/>
          <p:nvPr/>
        </p:nvSpPr>
        <p:spPr>
          <a:xfrm>
            <a:off x="525439" y="1166883"/>
            <a:ext cx="859809" cy="24565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7" name="Straight Connector 6"/>
          <p:cNvCxnSpPr/>
          <p:nvPr/>
        </p:nvCxnSpPr>
        <p:spPr>
          <a:xfrm flipH="1">
            <a:off x="2477069" y="2258706"/>
            <a:ext cx="682388" cy="0"/>
          </a:xfrm>
          <a:prstGeom prst="line">
            <a:avLst/>
          </a:prstGeom>
          <a:ln w="762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3609283" y="2345139"/>
            <a:ext cx="976365" cy="24565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p:cNvSpPr/>
          <p:nvPr/>
        </p:nvSpPr>
        <p:spPr>
          <a:xfrm>
            <a:off x="6252400" y="2345138"/>
            <a:ext cx="1055976" cy="24565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p:cNvSpPr/>
          <p:nvPr/>
        </p:nvSpPr>
        <p:spPr>
          <a:xfrm>
            <a:off x="3471747" y="3193574"/>
            <a:ext cx="1257202" cy="24565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p:cNvSpPr/>
          <p:nvPr/>
        </p:nvSpPr>
        <p:spPr>
          <a:xfrm>
            <a:off x="5964738" y="3193573"/>
            <a:ext cx="1691656" cy="24565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720383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172960" y="1347044"/>
            <a:ext cx="4370269" cy="2034013"/>
          </a:xfrm>
          <a:prstGeom prst="rect">
            <a:avLst/>
          </a:prstGeom>
        </p:spPr>
      </p:pic>
      <p:sp>
        <p:nvSpPr>
          <p:cNvPr id="2" name="Title 1"/>
          <p:cNvSpPr>
            <a:spLocks noGrp="1"/>
          </p:cNvSpPr>
          <p:nvPr>
            <p:ph type="title"/>
          </p:nvPr>
        </p:nvSpPr>
        <p:spPr>
          <a:xfrm>
            <a:off x="50572" y="426573"/>
            <a:ext cx="8152813" cy="461665"/>
          </a:xfrm>
        </p:spPr>
        <p:txBody>
          <a:bodyPr/>
          <a:lstStyle/>
          <a:p>
            <a:r>
              <a:rPr lang="en-US" sz="3000" dirty="0" smtClean="0">
                <a:solidFill>
                  <a:srgbClr val="FF0000"/>
                </a:solidFill>
                <a:latin typeface="+mn-lt"/>
              </a:rPr>
              <a:t>Treatment Planning System </a:t>
            </a:r>
            <a:br>
              <a:rPr lang="en-US" sz="3000" dirty="0" smtClean="0">
                <a:solidFill>
                  <a:srgbClr val="FF0000"/>
                </a:solidFill>
                <a:latin typeface="+mn-lt"/>
              </a:rPr>
            </a:br>
            <a:r>
              <a:rPr lang="sq-AL" sz="3000" dirty="0" smtClean="0">
                <a:solidFill>
                  <a:srgbClr val="FF0000"/>
                </a:solidFill>
                <a:latin typeface="+mn-lt"/>
              </a:rPr>
              <a:t> </a:t>
            </a:r>
            <a:r>
              <a:rPr lang="sq-AL" sz="3000" dirty="0">
                <a:solidFill>
                  <a:srgbClr val="FF0000"/>
                </a:solidFill>
                <a:latin typeface="+mn-lt"/>
              </a:rPr>
              <a:t>– TPS matRad</a:t>
            </a:r>
            <a:endParaRPr lang="en-US" sz="3000" dirty="0">
              <a:solidFill>
                <a:srgbClr val="FF0000"/>
              </a:solidFill>
              <a:latin typeface="+mn-lt"/>
            </a:endParaRPr>
          </a:p>
        </p:txBody>
      </p:sp>
      <p:sp>
        <p:nvSpPr>
          <p:cNvPr id="6" name="Rectangle 5"/>
          <p:cNvSpPr/>
          <p:nvPr/>
        </p:nvSpPr>
        <p:spPr>
          <a:xfrm>
            <a:off x="-93841" y="885379"/>
            <a:ext cx="4809744" cy="1384995"/>
          </a:xfrm>
          <a:prstGeom prst="rect">
            <a:avLst/>
          </a:prstGeom>
        </p:spPr>
        <p:txBody>
          <a:bodyPr wrap="square">
            <a:spAutoFit/>
          </a:bodyPr>
          <a:lstStyle/>
          <a:p>
            <a:pPr marL="119063" indent="-119063">
              <a:buFont typeface="Arial" panose="020B0604020202020204" pitchFamily="34" charset="0"/>
              <a:buChar char="•"/>
            </a:pPr>
            <a:r>
              <a:rPr lang="en-US" sz="1350" dirty="0" smtClean="0">
                <a:solidFill>
                  <a:srgbClr val="000000"/>
                </a:solidFill>
              </a:rPr>
              <a:t>Photons: Base </a:t>
            </a:r>
            <a:r>
              <a:rPr lang="en-US" sz="1350" dirty="0">
                <a:solidFill>
                  <a:srgbClr val="000000"/>
                </a:solidFill>
              </a:rPr>
              <a:t>data for the photon dose </a:t>
            </a:r>
            <a:r>
              <a:rPr lang="en-US" sz="1350" dirty="0" smtClean="0">
                <a:solidFill>
                  <a:srgbClr val="000000"/>
                </a:solidFill>
              </a:rPr>
              <a:t>calculation algorithm </a:t>
            </a:r>
            <a:r>
              <a:rPr lang="en-US" sz="1350" dirty="0">
                <a:solidFill>
                  <a:srgbClr val="000000"/>
                </a:solidFill>
              </a:rPr>
              <a:t>are obtained from the clinically approved </a:t>
            </a:r>
            <a:r>
              <a:rPr lang="en-US" sz="1350" dirty="0" smtClean="0">
                <a:solidFill>
                  <a:srgbClr val="000000"/>
                </a:solidFill>
              </a:rPr>
              <a:t>photon dose </a:t>
            </a:r>
            <a:r>
              <a:rPr lang="en-US" sz="1350" dirty="0">
                <a:solidFill>
                  <a:srgbClr val="000000"/>
                </a:solidFill>
              </a:rPr>
              <a:t>calculation engine PDC</a:t>
            </a:r>
            <a:r>
              <a:rPr lang="en-US" sz="1350" dirty="0" smtClean="0">
                <a:solidFill>
                  <a:srgbClr val="000000"/>
                </a:solidFill>
              </a:rPr>
              <a:t>++</a:t>
            </a:r>
            <a:r>
              <a:rPr lang="en-US" sz="1350" dirty="0" smtClean="0">
                <a:solidFill>
                  <a:srgbClr val="0000FF"/>
                </a:solidFill>
              </a:rPr>
              <a:t> </a:t>
            </a:r>
            <a:r>
              <a:rPr lang="en-US" sz="1350" dirty="0">
                <a:solidFill>
                  <a:srgbClr val="000000"/>
                </a:solidFill>
              </a:rPr>
              <a:t>and </a:t>
            </a:r>
            <a:r>
              <a:rPr lang="en-US" sz="1350" dirty="0" smtClean="0">
                <a:solidFill>
                  <a:srgbClr val="000000"/>
                </a:solidFill>
              </a:rPr>
              <a:t>describes </a:t>
            </a:r>
            <a:r>
              <a:rPr lang="en-US" sz="1350" dirty="0">
                <a:solidFill>
                  <a:srgbClr val="000000"/>
                </a:solidFill>
              </a:rPr>
              <a:t>the </a:t>
            </a:r>
            <a:r>
              <a:rPr lang="en-US" sz="1350" dirty="0" smtClean="0">
                <a:solidFill>
                  <a:srgbClr val="000000"/>
                </a:solidFill>
              </a:rPr>
              <a:t>decomposed lateral </a:t>
            </a:r>
            <a:r>
              <a:rPr lang="en-US" sz="1350" dirty="0">
                <a:solidFill>
                  <a:srgbClr val="000000"/>
                </a:solidFill>
              </a:rPr>
              <a:t>scattering kernels and depth dose </a:t>
            </a:r>
            <a:r>
              <a:rPr lang="en-US" sz="1350" dirty="0" smtClean="0">
                <a:solidFill>
                  <a:srgbClr val="000000"/>
                </a:solidFill>
              </a:rPr>
              <a:t>components as </a:t>
            </a:r>
            <a:r>
              <a:rPr lang="en-US" sz="1350" dirty="0">
                <a:solidFill>
                  <a:srgbClr val="000000"/>
                </a:solidFill>
              </a:rPr>
              <a:t>detailed in </a:t>
            </a:r>
            <a:r>
              <a:rPr lang="en-US" sz="1350" dirty="0" smtClean="0">
                <a:solidFill>
                  <a:srgbClr val="000000"/>
                </a:solidFill>
              </a:rPr>
              <a:t>for </a:t>
            </a:r>
            <a:r>
              <a:rPr lang="en-US" sz="1350" dirty="0">
                <a:solidFill>
                  <a:srgbClr val="000000"/>
                </a:solidFill>
              </a:rPr>
              <a:t>a 6 MV linear accelerator for </a:t>
            </a:r>
            <a:r>
              <a:rPr lang="en-US" sz="1350" dirty="0" smtClean="0">
                <a:solidFill>
                  <a:srgbClr val="000000"/>
                </a:solidFill>
              </a:rPr>
              <a:t>multiple source </a:t>
            </a:r>
            <a:r>
              <a:rPr lang="en-US" sz="1350" dirty="0">
                <a:solidFill>
                  <a:srgbClr val="000000"/>
                </a:solidFill>
              </a:rPr>
              <a:t>to surface distances (SSDs).</a:t>
            </a:r>
            <a:endParaRPr lang="en-US" sz="1350" dirty="0"/>
          </a:p>
        </p:txBody>
      </p:sp>
      <p:sp>
        <p:nvSpPr>
          <p:cNvPr id="8" name="Rectangle 7"/>
          <p:cNvSpPr/>
          <p:nvPr/>
        </p:nvSpPr>
        <p:spPr>
          <a:xfrm>
            <a:off x="-29595" y="2181362"/>
            <a:ext cx="4045690" cy="1338828"/>
          </a:xfrm>
          <a:prstGeom prst="rect">
            <a:avLst/>
          </a:prstGeom>
        </p:spPr>
        <p:txBody>
          <a:bodyPr wrap="square">
            <a:spAutoFit/>
          </a:bodyPr>
          <a:lstStyle/>
          <a:p>
            <a:pPr marL="119063" indent="-119063">
              <a:buFont typeface="Arial" panose="020B0604020202020204" pitchFamily="34" charset="0"/>
              <a:buChar char="•"/>
            </a:pPr>
            <a:r>
              <a:rPr lang="en-US" sz="1350" dirty="0"/>
              <a:t>Protons: Analytical calculations according </a:t>
            </a:r>
            <a:r>
              <a:rPr lang="en-US" sz="1350" dirty="0" smtClean="0"/>
              <a:t>are</a:t>
            </a:r>
            <a:endParaRPr lang="en-US" sz="1350" dirty="0"/>
          </a:p>
          <a:p>
            <a:r>
              <a:rPr lang="en-US" sz="1350" dirty="0"/>
              <a:t>used to approximate integrated proton depth dose profiles </a:t>
            </a:r>
            <a:r>
              <a:rPr lang="en-US" sz="1350" dirty="0" smtClean="0"/>
              <a:t>in water </a:t>
            </a:r>
            <a:r>
              <a:rPr lang="en-US" sz="1350" dirty="0"/>
              <a:t>for 114 proton beam energies ranging from 31.72 </a:t>
            </a:r>
            <a:r>
              <a:rPr lang="en-US" sz="1350" dirty="0" smtClean="0"/>
              <a:t>MeV to </a:t>
            </a:r>
            <a:r>
              <a:rPr lang="en-US" sz="1350" dirty="0"/>
              <a:t>236.1 MeV </a:t>
            </a:r>
            <a:r>
              <a:rPr lang="en-US" sz="1350" dirty="0" smtClean="0"/>
              <a:t>which correspond </a:t>
            </a:r>
            <a:r>
              <a:rPr lang="en-US" sz="1350" dirty="0"/>
              <a:t>to peak positions from 7 </a:t>
            </a:r>
            <a:r>
              <a:rPr lang="en-US" sz="1350" dirty="0" smtClean="0"/>
              <a:t>mm to </a:t>
            </a:r>
            <a:r>
              <a:rPr lang="en-US" sz="1350" dirty="0"/>
              <a:t>347 mm.</a:t>
            </a:r>
            <a:endParaRPr lang="en-US" sz="1350" dirty="0"/>
          </a:p>
        </p:txBody>
      </p:sp>
      <p:sp>
        <p:nvSpPr>
          <p:cNvPr id="10" name="Rectangle 9"/>
          <p:cNvSpPr/>
          <p:nvPr/>
        </p:nvSpPr>
        <p:spPr>
          <a:xfrm>
            <a:off x="0" y="3495266"/>
            <a:ext cx="5129796" cy="1338828"/>
          </a:xfrm>
          <a:prstGeom prst="rect">
            <a:avLst/>
          </a:prstGeom>
        </p:spPr>
        <p:txBody>
          <a:bodyPr wrap="square">
            <a:spAutoFit/>
          </a:bodyPr>
          <a:lstStyle/>
          <a:p>
            <a:pPr marL="119063" indent="-119063">
              <a:buFont typeface="Arial" panose="020B0604020202020204" pitchFamily="34" charset="0"/>
              <a:buChar char="•"/>
            </a:pPr>
            <a:r>
              <a:rPr lang="en-US" sz="1350" dirty="0"/>
              <a:t>Carbon ions: Integrated carbon ion depth dose profiles</a:t>
            </a:r>
          </a:p>
          <a:p>
            <a:r>
              <a:rPr lang="en-US" sz="1350" dirty="0"/>
              <a:t>are based on FLUKA Monte Carlo </a:t>
            </a:r>
            <a:r>
              <a:rPr lang="en-US" sz="1350" dirty="0" smtClean="0"/>
              <a:t>simulations. </a:t>
            </a:r>
            <a:r>
              <a:rPr lang="en-US" sz="1350" dirty="0"/>
              <a:t>Monte </a:t>
            </a:r>
            <a:r>
              <a:rPr lang="en-US" sz="1350" dirty="0" smtClean="0"/>
              <a:t>Carlo simulations </a:t>
            </a:r>
            <a:r>
              <a:rPr lang="en-US" sz="1350" dirty="0"/>
              <a:t>were performed in </a:t>
            </a:r>
            <a:r>
              <a:rPr lang="en-US" sz="1350" dirty="0" smtClean="0"/>
              <a:t>water. In total</a:t>
            </a:r>
            <a:r>
              <a:rPr lang="en-US" sz="1350" dirty="0"/>
              <a:t>, 121 carbon ion depth dose profiles linearly spaced </a:t>
            </a:r>
            <a:r>
              <a:rPr lang="en-US" sz="1350" dirty="0" smtClean="0"/>
              <a:t>from 115.23 </a:t>
            </a:r>
            <a:r>
              <a:rPr lang="en-US" sz="1350" dirty="0"/>
              <a:t>MeV to </a:t>
            </a:r>
            <a:r>
              <a:rPr lang="en-US" sz="1350" dirty="0" smtClean="0"/>
              <a:t/>
            </a:r>
            <a:br>
              <a:rPr lang="en-US" sz="1350" dirty="0" smtClean="0"/>
            </a:br>
            <a:r>
              <a:rPr lang="en-US" sz="1350" dirty="0" smtClean="0"/>
              <a:t>398.84 </a:t>
            </a:r>
            <a:r>
              <a:rPr lang="en-US" sz="1350" dirty="0"/>
              <a:t>MeV depicting peak positions </a:t>
            </a:r>
            <a:r>
              <a:rPr lang="en-US" sz="1350" dirty="0" smtClean="0"/>
              <a:t>from 32 </a:t>
            </a:r>
            <a:r>
              <a:rPr lang="en-US" sz="1350" dirty="0"/>
              <a:t>mm to 294 mm are part of the carbon ion base data file.</a:t>
            </a:r>
            <a:endParaRPr lang="en-US" sz="1350" dirty="0"/>
          </a:p>
        </p:txBody>
      </p:sp>
      <p:pic>
        <p:nvPicPr>
          <p:cNvPr id="11" name="Content Placeholder 3" descr="Diagram&#10;&#10;Description automatically generated">
            <a:extLst>
              <a:ext uri="{FF2B5EF4-FFF2-40B4-BE49-F238E27FC236}">
                <a16:creationId xmlns:a16="http://schemas.microsoft.com/office/drawing/2014/main" id="{4849B5AA-83B7-024B-A10D-EFD8ADEA0281}"/>
              </a:ext>
            </a:extLst>
          </p:cNvPr>
          <p:cNvPicPr>
            <a:picLocks noChangeAspect="1"/>
          </p:cNvPicPr>
          <p:nvPr/>
        </p:nvPicPr>
        <p:blipFill>
          <a:blip r:embed="rId3"/>
          <a:stretch>
            <a:fillRect/>
          </a:stretch>
        </p:blipFill>
        <p:spPr>
          <a:xfrm>
            <a:off x="4657538" y="402433"/>
            <a:ext cx="4042556" cy="1829257"/>
          </a:xfrm>
          <a:prstGeom prst="rect">
            <a:avLst/>
          </a:prstGeom>
          <a:noFill/>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3829" y="915227"/>
            <a:ext cx="3892540" cy="2457166"/>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582" t="-2495" r="-582" b="27037"/>
          <a:stretch/>
        </p:blipFill>
        <p:spPr>
          <a:xfrm>
            <a:off x="5129796" y="3167637"/>
            <a:ext cx="4137033" cy="1651332"/>
          </a:xfrm>
          <a:prstGeom prst="rect">
            <a:avLst/>
          </a:prstGeom>
        </p:spPr>
      </p:pic>
    </p:spTree>
    <p:extLst>
      <p:ext uri="{BB962C8B-B14F-4D97-AF65-F5344CB8AC3E}">
        <p14:creationId xmlns:p14="http://schemas.microsoft.com/office/powerpoint/2010/main" val="165873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234" y="858740"/>
            <a:ext cx="4723074" cy="4192326"/>
          </a:xfrm>
        </p:spPr>
        <p:txBody>
          <a:bodyPr/>
          <a:lstStyle/>
          <a:p>
            <a:pPr>
              <a:buFont typeface="Wingdings" panose="05000000000000000000" pitchFamily="2" charset="2"/>
              <a:buChar char="Ø"/>
            </a:pPr>
            <a:r>
              <a:rPr lang="en-US" u="sng" dirty="0" smtClean="0"/>
              <a:t>For research purposes:</a:t>
            </a:r>
            <a:endParaRPr lang="el-GR" u="sng" dirty="0" smtClean="0"/>
          </a:p>
          <a:p>
            <a:pPr algn="just">
              <a:spcBef>
                <a:spcPts val="1000"/>
              </a:spcBef>
            </a:pPr>
            <a:r>
              <a:rPr lang="en-US" sz="1400" dirty="0">
                <a:solidFill>
                  <a:srgbClr val="000000"/>
                </a:solidFill>
                <a:latin typeface="Times New Roman" panose="02020603050405020304" pitchFamily="18" charset="0"/>
              </a:rPr>
              <a:t> The program gives the possibility to use many parameters, for more realistic simulations.</a:t>
            </a:r>
            <a:endParaRPr lang="en-US" sz="1400" dirty="0"/>
          </a:p>
          <a:p>
            <a:pPr algn="just">
              <a:spcBef>
                <a:spcPts val="1000"/>
              </a:spcBef>
            </a:pPr>
            <a:r>
              <a:rPr lang="en-US" sz="1400" dirty="0">
                <a:solidFill>
                  <a:srgbClr val="000000"/>
                </a:solidFill>
                <a:latin typeface="Times New Roman" panose="02020603050405020304" pitchFamily="18" charset="0"/>
              </a:rPr>
              <a:t>- Uses the complete Mat Lab code for detailed analysis.</a:t>
            </a:r>
            <a:endParaRPr lang="en-US" sz="1400" dirty="0"/>
          </a:p>
          <a:p>
            <a:r>
              <a:rPr lang="en-US" sz="1400" dirty="0">
                <a:solidFill>
                  <a:srgbClr val="000000"/>
                </a:solidFill>
                <a:latin typeface="Times New Roman" panose="02020603050405020304" pitchFamily="18" charset="0"/>
              </a:rPr>
              <a:t>- Requires more computing </a:t>
            </a:r>
            <a:r>
              <a:rPr lang="en-US" sz="1400" dirty="0" smtClean="0">
                <a:solidFill>
                  <a:srgbClr val="000000"/>
                </a:solidFill>
                <a:latin typeface="Times New Roman" panose="02020603050405020304" pitchFamily="18" charset="0"/>
              </a:rPr>
              <a:t>power.</a:t>
            </a:r>
            <a:r>
              <a:rPr lang="el-GR" u="sng" dirty="0" smtClean="0"/>
              <a:t>                                                                               </a:t>
            </a:r>
            <a:endParaRPr lang="el-GR" u="sng" dirty="0"/>
          </a:p>
        </p:txBody>
      </p:sp>
      <p:sp>
        <p:nvSpPr>
          <p:cNvPr id="4" name="Title 1"/>
          <p:cNvSpPr>
            <a:spLocks noGrp="1"/>
          </p:cNvSpPr>
          <p:nvPr>
            <p:ph type="title"/>
          </p:nvPr>
        </p:nvSpPr>
        <p:spPr>
          <a:xfrm>
            <a:off x="-1063870" y="-61600"/>
            <a:ext cx="9144000" cy="769289"/>
          </a:xfrm>
        </p:spPr>
        <p:txBody>
          <a:bodyPr>
            <a:normAutofit/>
          </a:bodyPr>
          <a:lstStyle/>
          <a:p>
            <a:pPr algn="ctr"/>
            <a:r>
              <a:rPr lang="en-US"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How can you use the</a:t>
            </a:r>
            <a:r>
              <a:rPr lang="sq-AL"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q-AL"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software</a:t>
            </a:r>
            <a:r>
              <a:rPr lang="en-US" sz="3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l-GR" sz="3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Google Shape;115;g8b7a159b69_0_428"/>
          <p:cNvSpPr txBox="1">
            <a:spLocks/>
          </p:cNvSpPr>
          <p:nvPr/>
        </p:nvSpPr>
        <p:spPr>
          <a:xfrm>
            <a:off x="214686" y="4226929"/>
            <a:ext cx="1332177" cy="710831"/>
          </a:xfrm>
          <a:prstGeom prst="rect">
            <a:avLst/>
          </a:prstGeom>
          <a:noFill/>
          <a:ln>
            <a:noFill/>
          </a:ln>
        </p:spPr>
        <p:txBody>
          <a:bodyPr spcFirstLastPara="1" wrap="square" lIns="68569" tIns="68569" rIns="68569" bIns="68569"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70000"/>
              </a:lnSpc>
              <a:spcBef>
                <a:spcPts val="0"/>
              </a:spcBef>
              <a:buSzPts val="1400"/>
              <a:buNone/>
            </a:pPr>
            <a:r>
              <a:rPr lang="en-US" sz="1050" dirty="0">
                <a:solidFill>
                  <a:srgbClr val="222222"/>
                </a:solidFill>
                <a:highlight>
                  <a:srgbClr val="FFFFFF"/>
                </a:highlight>
                <a:latin typeface="Amatic SC"/>
                <a:ea typeface="Amatic SC"/>
                <a:cs typeface="Amatic SC"/>
                <a:sym typeface="Amatic SC"/>
              </a:rPr>
              <a:t>⚡⚡⚡⚡⚡⚡  </a:t>
            </a:r>
            <a:endParaRPr lang="el-GR" sz="1050" dirty="0">
              <a:solidFill>
                <a:srgbClr val="222222"/>
              </a:solidFill>
              <a:highlight>
                <a:srgbClr val="FFFFFF"/>
              </a:highlight>
              <a:latin typeface="Amatic SC"/>
              <a:ea typeface="Amatic SC"/>
              <a:cs typeface="Amatic SC"/>
              <a:sym typeface="Amatic SC"/>
            </a:endParaRPr>
          </a:p>
          <a:p>
            <a:pPr marL="0" indent="0" algn="just">
              <a:lnSpc>
                <a:spcPct val="70000"/>
              </a:lnSpc>
              <a:spcBef>
                <a:spcPts val="0"/>
              </a:spcBef>
              <a:buSzPts val="1400"/>
              <a:buNone/>
            </a:pPr>
            <a:endParaRPr lang="el-GR" sz="1050" dirty="0">
              <a:solidFill>
                <a:srgbClr val="222222"/>
              </a:solidFill>
              <a:highlight>
                <a:srgbClr val="FFFFFF"/>
              </a:highlight>
              <a:latin typeface="Amatic SC"/>
              <a:ea typeface="Amatic SC"/>
              <a:cs typeface="Amatic SC"/>
              <a:sym typeface="Amatic SC"/>
            </a:endParaRPr>
          </a:p>
          <a:p>
            <a:pPr marL="0" indent="0" algn="just">
              <a:lnSpc>
                <a:spcPct val="70000"/>
              </a:lnSpc>
              <a:spcBef>
                <a:spcPts val="0"/>
              </a:spcBef>
              <a:buSzPts val="1400"/>
              <a:buNone/>
            </a:pPr>
            <a:endParaRPr lang="en-US" sz="1050" dirty="0">
              <a:solidFill>
                <a:srgbClr val="222222"/>
              </a:solidFill>
              <a:highlight>
                <a:srgbClr val="FFFFFF"/>
              </a:highlight>
              <a:latin typeface="Amatic SC"/>
              <a:ea typeface="Amatic SC"/>
              <a:cs typeface="Amatic SC"/>
              <a:sym typeface="Amatic SC"/>
            </a:endParaRPr>
          </a:p>
          <a:p>
            <a:pPr marL="0" indent="0" algn="ctr">
              <a:lnSpc>
                <a:spcPct val="70000"/>
              </a:lnSpc>
              <a:spcBef>
                <a:spcPts val="0"/>
              </a:spcBef>
              <a:buSzPts val="1400"/>
              <a:buNone/>
            </a:pPr>
            <a:r>
              <a:rPr lang="en-US" sz="1200" b="1" dirty="0">
                <a:solidFill>
                  <a:srgbClr val="222222"/>
                </a:solidFill>
                <a:highlight>
                  <a:srgbClr val="FFFFFF"/>
                </a:highlight>
                <a:latin typeface="Amatic SC"/>
                <a:ea typeface="Amatic SC"/>
                <a:cs typeface="Amatic SC"/>
                <a:sym typeface="Amatic SC"/>
              </a:rPr>
              <a:t>+Computing Power</a:t>
            </a:r>
            <a:endParaRPr lang="en-US" sz="1013" dirty="0">
              <a:solidFill>
                <a:srgbClr val="222222"/>
              </a:solidFill>
              <a:highlight>
                <a:srgbClr val="FFFFFF"/>
              </a:highlight>
              <a:latin typeface="Amatic SC"/>
              <a:ea typeface="Amatic SC"/>
              <a:cs typeface="Amatic SC"/>
              <a:sym typeface="Amatic SC"/>
            </a:endParaRPr>
          </a:p>
          <a:p>
            <a:pPr marL="0" indent="0" algn="just">
              <a:lnSpc>
                <a:spcPct val="115000"/>
              </a:lnSpc>
              <a:spcBef>
                <a:spcPts val="1200"/>
              </a:spcBef>
              <a:buSzPts val="1400"/>
              <a:buNone/>
            </a:pPr>
            <a:endParaRPr lang="en-US" sz="1013" dirty="0">
              <a:solidFill>
                <a:srgbClr val="222222"/>
              </a:solidFill>
              <a:highlight>
                <a:srgbClr val="FFFFFF"/>
              </a:highlight>
              <a:latin typeface="Amatic SC"/>
              <a:ea typeface="Amatic SC"/>
              <a:cs typeface="Amatic SC"/>
              <a:sym typeface="Amatic SC"/>
            </a:endParaRPr>
          </a:p>
          <a:p>
            <a:pPr marL="0" indent="0" algn="just">
              <a:lnSpc>
                <a:spcPct val="115000"/>
              </a:lnSpc>
              <a:spcBef>
                <a:spcPts val="1200"/>
              </a:spcBef>
              <a:spcAft>
                <a:spcPts val="1200"/>
              </a:spcAft>
              <a:buSzPts val="1400"/>
              <a:buNone/>
            </a:pPr>
            <a:endParaRPr lang="en-US" sz="1013" dirty="0">
              <a:solidFill>
                <a:srgbClr val="222222"/>
              </a:solidFill>
              <a:highlight>
                <a:srgbClr val="FFFFFF"/>
              </a:highlight>
              <a:latin typeface="Amatic SC"/>
              <a:ea typeface="Amatic SC"/>
              <a:cs typeface="Amatic SC"/>
              <a:sym typeface="Amatic SC"/>
            </a:endParaRPr>
          </a:p>
        </p:txBody>
      </p:sp>
      <p:pic>
        <p:nvPicPr>
          <p:cNvPr id="6" name="Google Shape;114;g8b7a159b69_0_428"/>
          <p:cNvPicPr preferRelativeResize="0"/>
          <p:nvPr/>
        </p:nvPicPr>
        <p:blipFill rotWithShape="1">
          <a:blip r:embed="rId2">
            <a:alphaModFix/>
          </a:blip>
          <a:srcRect l="43541"/>
          <a:stretch/>
        </p:blipFill>
        <p:spPr>
          <a:xfrm>
            <a:off x="1546862" y="2510625"/>
            <a:ext cx="2794551" cy="2540442"/>
          </a:xfrm>
          <a:prstGeom prst="rect">
            <a:avLst/>
          </a:prstGeom>
          <a:noFill/>
          <a:ln>
            <a:noFill/>
          </a:ln>
        </p:spPr>
      </p:pic>
      <p:pic>
        <p:nvPicPr>
          <p:cNvPr id="7" name="Google Shape;117;g8b7a159b69_0_428"/>
          <p:cNvPicPr preferRelativeResize="0"/>
          <p:nvPr/>
        </p:nvPicPr>
        <p:blipFill rotWithShape="1">
          <a:blip r:embed="rId3">
            <a:alphaModFix/>
          </a:blip>
          <a:srcRect/>
          <a:stretch/>
        </p:blipFill>
        <p:spPr>
          <a:xfrm>
            <a:off x="407538" y="3100555"/>
            <a:ext cx="668579" cy="600751"/>
          </a:xfrm>
          <a:prstGeom prst="rect">
            <a:avLst/>
          </a:prstGeom>
          <a:noFill/>
          <a:ln>
            <a:noFill/>
          </a:ln>
        </p:spPr>
      </p:pic>
      <p:sp>
        <p:nvSpPr>
          <p:cNvPr id="8" name="Content Placeholder 2"/>
          <p:cNvSpPr txBox="1">
            <a:spLocks/>
          </p:cNvSpPr>
          <p:nvPr/>
        </p:nvSpPr>
        <p:spPr>
          <a:xfrm>
            <a:off x="4848308" y="858740"/>
            <a:ext cx="4295693" cy="4192326"/>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1800" u="sng" dirty="0" smtClean="0">
                <a:latin typeface="Arial" panose="020B0604020202020204" pitchFamily="34" charset="0"/>
                <a:cs typeface="Arial" panose="020B0604020202020204" pitchFamily="34" charset="0"/>
              </a:rPr>
              <a:t>For educational use:</a:t>
            </a:r>
            <a:endParaRPr lang="el-GR" sz="1800" u="sng" dirty="0">
              <a:latin typeface="Arial" panose="020B0604020202020204" pitchFamily="34" charset="0"/>
              <a:cs typeface="Arial" panose="020B0604020202020204" pitchFamily="34" charset="0"/>
            </a:endParaRPr>
          </a:p>
          <a:p>
            <a:pPr algn="just" fontAlgn="base"/>
            <a:r>
              <a:rPr lang="en-US" sz="1400" dirty="0">
                <a:solidFill>
                  <a:srgbClr val="000000"/>
                </a:solidFill>
                <a:latin typeface="Times New Roman" panose="02020603050405020304" pitchFamily="18" charset="0"/>
              </a:rPr>
              <a:t>For educational use, the simplified form of the software on Windows, Linux, Mac is recommended.</a:t>
            </a:r>
            <a:endParaRPr lang="en-US" sz="1400" dirty="0">
              <a:solidFill>
                <a:srgbClr val="000000"/>
              </a:solidFill>
              <a:latin typeface="Arial" panose="020B0604020202020204" pitchFamily="34" charset="0"/>
            </a:endParaRPr>
          </a:p>
          <a:p>
            <a:pPr algn="just" fontAlgn="base"/>
            <a:r>
              <a:rPr lang="en-US" sz="1400" dirty="0">
                <a:solidFill>
                  <a:srgbClr val="000000"/>
                </a:solidFill>
                <a:latin typeface="Times New Roman" panose="02020603050405020304" pitchFamily="18" charset="0"/>
              </a:rPr>
              <a:t>Requires less storage space and computing power.</a:t>
            </a:r>
            <a:endParaRPr lang="en-US" sz="1400" dirty="0">
              <a:solidFill>
                <a:srgbClr val="000000"/>
              </a:solidFill>
              <a:latin typeface="Arial" panose="020B0604020202020204" pitchFamily="34" charset="0"/>
            </a:endParaRPr>
          </a:p>
          <a:p>
            <a:pPr algn="just" fontAlgn="base"/>
            <a:r>
              <a:rPr lang="en-US" sz="1400" dirty="0">
                <a:solidFill>
                  <a:srgbClr val="000000"/>
                </a:solidFill>
                <a:latin typeface="Times New Roman" panose="02020603050405020304" pitchFamily="18" charset="0"/>
              </a:rPr>
              <a:t>Does not require IDE (integrated development environment) for the use of the software.</a:t>
            </a:r>
            <a:endParaRPr lang="en-US" sz="1400" b="0" i="0" u="none" strike="noStrike" dirty="0">
              <a:solidFill>
                <a:srgbClr val="000000"/>
              </a:solidFill>
              <a:effectLst/>
              <a:latin typeface="Arial" panose="020B0604020202020204" pitchFamily="34" charset="0"/>
            </a:endParaRPr>
          </a:p>
        </p:txBody>
      </p:sp>
      <p:pic>
        <p:nvPicPr>
          <p:cNvPr id="10" name="Google Shape;113;g8b7a159b69_0_428"/>
          <p:cNvPicPr preferRelativeResize="0"/>
          <p:nvPr/>
        </p:nvPicPr>
        <p:blipFill rotWithShape="1">
          <a:blip r:embed="rId4">
            <a:alphaModFix/>
          </a:blip>
          <a:srcRect l="44115"/>
          <a:stretch/>
        </p:blipFill>
        <p:spPr>
          <a:xfrm>
            <a:off x="6603023" y="2839915"/>
            <a:ext cx="2300450" cy="2211152"/>
          </a:xfrm>
          <a:prstGeom prst="rect">
            <a:avLst/>
          </a:prstGeom>
          <a:noFill/>
          <a:ln>
            <a:noFill/>
          </a:ln>
        </p:spPr>
      </p:pic>
      <p:pic>
        <p:nvPicPr>
          <p:cNvPr id="11" name="Google Shape;118;g8b7a159b69_0_428"/>
          <p:cNvPicPr preferRelativeResize="0"/>
          <p:nvPr/>
        </p:nvPicPr>
        <p:blipFill rotWithShape="1">
          <a:blip r:embed="rId5">
            <a:alphaModFix/>
          </a:blip>
          <a:srcRect/>
          <a:stretch/>
        </p:blipFill>
        <p:spPr>
          <a:xfrm>
            <a:off x="5296563" y="3100555"/>
            <a:ext cx="599438" cy="567439"/>
          </a:xfrm>
          <a:prstGeom prst="rect">
            <a:avLst/>
          </a:prstGeom>
          <a:noFill/>
          <a:ln>
            <a:noFill/>
          </a:ln>
        </p:spPr>
      </p:pic>
      <p:sp>
        <p:nvSpPr>
          <p:cNvPr id="12" name="Google Shape;115;g8b7a159b69_0_428"/>
          <p:cNvSpPr txBox="1">
            <a:spLocks/>
          </p:cNvSpPr>
          <p:nvPr/>
        </p:nvSpPr>
        <p:spPr>
          <a:xfrm>
            <a:off x="4981738" y="4045708"/>
            <a:ext cx="1342944" cy="858740"/>
          </a:xfrm>
          <a:prstGeom prst="rect">
            <a:avLst/>
          </a:prstGeom>
          <a:noFill/>
          <a:ln>
            <a:noFill/>
          </a:ln>
        </p:spPr>
        <p:txBody>
          <a:bodyPr spcFirstLastPara="1" wrap="square" lIns="68569" tIns="68569" rIns="68569" bIns="68569"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70000"/>
              </a:lnSpc>
              <a:spcBef>
                <a:spcPts val="1575"/>
              </a:spcBef>
              <a:buSzPts val="1400"/>
              <a:buNone/>
            </a:pPr>
            <a:r>
              <a:rPr lang="en-US" sz="1200" dirty="0">
                <a:solidFill>
                  <a:srgbClr val="222222"/>
                </a:solidFill>
                <a:highlight>
                  <a:srgbClr val="FFFFFF"/>
                </a:highlight>
                <a:latin typeface="Amatic SC"/>
                <a:ea typeface="Amatic SC"/>
                <a:cs typeface="Amatic SC"/>
                <a:sym typeface="Amatic SC"/>
              </a:rPr>
              <a:t>⚡⚡⚡</a:t>
            </a:r>
          </a:p>
          <a:p>
            <a:pPr marL="0" indent="0" algn="ctr">
              <a:lnSpc>
                <a:spcPct val="70000"/>
              </a:lnSpc>
              <a:spcBef>
                <a:spcPts val="0"/>
              </a:spcBef>
              <a:buSzPts val="1400"/>
              <a:buNone/>
            </a:pPr>
            <a:endParaRPr lang="en-US" sz="1050" b="1" dirty="0">
              <a:solidFill>
                <a:srgbClr val="222222"/>
              </a:solidFill>
              <a:highlight>
                <a:srgbClr val="FFFFFF"/>
              </a:highlight>
              <a:latin typeface="Amatic SC"/>
              <a:ea typeface="Amatic SC"/>
              <a:cs typeface="Amatic SC"/>
              <a:sym typeface="Amatic SC"/>
            </a:endParaRPr>
          </a:p>
          <a:p>
            <a:pPr marL="0" indent="0" algn="ctr">
              <a:lnSpc>
                <a:spcPct val="70000"/>
              </a:lnSpc>
              <a:spcBef>
                <a:spcPts val="0"/>
              </a:spcBef>
              <a:buSzPts val="1400"/>
              <a:buNone/>
            </a:pPr>
            <a:r>
              <a:rPr lang="en-US" sz="1200" b="1" dirty="0">
                <a:solidFill>
                  <a:srgbClr val="222222"/>
                </a:solidFill>
                <a:highlight>
                  <a:srgbClr val="FFFFFF"/>
                </a:highlight>
                <a:latin typeface="Amatic SC"/>
                <a:ea typeface="Amatic SC"/>
                <a:cs typeface="Amatic SC"/>
                <a:sym typeface="Amatic SC"/>
              </a:rPr>
              <a:t>-Computing Power</a:t>
            </a:r>
            <a:endParaRPr lang="en-US" sz="1013" dirty="0">
              <a:solidFill>
                <a:srgbClr val="222222"/>
              </a:solidFill>
              <a:highlight>
                <a:srgbClr val="FFFFFF"/>
              </a:highlight>
              <a:latin typeface="Amatic SC"/>
              <a:ea typeface="Amatic SC"/>
              <a:cs typeface="Amatic SC"/>
              <a:sym typeface="Amatic SC"/>
            </a:endParaRPr>
          </a:p>
          <a:p>
            <a:pPr marL="0" indent="0" algn="just">
              <a:lnSpc>
                <a:spcPct val="100000"/>
              </a:lnSpc>
              <a:spcBef>
                <a:spcPts val="1200"/>
              </a:spcBef>
              <a:buSzPts val="1400"/>
              <a:buNone/>
            </a:pPr>
            <a:endParaRPr lang="en-US" sz="1013" dirty="0">
              <a:solidFill>
                <a:srgbClr val="222222"/>
              </a:solidFill>
              <a:highlight>
                <a:srgbClr val="FFFFFF"/>
              </a:highlight>
              <a:latin typeface="Amatic SC"/>
              <a:ea typeface="Amatic SC"/>
              <a:cs typeface="Amatic SC"/>
              <a:sym typeface="Amatic SC"/>
            </a:endParaRPr>
          </a:p>
          <a:p>
            <a:pPr marL="0" indent="0" algn="just">
              <a:lnSpc>
                <a:spcPct val="115000"/>
              </a:lnSpc>
              <a:spcBef>
                <a:spcPts val="1200"/>
              </a:spcBef>
              <a:buSzPts val="1400"/>
              <a:buNone/>
            </a:pPr>
            <a:endParaRPr lang="en-US" sz="1013" dirty="0">
              <a:solidFill>
                <a:srgbClr val="222222"/>
              </a:solidFill>
              <a:highlight>
                <a:srgbClr val="FFFFFF"/>
              </a:highlight>
              <a:latin typeface="Amatic SC"/>
              <a:ea typeface="Amatic SC"/>
              <a:cs typeface="Amatic SC"/>
              <a:sym typeface="Amatic SC"/>
            </a:endParaRPr>
          </a:p>
          <a:p>
            <a:pPr marL="0" indent="0" algn="just">
              <a:lnSpc>
                <a:spcPct val="115000"/>
              </a:lnSpc>
              <a:spcBef>
                <a:spcPts val="1200"/>
              </a:spcBef>
              <a:spcAft>
                <a:spcPts val="1200"/>
              </a:spcAft>
              <a:buSzPts val="1400"/>
              <a:buNone/>
            </a:pPr>
            <a:endParaRPr lang="en-US" sz="1013" dirty="0">
              <a:solidFill>
                <a:srgbClr val="222222"/>
              </a:solidFill>
              <a:highlight>
                <a:srgbClr val="FFFFFF"/>
              </a:highlight>
              <a:latin typeface="Amatic SC"/>
              <a:ea typeface="Amatic SC"/>
              <a:cs typeface="Amatic SC"/>
              <a:sym typeface="Amatic SC"/>
            </a:endParaRPr>
          </a:p>
        </p:txBody>
      </p:sp>
    </p:spTree>
    <p:extLst>
      <p:ext uri="{BB962C8B-B14F-4D97-AF65-F5344CB8AC3E}">
        <p14:creationId xmlns:p14="http://schemas.microsoft.com/office/powerpoint/2010/main" val="649614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DBB63"/>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extLst>
    <a:ext uri="{05A4C25C-085E-4340-85A3-A5531E510DB2}">
      <thm15:themeFamily xmlns:thm15="http://schemas.microsoft.com/office/thememl/2012/main" name="UNBEKANNT" id="{701AB067-3694-5346-B63B-076BA46C8D18}" vid="{6FF6D1D2-2E86-3E48-AFB0-BC8599EE19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fair-gsi-folienmaster_2017_onering</Template>
  <TotalTime>3716</TotalTime>
  <Words>1176</Words>
  <Application>Microsoft Office PowerPoint</Application>
  <PresentationFormat>On-screen Show (16:9)</PresentationFormat>
  <Paragraphs>155</Paragraphs>
  <Slides>30</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30</vt:i4>
      </vt:variant>
    </vt:vector>
  </HeadingPairs>
  <TitlesOfParts>
    <vt:vector size="42" baseType="lpstr">
      <vt:lpstr>Amatic SC</vt:lpstr>
      <vt:lpstr>Arial</vt:lpstr>
      <vt:lpstr>Arial MT</vt:lpstr>
      <vt:lpstr>Calibri</vt:lpstr>
      <vt:lpstr>Calibri Light</vt:lpstr>
      <vt:lpstr>Noto Sans Symbols</vt:lpstr>
      <vt:lpstr>Source Code Pro</vt:lpstr>
      <vt:lpstr>Times New Roman</vt:lpstr>
      <vt:lpstr>Verdana</vt:lpstr>
      <vt:lpstr>Wingdings</vt:lpstr>
      <vt:lpstr>fair-gsi-folienmaster_2017_onering</vt:lpstr>
      <vt:lpstr>Office Theme</vt:lpstr>
      <vt:lpstr>What is matRad?</vt:lpstr>
      <vt:lpstr>PowerPoint Presentation</vt:lpstr>
      <vt:lpstr>Erasmus+</vt:lpstr>
      <vt:lpstr>Radiotherapy</vt:lpstr>
      <vt:lpstr>What is MatRad?</vt:lpstr>
      <vt:lpstr>Images</vt:lpstr>
      <vt:lpstr>Import of images (CT) , structure set and RT plans</vt:lpstr>
      <vt:lpstr>Treatment Planning System   – TPS matRad</vt:lpstr>
      <vt:lpstr>How can you use the software?</vt:lpstr>
      <vt:lpstr>PowerPoint Presentation</vt:lpstr>
      <vt:lpstr>matRad cases for PTMC</vt:lpstr>
      <vt:lpstr>How is data processing carried out?</vt:lpstr>
      <vt:lpstr>How does MatRad work?</vt:lpstr>
      <vt:lpstr>Graphical interface ot matRad</vt:lpstr>
      <vt:lpstr>Fundamental definition used by MatRad</vt:lpstr>
      <vt:lpstr> Planes </vt:lpstr>
      <vt:lpstr>Starting the program</vt:lpstr>
      <vt:lpstr>Panel: Plan</vt:lpstr>
      <vt:lpstr>Isocenter</vt:lpstr>
      <vt:lpstr>Panel: Workflow</vt:lpstr>
      <vt:lpstr>Panel: Workflow</vt:lpstr>
      <vt:lpstr>Workflow – Exponential distribution </vt:lpstr>
      <vt:lpstr>Workflow: Save to GUI</vt:lpstr>
      <vt:lpstr>Visualization</vt:lpstr>
      <vt:lpstr>DVH for each case of study</vt:lpstr>
      <vt:lpstr>Summary of the processes </vt:lpstr>
      <vt:lpstr>TG119 Phantom case</vt:lpstr>
      <vt:lpstr>Liver case </vt:lpstr>
      <vt:lpstr>Prostate case</vt:lpstr>
      <vt:lpstr>Head &amp; Neck case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Çfarë është matRad</dc:title>
  <dc:creator>Michael Weisz</dc:creator>
  <cp:lastModifiedBy>Windows User</cp:lastModifiedBy>
  <cp:revision>57</cp:revision>
  <dcterms:created xsi:type="dcterms:W3CDTF">2021-03-25T22:07:12Z</dcterms:created>
  <dcterms:modified xsi:type="dcterms:W3CDTF">2025-06-12T05:17:48Z</dcterms:modified>
</cp:coreProperties>
</file>