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78" r:id="rId5"/>
    <p:sldId id="276" r:id="rId6"/>
    <p:sldId id="259" r:id="rId7"/>
    <p:sldId id="279" r:id="rId8"/>
    <p:sldId id="274" r:id="rId9"/>
    <p:sldId id="281" r:id="rId10"/>
    <p:sldId id="282" r:id="rId11"/>
    <p:sldId id="273" r:id="rId12"/>
    <p:sldId id="283" r:id="rId13"/>
    <p:sldId id="262" r:id="rId14"/>
    <p:sldId id="263" r:id="rId15"/>
    <p:sldId id="277" r:id="rId16"/>
    <p:sldId id="266" r:id="rId17"/>
    <p:sldId id="269" r:id="rId18"/>
    <p:sldId id="271" r:id="rId19"/>
    <p:sldId id="285" r:id="rId20"/>
    <p:sldId id="284" r:id="rId21"/>
    <p:sldId id="26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1DD5C-CA62-A741-869E-3F585C76BA01}" type="datetimeFigureOut">
              <a:rPr lang="en-US" smtClean="0"/>
              <a:t>9/25/11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48FA4-A02F-7748-B431-BF6830E69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9792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98210-715D-284C-BC2B-744D7D961F19}" type="datetimeFigureOut">
              <a:rPr lang="en-US" smtClean="0"/>
              <a:t>9/25/11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3FCFA-5141-5048-B3A0-E19A4EC24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5193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58BD73C-51E2-324D-A024-7B13F10B75F9}" type="datetime1">
              <a:rPr lang="Zyyy" smtClean="0"/>
              <a:t>9/25/11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634F7B-D044-F04D-A703-419AA41FF2DD}" type="datetime1">
              <a:rPr lang="Zyyy" smtClean="0"/>
              <a:t>9/25/11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30611CED-B437-B14B-B7F0-2A76F17B84DA}" type="datetime1">
              <a:rPr lang="Zyyy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451130A-9638-D64F-A6E2-17526D122088}" type="datetime1">
              <a:rPr lang="Zyyy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723C9-3BD6-6F4D-8648-472BD1468183}" type="datetime1">
              <a:rPr lang="Zyyy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B9C268D-606B-DE49-9FCA-4CF224587FE8}" type="datetime1">
              <a:rPr lang="Zyyy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37C6643-6F79-7D4E-A29F-0AB36E9F72E1}" type="datetime1">
              <a:rPr lang="Zyyy" smtClean="0"/>
              <a:t>9/25/11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8AC9B39-F531-2340-A7D7-E3822AEAEF45}" type="datetime1">
              <a:rPr lang="Zyyy" smtClean="0"/>
              <a:t>9/25/11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F3CB9DA-65A4-EC4B-B508-00F618EA6543}" type="datetime1">
              <a:rPr lang="Zyyy" smtClean="0"/>
              <a:t>9/25/11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A870827-0F47-4F47-A096-06D02C611689}" type="datetime1">
              <a:rPr lang="Zyyy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 eaLnBrk="1" latinLnBrk="0" hangingPunct="1"/>
            <a:fld id="{312077F3-7FFE-1444-94A2-1FE3FDA32960}" type="datetime1">
              <a:rPr lang="Zyyy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x-none" smtClean="0"/>
              <a:t>Click to edit Master text styles</a:t>
            </a:r>
          </a:p>
          <a:p>
            <a:pPr lvl="1" eaLnBrk="1" latinLnBrk="0" hangingPunct="1"/>
            <a:r>
              <a:rPr kumimoji="0" lang="x-none" smtClean="0"/>
              <a:t>Second level</a:t>
            </a:r>
          </a:p>
          <a:p>
            <a:pPr lvl="2" eaLnBrk="1" latinLnBrk="0" hangingPunct="1"/>
            <a:r>
              <a:rPr kumimoji="0" lang="x-none" smtClean="0"/>
              <a:t>Third level</a:t>
            </a:r>
          </a:p>
          <a:p>
            <a:pPr lvl="3" eaLnBrk="1" latinLnBrk="0" hangingPunct="1"/>
            <a:r>
              <a:rPr kumimoji="0" lang="x-none" smtClean="0"/>
              <a:t>Fourth level</a:t>
            </a:r>
          </a:p>
          <a:p>
            <a:pPr lvl="4" eaLnBrk="1" latinLnBrk="0" hangingPunct="1"/>
            <a:r>
              <a:rPr kumimoji="0" lang="x-none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18F97A14-864B-C643-AE98-253927419B55}" type="datetime1">
              <a:rPr lang="Zyyy" smtClean="0"/>
              <a:t>9/25/11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r>
              <a:rPr kumimoji="0" lang="en-US" sz="1000" smtClean="0">
                <a:solidFill>
                  <a:schemeClr val="tx2">
                    <a:shade val="50000"/>
                  </a:schemeClr>
                </a:solidFill>
              </a:rPr>
              <a:t>Light Higgs Decays - LCWS11</a:t>
            </a:r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Relationship Id="rId3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emf"/><Relationship Id="rId1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9" Type="http://schemas.openxmlformats.org/officeDocument/2006/relationships/image" Target="../media/image17.emf"/><Relationship Id="rId10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Analyses of light </a:t>
            </a:r>
            <a:r>
              <a:rPr lang="en-US" dirty="0" err="1" smtClean="0"/>
              <a:t>higgs</a:t>
            </a:r>
            <a:r>
              <a:rPr lang="en-US" dirty="0" smtClean="0"/>
              <a:t> decays for the CLIC CDR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Tomas </a:t>
            </a:r>
            <a:r>
              <a:rPr lang="en-US" dirty="0" err="1" smtClean="0"/>
              <a:t>Lastovicka</a:t>
            </a:r>
            <a:r>
              <a:rPr lang="en-US" dirty="0" smtClean="0"/>
              <a:t> </a:t>
            </a:r>
            <a:r>
              <a:rPr lang="en-US" dirty="0"/>
              <a:t>(Czech Academy of Sciences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Christian </a:t>
            </a:r>
            <a:r>
              <a:rPr lang="en-US" dirty="0" err="1"/>
              <a:t>Grefe</a:t>
            </a:r>
            <a:r>
              <a:rPr lang="en-US" dirty="0"/>
              <a:t> (CERN and University of Bonn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Jan </a:t>
            </a:r>
            <a:r>
              <a:rPr lang="en-US" dirty="0"/>
              <a:t>Strube (CERN</a:t>
            </a:r>
            <a:r>
              <a:rPr lang="en-US" dirty="0" smtClean="0"/>
              <a:t>)</a:t>
            </a:r>
          </a:p>
          <a:p>
            <a:r>
              <a:rPr lang="en-US" dirty="0" smtClean="0"/>
              <a:t>Frederic </a:t>
            </a:r>
            <a:r>
              <a:rPr lang="en-US" dirty="0" err="1"/>
              <a:t>Teubert</a:t>
            </a:r>
            <a:r>
              <a:rPr lang="en-US" dirty="0"/>
              <a:t> (CERN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Blai</a:t>
            </a:r>
            <a:r>
              <a:rPr lang="en-US" dirty="0" smtClean="0"/>
              <a:t> </a:t>
            </a:r>
            <a:r>
              <a:rPr lang="en-US" dirty="0"/>
              <a:t>Pie </a:t>
            </a:r>
            <a:r>
              <a:rPr lang="en-US" dirty="0" err="1"/>
              <a:t>Valls</a:t>
            </a:r>
            <a:r>
              <a:rPr lang="en-US" dirty="0"/>
              <a:t> (University of Barcelona)</a:t>
            </a:r>
          </a:p>
        </p:txBody>
      </p:sp>
      <p:pic>
        <p:nvPicPr>
          <p:cNvPr id="4" name="Picture 3" descr="CLIC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330" y="-298567"/>
            <a:ext cx="2159000" cy="2159000"/>
          </a:xfrm>
          <a:prstGeom prst="rect">
            <a:avLst/>
          </a:prstGeom>
        </p:spPr>
      </p:pic>
      <p:pic>
        <p:nvPicPr>
          <p:cNvPr id="7" name="Picture 6" descr="CER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7682" cy="159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724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Tagging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62690" cy="75635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LCFI with </a:t>
            </a:r>
            <a:r>
              <a:rPr lang="en-US" dirty="0" err="1" smtClean="0"/>
              <a:t>FastNN</a:t>
            </a:r>
            <a:r>
              <a:rPr lang="en-US" dirty="0" smtClean="0"/>
              <a:t> neural net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10</a:t>
            </a:fld>
            <a:endParaRPr kumimoji="0" lang="en-US"/>
          </a:p>
        </p:txBody>
      </p:sp>
      <p:pic>
        <p:nvPicPr>
          <p:cNvPr id="6" name="Content Placeholder 3" descr="B_Flavour_Tag_Sum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3" t="-925" r="1" b="-1244"/>
          <a:stretch/>
        </p:blipFill>
        <p:spPr>
          <a:xfrm rot="5400000">
            <a:off x="601737" y="1962810"/>
            <a:ext cx="4171566" cy="4959061"/>
          </a:xfrm>
          <a:prstGeom prst="rect">
            <a:avLst/>
          </a:prstGeom>
        </p:spPr>
      </p:pic>
      <p:pic>
        <p:nvPicPr>
          <p:cNvPr id="7" name="Picture 6" descr="Light_Higgs_Flavour_Tag_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7582" y="-131608"/>
            <a:ext cx="3122585" cy="3696254"/>
          </a:xfrm>
          <a:prstGeom prst="rect">
            <a:avLst/>
          </a:prstGeom>
        </p:spPr>
      </p:pic>
      <p:pic>
        <p:nvPicPr>
          <p:cNvPr id="8" name="Picture 7" descr="Light_Higgs_Flavour_Tag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6791" y="3117911"/>
            <a:ext cx="3123310" cy="369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426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59578" cy="1143000"/>
          </a:xfrm>
        </p:spPr>
        <p:txBody>
          <a:bodyPr/>
          <a:lstStyle/>
          <a:p>
            <a:r>
              <a:rPr lang="en-US" dirty="0" smtClean="0"/>
              <a:t>Event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59578" cy="1493559"/>
          </a:xfrm>
        </p:spPr>
        <p:txBody>
          <a:bodyPr/>
          <a:lstStyle/>
          <a:p>
            <a:r>
              <a:rPr lang="en-US" dirty="0" smtClean="0"/>
              <a:t>Supplement </a:t>
            </a:r>
            <a:r>
              <a:rPr lang="en-US" dirty="0" err="1" smtClean="0"/>
              <a:t>flavour</a:t>
            </a:r>
            <a:r>
              <a:rPr lang="en-US" dirty="0" smtClean="0"/>
              <a:t> tagging network w/ additional variables</a:t>
            </a:r>
            <a:endParaRPr lang="en-US" dirty="0" smtClean="0"/>
          </a:p>
        </p:txBody>
      </p:sp>
      <p:pic>
        <p:nvPicPr>
          <p:cNvPr id="4" name="Content Placeholder 3" descr="Neural_Net_Output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26" t="-477" r="-2" b="-1052"/>
          <a:stretch/>
        </p:blipFill>
        <p:spPr>
          <a:xfrm rot="5400000">
            <a:off x="908094" y="2738090"/>
            <a:ext cx="3391925" cy="3976023"/>
          </a:xfrm>
          <a:prstGeom prst="rect">
            <a:avLst/>
          </a:prstGeom>
        </p:spPr>
      </p:pic>
      <p:pic>
        <p:nvPicPr>
          <p:cNvPr id="5" name="Picture 4" descr="Purity_Dependenc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2492" y="3160557"/>
            <a:ext cx="2987117" cy="3535898"/>
          </a:xfrm>
          <a:prstGeom prst="rect">
            <a:avLst/>
          </a:prstGeom>
        </p:spPr>
      </p:pic>
      <p:pic>
        <p:nvPicPr>
          <p:cNvPr id="6" name="Picture 5" descr="Cross_Section_Erro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2492" y="-167749"/>
            <a:ext cx="2987117" cy="353589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11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718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Cut-and-count method</a:t>
            </a:r>
            <a:endParaRPr lang="en-US" dirty="0"/>
          </a:p>
          <a:p>
            <a:r>
              <a:rPr lang="en-US" dirty="0" smtClean="0"/>
              <a:t>Measure signal and background events in “signal box” (NN cut)</a:t>
            </a:r>
          </a:p>
          <a:p>
            <a:r>
              <a:rPr lang="en-US" dirty="0" smtClean="0"/>
              <a:t>Change definition from b to background and c to signal to measure h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cc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12</a:t>
            </a:fld>
            <a:endParaRPr kumimoji="0" lang="en-US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2456464"/>
              </p:ext>
            </p:extLst>
          </p:nvPr>
        </p:nvGraphicFramePr>
        <p:xfrm>
          <a:off x="580099" y="4617857"/>
          <a:ext cx="56007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1063"/>
                <a:gridCol w="1379196"/>
                <a:gridCol w="136044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Signal 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54.6 %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15.2 %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Stat. Uncertainty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3.24 %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138" y="4635250"/>
            <a:ext cx="973519" cy="293893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222" y="4669437"/>
            <a:ext cx="1078777" cy="25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62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decays to </a:t>
            </a:r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13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37961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decay to </a:t>
            </a:r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Rare decay, BF ~ 10</a:t>
            </a:r>
            <a:r>
              <a:rPr lang="en-US" baseline="30000" dirty="0" smtClean="0"/>
              <a:t>-4</a:t>
            </a:r>
          </a:p>
          <a:p>
            <a:pPr marL="36576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Tests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excellent momentum resolution</a:t>
            </a:r>
            <a:endParaRPr lang="en-US" dirty="0"/>
          </a:p>
        </p:txBody>
      </p:sp>
      <p:pic>
        <p:nvPicPr>
          <p:cNvPr id="4" name="Picture 3" descr="sid_singleMuonMomentum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17009" y="2615574"/>
            <a:ext cx="3485327" cy="4125638"/>
          </a:xfrm>
          <a:prstGeom prst="rect">
            <a:avLst/>
          </a:prstGeom>
        </p:spPr>
      </p:pic>
      <p:pic>
        <p:nvPicPr>
          <p:cNvPr id="5" name="Content Placeholder 3" descr="massPeakSmearing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0" b="-656"/>
          <a:stretch/>
        </p:blipFill>
        <p:spPr>
          <a:xfrm rot="5400000">
            <a:off x="573225" y="2565266"/>
            <a:ext cx="3514707" cy="419687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14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35562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73526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Reconstruct two identified </a:t>
            </a:r>
            <a:r>
              <a:rPr lang="en-US" dirty="0" err="1" smtClean="0"/>
              <a:t>muons</a:t>
            </a:r>
            <a:endParaRPr lang="en-US" dirty="0" smtClean="0"/>
          </a:p>
          <a:p>
            <a:r>
              <a:rPr lang="en-US" dirty="0" smtClean="0"/>
              <a:t>Boosted Decision trees classifier</a:t>
            </a:r>
          </a:p>
          <a:p>
            <a:r>
              <a:rPr lang="en-US" dirty="0" smtClean="0"/>
              <a:t>Likelihood fit</a:t>
            </a:r>
          </a:p>
          <a:p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Bonus</a:t>
            </a:r>
          </a:p>
          <a:p>
            <a:r>
              <a:rPr lang="en-US" dirty="0" smtClean="0"/>
              <a:t>Electron Tagging study</a:t>
            </a:r>
          </a:p>
          <a:p>
            <a:r>
              <a:rPr lang="en-US" dirty="0" err="1" smtClean="0"/>
              <a:t>Muon</a:t>
            </a:r>
            <a:r>
              <a:rPr lang="en-US" dirty="0" smtClean="0"/>
              <a:t> momentum resolution study</a:t>
            </a:r>
          </a:p>
          <a:p>
            <a:pPr marL="36576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15</a:t>
            </a:fld>
            <a:endParaRPr kumimoji="0" lang="en-US"/>
          </a:p>
        </p:txBody>
      </p:sp>
      <p:pic>
        <p:nvPicPr>
          <p:cNvPr id="6" name="Content Placeholder 3" descr="variable_dimuon_mass_noselect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3" b="-766"/>
          <a:stretch/>
        </p:blipFill>
        <p:spPr>
          <a:xfrm rot="5400000">
            <a:off x="5491800" y="1266934"/>
            <a:ext cx="3127022" cy="379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77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16</a:t>
            </a:fld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1" y="1600200"/>
            <a:ext cx="4114800" cy="4525963"/>
          </a:xfrm>
        </p:spPr>
        <p:txBody>
          <a:bodyPr/>
          <a:lstStyle/>
          <a:p>
            <a:r>
              <a:rPr lang="en-US" dirty="0" smtClean="0"/>
              <a:t>BDT helps with low signal efficiency of rectangular cuts</a:t>
            </a:r>
          </a:p>
          <a:p>
            <a:r>
              <a:rPr lang="en-US" dirty="0" smtClean="0"/>
              <a:t>Average of three independent</a:t>
            </a:r>
            <a:r>
              <a:rPr lang="en-US" dirty="0"/>
              <a:t> </a:t>
            </a:r>
            <a:r>
              <a:rPr lang="en-US" dirty="0" smtClean="0"/>
              <a:t>likelihood fits</a:t>
            </a:r>
          </a:p>
        </p:txBody>
      </p:sp>
      <p:pic>
        <p:nvPicPr>
          <p:cNvPr id="9" name="Picture 8" descr="MassFi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80253" y="550963"/>
            <a:ext cx="3751062" cy="4440193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5091301"/>
              </p:ext>
            </p:extLst>
          </p:nvPr>
        </p:nvGraphicFramePr>
        <p:xfrm>
          <a:off x="233503" y="5309544"/>
          <a:ext cx="472796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1063"/>
                <a:gridCol w="18669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Signal 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Stat. Uncertainty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23 %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171" y="5309544"/>
            <a:ext cx="1397517" cy="31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198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 Tagging in the forward region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22899" y="1600200"/>
            <a:ext cx="3991901" cy="1173485"/>
          </a:xfrm>
        </p:spPr>
        <p:txBody>
          <a:bodyPr/>
          <a:lstStyle/>
          <a:p>
            <a:r>
              <a:rPr lang="en-US" dirty="0" err="1" smtClean="0"/>
              <a:t>LumiCal</a:t>
            </a:r>
            <a:r>
              <a:rPr lang="en-US" dirty="0" smtClean="0"/>
              <a:t> (</a:t>
            </a:r>
            <a:r>
              <a:rPr lang="en-US" dirty="0" err="1" smtClean="0"/>
              <a:t>Θ</a:t>
            </a:r>
            <a:r>
              <a:rPr lang="en-US" dirty="0" smtClean="0"/>
              <a:t> &gt; 3.5°)</a:t>
            </a:r>
          </a:p>
          <a:p>
            <a:pPr lvl="1"/>
            <a:r>
              <a:rPr lang="en-US" dirty="0" smtClean="0"/>
              <a:t>Assume 95% rejection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648200" cy="1173485"/>
          </a:xfrm>
        </p:spPr>
        <p:txBody>
          <a:bodyPr/>
          <a:lstStyle/>
          <a:p>
            <a:r>
              <a:rPr lang="en-US" dirty="0" err="1"/>
              <a:t>BeamCal</a:t>
            </a:r>
            <a:r>
              <a:rPr lang="en-US" dirty="0"/>
              <a:t> (</a:t>
            </a:r>
            <a:r>
              <a:rPr lang="en-US" dirty="0" err="1"/>
              <a:t>Θ</a:t>
            </a:r>
            <a:r>
              <a:rPr lang="en-US" dirty="0"/>
              <a:t> &gt; 1.7°)</a:t>
            </a:r>
          </a:p>
          <a:p>
            <a:pPr lvl="1"/>
            <a:r>
              <a:rPr lang="en-US" dirty="0"/>
              <a:t>Assume 50% rejection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17</a:t>
            </a:fld>
            <a:endParaRPr kumimoji="0" lang="en-US"/>
          </a:p>
        </p:txBody>
      </p:sp>
      <p:pic>
        <p:nvPicPr>
          <p:cNvPr id="7" name="Content Placeholder 4" descr="LumiDependence_eTagging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" b="-348"/>
          <a:stretch/>
        </p:blipFill>
        <p:spPr>
          <a:xfrm rot="5400000">
            <a:off x="2339613" y="2203342"/>
            <a:ext cx="3855173" cy="458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70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 resolution</a:t>
            </a:r>
            <a:endParaRPr lang="en-US" dirty="0"/>
          </a:p>
        </p:txBody>
      </p:sp>
      <p:pic>
        <p:nvPicPr>
          <p:cNvPr id="4" name="Content Placeholder 3" descr="MomResDependence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" r="207"/>
          <a:stretch/>
        </p:blipFill>
        <p:spPr>
          <a:xfrm rot="5400000">
            <a:off x="591241" y="1085850"/>
            <a:ext cx="3517900" cy="4181475"/>
          </a:xfrm>
        </p:spPr>
      </p:pic>
      <p:pic>
        <p:nvPicPr>
          <p:cNvPr id="5" name="Content Placeholder 3" descr="massPeakSmearing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0" b="-656"/>
          <a:stretch/>
        </p:blipFill>
        <p:spPr>
          <a:xfrm rot="5400000">
            <a:off x="5106819" y="1076553"/>
            <a:ext cx="3514707" cy="419687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18</a:t>
            </a:fld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90604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 background adds a significant challenge to reconstruction</a:t>
            </a:r>
          </a:p>
          <a:p>
            <a:r>
              <a:rPr lang="en-US" dirty="0" smtClean="0"/>
              <a:t>Benefits of large cross sections still outweigh</a:t>
            </a:r>
          </a:p>
          <a:p>
            <a:r>
              <a:rPr lang="en-US" dirty="0" smtClean="0"/>
              <a:t>Measurements of SM Higgs decays serve as excellent tools for detector (and reconstruction) benchmarking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19</a:t>
            </a:fld>
            <a:endParaRPr kumimoji="0" 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1775498"/>
              </p:ext>
            </p:extLst>
          </p:nvPr>
        </p:nvGraphicFramePr>
        <p:xfrm>
          <a:off x="580099" y="5378955"/>
          <a:ext cx="7467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1063"/>
                <a:gridCol w="1379196"/>
                <a:gridCol w="1360441"/>
                <a:gridCol w="18669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Signal 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54.6 %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15.2 %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Stat. Uncertainty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3.24 %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23 %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138" y="5396348"/>
            <a:ext cx="973519" cy="293893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222" y="5430535"/>
            <a:ext cx="1078777" cy="25970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282" y="5373013"/>
            <a:ext cx="1397517" cy="31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2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4269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CLIC environment</a:t>
            </a:r>
            <a:endParaRPr lang="en-US" dirty="0" smtClean="0"/>
          </a:p>
          <a:p>
            <a:r>
              <a:rPr lang="en-US" dirty="0" smtClean="0"/>
              <a:t>H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bb</a:t>
            </a:r>
          </a:p>
          <a:p>
            <a:pPr lvl="1"/>
            <a:r>
              <a:rPr lang="en-US" dirty="0" smtClean="0"/>
              <a:t>Largest BF in the Standard Model</a:t>
            </a:r>
          </a:p>
          <a:p>
            <a:pPr lvl="1"/>
            <a:r>
              <a:rPr lang="en-US" dirty="0" err="1" smtClean="0"/>
              <a:t>Flavour</a:t>
            </a:r>
            <a:r>
              <a:rPr lang="en-US" dirty="0" smtClean="0"/>
              <a:t> Tagging (in the presence of background)</a:t>
            </a:r>
          </a:p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μμ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Coupling to second-generation fermions</a:t>
            </a:r>
          </a:p>
          <a:p>
            <a:pPr lvl="1"/>
            <a:r>
              <a:rPr lang="en-US" dirty="0" smtClean="0">
                <a:sym typeface="Wingdings"/>
              </a:rPr>
              <a:t>Momentum resolution (in the forward region)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Content Placeholder 3" descr="Higgs_Over_Backgroun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" b="15"/>
          <a:stretch/>
        </p:blipFill>
        <p:spPr>
          <a:xfrm rot="5400000">
            <a:off x="6629578" y="1413677"/>
            <a:ext cx="2027479" cy="2400525"/>
          </a:xfrm>
          <a:prstGeom prst="rect">
            <a:avLst/>
          </a:prstGeom>
        </p:spPr>
      </p:pic>
      <p:pic>
        <p:nvPicPr>
          <p:cNvPr id="5" name="Content Placeholder 5" descr="variable_dimuon_mas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3" t="-1244" r="1" b="-1244"/>
          <a:stretch/>
        </p:blipFill>
        <p:spPr>
          <a:xfrm rot="5400000">
            <a:off x="6569773" y="3691920"/>
            <a:ext cx="2074175" cy="247343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2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802910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Material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20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20054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identification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21</a:t>
            </a:fld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pic>
        <p:nvPicPr>
          <p:cNvPr id="10" name="Picture 9" descr="MuonEfficiency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42538" y="946322"/>
            <a:ext cx="5130922" cy="607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081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60067" y="813084"/>
            <a:ext cx="5183933" cy="580129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LIC_SiD_xz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67" y="813084"/>
            <a:ext cx="5047379" cy="58012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0286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CLIC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3960067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CLIC_SID detector</a:t>
            </a:r>
          </a:p>
          <a:p>
            <a:pPr lvl="1"/>
            <a:r>
              <a:rPr lang="en-US" dirty="0" smtClean="0"/>
              <a:t>Similar to</a:t>
            </a:r>
            <a:r>
              <a:rPr lang="en-US" dirty="0" smtClean="0"/>
              <a:t> </a:t>
            </a:r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smtClean="0"/>
              <a:t>detector</a:t>
            </a:r>
          </a:p>
          <a:p>
            <a:pPr lvl="1"/>
            <a:r>
              <a:rPr lang="en-US" dirty="0" smtClean="0"/>
              <a:t>27 mm radius inner vertex layer</a:t>
            </a:r>
          </a:p>
          <a:p>
            <a:pPr lvl="1"/>
            <a:r>
              <a:rPr lang="en-US" dirty="0" smtClean="0"/>
              <a:t>7.5 </a:t>
            </a:r>
            <a:r>
              <a:rPr lang="en-US" dirty="0" err="1" smtClean="0"/>
              <a:t>λ</a:t>
            </a:r>
            <a:r>
              <a:rPr lang="en-US" dirty="0" smtClean="0"/>
              <a:t> W-HCAL barrel</a:t>
            </a:r>
          </a:p>
          <a:p>
            <a:pPr lvl="1"/>
            <a:r>
              <a:rPr lang="en-US" dirty="0" smtClean="0"/>
              <a:t>Tracking coverage down to 10°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3</a:t>
            </a:fld>
            <a:endParaRPr kumimoji="0"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1663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CLIC beams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0.5 ns bunch spacing</a:t>
            </a:r>
          </a:p>
          <a:p>
            <a:r>
              <a:rPr lang="en-US" dirty="0" smtClean="0"/>
              <a:t>312 bunches / train</a:t>
            </a:r>
          </a:p>
          <a:p>
            <a:r>
              <a:rPr lang="en-US" dirty="0" smtClean="0"/>
              <a:t>50 Hz train </a:t>
            </a:r>
            <a:r>
              <a:rPr lang="en-US" dirty="0" err="1" smtClean="0"/>
              <a:t>repitition</a:t>
            </a:r>
            <a:r>
              <a:rPr lang="en-US" dirty="0" smtClean="0"/>
              <a:t> rate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4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13847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Backgrounds at CLIC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 </a:t>
            </a:r>
            <a:r>
              <a:rPr lang="en-US" dirty="0" err="1" smtClean="0"/>
              <a:t>TeV</a:t>
            </a:r>
            <a:r>
              <a:rPr lang="en-US" dirty="0" smtClean="0"/>
              <a:t> from </a:t>
            </a:r>
          </a:p>
          <a:p>
            <a:r>
              <a:rPr lang="en-US" dirty="0" smtClean="0"/>
              <a:t>1.2 </a:t>
            </a:r>
            <a:r>
              <a:rPr lang="en-US" dirty="0" err="1" smtClean="0"/>
              <a:t>TeV</a:t>
            </a:r>
            <a:r>
              <a:rPr lang="en-US" dirty="0" smtClean="0"/>
              <a:t> in a 10ns readout window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5</a:t>
            </a:fld>
            <a:endParaRPr kumimoji="0" 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600200"/>
            <a:ext cx="2832100" cy="50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972" y="2935729"/>
            <a:ext cx="3753552" cy="32941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6892" y="290102"/>
            <a:ext cx="2130765" cy="18180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3375" y="3727693"/>
            <a:ext cx="2134282" cy="182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21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CDR benchmark point</a:t>
            </a:r>
            <a:endParaRPr lang="en-US" dirty="0"/>
          </a:p>
        </p:txBody>
      </p:sp>
      <p:pic>
        <p:nvPicPr>
          <p:cNvPr id="4" name="Content Placeholder 3" descr="Higgs_Productio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9" b="-326"/>
          <a:stretch/>
        </p:blipFill>
        <p:spPr>
          <a:xfrm rot="5400000">
            <a:off x="5665962" y="1183639"/>
            <a:ext cx="1879227" cy="26384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61434" y="1232972"/>
            <a:ext cx="169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channel</a:t>
            </a:r>
            <a:endParaRPr lang="en-US" dirty="0"/>
          </a:p>
        </p:txBody>
      </p:sp>
      <p:pic>
        <p:nvPicPr>
          <p:cNvPr id="14" name="Content Placeholder 3" descr="xsec_vs_cm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3" t="-3002" r="1" b="-1892"/>
          <a:stretch/>
        </p:blipFill>
        <p:spPr>
          <a:xfrm rot="5400000">
            <a:off x="5264596" y="3237640"/>
            <a:ext cx="3072273" cy="3749673"/>
          </a:xfrm>
          <a:prstGeom prst="rect">
            <a:avLst/>
          </a:prstGeom>
        </p:spPr>
      </p:pic>
      <p:graphicFrame>
        <p:nvGraphicFramePr>
          <p:cNvPr id="22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796732"/>
              </p:ext>
            </p:extLst>
          </p:nvPr>
        </p:nvGraphicFramePr>
        <p:xfrm>
          <a:off x="655460" y="1371361"/>
          <a:ext cx="4069310" cy="397764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2348729"/>
                <a:gridCol w="172058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Cross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Section</a:t>
                      </a:r>
                    </a:p>
                    <a:p>
                      <a:pPr algn="ctr"/>
                      <a:r>
                        <a:rPr lang="en-US" baseline="0" dirty="0" smtClean="0"/>
                        <a:t>(</a:t>
                      </a:r>
                      <a:r>
                        <a:rPr lang="en-US" baseline="0" dirty="0" err="1" smtClean="0"/>
                        <a:t>fb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285 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5255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3076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3341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7" y="2002676"/>
            <a:ext cx="1693269" cy="355174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7" y="2357850"/>
            <a:ext cx="1693269" cy="330394"/>
          </a:xfrm>
          <a:prstGeom prst="rect">
            <a:avLst/>
          </a:prstGeom>
        </p:spPr>
      </p:pic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8" y="2748862"/>
            <a:ext cx="790534" cy="332857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6" y="3081719"/>
            <a:ext cx="969533" cy="360757"/>
          </a:xfrm>
          <a:prstGeom prst="rect">
            <a:avLst/>
          </a:prstGeom>
        </p:spPr>
      </p:pic>
      <p:pic>
        <p:nvPicPr>
          <p:cNvPr id="27" name="Picture 2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6" y="3442476"/>
            <a:ext cx="409662" cy="327730"/>
          </a:xfrm>
          <a:prstGeom prst="rect">
            <a:avLst/>
          </a:prstGeom>
        </p:spPr>
      </p:pic>
      <p:pic>
        <p:nvPicPr>
          <p:cNvPr id="28" name="Picture 27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8" y="3770206"/>
            <a:ext cx="1224384" cy="42587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6</a:t>
            </a:fld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6" name="TextBox 5"/>
          <p:cNvSpPr txBox="1"/>
          <p:nvPr/>
        </p:nvSpPr>
        <p:spPr>
          <a:xfrm>
            <a:off x="655460" y="5469755"/>
            <a:ext cx="191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 Model</a:t>
            </a:r>
          </a:p>
          <a:p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=120 </a:t>
            </a:r>
            <a:r>
              <a:rPr lang="en-US" dirty="0" err="1" smtClean="0"/>
              <a:t>GeV</a:t>
            </a:r>
            <a:endParaRPr lang="en-US" baseline="-25000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8" y="4196079"/>
            <a:ext cx="2171138" cy="35497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62" y="4932718"/>
            <a:ext cx="1535523" cy="381662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14" y="4526068"/>
            <a:ext cx="1257774" cy="40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12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Whizard</a:t>
            </a:r>
            <a:r>
              <a:rPr lang="en-US" dirty="0" smtClean="0"/>
              <a:t> 1.95 for generation of signal events</a:t>
            </a:r>
          </a:p>
          <a:p>
            <a:r>
              <a:rPr lang="en-US" dirty="0" err="1" smtClean="0"/>
              <a:t>Pythia</a:t>
            </a:r>
            <a:r>
              <a:rPr lang="en-US" dirty="0" smtClean="0"/>
              <a:t> 6.4 for </a:t>
            </a:r>
            <a:r>
              <a:rPr lang="en-US" dirty="0" err="1" smtClean="0"/>
              <a:t>hadronisation</a:t>
            </a:r>
            <a:endParaRPr lang="en-US" dirty="0" smtClean="0"/>
          </a:p>
          <a:p>
            <a:r>
              <a:rPr lang="en-US" dirty="0" smtClean="0"/>
              <a:t>60 BX                            mixed in</a:t>
            </a:r>
          </a:p>
          <a:p>
            <a:r>
              <a:rPr lang="en-US" dirty="0" smtClean="0"/>
              <a:t>GEANT 4 simulation</a:t>
            </a:r>
          </a:p>
          <a:p>
            <a:r>
              <a:rPr lang="en-US" dirty="0" smtClean="0"/>
              <a:t>Full reconstruction (</a:t>
            </a:r>
            <a:r>
              <a:rPr lang="en-US" dirty="0" err="1" smtClean="0"/>
              <a:t>PandoraPFA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100 ns readout window in HCAL barrel</a:t>
            </a:r>
          </a:p>
          <a:p>
            <a:pPr lvl="1"/>
            <a:r>
              <a:rPr lang="en-US" dirty="0"/>
              <a:t>10 ns </a:t>
            </a:r>
            <a:r>
              <a:rPr lang="en-US" dirty="0" smtClean="0"/>
              <a:t>everywhere else</a:t>
            </a:r>
          </a:p>
          <a:p>
            <a:r>
              <a:rPr lang="en-US" dirty="0" smtClean="0"/>
              <a:t>2 / </a:t>
            </a:r>
            <a:r>
              <a:rPr lang="en-US" dirty="0" err="1" smtClean="0"/>
              <a:t>ab</a:t>
            </a:r>
            <a:r>
              <a:rPr lang="en-US" dirty="0" smtClean="0"/>
              <a:t> measurement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7</a:t>
            </a:fld>
            <a:endParaRPr kumimoji="0" 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734" y="3000686"/>
            <a:ext cx="28321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37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decays to bottom and charm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8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95866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Pre-selection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4199467" cy="4525963"/>
          </a:xfrm>
        </p:spPr>
        <p:txBody>
          <a:bodyPr/>
          <a:lstStyle/>
          <a:p>
            <a:r>
              <a:rPr lang="en-US" dirty="0" err="1" smtClean="0"/>
              <a:t>FastJet</a:t>
            </a: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algorithm,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max</a:t>
            </a:r>
            <a:r>
              <a:rPr lang="en-US" dirty="0" smtClean="0"/>
              <a:t>=0.7</a:t>
            </a:r>
          </a:p>
          <a:p>
            <a:pPr lvl="1"/>
            <a:r>
              <a:rPr lang="en-US" dirty="0" smtClean="0"/>
              <a:t>Try to force into two jets</a:t>
            </a:r>
          </a:p>
          <a:p>
            <a:pPr lvl="1"/>
            <a:r>
              <a:rPr lang="en-US" dirty="0" smtClean="0"/>
              <a:t>Durham algorithm fails in presence of background</a:t>
            </a:r>
          </a:p>
          <a:p>
            <a:pPr lvl="1"/>
            <a:endParaRPr lang="en-US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Light Higgs Decays - LCWS11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9</a:t>
            </a:fld>
            <a:endParaRPr kumimoji="0" lang="en-US"/>
          </a:p>
        </p:txBody>
      </p:sp>
      <p:pic>
        <p:nvPicPr>
          <p:cNvPr id="8" name="Content Placeholder 3" descr="Invariant_Mass_All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3" t="-2042" r="1" b="-924"/>
          <a:stretch/>
        </p:blipFill>
        <p:spPr>
          <a:xfrm rot="5400000">
            <a:off x="4900590" y="1229276"/>
            <a:ext cx="3745487" cy="448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65834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2729</TotalTime>
  <Words>569</Words>
  <Application>Microsoft Macintosh PowerPoint</Application>
  <PresentationFormat>On-screen Show (4:3)</PresentationFormat>
  <Paragraphs>151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Technic</vt:lpstr>
      <vt:lpstr>Analyses of light higgs decays for the CLIC CDR</vt:lpstr>
      <vt:lpstr>Overview</vt:lpstr>
      <vt:lpstr>The CLIC environment</vt:lpstr>
      <vt:lpstr>The CLIC beams</vt:lpstr>
      <vt:lpstr>Backgrounds at CLIC</vt:lpstr>
      <vt:lpstr>The CDR benchmark point</vt:lpstr>
      <vt:lpstr>Setup</vt:lpstr>
      <vt:lpstr>Higgs decays to bottom and charm</vt:lpstr>
      <vt:lpstr>Pre-selection</vt:lpstr>
      <vt:lpstr>Flavour Tagging</vt:lpstr>
      <vt:lpstr>Event selection</vt:lpstr>
      <vt:lpstr>Results</vt:lpstr>
      <vt:lpstr>Higgs decays to muons</vt:lpstr>
      <vt:lpstr>Higgs decay to muons</vt:lpstr>
      <vt:lpstr>Analysis Strategy</vt:lpstr>
      <vt:lpstr>Results</vt:lpstr>
      <vt:lpstr>Electron Tagging in the forward region</vt:lpstr>
      <vt:lpstr>Momentum resolution</vt:lpstr>
      <vt:lpstr>Summary</vt:lpstr>
      <vt:lpstr>Supplementary Material</vt:lpstr>
      <vt:lpstr>Muon identification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Analyses of light higgs decays for the CLIC CDR</dc:title>
  <dc:creator>Jan Strube</dc:creator>
  <cp:lastModifiedBy>Jan Strube</cp:lastModifiedBy>
  <cp:revision>50</cp:revision>
  <dcterms:created xsi:type="dcterms:W3CDTF">2011-09-14T07:08:42Z</dcterms:created>
  <dcterms:modified xsi:type="dcterms:W3CDTF">2011-09-25T21:47:32Z</dcterms:modified>
</cp:coreProperties>
</file>