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4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5" r:id="rId2"/>
    <p:sldMasterId id="2147483697" r:id="rId3"/>
    <p:sldMasterId id="2147483709" r:id="rId4"/>
    <p:sldMasterId id="2147483722" r:id="rId5"/>
  </p:sldMasterIdLst>
  <p:notesMasterIdLst>
    <p:notesMasterId r:id="rId22"/>
  </p:notesMasterIdLst>
  <p:sldIdLst>
    <p:sldId id="257" r:id="rId6"/>
    <p:sldId id="5344" r:id="rId7"/>
    <p:sldId id="4782" r:id="rId8"/>
    <p:sldId id="5346" r:id="rId9"/>
    <p:sldId id="5356" r:id="rId10"/>
    <p:sldId id="5357" r:id="rId11"/>
    <p:sldId id="5358" r:id="rId12"/>
    <p:sldId id="5347" r:id="rId13"/>
    <p:sldId id="5348" r:id="rId14"/>
    <p:sldId id="5349" r:id="rId15"/>
    <p:sldId id="5350" r:id="rId16"/>
    <p:sldId id="5351" r:id="rId17"/>
    <p:sldId id="5352" r:id="rId18"/>
    <p:sldId id="5353" r:id="rId19"/>
    <p:sldId id="5354" r:id="rId20"/>
    <p:sldId id="5339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63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4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72" y="78"/>
      </p:cViewPr>
      <p:guideLst>
        <p:guide orient="horz" pos="2183"/>
        <p:guide pos="386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D5F4C0-A5EC-4FE2-9703-270C1CE1885F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262365-E959-4CAB-B1C4-A79DE9C8600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3043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6517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2721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3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4" name="PlaceHolder 5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7857633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7" name="PlaceHolder 3"/>
          <p:cNvSpPr>
            <a:spLocks noGrp="1"/>
          </p:cNvSpPr>
          <p:nvPr>
            <p:ph type="body"/>
          </p:nvPr>
        </p:nvSpPr>
        <p:spPr>
          <a:xfrm>
            <a:off x="431952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8" name="PlaceHolder 4"/>
          <p:cNvSpPr>
            <a:spLocks noGrp="1"/>
          </p:cNvSpPr>
          <p:nvPr>
            <p:ph type="body"/>
          </p:nvPr>
        </p:nvSpPr>
        <p:spPr>
          <a:xfrm>
            <a:off x="8029440" y="160464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9" name="PlaceHolder 5"/>
          <p:cNvSpPr>
            <a:spLocks noGrp="1"/>
          </p:cNvSpPr>
          <p:nvPr>
            <p:ph type="body"/>
          </p:nvPr>
        </p:nvSpPr>
        <p:spPr>
          <a:xfrm>
            <a:off x="60960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0" name="PlaceHolder 6"/>
          <p:cNvSpPr>
            <a:spLocks noGrp="1"/>
          </p:cNvSpPr>
          <p:nvPr>
            <p:ph type="body"/>
          </p:nvPr>
        </p:nvSpPr>
        <p:spPr>
          <a:xfrm>
            <a:off x="431952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41" name="PlaceHolder 7"/>
          <p:cNvSpPr>
            <a:spLocks noGrp="1"/>
          </p:cNvSpPr>
          <p:nvPr>
            <p:ph type="body"/>
          </p:nvPr>
        </p:nvSpPr>
        <p:spPr>
          <a:xfrm>
            <a:off x="8029440" y="3682560"/>
            <a:ext cx="35328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5403633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772640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066371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634744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9287863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73512452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5370592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20706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subTitle"/>
          </p:nvPr>
        </p:nvSpPr>
        <p:spPr>
          <a:xfrm>
            <a:off x="609600" y="3297782"/>
            <a:ext cx="1097232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4937347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28200849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2399709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49259497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0896995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06558381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13809150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839410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07379634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48176437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447101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552070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21448281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0969803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206092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998047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635620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67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181561208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71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2967148137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</p:spPr>
        <p:txBody>
          <a:bodyPr/>
          <a:lstStyle>
            <a:lvl1pPr>
              <a:lnSpc>
                <a:spcPts val="2600"/>
              </a:lnSpc>
              <a:defRPr sz="2133"/>
            </a:lvl1pPr>
            <a:lvl2pPr marL="453589" indent="-453589">
              <a:lnSpc>
                <a:spcPts val="2600"/>
              </a:lnSpc>
              <a:defRPr sz="2133"/>
            </a:lvl2pPr>
            <a:lvl3pPr marL="907177" indent="-453589">
              <a:lnSpc>
                <a:spcPts val="2600"/>
              </a:lnSpc>
              <a:defRPr sz="2133"/>
            </a:lvl3pPr>
            <a:lvl4pPr marL="1360766" indent="-453589">
              <a:lnSpc>
                <a:spcPts val="2600"/>
              </a:lnSpc>
              <a:defRPr sz="2133"/>
            </a:lvl4pPr>
            <a:lvl5pPr marL="1814355" indent="-453589">
              <a:lnSpc>
                <a:spcPts val="2600"/>
              </a:lnSpc>
              <a:defRPr sz="2133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7692814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680900977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7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7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3740866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2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661288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3" y="1904399"/>
            <a:ext cx="5272200" cy="4343400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9539773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585107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399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723500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3473849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333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069631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52669"/>
            <a:ext cx="12192000" cy="640533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333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333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283763707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24573531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9313191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1872000"/>
            <a:ext cx="5364000" cy="4118400"/>
          </a:xfrm>
        </p:spPr>
        <p:txBody>
          <a:bodyPr/>
          <a:lstStyle>
            <a:lvl1pPr>
              <a:spcBef>
                <a:spcPts val="1851"/>
              </a:spcBef>
              <a:defRPr sz="1800" b="1"/>
            </a:lvl1pPr>
            <a:lvl2pPr marL="629984" indent="0">
              <a:buNone/>
              <a:tabLst>
                <a:tab pos="5273868" algn="r"/>
              </a:tabLst>
              <a:defRPr/>
            </a:lvl2pPr>
            <a:lvl3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3pPr>
            <a:lvl4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4pPr>
            <a:lvl5pPr marL="1493963" indent="0">
              <a:buFont typeface="Arial" panose="020B0604020202020204" pitchFamily="34" charset="0"/>
              <a:buNone/>
              <a:tabLst>
                <a:tab pos="5273868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871133629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90400" y="1394775"/>
            <a:ext cx="11017800" cy="2387600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4751"/>
              </a:lnSpc>
              <a:defRPr sz="45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590400" y="3843045"/>
            <a:ext cx="11017800" cy="1655763"/>
          </a:xfrm>
        </p:spPr>
        <p:txBody>
          <a:bodyPr>
            <a:noAutofit/>
          </a:bodyPr>
          <a:lstStyle>
            <a:lvl1pPr marL="0" indent="0" algn="ctr">
              <a:buNone/>
              <a:defRPr sz="150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</p:spTree>
    <p:extLst>
      <p:ext uri="{BB962C8B-B14F-4D97-AF65-F5344CB8AC3E}">
        <p14:creationId xmlns:p14="http://schemas.microsoft.com/office/powerpoint/2010/main" val="3857259317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249600" y="2327328"/>
            <a:ext cx="5364000" cy="3663000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914377" rtl="0" eaLnBrk="1" fontAlgn="auto" latinLnBrk="0" hangingPunct="1">
              <a:lnSpc>
                <a:spcPts val="18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539815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6980889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4" y="1110600"/>
            <a:ext cx="3384551" cy="2313000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3726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184358" y="11106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3094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403726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84358" y="3861000"/>
            <a:ext cx="3384551" cy="23130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590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27600" y="3501008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43590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8127600" y="6237313"/>
            <a:ext cx="347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297713878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623095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399"/>
            <a:ext cx="5272200" cy="4343400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81553541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87400" y="1904401"/>
            <a:ext cx="5272200" cy="3810855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240016" y="5823266"/>
            <a:ext cx="5364000" cy="278063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0"/>
            </a:lvl1pPr>
            <a:lvl2pPr marL="0" indent="0">
              <a:lnSpc>
                <a:spcPts val="1351"/>
              </a:lnSpc>
              <a:buFontTx/>
              <a:buNone/>
              <a:defRPr sz="1000" b="0"/>
            </a:lvl2pPr>
            <a:lvl3pPr marL="0" indent="0">
              <a:lnSpc>
                <a:spcPts val="1351"/>
              </a:lnSpc>
              <a:buFontTx/>
              <a:buNone/>
              <a:defRPr sz="1000" b="0"/>
            </a:lvl3pPr>
            <a:lvl4pPr marL="0" indent="0">
              <a:lnSpc>
                <a:spcPts val="1351"/>
              </a:lnSpc>
              <a:buFontTx/>
              <a:buNone/>
              <a:defRPr sz="1000" b="0"/>
            </a:lvl4pPr>
            <a:lvl5pPr marL="0" indent="0">
              <a:lnSpc>
                <a:spcPts val="1351"/>
              </a:lnSpc>
              <a:buFontTx/>
              <a:buNone/>
              <a:defRPr sz="1000" b="0"/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04655775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2800" y="1904401"/>
            <a:ext cx="5272200" cy="3810855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249600" y="1872797"/>
            <a:ext cx="536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249600" y="2327400"/>
            <a:ext cx="536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 err="1"/>
              <a:t>Zweite</a:t>
            </a:r>
            <a:r>
              <a:rPr lang="en-US" noProof="0" dirty="0"/>
              <a:t> Ebene</a:t>
            </a:r>
          </a:p>
          <a:p>
            <a:pPr lvl="3"/>
            <a:r>
              <a:rPr lang="en-US" noProof="0" dirty="0" err="1"/>
              <a:t>Dritte</a:t>
            </a:r>
            <a:r>
              <a:rPr lang="en-US" noProof="0" dirty="0"/>
              <a:t> Ebene</a:t>
            </a:r>
          </a:p>
          <a:p>
            <a:pPr lvl="4"/>
            <a:r>
              <a:rPr lang="en-US" noProof="0" dirty="0" err="1"/>
              <a:t>Vierte</a:t>
            </a:r>
            <a:r>
              <a:rPr lang="en-US" noProof="0" dirty="0"/>
              <a:t>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1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92104325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404601" y="19044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3474000" cy="283411"/>
          </a:xfrm>
        </p:spPr>
        <p:txBody>
          <a:bodyPr>
            <a:noAutofit/>
          </a:bodyPr>
          <a:lstStyle>
            <a:lvl1pPr>
              <a:defRPr sz="1800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3474000" cy="3663000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127000" y="2327400"/>
            <a:ext cx="3474000" cy="36630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4404601" y="4165200"/>
            <a:ext cx="3384551" cy="2008800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49" y="6165000"/>
            <a:ext cx="3473851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34532230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431999"/>
            <a:ext cx="12192000" cy="6426000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5124600"/>
            <a:ext cx="12192000" cy="1733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590400" y="6093296"/>
            <a:ext cx="3465000" cy="378341"/>
          </a:xfrm>
        </p:spPr>
        <p:txBody>
          <a:bodyPr wrap="none">
            <a:noAutofit/>
          </a:bodyPr>
          <a:lstStyle>
            <a:lvl1pPr>
              <a:lnSpc>
                <a:spcPts val="1351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3pPr>
            <a:lvl4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4pPr>
            <a:lvl5pPr marL="0" indent="0">
              <a:lnSpc>
                <a:spcPts val="1351"/>
              </a:lnSpc>
              <a:buFontTx/>
              <a:buNone/>
              <a:defRPr sz="1000" b="0">
                <a:solidFill>
                  <a:schemeClr val="bg1"/>
                </a:solidFill>
              </a:defRPr>
            </a:lvl5pPr>
            <a:lvl6pPr marL="2285943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20826985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7452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subTitle"/>
          </p:nvPr>
        </p:nvSpPr>
        <p:spPr>
          <a:xfrm>
            <a:off x="590400" y="7622822"/>
            <a:ext cx="11017440" cy="590996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pPr algn="ctr"/>
            <a:endParaRPr lang="en-GB" sz="4267" b="0" strike="noStrike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642972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639246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232320" y="368256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815227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590400" y="3321519"/>
            <a:ext cx="11017440" cy="514243"/>
          </a:xfrm>
          <a:prstGeom prst="rect">
            <a:avLst/>
          </a:prstGeom>
        </p:spPr>
        <p:txBody>
          <a:bodyPr lIns="0" tIns="0" rIns="0" bIns="0" anchor="ctr">
            <a:spAutoFit/>
          </a:bodyPr>
          <a:lstStyle/>
          <a:p>
            <a:endParaRPr lang="de-DE" sz="1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60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232320" y="1604640"/>
            <a:ext cx="535440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26" name="PlaceHolder 4"/>
          <p:cNvSpPr>
            <a:spLocks noGrp="1"/>
          </p:cNvSpPr>
          <p:nvPr>
            <p:ph type="body"/>
          </p:nvPr>
        </p:nvSpPr>
        <p:spPr>
          <a:xfrm>
            <a:off x="609600" y="3682560"/>
            <a:ext cx="10972320" cy="189696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de-DE" sz="1600" b="0" strike="noStrike" spc="-1">
              <a:solidFill>
                <a:srgbClr val="0F124A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208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6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Relationship Id="rId14" Type="http://schemas.openxmlformats.org/officeDocument/2006/relationships/image" Target="../media/image4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image" Target="../media/image7.png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image" Target="../media/image6.png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fik 9"/>
          <p:cNvPicPr/>
          <p:nvPr/>
        </p:nvPicPr>
        <p:blipFill>
          <a:blip r:embed="rId14"/>
          <a:stretch/>
        </p:blipFill>
        <p:spPr>
          <a:xfrm>
            <a:off x="0" y="0"/>
            <a:ext cx="12191520" cy="6857760"/>
          </a:xfrm>
          <a:prstGeom prst="rect">
            <a:avLst/>
          </a:prstGeom>
          <a:ln>
            <a:noFill/>
          </a:ln>
        </p:spPr>
      </p:pic>
      <p:pic>
        <p:nvPicPr>
          <p:cNvPr id="7" name="Grafik 11"/>
          <p:cNvPicPr/>
          <p:nvPr/>
        </p:nvPicPr>
        <p:blipFill>
          <a:blip r:embed="rId15">
            <a:alphaModFix amt="40000"/>
          </a:blip>
          <a:stretch/>
        </p:blipFill>
        <p:spPr>
          <a:xfrm>
            <a:off x="3506400" y="1132320"/>
            <a:ext cx="5465280" cy="4798560"/>
          </a:xfrm>
          <a:prstGeom prst="rect">
            <a:avLst/>
          </a:prstGeom>
          <a:ln>
            <a:noFill/>
          </a:ln>
        </p:spPr>
      </p:pic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590400" y="1394880"/>
            <a:ext cx="11017440" cy="2387040"/>
          </a:xfrm>
          <a:prstGeom prst="rect">
            <a:avLst/>
          </a:prstGeom>
        </p:spPr>
        <p:txBody>
          <a:bodyPr anchor="b">
            <a:noAutofit/>
          </a:bodyPr>
          <a:lstStyle/>
          <a:p>
            <a:pPr algn="ctr">
              <a:lnSpc>
                <a:spcPts val="3563"/>
              </a:lnSpc>
            </a:pPr>
            <a:r>
              <a:rPr lang="de-DE" sz="4800" b="0" strike="noStrike" cap="all" spc="-1">
                <a:solidFill>
                  <a:srgbClr val="FFFFFF"/>
                </a:solidFill>
                <a:latin typeface="Arial"/>
              </a:rPr>
              <a:t>Add Title</a:t>
            </a:r>
            <a:endParaRPr lang="de-DE" sz="4800" b="0" strike="noStrike" spc="-1">
              <a:solidFill>
                <a:srgbClr val="0F124A"/>
              </a:solidFill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ldNum"/>
          </p:nvPr>
        </p:nvSpPr>
        <p:spPr>
          <a:xfrm>
            <a:off x="11660640" y="70080"/>
            <a:ext cx="385440" cy="22608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algn="r">
              <a:lnSpc>
                <a:spcPts val="1652"/>
              </a:lnSpc>
            </a:pPr>
            <a:fld id="{5418D9B7-41AC-4D4F-BA1A-FF1ECBDC2359}" type="slidenum">
              <a:rPr lang="en-GB" sz="1067" spc="-1" smtClean="0">
                <a:solidFill>
                  <a:srgbClr val="FFFFFF"/>
                </a:solidFill>
              </a:rPr>
              <a:pPr algn="r">
                <a:lnSpc>
                  <a:spcPts val="1652"/>
                </a:lnSpc>
              </a:pPr>
              <a:t>‹#›</a:t>
            </a:fld>
            <a:endParaRPr lang="en-GB" sz="1067" spc="-1">
              <a:latin typeface="Times New Roman"/>
            </a:endParaRPr>
          </a:p>
        </p:txBody>
      </p:sp>
      <p:pic>
        <p:nvPicPr>
          <p:cNvPr id="4" name="Grafik 15"/>
          <p:cNvPicPr/>
          <p:nvPr/>
        </p:nvPicPr>
        <p:blipFill>
          <a:blip r:embed="rId16"/>
          <a:stretch/>
        </p:blipFill>
        <p:spPr>
          <a:xfrm>
            <a:off x="173760" y="127680"/>
            <a:ext cx="596640" cy="239520"/>
          </a:xfrm>
          <a:prstGeom prst="rect">
            <a:avLst/>
          </a:prstGeom>
          <a:ln>
            <a:noFill/>
          </a:ln>
        </p:spPr>
      </p:pic>
      <p:sp>
        <p:nvSpPr>
          <p:cNvPr id="5" name="PlaceHolder 3"/>
          <p:cNvSpPr>
            <a:spLocks noGrp="1"/>
          </p:cNvSpPr>
          <p:nvPr>
            <p:ph type="body"/>
          </p:nvPr>
        </p:nvSpPr>
        <p:spPr>
          <a:xfrm>
            <a:off x="609600" y="1604640"/>
            <a:ext cx="1097232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Click to edit the outline text format</a:t>
            </a:r>
          </a:p>
          <a:p>
            <a:pPr marL="1151971" lvl="1" indent="-431989">
              <a:spcBef>
                <a:spcPts val="1512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Second Outline Level</a:t>
            </a:r>
          </a:p>
          <a:p>
            <a:pPr marL="1727957" lvl="2" indent="-383990">
              <a:spcBef>
                <a:spcPts val="113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Third Outline Level</a:t>
            </a:r>
          </a:p>
          <a:p>
            <a:pPr marL="2303942" lvl="3" indent="-287993">
              <a:spcBef>
                <a:spcPts val="756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de-DE" sz="1600" b="0" strike="noStrike" spc="-1">
                <a:solidFill>
                  <a:srgbClr val="0F124A"/>
                </a:solidFill>
                <a:latin typeface="Arial"/>
              </a:rPr>
              <a:t>Fourth Outline Level</a:t>
            </a:r>
          </a:p>
          <a:p>
            <a:pPr marL="2879928" lvl="4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Fifth Outline Level</a:t>
            </a:r>
          </a:p>
          <a:p>
            <a:pPr marL="3455914" lvl="5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Sixth Outline Level</a:t>
            </a:r>
          </a:p>
          <a:p>
            <a:pPr marL="4031899" lvl="6" indent="-287993">
              <a:spcBef>
                <a:spcPts val="37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de-DE" sz="2667" b="0" strike="noStrike" spc="-1">
                <a:solidFill>
                  <a:srgbClr val="0F124A"/>
                </a:solidFill>
                <a:latin typeface="Arial"/>
              </a:rPr>
              <a:t>Seventh Outline Level</a:t>
            </a:r>
          </a:p>
        </p:txBody>
      </p:sp>
    </p:spTree>
    <p:extLst>
      <p:ext uri="{BB962C8B-B14F-4D97-AF65-F5344CB8AC3E}">
        <p14:creationId xmlns:p14="http://schemas.microsoft.com/office/powerpoint/2010/main" val="203798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1219170" rtl="0" eaLnBrk="1" latinLnBrk="0" hangingPunct="1">
        <a:lnSpc>
          <a:spcPts val="4751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75986" indent="-431989" algn="l" defTabSz="1219170" rtl="0" eaLnBrk="1" latinLnBrk="0" hangingPunct="1">
        <a:lnSpc>
          <a:spcPct val="90000"/>
        </a:lnSpc>
        <a:spcBef>
          <a:spcPts val="1889"/>
        </a:spcBef>
        <a:buClr>
          <a:srgbClr val="000000"/>
        </a:buClr>
        <a:buSzPct val="45000"/>
        <a:buFont typeface="Wingdings" charset="2"/>
        <a:buChar char="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600" y="6378000"/>
            <a:ext cx="12191400" cy="480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675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37176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106410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0"/>
            <a:ext cx="11017800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399" y="126621"/>
            <a:ext cx="432000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1067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73934" y="6498000"/>
            <a:ext cx="597087" cy="240000"/>
          </a:xfrm>
          <a:prstGeom prst="rect">
            <a:avLst/>
          </a:prstGeom>
        </p:spPr>
      </p:pic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0FBBF62-B1FF-50E0-1044-0A445B239A6E}"/>
              </a:ext>
            </a:extLst>
          </p:cNvPr>
          <p:cNvCxnSpPr/>
          <p:nvPr userDrawn="1"/>
        </p:nvCxnSpPr>
        <p:spPr>
          <a:xfrm>
            <a:off x="0" y="770400"/>
            <a:ext cx="1219200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36814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0" r:id="rId1"/>
    <p:sldLayoutId id="2147483711" r:id="rId2"/>
    <p:sldLayoutId id="2147483712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  <p:sldLayoutId id="2147483719" r:id="rId10"/>
    <p:sldLayoutId id="2147483720" r:id="rId11"/>
    <p:sldLayoutId id="2147483721" r:id="rId12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47984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71976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95968" indent="-323992" algn="l" defTabSz="914377" rtl="0" eaLnBrk="1" latinLnBrk="0" hangingPunct="1">
        <a:lnSpc>
          <a:spcPts val="1851"/>
        </a:lnSpc>
        <a:spcBef>
          <a:spcPts val="0"/>
        </a:spcBef>
        <a:buSzPct val="10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0401"/>
            <a:ext cx="11017800" cy="1072089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90400" y="2327249"/>
            <a:ext cx="11017800" cy="366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 userDrawn="1"/>
        </p:nvSpPr>
        <p:spPr>
          <a:xfrm>
            <a:off x="0" y="0"/>
            <a:ext cx="12191400" cy="432000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90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660401" y="69893"/>
            <a:ext cx="385972" cy="226761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651"/>
              </a:lnSpc>
              <a:defRPr sz="751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8" name="Picture 7" descr="A picture containing icon&#10;&#10;Description automatically generated">
            <a:extLst>
              <a:ext uri="{FF2B5EF4-FFF2-40B4-BE49-F238E27FC236}">
                <a16:creationId xmlns:a16="http://schemas.microsoft.com/office/drawing/2014/main" id="{4B373741-07FC-4471-877C-C8CBE6CCEBA1}"/>
              </a:ext>
            </a:extLst>
          </p:cNvPr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88" y="90900"/>
            <a:ext cx="745421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41862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</p:sldLayoutIdLst>
  <p:hf hdr="0" ftr="0" dt="0"/>
  <p:txStyles>
    <p:titleStyle>
      <a:lvl1pPr algn="l" defTabSz="914377" rtl="0" eaLnBrk="1" latinLnBrk="0" hangingPunct="1">
        <a:lnSpc>
          <a:spcPts val="4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None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23992" indent="-323992" algn="l" defTabSz="914377" rtl="0" eaLnBrk="1" latinLnBrk="0" hangingPunct="1">
        <a:lnSpc>
          <a:spcPts val="1851"/>
        </a:lnSpc>
        <a:spcBef>
          <a:spcPts val="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323992" indent="-323992" algn="l" defTabSz="914377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3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23992" indent="-323992" algn="l" defTabSz="914377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3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323992" indent="-323992" algn="l" defTabSz="914377" rtl="0" eaLnBrk="1" latinLnBrk="0" hangingPunct="1">
        <a:lnSpc>
          <a:spcPts val="1851"/>
        </a:lnSpc>
        <a:spcBef>
          <a:spcPts val="0"/>
        </a:spcBef>
        <a:buSzPct val="120000"/>
        <a:buFontTx/>
        <a:buBlip>
          <a:blip r:embed="rId13"/>
        </a:buBlip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8312">
          <p15:clr>
            <a:srgbClr val="F26B43"/>
          </p15:clr>
        </p15:guide>
        <p15:guide id="3" pos="241">
          <p15:clr>
            <a:srgbClr val="F26B43"/>
          </p15:clr>
        </p15:guide>
        <p15:guide id="4" pos="785">
          <p15:clr>
            <a:srgbClr val="F26B43"/>
          </p15:clr>
        </p15:guide>
        <p15:guide id="5" pos="2690">
          <p15:clr>
            <a:srgbClr val="F26B43"/>
          </p15:clr>
        </p15:guide>
        <p15:guide id="6" pos="3189">
          <p15:clr>
            <a:srgbClr val="F26B43"/>
          </p15:clr>
        </p15:guide>
        <p15:guide id="7" pos="15119">
          <p15:clr>
            <a:srgbClr val="F26B43"/>
          </p15:clr>
        </p15:guide>
        <p15:guide id="8" pos="14575">
          <p15:clr>
            <a:srgbClr val="F26B43"/>
          </p15:clr>
        </p15:guide>
        <p15:guide id="9" pos="5548">
          <p15:clr>
            <a:srgbClr val="F26B43"/>
          </p15:clr>
        </p15:guide>
        <p15:guide id="10" pos="5049">
          <p15:clr>
            <a:srgbClr val="F26B43"/>
          </p15:clr>
        </p15:guide>
        <p15:guide id="12" pos="7929">
          <p15:clr>
            <a:srgbClr val="F26B43"/>
          </p15:clr>
        </p15:guide>
        <p15:guide id="13" pos="7431">
          <p15:clr>
            <a:srgbClr val="F26B43"/>
          </p15:clr>
        </p15:guide>
        <p15:guide id="14" pos="12670">
          <p15:clr>
            <a:srgbClr val="F26B43"/>
          </p15:clr>
        </p15:guide>
        <p15:guide id="15" pos="12171">
          <p15:clr>
            <a:srgbClr val="F26B43"/>
          </p15:clr>
        </p15:guide>
        <p15:guide id="16" pos="10311">
          <p15:clr>
            <a:srgbClr val="F26B43"/>
          </p15:clr>
        </p15:guide>
        <p15:guide id="17" pos="9812">
          <p15:clr>
            <a:srgbClr val="F26B43"/>
          </p15:clr>
        </p15:guide>
        <p15:guide id="19" orient="horz" pos="328">
          <p15:clr>
            <a:srgbClr val="F26B43"/>
          </p15:clr>
        </p15:guide>
        <p15:guide id="21" orient="horz" pos="532">
          <p15:clr>
            <a:srgbClr val="F26B43"/>
          </p15:clr>
        </p15:guide>
        <p15:guide id="23" orient="horz" pos="1031">
          <p15:clr>
            <a:srgbClr val="F26B43"/>
          </p15:clr>
        </p15:guide>
        <p15:guide id="24" orient="horz" pos="7518">
          <p15:clr>
            <a:srgbClr val="F26B43"/>
          </p15:clr>
        </p15:guide>
        <p15:guide id="25" orient="horz" pos="7835">
          <p15:clr>
            <a:srgbClr val="F26B43"/>
          </p15:clr>
        </p15:guide>
        <p15:guide id="26" pos="768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pn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extShape 1"/>
          <p:cNvSpPr txBox="1"/>
          <p:nvPr/>
        </p:nvSpPr>
        <p:spPr>
          <a:xfrm>
            <a:off x="450153" y="602195"/>
            <a:ext cx="11017440" cy="238704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lstStyle/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GB" sz="3733" cap="all" spc="-1" dirty="0">
                <a:solidFill>
                  <a:srgbClr val="FFFFFF"/>
                </a:solidFill>
                <a:latin typeface="Arial"/>
              </a:rPr>
              <a:t>General Information </a:t>
            </a:r>
          </a:p>
          <a:p>
            <a:pPr algn="ctr" defTabSz="1219170">
              <a:lnSpc>
                <a:spcPts val="4751"/>
              </a:lnSpc>
              <a:tabLst>
                <a:tab pos="3143250" algn="l"/>
              </a:tabLst>
            </a:pPr>
            <a:r>
              <a:rPr lang="en-GB" sz="3733" cap="all" spc="-1" dirty="0">
                <a:solidFill>
                  <a:srgbClr val="FFFFFF"/>
                </a:solidFill>
                <a:latin typeface="Arial"/>
              </a:rPr>
              <a:t>follow up FCC Week 2025, IPAC’25, STCF review, and </a:t>
            </a:r>
            <a:r>
              <a:rPr lang="en-GB" sz="3733" cap="all" spc="-1" dirty="0" err="1">
                <a:solidFill>
                  <a:srgbClr val="FFFFFF"/>
                </a:solidFill>
                <a:latin typeface="Arial"/>
              </a:rPr>
              <a:t>fCC</a:t>
            </a:r>
            <a:r>
              <a:rPr lang="en-GB" sz="3733" cap="all" spc="-1" dirty="0">
                <a:solidFill>
                  <a:srgbClr val="FFFFFF"/>
                </a:solidFill>
                <a:latin typeface="Arial"/>
              </a:rPr>
              <a:t> retreat</a:t>
            </a:r>
            <a:endParaRPr lang="de-DE" sz="3733" spc="-1" dirty="0">
              <a:solidFill>
                <a:srgbClr val="0F124A"/>
              </a:solidFill>
              <a:latin typeface="Arial"/>
            </a:endParaRPr>
          </a:p>
        </p:txBody>
      </p:sp>
      <p:sp>
        <p:nvSpPr>
          <p:cNvPr id="254" name="TextShape 2"/>
          <p:cNvSpPr txBox="1"/>
          <p:nvPr/>
        </p:nvSpPr>
        <p:spPr>
          <a:xfrm>
            <a:off x="590400" y="4606675"/>
            <a:ext cx="11017440" cy="1655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lstStyle/>
          <a:p>
            <a:pPr algn="ctr" defTabSz="1219170">
              <a:lnSpc>
                <a:spcPts val="1852"/>
              </a:lnSpc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208th FCC-ee Accelerator Design Meeting</a:t>
            </a:r>
          </a:p>
          <a:p>
            <a:pPr algn="ctr" defTabSz="1219170">
              <a:lnSpc>
                <a:spcPts val="1852"/>
              </a:lnSpc>
            </a:pPr>
            <a:r>
              <a:rPr lang="en-GB" sz="1600" spc="-1" dirty="0">
                <a:solidFill>
                  <a:srgbClr val="FFFFFF"/>
                </a:solidFill>
                <a:latin typeface="Arial"/>
              </a:rPr>
              <a:t>19 June 2025 </a:t>
            </a:r>
            <a:endParaRPr lang="en-US" sz="1600" spc="-1" dirty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255" name="TextShape 3"/>
          <p:cNvSpPr txBox="1"/>
          <p:nvPr/>
        </p:nvSpPr>
        <p:spPr>
          <a:xfrm>
            <a:off x="11660640" y="130080"/>
            <a:ext cx="385440" cy="2260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lstStyle/>
          <a:p>
            <a:pPr algn="r" defTabSz="1219170">
              <a:lnSpc>
                <a:spcPts val="1652"/>
              </a:lnSpc>
            </a:pPr>
            <a:fld id="{FCF8C41B-6C38-4A78-9906-C2FF7FEA7BAE}" type="slidenum">
              <a:rPr lang="en-GB" sz="1067" spc="-1">
                <a:solidFill>
                  <a:srgbClr val="FFFFFF"/>
                </a:solidFill>
                <a:latin typeface="Arial"/>
              </a:rPr>
              <a:pPr algn="r" defTabSz="1219170">
                <a:lnSpc>
                  <a:spcPts val="1652"/>
                </a:lnSpc>
              </a:pPr>
              <a:t>1</a:t>
            </a:fld>
            <a:endParaRPr lang="en-GB" sz="1067" spc="-1">
              <a:solidFill>
                <a:prstClr val="black"/>
              </a:solidFill>
              <a:latin typeface="Times New Roman"/>
            </a:endParaRPr>
          </a:p>
        </p:txBody>
      </p:sp>
      <p:sp>
        <p:nvSpPr>
          <p:cNvPr id="256" name="CustomShape 4"/>
          <p:cNvSpPr/>
          <p:nvPr/>
        </p:nvSpPr>
        <p:spPr>
          <a:xfrm>
            <a:off x="1344000" y="130080"/>
            <a:ext cx="2717760" cy="226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0000" tIns="60000" rIns="120000" bIns="60000">
            <a:noAutofit/>
          </a:bodyPr>
          <a:lstStyle/>
          <a:p>
            <a:pPr defTabSz="1219170">
              <a:lnSpc>
                <a:spcPts val="1652"/>
              </a:lnSpc>
            </a:pPr>
            <a:endParaRPr lang="en-GB" sz="1200" spc="-1" dirty="0">
              <a:solidFill>
                <a:prstClr val="black"/>
              </a:solidFill>
              <a:latin typeface="Arial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23B58C8-A58F-0BED-523F-46DF4812DD3E}"/>
              </a:ext>
            </a:extLst>
          </p:cNvPr>
          <p:cNvSpPr txBox="1"/>
          <p:nvPr/>
        </p:nvSpPr>
        <p:spPr>
          <a:xfrm>
            <a:off x="4523229" y="3367067"/>
            <a:ext cx="2871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1219170"/>
            <a:r>
              <a:rPr lang="en-US" sz="2400" dirty="0">
                <a:solidFill>
                  <a:prstClr val="white"/>
                </a:solidFill>
                <a:latin typeface="Arial"/>
              </a:rPr>
              <a:t>Frank Zimmermann</a:t>
            </a:r>
            <a:endParaRPr lang="en-GB" sz="2400" dirty="0">
              <a:solidFill>
                <a:prstClr val="white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EE75F59-C841-1D2B-F537-D71BD5872E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17C3C80-9D72-D6B9-D49E-8CCCC0D676C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AB63663-C040-9C03-FDB9-5BC060F2B461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milestones for pre-TDR phase: D1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520100A-F024-CA69-B6F7-DBB46878071E}"/>
              </a:ext>
            </a:extLst>
          </p:cNvPr>
          <p:cNvSpPr txBox="1"/>
          <p:nvPr/>
        </p:nvSpPr>
        <p:spPr>
          <a:xfrm>
            <a:off x="707231" y="1443841"/>
            <a:ext cx="99893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1.a decision on new baseline optics, GHC vs LCC, after completing both optics, by March 2026  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US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1.b decision on IR solenoid compensation scheme, also by March 2026 </a:t>
            </a: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endParaRPr lang="en-US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US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1.c review tolerances, e.g. multipole errors, and “understand” the underlying physical mechanisms plus develop mitigation/correction measures </a:t>
            </a:r>
            <a:endParaRPr lang="en-GB" sz="3200" dirty="0"/>
          </a:p>
        </p:txBody>
      </p:sp>
    </p:spTree>
    <p:extLst>
      <p:ext uri="{BB962C8B-B14F-4D97-AF65-F5344CB8AC3E}">
        <p14:creationId xmlns:p14="http://schemas.microsoft.com/office/powerpoint/2010/main" val="2333018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40C8E84-5C72-13E0-0321-E81B2DF359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D567AA4-50A4-77D6-E3CD-D95F480F0A3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16940C-313D-5700-23A7-933EB9D0115C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milestones for pre-TDR phase: D2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A5F207-1DC0-F9D0-57F3-C4D32A98B260}"/>
              </a:ext>
            </a:extLst>
          </p:cNvPr>
          <p:cNvSpPr txBox="1"/>
          <p:nvPr/>
        </p:nvSpPr>
        <p:spPr>
          <a:xfrm>
            <a:off x="707231" y="1443841"/>
            <a:ext cx="9989344" cy="40318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2.a choice baseline </a:t>
            </a:r>
            <a:r>
              <a:rPr lang="en-GB" sz="3200" dirty="0"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o</a:t>
            </a: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ptics – FODO or HFD by March 2026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2.b  adjust circumference and bypass detectors on the inside, match dispersion in experimental straights and insert wigglers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2.c review tolerances and operation modes</a:t>
            </a:r>
          </a:p>
        </p:txBody>
      </p:sp>
    </p:spTree>
    <p:extLst>
      <p:ext uri="{BB962C8B-B14F-4D97-AF65-F5344CB8AC3E}">
        <p14:creationId xmlns:p14="http://schemas.microsoft.com/office/powerpoint/2010/main" val="34275147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A426027-2351-9CD4-C4D7-EA1EEA974C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8421A4B-41A9-BCAB-30A4-ECF92DB0E67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0726708-E231-85AC-3F81-9C94FA2F0C4A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milestones for pre-TDR phase: D3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6B2522B-E6CE-ACCA-E6DA-13B62F82350B}"/>
              </a:ext>
            </a:extLst>
          </p:cNvPr>
          <p:cNvSpPr txBox="1"/>
          <p:nvPr/>
        </p:nvSpPr>
        <p:spPr>
          <a:xfrm>
            <a:off x="707231" y="1443841"/>
            <a:ext cx="9989344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3.a finalize damping ring design with sufficient DA and MA, estimate positron transmission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3.b use results from PSI P3 experiment for revised performance estimate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3.c complete concept &amp; design for </a:t>
            </a:r>
            <a:r>
              <a:rPr lang="en-GB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prepolarised</a:t>
            </a: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pilot bunches from injector complex, including spin transport up to collider ring</a:t>
            </a:r>
          </a:p>
        </p:txBody>
      </p:sp>
    </p:spTree>
    <p:extLst>
      <p:ext uri="{BB962C8B-B14F-4D97-AF65-F5344CB8AC3E}">
        <p14:creationId xmlns:p14="http://schemas.microsoft.com/office/powerpoint/2010/main" val="467215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BA70417-933A-6922-B709-975A751D387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651693B-9289-B8F7-7033-AA2FF496B0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181A02-8F5E-9FB8-540A-05E3A709A7F1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milestones for pre-TDR phase: D4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1CD6432-8E16-1592-6FEC-1B613FEEB446}"/>
              </a:ext>
            </a:extLst>
          </p:cNvPr>
          <p:cNvSpPr txBox="1"/>
          <p:nvPr/>
        </p:nvSpPr>
        <p:spPr>
          <a:xfrm>
            <a:off x="707231" y="1443841"/>
            <a:ext cx="9989344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4.a prototype </a:t>
            </a:r>
            <a:r>
              <a:rPr lang="en-GB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tristron</a:t>
            </a: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4.b prototype 400 MHz cavity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4.c prototype 800 MHz cavity</a:t>
            </a:r>
          </a:p>
        </p:txBody>
      </p:sp>
    </p:spTree>
    <p:extLst>
      <p:ext uri="{BB962C8B-B14F-4D97-AF65-F5344CB8AC3E}">
        <p14:creationId xmlns:p14="http://schemas.microsoft.com/office/powerpoint/2010/main" val="236441747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35E9BA1-9E79-0A5D-2482-C2FB5F6FD8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8AB7B-CD97-48FA-9929-AA4CBAE741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6A40B14-6F39-3AE7-F59C-53DEE4415B71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milestones for pre-TDR phase: D5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9FB9F5C-0438-E9FC-EA9C-4559BEC92A8F}"/>
              </a:ext>
            </a:extLst>
          </p:cNvPr>
          <p:cNvSpPr txBox="1"/>
          <p:nvPr/>
        </p:nvSpPr>
        <p:spPr>
          <a:xfrm>
            <a:off x="707231" y="1443841"/>
            <a:ext cx="9989344" cy="35394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5.a consolidated </a:t>
            </a:r>
            <a:r>
              <a:rPr lang="en-GB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photonstop</a:t>
            </a: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design and </a:t>
            </a:r>
            <a:r>
              <a:rPr lang="en-GB" sz="3200" dirty="0" err="1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photonstop</a:t>
            </a: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 placement for collider rings 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5.b preparation/concept for industrialisation of chamber production and NEG coating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5.c consolidated vacuum system for booster</a:t>
            </a:r>
          </a:p>
        </p:txBody>
      </p:sp>
    </p:spTree>
    <p:extLst>
      <p:ext uri="{BB962C8B-B14F-4D97-AF65-F5344CB8AC3E}">
        <p14:creationId xmlns:p14="http://schemas.microsoft.com/office/powerpoint/2010/main" val="46815013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E2A5C32-4742-D1DF-8AFE-0D64C6FE21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0E3A4A3-EC99-5486-8610-908C58B723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725DB8C-6528-1E1A-B2F3-F8B632CC3701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interfaces 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for pre-TDR phase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9144B0F-3F91-3ADE-23C8-4DCCA560159E}"/>
              </a:ext>
            </a:extLst>
          </p:cNvPr>
          <p:cNvSpPr txBox="1"/>
          <p:nvPr/>
        </p:nvSpPr>
        <p:spPr>
          <a:xfrm>
            <a:off x="707231" y="1443841"/>
            <a:ext cx="9989344" cy="30469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Tunnel integration 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Cost estimates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>
              <a:buNone/>
            </a:pPr>
            <a:r>
              <a:rPr lang="en-GB" sz="32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TI</a:t>
            </a:r>
          </a:p>
          <a:p>
            <a:pPr>
              <a:buNone/>
            </a:pPr>
            <a:endParaRPr lang="en-GB" sz="32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228126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74035A3-50A2-8527-D643-543F630B492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879B7B5-281A-C262-AC51-85037F12B4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B321EEB-EFBD-653D-E79B-2866C048C89D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r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egular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reports at the ADC / optics design meeting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E62E90D-0ECC-4F02-6513-CD93C73D8E5C}"/>
              </a:ext>
            </a:extLst>
          </p:cNvPr>
          <p:cNvSpPr txBox="1"/>
          <p:nvPr/>
        </p:nvSpPr>
        <p:spPr>
          <a:xfrm>
            <a:off x="750744" y="1363579"/>
            <a:ext cx="6156612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/>
              <a:t>Layout and Optics Design </a:t>
            </a:r>
          </a:p>
          <a:p>
            <a:endParaRPr lang="en-GB" sz="2400" dirty="0"/>
          </a:p>
          <a:p>
            <a:r>
              <a:rPr lang="en-GB" sz="2400" dirty="0"/>
              <a:t>Optics Correction &amp; Tuning</a:t>
            </a:r>
          </a:p>
          <a:p>
            <a:endParaRPr lang="en-GB" sz="2400" dirty="0"/>
          </a:p>
          <a:p>
            <a:r>
              <a:rPr lang="en-GB" sz="2400" dirty="0"/>
              <a:t>MDI</a:t>
            </a:r>
          </a:p>
          <a:p>
            <a:endParaRPr lang="en-GB" sz="2400" dirty="0"/>
          </a:p>
          <a:p>
            <a:r>
              <a:rPr lang="en-GB" sz="2400" dirty="0"/>
              <a:t>EPOL</a:t>
            </a:r>
          </a:p>
          <a:p>
            <a:endParaRPr lang="en-GB" sz="2400" dirty="0"/>
          </a:p>
          <a:p>
            <a:r>
              <a:rPr lang="en-GB" sz="2400" dirty="0"/>
              <a:t>Beam-beam</a:t>
            </a:r>
          </a:p>
          <a:p>
            <a:br>
              <a:rPr lang="en-GB" sz="2400" dirty="0"/>
            </a:br>
            <a:r>
              <a:rPr lang="en-GB" sz="2400" dirty="0"/>
              <a:t>Electron Cloud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73969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A75445-728E-3961-CAF3-8CB3618328B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5C3A9BC-411F-9C82-C474-2EC931587E5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E0DCABF-70BF-AC83-D2CE-8CD26DA9D90E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mi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nutes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from previous meeting – thanks Peter Kicsiny !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3275A4D-4495-4BD6-2BDE-EF6A708E2091}"/>
              </a:ext>
            </a:extLst>
          </p:cNvPr>
          <p:cNvSpPr txBox="1"/>
          <p:nvPr/>
        </p:nvSpPr>
        <p:spPr>
          <a:xfrm>
            <a:off x="1316831" y="1515546"/>
            <a:ext cx="8732043" cy="44012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800" dirty="0"/>
              <a:t>regular reports from other FCC working groups</a:t>
            </a:r>
          </a:p>
          <a:p>
            <a:endParaRPr lang="en-GB" sz="2800" dirty="0"/>
          </a:p>
          <a:p>
            <a:r>
              <a:rPr lang="en-GB" sz="2800" dirty="0"/>
              <a:t>filling patterns with a new larger number of bunches</a:t>
            </a:r>
          </a:p>
          <a:p>
            <a:pPr marL="285750" indent="-285750">
              <a:buFontTx/>
              <a:buChar char="-"/>
            </a:pPr>
            <a:r>
              <a:rPr lang="en-GB" sz="2800" dirty="0"/>
              <a:t>(How) can we generate these in the injector ?</a:t>
            </a:r>
          </a:p>
          <a:p>
            <a:endParaRPr lang="en-GB" sz="2800" dirty="0"/>
          </a:p>
          <a:p>
            <a:r>
              <a:rPr lang="en-GB" sz="2800" dirty="0"/>
              <a:t>stray field for CLD and other detectors; shield might change field in the detector</a:t>
            </a:r>
          </a:p>
          <a:p>
            <a:pPr marL="285750" indent="-285750">
              <a:buFontTx/>
              <a:buChar char="-"/>
            </a:pPr>
            <a:endParaRPr lang="en-GB" sz="2800" dirty="0"/>
          </a:p>
          <a:p>
            <a:r>
              <a:rPr lang="en-GB" sz="2800" dirty="0"/>
              <a:t>gravity orientation needs to be taken into account when the machine is tilted</a:t>
            </a:r>
          </a:p>
        </p:txBody>
      </p:sp>
    </p:spTree>
    <p:extLst>
      <p:ext uri="{BB962C8B-B14F-4D97-AF65-F5344CB8AC3E}">
        <p14:creationId xmlns:p14="http://schemas.microsoft.com/office/powerpoint/2010/main" val="3109619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EDE6265-825F-0E1C-4E7A-4422357C46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D8A49FE-6362-EFD2-1411-49134E714F2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EB5D5BD-5531-FA6E-262D-A50A76C75E2E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FCC Week 2025 and STCF review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17366-BAD2-3656-853D-BF662B43E795}"/>
                  </a:ext>
                </a:extLst>
              </p:cNvPr>
              <p:cNvSpPr txBox="1"/>
              <p:nvPr/>
            </p:nvSpPr>
            <p:spPr>
              <a:xfrm>
                <a:off x="193585" y="889334"/>
                <a:ext cx="10862912" cy="62238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l">
                  <a:lnSpc>
                    <a:spcPts val="3700"/>
                  </a:lnSpc>
                </a:pPr>
                <a:r>
                  <a:rPr lang="en-US" sz="2800" b="1" dirty="0">
                    <a:solidFill>
                      <a:srgbClr val="FF0000"/>
                    </a:solidFill>
                  </a:rPr>
                  <a:t>1. alignment sensitivity of final quadrupoles, 1 – 10 micron ?!</a:t>
                </a:r>
              </a:p>
              <a:p>
                <a:pPr algn="l">
                  <a:lnSpc>
                    <a:spcPts val="3700"/>
                  </a:lnSpc>
                </a:pPr>
                <a:r>
                  <a:rPr lang="en-US" sz="2800" dirty="0"/>
                  <a:t>	</a:t>
                </a:r>
                <a:r>
                  <a:rPr lang="en-US" sz="2400" dirty="0"/>
                  <a:t>similar effect seen for STCF (20-30 </a:t>
                </a:r>
                <a:r>
                  <a:rPr lang="en-US" sz="2400" dirty="0">
                    <a:latin typeface="Symbol" panose="05050102010706020507" pitchFamily="18" charset="2"/>
                  </a:rPr>
                  <a:t>m</a:t>
                </a:r>
                <a:r>
                  <a:rPr lang="en-US" sz="2400" dirty="0"/>
                  <a:t>m)</a:t>
                </a:r>
              </a:p>
              <a:p>
                <a:pPr algn="l">
                  <a:lnSpc>
                    <a:spcPts val="3700"/>
                  </a:lnSpc>
                </a:pPr>
                <a:r>
                  <a:rPr lang="en-US" sz="2800" b="1" dirty="0">
                    <a:solidFill>
                      <a:srgbClr val="FF0000"/>
                    </a:solidFill>
                  </a:rPr>
                  <a:t>2. multipole field errors in arc dipoles: tolerance 10</a:t>
                </a:r>
                <a:r>
                  <a:rPr lang="en-US" sz="2800" b="1" baseline="30000" dirty="0">
                    <a:solidFill>
                      <a:srgbClr val="FF0000"/>
                    </a:solidFill>
                  </a:rPr>
                  <a:t>-6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 level ?</a:t>
                </a:r>
              </a:p>
              <a:p>
                <a:pPr marL="457200" indent="-457200" algn="l">
                  <a:lnSpc>
                    <a:spcPts val="3700"/>
                  </a:lnSpc>
                  <a:buFont typeface="Wingdings" panose="05000000000000000000" pitchFamily="2" charset="2"/>
                  <a:buChar char="Ø"/>
                </a:pPr>
                <a:r>
                  <a:rPr lang="en-US" sz="2800" b="1" dirty="0">
                    <a:solidFill>
                      <a:srgbClr val="0000CC"/>
                    </a:solidFill>
                  </a:rPr>
                  <a:t>	impact on DA/MA</a:t>
                </a:r>
              </a:p>
              <a:p>
                <a:pPr marL="457200" indent="-457200" algn="l">
                  <a:lnSpc>
                    <a:spcPts val="3700"/>
                  </a:lnSpc>
                  <a:buFont typeface="Wingdings" panose="05000000000000000000" pitchFamily="2" charset="2"/>
                  <a:buChar char="Ø"/>
                </a:pPr>
                <a:r>
                  <a:rPr lang="en-US" sz="2800" b="1" dirty="0">
                    <a:solidFill>
                      <a:srgbClr val="0000CC"/>
                    </a:solidFill>
                  </a:rPr>
                  <a:t>	impact on injection efficiency</a:t>
                </a:r>
                <a:endParaRPr lang="en-US" sz="2800" dirty="0"/>
              </a:p>
              <a:p>
                <a:pPr algn="l">
                  <a:lnSpc>
                    <a:spcPts val="3700"/>
                  </a:lnSpc>
                </a:pPr>
                <a:r>
                  <a:rPr lang="en-US" sz="2800" dirty="0"/>
                  <a:t>	</a:t>
                </a:r>
                <a:r>
                  <a:rPr lang="en-US" sz="2400" dirty="0"/>
                  <a:t>not seen for STCF!  (there </a:t>
                </a:r>
                <a:r>
                  <a:rPr lang="en-GB" sz="2400" dirty="0"/>
                  <a:t>the multipole error tolerance is 5</a:t>
                </a:r>
                <a14:m>
                  <m:oMath xmlns:m="http://schemas.openxmlformats.org/officeDocument/2006/math">
                    <m: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</m:oMath>
                </a14:m>
                <a:r>
                  <a:rPr lang="en-GB" sz="2400" dirty="0"/>
                  <a:t>10</a:t>
                </a:r>
                <a:r>
                  <a:rPr lang="en-GB" sz="2400" baseline="30000" dirty="0"/>
                  <a:t>-4</a:t>
                </a:r>
                <a:r>
                  <a:rPr lang="en-GB" sz="2400" dirty="0"/>
                  <a:t>!)</a:t>
                </a:r>
                <a:endParaRPr lang="en-US" sz="2400" dirty="0"/>
              </a:p>
              <a:p>
                <a:pPr algn="l">
                  <a:lnSpc>
                    <a:spcPts val="3700"/>
                  </a:lnSpc>
                </a:pPr>
                <a:r>
                  <a:rPr lang="en-US" sz="2400" dirty="0"/>
                  <a:t>	level required for FCC-ee becoming comparable to earth magnetic field</a:t>
                </a:r>
              </a:p>
              <a:p>
                <a:pPr algn="l">
                  <a:lnSpc>
                    <a:spcPts val="3700"/>
                  </a:lnSpc>
                </a:pPr>
                <a:endParaRPr lang="en-US" sz="2800" dirty="0"/>
              </a:p>
              <a:p>
                <a:pPr algn="l">
                  <a:lnSpc>
                    <a:spcPts val="3700"/>
                  </a:lnSpc>
                </a:pPr>
                <a:r>
                  <a:rPr lang="en-US" sz="2800" dirty="0"/>
                  <a:t>instead of running 1000s of black-box simulations</a:t>
                </a:r>
                <a:r>
                  <a:rPr lang="en-US" sz="2800" b="1" dirty="0"/>
                  <a:t>, </a:t>
                </a:r>
                <a:r>
                  <a:rPr lang="en-US" sz="2800" b="1" dirty="0">
                    <a:solidFill>
                      <a:srgbClr val="FF0000"/>
                    </a:solidFill>
                  </a:rPr>
                  <a:t>could we try to shed light on the underlying mechanisms ?</a:t>
                </a:r>
              </a:p>
              <a:p>
                <a:pPr algn="l">
                  <a:lnSpc>
                    <a:spcPts val="3700"/>
                  </a:lnSpc>
                </a:pPr>
                <a:r>
                  <a:rPr lang="en-US" sz="2800" dirty="0"/>
                  <a:t>	detuning with amplitude, nonlinear chromaticity, resonance 	excitation (frequency maps) for a few example cases</a:t>
                </a:r>
              </a:p>
              <a:p>
                <a:pPr algn="l">
                  <a:lnSpc>
                    <a:spcPts val="3700"/>
                  </a:lnSpc>
                </a:pPr>
                <a:endParaRPr lang="en-GB" sz="2800" dirty="0"/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BF517366-BAD2-3656-853D-BF662B43E79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3585" y="889334"/>
                <a:ext cx="10862912" cy="6223820"/>
              </a:xfrm>
              <a:prstGeom prst="rect">
                <a:avLst/>
              </a:prstGeom>
              <a:blipFill>
                <a:blip r:embed="rId2"/>
                <a:stretch>
                  <a:fillRect l="-1178" t="-979" r="-5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653112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565DA4E-3E92-4ADA-3057-5C5DA66443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EA6C33C-F002-183E-FA38-18ABD5872E4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E5F3713-B4C6-0D3A-EDD0-F829E23EFCA3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STCF review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E504C95-73B9-B684-DA6D-8AB4159F196E}"/>
              </a:ext>
            </a:extLst>
          </p:cNvPr>
          <p:cNvSpPr txBox="1"/>
          <p:nvPr/>
        </p:nvSpPr>
        <p:spPr>
          <a:xfrm>
            <a:off x="193584" y="889334"/>
            <a:ext cx="11898815" cy="71727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STCF DA studies include kinematic terms and nonlinear magnet fringe fields </a:t>
            </a:r>
          </a:p>
          <a:p>
            <a:pPr marL="457200" marR="0" lvl="0" indent="-45720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fringe fields make a large impact (while multipole errors a</a:t>
            </a:r>
            <a:r>
              <a:rPr lang="en-US" sz="2800" b="1" dirty="0">
                <a:solidFill>
                  <a:srgbClr val="0000CC"/>
                </a:solidFill>
                <a:latin typeface="Arial"/>
              </a:rPr>
              <a:t>t 1e-4 level d</a:t>
            </a: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0000CC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 not)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0F124A"/>
                </a:solidFill>
                <a:latin typeface="Arial"/>
              </a:rPr>
              <a:t>We need to check these effects for FCC-ee 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	best would be inclusion in Xsuite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u="sng" dirty="0">
                <a:solidFill>
                  <a:srgbClr val="0F124A"/>
                </a:solidFill>
                <a:latin typeface="Arial"/>
              </a:rPr>
              <a:t>references</a:t>
            </a:r>
            <a:endParaRPr kumimoji="0" lang="en-US" sz="2800" b="0" i="0" u="sng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0F124A"/>
                </a:solidFill>
                <a:latin typeface="Arial"/>
              </a:rPr>
              <a:t>fringe fields: E. Forest, J. Milutinovic, NIM A 269 (1988) 474 </a:t>
            </a:r>
            <a:r>
              <a:rPr lang="en-US" sz="2400" dirty="0"/>
              <a:t>[K. Oide]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dirty="0">
                <a:solidFill>
                  <a:srgbClr val="0F124A"/>
                </a:solidFill>
                <a:latin typeface="Arial"/>
              </a:rPr>
              <a:t>kinematic terms: K. Ohmi, H. Koiso, IPAC’10 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[K. Ohmi]</a:t>
            </a: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2800" dirty="0">
              <a:solidFill>
                <a:srgbClr val="0F124A"/>
              </a:solidFill>
              <a:latin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766795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DFB76D-F6E5-D3AC-74B8-DFD8BE5FAA5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6717F61-5AA5-7F44-7D89-E9621D2A014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1D5C94A-1C8E-B255-40E8-BA4455EF3A6C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n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onlinear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design Hamiltonian and tune shift w. amplitude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3A3391B-66B1-4AF9-4A1F-50AE7C380EC2}"/>
              </a:ext>
            </a:extLst>
          </p:cNvPr>
          <p:cNvSpPr txBox="1"/>
          <p:nvPr/>
        </p:nvSpPr>
        <p:spPr>
          <a:xfrm>
            <a:off x="193585" y="831628"/>
            <a:ext cx="12121741" cy="19534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28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E87EB31-84F0-1165-E670-EDB0EF25061C}"/>
                  </a:ext>
                </a:extLst>
              </p:cNvPr>
              <p:cNvSpPr txBox="1"/>
              <p:nvPr/>
            </p:nvSpPr>
            <p:spPr>
              <a:xfrm>
                <a:off x="7207819" y="2005207"/>
                <a:ext cx="2502929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16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6E87EB31-84F0-1165-E670-EDB0EF25061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07819" y="2005207"/>
                <a:ext cx="2502929" cy="474489"/>
              </a:xfrm>
              <a:prstGeom prst="rect">
                <a:avLst/>
              </a:prstGeom>
              <a:blipFill>
                <a:blip r:embed="rId2"/>
                <a:stretch>
                  <a:fillRect l="-2676" t="-94872" r="-487" b="-5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F37C17-B0D2-E705-90B0-62919BA35361}"/>
                  </a:ext>
                </a:extLst>
              </p:cNvPr>
              <p:cNvSpPr txBox="1"/>
              <p:nvPr/>
            </p:nvSpPr>
            <p:spPr>
              <a:xfrm>
                <a:off x="1316882" y="5027188"/>
                <a:ext cx="4207241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sz="3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𝐻</m:t>
                              </m:r>
                            </m:e>
                          </m:acc>
                        </m:e>
                        <m:sub>
                          <m:r>
                            <m:rPr>
                              <m:nor/>
                            </m:rPr>
                            <a:rPr lang="en-US" sz="3000" b="0" i="0" smtClean="0">
                              <a:latin typeface="Cambria Math" panose="02040503050406030204" pitchFamily="18" charset="0"/>
                            </a:rPr>
                            <m:t>fringe</m:t>
                          </m:r>
                        </m:sub>
                      </m:sSub>
                      <m:r>
                        <a:rPr lang="en-GB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𝑘𝑙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∗3</m:t>
                              </m:r>
                            </m:sup>
                          </m:sSup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12</m:t>
                          </m:r>
                        </m:den>
                      </m:f>
                      <m:d>
                        <m:dPr>
                          <m:ctrlPr>
                            <a:rPr lang="en-GB" sz="3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GB" sz="3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sub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  <m:r>
                            <a:rPr lang="en-US" sz="3000" i="1">
                              <a:latin typeface="Cambria Math" panose="02040503050406030204" pitchFamily="18" charset="0"/>
                            </a:rPr>
                            <m:t>−</m:t>
                          </m:r>
                          <m:sSubSup>
                            <m:sSubSupPr>
                              <m:ctrlPr>
                                <a:rPr lang="en-US" sz="3000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</m:e>
                            <m:sub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3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sup>
                          </m:sSubSup>
                        </m:e>
                      </m:d>
                    </m:oMath>
                  </m:oMathPara>
                </a14:m>
                <a:endParaRPr lang="en-GB" sz="3000" dirty="0"/>
              </a:p>
            </p:txBody>
          </p:sp>
        </mc:Choice>
        <mc:Fallback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57F37C17-B0D2-E705-90B0-62919BA3536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16882" y="5027188"/>
                <a:ext cx="4207241" cy="474489"/>
              </a:xfrm>
              <a:prstGeom prst="rect">
                <a:avLst/>
              </a:prstGeom>
              <a:blipFill>
                <a:blip r:embed="rId3"/>
                <a:stretch>
                  <a:fillRect l="-1304" t="-69231" b="-5128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E4B551-BC10-6A84-C5F5-CE05ECF22F74}"/>
                  </a:ext>
                </a:extLst>
              </p:cNvPr>
              <p:cNvSpPr txBox="1"/>
              <p:nvPr/>
            </p:nvSpPr>
            <p:spPr>
              <a:xfrm>
                <a:off x="1394288" y="1962373"/>
                <a:ext cx="3589894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GB" sz="30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m:rPr>
                                  <m:nor/>
                                </m:rPr>
                                <a:rPr lang="en-US" sz="3000" i="0">
                                  <a:latin typeface="Cambria Math" panose="02040503050406030204" pitchFamily="18" charset="0"/>
                                </a:rPr>
                                <m:t>H</m:t>
                              </m:r>
                            </m:e>
                          </m:acc>
                        </m:e>
                        <m:sub>
                          <m:r>
                            <m:rPr>
                              <m:nor/>
                            </m:rPr>
                            <a:rPr lang="en-US" sz="3000" b="0" i="0" smtClean="0">
                              <a:latin typeface="Cambria Math" panose="02040503050406030204" pitchFamily="18" charset="0"/>
                            </a:rPr>
                            <m:t>kin</m:t>
                          </m:r>
                        </m:sub>
                      </m:sSub>
                      <m:r>
                        <a:rPr lang="en-GB" sz="3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𝑙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</m:t>
                              </m:r>
                            </m:sup>
                          </m:sSup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4</m:t>
                          </m:r>
                        </m:den>
                      </m:f>
                      <m:sSup>
                        <m:sSup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Sup>
                                <m:sSubSupPr>
                                  <m:ctrlPr>
                                    <a:rPr lang="en-GB" sz="30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  <m:sup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Sup>
                                <m:sSubSupPr>
                                  <m:ctrlP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e>
                                <m:sub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  <m:sup>
                                  <m:r>
                                    <a:rPr lang="en-US" sz="3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  <m:sup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3000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92E4B551-BC10-6A84-C5F5-CE05ECF22F7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94288" y="1962373"/>
                <a:ext cx="3589894" cy="474489"/>
              </a:xfrm>
              <a:prstGeom prst="rect">
                <a:avLst/>
              </a:prstGeom>
              <a:blipFill>
                <a:blip r:embed="rId4"/>
                <a:stretch>
                  <a:fillRect l="-1188" t="-66667" b="-4743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>
            <a:extLst>
              <a:ext uri="{FF2B5EF4-FFF2-40B4-BE49-F238E27FC236}">
                <a16:creationId xmlns:a16="http://schemas.microsoft.com/office/drawing/2014/main" id="{60E978BD-BAD3-4D06-3ECA-E09C4D4B01DA}"/>
              </a:ext>
            </a:extLst>
          </p:cNvPr>
          <p:cNvSpPr txBox="1"/>
          <p:nvPr/>
        </p:nvSpPr>
        <p:spPr>
          <a:xfrm>
            <a:off x="5842000" y="1803651"/>
            <a:ext cx="1186543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e.g.</a:t>
            </a:r>
            <a:endParaRPr lang="en-GB" sz="30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E8E4D1-C2AA-F722-0209-647554D24C14}"/>
                  </a:ext>
                </a:extLst>
              </p:cNvPr>
              <p:cNvSpPr txBox="1"/>
              <p:nvPr/>
            </p:nvSpPr>
            <p:spPr>
              <a:xfrm>
                <a:off x="7433244" y="5115454"/>
                <a:ext cx="2853986" cy="4744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lnSpc>
                    <a:spcPts val="37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num>
                        <m:den>
                          <m:r>
                            <a:rPr lang="en-US" sz="3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∆</m:t>
                          </m:r>
                          <m:sSub>
                            <m:sSubPr>
                              <m:ctrlPr>
                                <a:rPr lang="en-US" sz="3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sub>
                          </m:sSub>
                        </m:den>
                      </m:f>
                      <m:r>
                        <a:rPr lang="en-US" sz="3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≈−</m:t>
                      </m:r>
                      <m:f>
                        <m:fPr>
                          <m:ctrlPr>
                            <a:rPr lang="en-GB" sz="300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GB" sz="300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𝑘𝑙</m:t>
                              </m:r>
                            </m:e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∗3</m:t>
                              </m:r>
                            </m:sup>
                          </m:sSup>
                        </m:num>
                        <m:den>
                          <m:r>
                            <a:rPr lang="en-US" sz="3000" b="0" i="1" smtClean="0">
                              <a:latin typeface="Cambria Math" panose="02040503050406030204" pitchFamily="18" charset="0"/>
                            </a:rPr>
                            <m:t>32</m:t>
                          </m:r>
                          <m:r>
                            <a:rPr lang="en-US" sz="3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  <m:sSubSup>
                            <m:sSubSupPr>
                              <m:ctrlP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sub>
                            <m:sup>
                              <m:r>
                                <a:rPr lang="en-US" sz="3000" b="0" i="1" smtClean="0">
                                  <a:latin typeface="Cambria Math" panose="02040503050406030204" pitchFamily="18" charset="0"/>
                                </a:rPr>
                                <m:t>∗2</m:t>
                              </m:r>
                            </m:sup>
                          </m:sSubSup>
                        </m:den>
                      </m:f>
                    </m:oMath>
                  </m:oMathPara>
                </a14:m>
                <a:endParaRPr lang="en-GB" sz="3000" dirty="0"/>
              </a:p>
            </p:txBody>
          </p:sp>
        </mc:Choice>
        <mc:Fallback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16E8E4D1-C2AA-F722-0209-647554D24C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33244" y="5115454"/>
                <a:ext cx="2853986" cy="474489"/>
              </a:xfrm>
              <a:prstGeom prst="rect">
                <a:avLst/>
              </a:prstGeom>
              <a:blipFill>
                <a:blip r:embed="rId5"/>
                <a:stretch>
                  <a:fillRect l="-2345" t="-93590" r="-213" b="-5384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98BC4323-9445-69C7-19EA-886A598A5C77}"/>
              </a:ext>
            </a:extLst>
          </p:cNvPr>
          <p:cNvSpPr txBox="1"/>
          <p:nvPr/>
        </p:nvSpPr>
        <p:spPr>
          <a:xfrm>
            <a:off x="6067425" y="4913898"/>
            <a:ext cx="1186543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 e.g.</a:t>
            </a:r>
            <a:endParaRPr lang="en-GB" sz="30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ECD3877-E69C-BED0-9A91-2D1B75C6172B}"/>
              </a:ext>
            </a:extLst>
          </p:cNvPr>
          <p:cNvSpPr txBox="1"/>
          <p:nvPr/>
        </p:nvSpPr>
        <p:spPr>
          <a:xfrm>
            <a:off x="227854" y="1001332"/>
            <a:ext cx="4799712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kinematic term for final drift</a:t>
            </a:r>
            <a:endParaRPr lang="en-GB" sz="30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AFF6DED-8368-23AA-AEC8-8D9421A41DEA}"/>
              </a:ext>
            </a:extLst>
          </p:cNvPr>
          <p:cNvSpPr txBox="1"/>
          <p:nvPr/>
        </p:nvSpPr>
        <p:spPr>
          <a:xfrm>
            <a:off x="227854" y="4270837"/>
            <a:ext cx="1765227" cy="5357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3000" dirty="0"/>
              <a:t>Q1 fringe</a:t>
            </a:r>
            <a:endParaRPr lang="en-GB" sz="30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CB3B1BB-8E29-E9EF-6476-2C47B7228957}"/>
              </a:ext>
            </a:extLst>
          </p:cNvPr>
          <p:cNvSpPr txBox="1"/>
          <p:nvPr/>
        </p:nvSpPr>
        <p:spPr>
          <a:xfrm>
            <a:off x="1038225" y="5781675"/>
            <a:ext cx="5732660" cy="5175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LHC: </a:t>
            </a:r>
            <a:r>
              <a:rPr lang="en-US" sz="2400" i="1" dirty="0"/>
              <a:t>l</a:t>
            </a:r>
            <a:r>
              <a:rPr lang="en-US" sz="2400" dirty="0"/>
              <a:t>*~23 m, </a:t>
            </a:r>
            <a:r>
              <a:rPr lang="en-US" sz="2400" i="1" dirty="0"/>
              <a:t>k</a:t>
            </a:r>
            <a:r>
              <a:rPr lang="en-US" sz="2400" dirty="0"/>
              <a:t>~0.01 m</a:t>
            </a:r>
            <a:r>
              <a:rPr lang="en-US" sz="2400" baseline="30000" dirty="0"/>
              <a:t>-2</a:t>
            </a:r>
            <a:r>
              <a:rPr lang="en-US" sz="2400" dirty="0"/>
              <a:t>, </a:t>
            </a:r>
            <a:r>
              <a:rPr lang="en-US" sz="2400" i="1" dirty="0">
                <a:latin typeface="Symbol" panose="05050102010706020507" pitchFamily="18" charset="2"/>
              </a:rPr>
              <a:t>b</a:t>
            </a:r>
            <a:r>
              <a:rPr lang="en-US" sz="2400" dirty="0"/>
              <a:t>*~0.3-0.5 m</a:t>
            </a:r>
            <a:r>
              <a:rPr lang="en-US" sz="2400" baseline="30000" dirty="0"/>
              <a:t> </a:t>
            </a:r>
            <a:endParaRPr lang="en-GB" sz="24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CD1FB70-D99B-3FDD-D51C-126A47EC3839}"/>
              </a:ext>
            </a:extLst>
          </p:cNvPr>
          <p:cNvSpPr txBox="1"/>
          <p:nvPr/>
        </p:nvSpPr>
        <p:spPr>
          <a:xfrm>
            <a:off x="6750025" y="5785503"/>
            <a:ext cx="532518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EAA862-FA2D-BC1E-BC96-0594909A7EEE}"/>
                  </a:ext>
                </a:extLst>
              </p:cNvPr>
              <p:cNvSpPr txBox="1"/>
              <p:nvPr/>
            </p:nvSpPr>
            <p:spPr>
              <a:xfrm>
                <a:off x="7320643" y="5795012"/>
                <a:ext cx="3096864" cy="490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2400" dirty="0"/>
                  <a:t> -5-13 m</a:t>
                </a:r>
                <a:r>
                  <a:rPr lang="en-GB" sz="2400" baseline="30000" dirty="0"/>
                  <a:t>-1</a:t>
                </a: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63EAA862-FA2D-BC1E-BC96-0594909A7E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643" y="5795012"/>
                <a:ext cx="3096864" cy="490840"/>
              </a:xfrm>
              <a:prstGeom prst="rect">
                <a:avLst/>
              </a:prstGeom>
              <a:blipFill>
                <a:blip r:embed="rId6"/>
                <a:stretch>
                  <a:fillRect l="-591" t="-117500" b="-17750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8FF4CEE3-A6A7-692D-DD79-DC0B9F07B5B8}"/>
              </a:ext>
            </a:extLst>
          </p:cNvPr>
          <p:cNvSpPr txBox="1"/>
          <p:nvPr/>
        </p:nvSpPr>
        <p:spPr>
          <a:xfrm>
            <a:off x="1038225" y="6285852"/>
            <a:ext cx="5663730" cy="5175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US" sz="2400" dirty="0"/>
              <a:t>FCC-ee: </a:t>
            </a:r>
            <a:r>
              <a:rPr lang="en-US" sz="2400" i="1" dirty="0"/>
              <a:t>l</a:t>
            </a:r>
            <a:r>
              <a:rPr lang="en-US" sz="2400" dirty="0"/>
              <a:t>*~2.2 m, </a:t>
            </a:r>
            <a:r>
              <a:rPr lang="en-US" sz="2400" i="1" dirty="0"/>
              <a:t>k</a:t>
            </a:r>
            <a:r>
              <a:rPr lang="en-US" sz="2400" dirty="0"/>
              <a:t>~0.15 m</a:t>
            </a:r>
            <a:r>
              <a:rPr lang="en-US" sz="2400" baseline="30000" dirty="0"/>
              <a:t>-2</a:t>
            </a:r>
            <a:r>
              <a:rPr lang="en-US" sz="2400" dirty="0"/>
              <a:t>,</a:t>
            </a:r>
            <a:r>
              <a:rPr lang="en-US" sz="2400" i="1" dirty="0"/>
              <a:t> </a:t>
            </a:r>
            <a:r>
              <a:rPr lang="en-US" sz="2400" i="1" dirty="0">
                <a:latin typeface="Symbol" panose="05050102010706020507" pitchFamily="18" charset="2"/>
              </a:rPr>
              <a:t>b</a:t>
            </a:r>
            <a:r>
              <a:rPr lang="en-US" sz="2400" dirty="0"/>
              <a:t>*~1 mm</a:t>
            </a:r>
            <a:r>
              <a:rPr lang="en-US" sz="2400" baseline="30000" dirty="0"/>
              <a:t> </a:t>
            </a:r>
            <a:endParaRPr lang="en-GB" sz="2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68213E9-E17F-B511-08B3-5122433E2374}"/>
              </a:ext>
            </a:extLst>
          </p:cNvPr>
          <p:cNvSpPr txBox="1"/>
          <p:nvPr/>
        </p:nvSpPr>
        <p:spPr>
          <a:xfrm>
            <a:off x="6750025" y="6289680"/>
            <a:ext cx="532518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CD0DAE-9CCE-FDC6-EDDA-75D3C6CF1E78}"/>
                  </a:ext>
                </a:extLst>
              </p:cNvPr>
              <p:cNvSpPr txBox="1"/>
              <p:nvPr/>
            </p:nvSpPr>
            <p:spPr>
              <a:xfrm>
                <a:off x="7320643" y="6299189"/>
                <a:ext cx="3756932" cy="490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2400" dirty="0"/>
                  <a:t> -16,000 m</a:t>
                </a:r>
                <a:r>
                  <a:rPr lang="en-GB" sz="2400" baseline="30000" dirty="0"/>
                  <a:t>-1</a:t>
                </a:r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B6CD0DAE-9CCE-FDC6-EDDA-75D3C6CF1E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20643" y="6299189"/>
                <a:ext cx="3756932" cy="490840"/>
              </a:xfrm>
              <a:prstGeom prst="rect">
                <a:avLst/>
              </a:prstGeom>
              <a:blipFill>
                <a:blip r:embed="rId7"/>
                <a:stretch>
                  <a:fillRect l="-487" t="-116049" b="-1740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73C9D9CC-86B0-AF9E-96B6-26192C4A70BF}"/>
              </a:ext>
            </a:extLst>
          </p:cNvPr>
          <p:cNvSpPr txBox="1"/>
          <p:nvPr/>
        </p:nvSpPr>
        <p:spPr>
          <a:xfrm>
            <a:off x="1345407" y="2760611"/>
            <a:ext cx="6157912" cy="51751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FCC-ee: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*~2.2 m,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~0.15 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-2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,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b</a:t>
            </a:r>
            <a:r>
              <a:rPr kumimoji="0" lang="en-US" sz="2400" b="0" i="1" u="none" strike="noStrike" kern="1200" cap="none" spc="0" normalizeH="0" baseline="-25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ea typeface="+mn-ea"/>
                <a:cs typeface="+mn-cs"/>
              </a:rPr>
              <a:t>y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*~1 mm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4BA0F99-73EC-D9E7-D2F8-BC83C10536E8}"/>
              </a:ext>
            </a:extLst>
          </p:cNvPr>
          <p:cNvSpPr txBox="1"/>
          <p:nvPr/>
        </p:nvSpPr>
        <p:spPr>
          <a:xfrm>
            <a:off x="6971595" y="2796553"/>
            <a:ext cx="532518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endParaRPr lang="en-GB" sz="3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8657688-2706-84D0-FB67-05085D9FF94B}"/>
                  </a:ext>
                </a:extLst>
              </p:cNvPr>
              <p:cNvSpPr txBox="1"/>
              <p:nvPr/>
            </p:nvSpPr>
            <p:spPr>
              <a:xfrm>
                <a:off x="7542213" y="2806062"/>
                <a:ext cx="3756932" cy="49084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2400" dirty="0"/>
                  <a:t> +13,000 m</a:t>
                </a:r>
                <a:r>
                  <a:rPr lang="en-GB" sz="2400" baseline="30000" dirty="0"/>
                  <a:t>-1</a:t>
                </a:r>
              </a:p>
            </p:txBody>
          </p:sp>
        </mc:Choice>
        <mc:Fallback xmlns=""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B8657688-2706-84D0-FB67-05085D9FF9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42213" y="2806062"/>
                <a:ext cx="3756932" cy="490840"/>
              </a:xfrm>
              <a:prstGeom prst="rect">
                <a:avLst/>
              </a:prstGeom>
              <a:blipFill>
                <a:blip r:embed="rId8"/>
                <a:stretch>
                  <a:fillRect l="-324" t="-116049" b="-1740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C5E57B4-9006-75B9-12ED-BCCE70FFCD7E}"/>
                  </a:ext>
                </a:extLst>
              </p:cNvPr>
              <p:cNvSpPr txBox="1"/>
              <p:nvPr/>
            </p:nvSpPr>
            <p:spPr>
              <a:xfrm>
                <a:off x="7560469" y="3289648"/>
                <a:ext cx="37569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2400" dirty="0"/>
                  <a:t> +20 m</a:t>
                </a:r>
                <a:r>
                  <a:rPr lang="en-GB" sz="2400" baseline="30000" dirty="0"/>
                  <a:t>-1</a:t>
                </a:r>
              </a:p>
            </p:txBody>
          </p:sp>
        </mc:Choice>
        <mc:Fallback xmlns="">
          <p:sp>
            <p:nvSpPr>
              <p:cNvPr id="32" name="TextBox 31">
                <a:extLst>
                  <a:ext uri="{FF2B5EF4-FFF2-40B4-BE49-F238E27FC236}">
                    <a16:creationId xmlns:a16="http://schemas.microsoft.com/office/drawing/2014/main" id="{AC5E57B4-9006-75B9-12ED-BCCE70FFCD7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60469" y="3289648"/>
                <a:ext cx="3756932" cy="461665"/>
              </a:xfrm>
              <a:prstGeom prst="rect">
                <a:avLst/>
              </a:prstGeom>
              <a:blipFill>
                <a:blip r:embed="rId9"/>
                <a:stretch>
                  <a:fillRect l="-324" t="-124000" b="-19733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extBox 32">
            <a:extLst>
              <a:ext uri="{FF2B5EF4-FFF2-40B4-BE49-F238E27FC236}">
                <a16:creationId xmlns:a16="http://schemas.microsoft.com/office/drawing/2014/main" id="{1239AC96-9C2C-2150-9547-8E16F164B30E}"/>
              </a:ext>
            </a:extLst>
          </p:cNvPr>
          <p:cNvSpPr txBox="1"/>
          <p:nvPr/>
        </p:nvSpPr>
        <p:spPr>
          <a:xfrm>
            <a:off x="1365251" y="3218216"/>
            <a:ext cx="6157912" cy="992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700"/>
              </a:lnSpc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HER: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*~1.2 m,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b</a:t>
            </a:r>
            <a:r>
              <a:rPr lang="en-US" sz="2400" i="1" baseline="-25000" dirty="0">
                <a:solidFill>
                  <a:srgbClr val="0F124A"/>
                </a:solidFill>
                <a:latin typeface="Arial"/>
              </a:rPr>
              <a:t>x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</a:t>
            </a:r>
            <a:r>
              <a:rPr lang="en-US" sz="2400" dirty="0">
                <a:solidFill>
                  <a:srgbClr val="0F124A"/>
                </a:solidFill>
                <a:latin typeface="Arial"/>
              </a:rPr>
              <a:t>60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lang="en-GB" sz="2400" dirty="0"/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ED4B905-B645-BB4D-1775-950DD9B60724}"/>
              </a:ext>
            </a:extLst>
          </p:cNvPr>
          <p:cNvSpPr txBox="1"/>
          <p:nvPr/>
        </p:nvSpPr>
        <p:spPr>
          <a:xfrm>
            <a:off x="6989851" y="3235549"/>
            <a:ext cx="532518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endParaRPr lang="en-GB" sz="30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C0204B0-4D40-21ED-61F3-45238BE1F7F4}"/>
              </a:ext>
            </a:extLst>
          </p:cNvPr>
          <p:cNvSpPr txBox="1"/>
          <p:nvPr/>
        </p:nvSpPr>
        <p:spPr>
          <a:xfrm>
            <a:off x="1365251" y="3628372"/>
            <a:ext cx="6157912" cy="9927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700"/>
              </a:lnSpc>
              <a:defRPr/>
            </a:pPr>
            <a:r>
              <a:rPr kumimoji="0" lang="en-US" sz="24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SuperKEKB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r>
              <a:rPr lang="en-US" sz="2400" dirty="0">
                <a:solidFill>
                  <a:srgbClr val="0F124A"/>
                </a:solidFill>
                <a:latin typeface="Arial"/>
              </a:rPr>
              <a:t>LE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R: 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*~0.7 m,</a:t>
            </a: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Symbol" panose="05050102010706020507" pitchFamily="18" charset="2"/>
                <a:ea typeface="+mn-ea"/>
                <a:cs typeface="+mn-cs"/>
              </a:rPr>
              <a:t> b</a:t>
            </a:r>
            <a:r>
              <a:rPr lang="en-US" sz="2400" i="1" baseline="-25000" dirty="0">
                <a:solidFill>
                  <a:srgbClr val="0F124A"/>
                </a:solidFill>
                <a:latin typeface="Arial"/>
              </a:rPr>
              <a:t>x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*~</a:t>
            </a:r>
            <a:r>
              <a:rPr lang="en-US" sz="2400" dirty="0">
                <a:solidFill>
                  <a:srgbClr val="0F124A"/>
                </a:solidFill>
                <a:latin typeface="Arial"/>
              </a:rPr>
              <a:t>60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mm</a:t>
            </a:r>
            <a:r>
              <a:rPr kumimoji="0" lang="en-US" sz="2400" b="0" i="0" u="none" strike="noStrike" kern="1200" cap="none" spc="0" normalizeH="0" baseline="3000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lang="en-GB" sz="2400" dirty="0"/>
          </a:p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CF5F9BE-6D10-7ADC-C34B-C0B760C2A9AC}"/>
                  </a:ext>
                </a:extLst>
              </p:cNvPr>
              <p:cNvSpPr txBox="1"/>
              <p:nvPr/>
            </p:nvSpPr>
            <p:spPr>
              <a:xfrm>
                <a:off x="7599161" y="3689928"/>
                <a:ext cx="375693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24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2400" dirty="0"/>
                  <a:t> +60 m</a:t>
                </a:r>
                <a:r>
                  <a:rPr lang="en-GB" sz="2400" baseline="30000" dirty="0"/>
                  <a:t>-1</a:t>
                </a:r>
              </a:p>
            </p:txBody>
          </p:sp>
        </mc:Choice>
        <mc:Fallback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7CF5F9BE-6D10-7ADC-C34B-C0B760C2A9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9161" y="3689928"/>
                <a:ext cx="3756932" cy="461665"/>
              </a:xfrm>
              <a:prstGeom prst="rect">
                <a:avLst/>
              </a:prstGeom>
              <a:blipFill>
                <a:blip r:embed="rId10"/>
                <a:stretch>
                  <a:fillRect l="-487" t="-122368" b="-19342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TextBox 16">
            <a:extLst>
              <a:ext uri="{FF2B5EF4-FFF2-40B4-BE49-F238E27FC236}">
                <a16:creationId xmlns:a16="http://schemas.microsoft.com/office/drawing/2014/main" id="{A9FA9E8C-EC4F-E31C-2E70-22EB6FF4B55D}"/>
              </a:ext>
            </a:extLst>
          </p:cNvPr>
          <p:cNvSpPr txBox="1"/>
          <p:nvPr/>
        </p:nvSpPr>
        <p:spPr>
          <a:xfrm>
            <a:off x="7028543" y="3635829"/>
            <a:ext cx="532518" cy="5467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>
              <a:lnSpc>
                <a:spcPts val="3700"/>
              </a:lnSpc>
            </a:pPr>
            <a:r>
              <a:rPr lang="en-GB" sz="30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→</a:t>
            </a:r>
            <a:endParaRPr lang="en-GB" sz="3000" dirty="0"/>
          </a:p>
        </p:txBody>
      </p:sp>
    </p:spTree>
    <p:extLst>
      <p:ext uri="{BB962C8B-B14F-4D97-AF65-F5344CB8AC3E}">
        <p14:creationId xmlns:p14="http://schemas.microsoft.com/office/powerpoint/2010/main" val="11729401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C93DB3E0-F313-62DD-C692-ECEBA6284F47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 vert="horz" wrap="none" lIns="91440" tIns="45720" rIns="91440" bIns="45720" rtlCol="0" anchor="ctr">
            <a:normAutofit fontScale="25000" lnSpcReduction="20000"/>
          </a:bodyPr>
          <a:lstStyle/>
          <a:p>
            <a:pPr>
              <a:spcAft>
                <a:spcPts val="600"/>
              </a:spcAft>
              <a:defRPr/>
            </a:pPr>
            <a:fld id="{88A1DFE4-5FC5-43BD-BB7E-75EAD82B965F}" type="slidenum">
              <a:rPr lang="en-US" sz="300" smtClean="0">
                <a:solidFill>
                  <a:srgbClr val="FFFFFF"/>
                </a:solidFill>
                <a:latin typeface="Arial"/>
              </a:rPr>
              <a:pPr>
                <a:spcAft>
                  <a:spcPts val="600"/>
                </a:spcAft>
                <a:defRPr/>
              </a:pPr>
              <a:t>6</a:t>
            </a:fld>
            <a:endParaRPr lang="en-US" sz="300">
              <a:solidFill>
                <a:srgbClr val="FFFFFF"/>
              </a:solidFill>
              <a:latin typeface="Arial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25BA9F-A52A-024E-6E92-BB5ACB5948FA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err="1">
                <a:solidFill>
                  <a:srgbClr val="0F124A"/>
                </a:solidFill>
                <a:latin typeface="Arial"/>
              </a:rPr>
              <a:t>SuperKEKB</a:t>
            </a:r>
            <a:r>
              <a:rPr lang="en-US" sz="3200" dirty="0">
                <a:solidFill>
                  <a:srgbClr val="0F124A"/>
                </a:solidFill>
                <a:latin typeface="Arial"/>
              </a:rPr>
              <a:t> HER detuning w amplitude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0F7F35F-8A93-AD8C-0962-29FDA91F35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6725" y="1319730"/>
            <a:ext cx="7812797" cy="489302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3B4DBFC-B109-1EF1-F775-2391A0126AB4}"/>
              </a:ext>
            </a:extLst>
          </p:cNvPr>
          <p:cNvSpPr txBox="1"/>
          <p:nvPr/>
        </p:nvSpPr>
        <p:spPr>
          <a:xfrm>
            <a:off x="8767813" y="1141229"/>
            <a:ext cx="6848374" cy="5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F124A"/>
                </a:solidFill>
                <a:latin typeface="Arial"/>
              </a:rPr>
              <a:t>eeFACT25</a:t>
            </a:r>
            <a:r>
              <a:rPr lang="en-US" sz="1600" dirty="0">
                <a:solidFill>
                  <a:srgbClr val="0F124A"/>
                </a:solidFill>
                <a:latin typeface="Arial"/>
              </a:rPr>
              <a:t>,</a:t>
            </a:r>
            <a:r>
              <a:rPr lang="en-US" sz="1800" dirty="0">
                <a:solidFill>
                  <a:srgbClr val="0F124A"/>
                </a:solidFill>
                <a:latin typeface="Arial"/>
              </a:rPr>
              <a:t> </a:t>
            </a:r>
            <a:r>
              <a:rPr lang="en-US" dirty="0">
                <a:solidFill>
                  <a:srgbClr val="0F124A"/>
                </a:solidFill>
                <a:latin typeface="Arial"/>
              </a:rPr>
              <a:t>Y</a:t>
            </a:r>
            <a:r>
              <a:rPr lang="en-US" sz="1800" dirty="0">
                <a:solidFill>
                  <a:srgbClr val="0F124A"/>
                </a:solidFill>
                <a:latin typeface="Arial"/>
              </a:rPr>
              <a:t>. Ohnishi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CE1D4D-1E53-2285-D110-EC22E80E938D}"/>
                  </a:ext>
                </a:extLst>
              </p:cNvPr>
              <p:cNvSpPr txBox="1"/>
              <p:nvPr/>
            </p:nvSpPr>
            <p:spPr>
              <a:xfrm>
                <a:off x="8767813" y="2228495"/>
                <a:ext cx="6848374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GB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GB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</m:num>
                      <m:den>
                        <m:r>
                          <a:rPr lang="en-US" sz="18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∆</m:t>
                        </m:r>
                        <m:sSub>
                          <m:sSubPr>
                            <m:ctrlP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𝐼</m:t>
                            </m:r>
                          </m:e>
                          <m:sub>
                            <m:r>
                              <a:rPr lang="en-US" sz="18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𝑥</m:t>
                            </m:r>
                          </m:sub>
                        </m:sSub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~</m:t>
                        </m:r>
                      </m:den>
                    </m:f>
                  </m:oMath>
                </a14:m>
                <a:r>
                  <a:rPr lang="en-GB" sz="1800" dirty="0"/>
                  <a:t> 5000 m</a:t>
                </a:r>
                <a:r>
                  <a:rPr lang="en-GB" sz="1800" baseline="30000" dirty="0"/>
                  <a:t>-1</a:t>
                </a:r>
                <a:endParaRPr lang="en-GB" dirty="0"/>
              </a:p>
            </p:txBody>
          </p:sp>
        </mc:Choice>
        <mc:Fallback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D1CE1D4D-1E53-2285-D110-EC22E80E9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67813" y="2228495"/>
                <a:ext cx="6848374" cy="369332"/>
              </a:xfrm>
              <a:prstGeom prst="rect">
                <a:avLst/>
              </a:prstGeom>
              <a:blipFill>
                <a:blip r:embed="rId3"/>
                <a:stretch>
                  <a:fillRect t="-116667" b="-18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161804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8A35B05-A345-C0A6-DCF2-3C12069D4D3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C93210D-8055-D61D-5996-9EB31214A1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33" y="894124"/>
            <a:ext cx="8515350" cy="4918106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9676A64E-6049-D7CA-D484-F348F2DAC2F3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err="1">
                <a:solidFill>
                  <a:srgbClr val="0F124A"/>
                </a:solidFill>
                <a:latin typeface="Arial"/>
              </a:rPr>
              <a:t>SuperKEKB</a:t>
            </a:r>
            <a:r>
              <a:rPr lang="en-US" sz="3200" dirty="0">
                <a:solidFill>
                  <a:srgbClr val="0F124A"/>
                </a:solidFill>
                <a:latin typeface="Arial"/>
              </a:rPr>
              <a:t> LER detuning w amplitude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209A3C-4490-84E9-6E86-5D21379D233C}"/>
              </a:ext>
            </a:extLst>
          </p:cNvPr>
          <p:cNvSpPr txBox="1"/>
          <p:nvPr/>
        </p:nvSpPr>
        <p:spPr>
          <a:xfrm>
            <a:off x="9594281" y="1106129"/>
            <a:ext cx="6848374" cy="5007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F124A"/>
                </a:solidFill>
                <a:latin typeface="Arial"/>
              </a:rPr>
              <a:t>M. Le Garrec, </a:t>
            </a: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PhD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06AACF2-8B7B-8359-49CA-F75CFE2055AE}"/>
              </a:ext>
            </a:extLst>
          </p:cNvPr>
          <p:cNvSpPr txBox="1"/>
          <p:nvPr/>
        </p:nvSpPr>
        <p:spPr>
          <a:xfrm>
            <a:off x="6757529" y="6023327"/>
            <a:ext cx="68483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800" dirty="0">
                <a:solidFill>
                  <a:srgbClr val="0F124A"/>
                </a:solidFill>
                <a:latin typeface="Arial"/>
              </a:rPr>
              <a:t>Simulation: 10x expected kinematic effect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Measurement: 100x </a:t>
            </a:r>
            <a:r>
              <a:rPr kumimoji="0" lang="en-US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expe</a:t>
            </a:r>
            <a:r>
              <a:rPr lang="en-US" dirty="0" err="1">
                <a:solidFill>
                  <a:srgbClr val="0F124A"/>
                </a:solidFill>
                <a:latin typeface="Arial"/>
              </a:rPr>
              <a:t>cted</a:t>
            </a:r>
            <a:r>
              <a:rPr lang="en-US" dirty="0">
                <a:solidFill>
                  <a:srgbClr val="0F124A"/>
                </a:solidFill>
                <a:latin typeface="Arial"/>
              </a:rPr>
              <a:t> kinematic effect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23282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C7B89D4-521F-7767-4AAF-7BBF0DCBB7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FF925F1-C547-5DDE-7471-CD4490942FB7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FCC Week 2025 &amp; revised LEP3 proposal 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9EBF55B-5D1E-49F7-CE4F-7A89E2971DBA}"/>
              </a:ext>
            </a:extLst>
          </p:cNvPr>
          <p:cNvSpPr txBox="1"/>
          <p:nvPr/>
        </p:nvSpPr>
        <p:spPr>
          <a:xfrm>
            <a:off x="621505" y="1084572"/>
            <a:ext cx="8741569" cy="5299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F0000"/>
                </a:solidFill>
                <a:latin typeface="Arial"/>
              </a:rPr>
              <a:t>FCC-ee ZH at 230 GeV </a:t>
            </a:r>
            <a:r>
              <a:rPr lang="en-US" sz="2800" b="1" dirty="0" err="1">
                <a:solidFill>
                  <a:srgbClr val="FF0000"/>
                </a:solidFill>
                <a:latin typeface="Arial"/>
              </a:rPr>
              <a:t>c.m.</a:t>
            </a:r>
            <a:r>
              <a:rPr lang="en-US" sz="2800" b="1" dirty="0">
                <a:solidFill>
                  <a:srgbClr val="FF0000"/>
                </a:solidFill>
                <a:latin typeface="Arial"/>
              </a:rPr>
              <a:t> energy ?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DB8D94-9959-BE40-0EC0-8C6C95B9ACE9}"/>
              </a:ext>
            </a:extLst>
          </p:cNvPr>
          <p:cNvSpPr txBox="1"/>
          <p:nvPr/>
        </p:nvSpPr>
        <p:spPr>
          <a:xfrm>
            <a:off x="321467" y="1843673"/>
            <a:ext cx="11338931" cy="526297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dirty="0" err="1"/>
              <a:t>Katsunobu’s</a:t>
            </a:r>
            <a:r>
              <a:rPr lang="en-GB" sz="2400" dirty="0"/>
              <a:t> rough estimation says we need 1.76 GV to ensure 2% bucket height at 115 GeV. </a:t>
            </a:r>
          </a:p>
          <a:p>
            <a:endParaRPr lang="en-GB" sz="2400" dirty="0"/>
          </a:p>
          <a:p>
            <a:r>
              <a:rPr lang="en-GB" sz="2400" b="1" dirty="0">
                <a:solidFill>
                  <a:srgbClr val="0000CC"/>
                </a:solidFill>
              </a:rPr>
              <a:t>We could reduce RF voltage by 1.76/2.1 or 16%; reducing cost for first phase and gaining important space in the RF straight</a:t>
            </a:r>
          </a:p>
          <a:p>
            <a:endParaRPr lang="en-GB" sz="2400" dirty="0"/>
          </a:p>
          <a:p>
            <a:r>
              <a:rPr lang="en-GB" sz="2400" dirty="0"/>
              <a:t>The WW RF voltage is 1 GV; could we reduce this to 0.88 GV ??</a:t>
            </a:r>
          </a:p>
          <a:p>
            <a:r>
              <a:rPr lang="en-GB" sz="2400" dirty="0"/>
              <a:t>Energy loss per turn is only 0.369 GeV.</a:t>
            </a:r>
          </a:p>
          <a:p>
            <a:r>
              <a:rPr lang="en-GB" sz="2400" dirty="0"/>
              <a:t>That is we have an enormous RF overhead.</a:t>
            </a:r>
          </a:p>
          <a:p>
            <a:endParaRPr lang="en-GB" sz="2400" dirty="0"/>
          </a:p>
          <a:p>
            <a:r>
              <a:rPr lang="en-GB" sz="2400" dirty="0"/>
              <a:t>So, the question is for the polarisation team.</a:t>
            </a:r>
          </a:p>
          <a:p>
            <a:r>
              <a:rPr lang="en-GB" sz="2400" dirty="0"/>
              <a:t>Ivan Koop: “</a:t>
            </a:r>
            <a:r>
              <a:rPr lang="en-US" sz="24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First impression – not much difference between 1 GV and 0.88 GV. FSP looks better than RDP</a:t>
            </a:r>
            <a:r>
              <a:rPr lang="en-US" sz="2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.”</a:t>
            </a:r>
            <a:endParaRPr lang="en-GB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284436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BDCABC3-0BD8-B94B-380D-13BAFBE493C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ts val="165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8A1DFE4-5FC5-43BD-BB7E-75EAD82B965F}" type="slidenum">
              <a:rPr kumimoji="0" lang="en-US" sz="1067" b="0" i="0" u="none" strike="noStrike" kern="1200" cap="none" spc="0" normalizeH="0" baseline="0" noProof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ts val="1651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067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3B84672-108C-4315-7173-3CC8F21B241F}"/>
              </a:ext>
            </a:extLst>
          </p:cNvPr>
          <p:cNvSpPr txBox="1"/>
          <p:nvPr/>
        </p:nvSpPr>
        <p:spPr>
          <a:xfrm>
            <a:off x="193585" y="116205"/>
            <a:ext cx="12121741" cy="5668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3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600" dirty="0">
                <a:solidFill>
                  <a:srgbClr val="0F124A"/>
                </a:solidFill>
                <a:latin typeface="Arial"/>
              </a:rPr>
              <a:t>p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roposed</a:t>
            </a: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F124A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deliverables for pre-TDR phase</a:t>
            </a:r>
            <a:endParaRPr kumimoji="0" lang="en-GB" sz="3600" b="0" i="0" u="none" strike="noStrike" kern="1200" cap="none" spc="0" normalizeH="0" baseline="0" noProof="0" dirty="0">
              <a:ln>
                <a:noFill/>
              </a:ln>
              <a:solidFill>
                <a:srgbClr val="0F124A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47ABAF7-C65B-62A2-7B94-0E157EC12FAA}"/>
              </a:ext>
            </a:extLst>
          </p:cNvPr>
          <p:cNvSpPr txBox="1"/>
          <p:nvPr/>
        </p:nvSpPr>
        <p:spPr>
          <a:xfrm>
            <a:off x="942181" y="968207"/>
            <a:ext cx="9799638" cy="41857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Consolidated baseline optics for the collider </a:t>
            </a: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Consolidated design of the booster</a:t>
            </a:r>
            <a:r>
              <a:rPr lang="en-US" sz="3600" dirty="0"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 </a:t>
            </a: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Consolidated design of the injector complex</a:t>
            </a: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Validation of the collider RF system</a:t>
            </a: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36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Finalized collider vacuum system </a:t>
            </a:r>
            <a:endParaRPr lang="en-GB" sz="3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2896181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3.xml><?xml version="1.0" encoding="utf-8"?>
<a:theme xmlns:a="http://schemas.openxmlformats.org/drawingml/2006/main" name="1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4.xml><?xml version="1.0" encoding="utf-8"?>
<a:theme xmlns:a="http://schemas.openxmlformats.org/drawingml/2006/main" name="6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FCC-2011110001-BLEED_FCC_PresentationTemplate_16x9_onscreen" id="{793AB792-361D-0145-88B4-1694BCC907D6}" vid="{DD2D8671-E3F2-8B4E-BCFC-6E9DC91A47EB}"/>
    </a:ext>
  </a:extLst>
</a:theme>
</file>

<file path=ppt/theme/theme5.xml><?xml version="1.0" encoding="utf-8"?>
<a:theme xmlns:a="http://schemas.openxmlformats.org/drawingml/2006/main" name="3_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Exempel.potx" id="{5A6DE731-F62F-4393-846B-6DB5958E2F3F}" vid="{6C6AD931-A751-4127-A0E9-78885972E943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14900</TotalTime>
  <Words>922</Words>
  <Application>Microsoft Office PowerPoint</Application>
  <PresentationFormat>Widescreen</PresentationFormat>
  <Paragraphs>154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Aptos</vt:lpstr>
      <vt:lpstr>Arial</vt:lpstr>
      <vt:lpstr>Calibri</vt:lpstr>
      <vt:lpstr>Cambria Math</vt:lpstr>
      <vt:lpstr>Symbol</vt:lpstr>
      <vt:lpstr>Times New Roman</vt:lpstr>
      <vt:lpstr>Wingdings</vt:lpstr>
      <vt:lpstr>1_Office Theme</vt:lpstr>
      <vt:lpstr>Content Slides - Deep Blue</vt:lpstr>
      <vt:lpstr>1_Content Slides - Deep Blue</vt:lpstr>
      <vt:lpstr>6_Content Slides - Deep Blue</vt:lpstr>
      <vt:lpstr>3_Content Slides - Deep Blue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Frank Zimmermann</dc:creator>
  <cp:lastModifiedBy>Frank Zimmermann</cp:lastModifiedBy>
  <cp:revision>100</cp:revision>
  <dcterms:created xsi:type="dcterms:W3CDTF">2023-08-29T20:07:43Z</dcterms:created>
  <dcterms:modified xsi:type="dcterms:W3CDTF">2025-06-19T09:55:42Z</dcterms:modified>
</cp:coreProperties>
</file>