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13"/>
  </p:notesMasterIdLst>
  <p:sldIdLst>
    <p:sldId id="256" r:id="rId2"/>
    <p:sldId id="851" r:id="rId3"/>
    <p:sldId id="856" r:id="rId4"/>
    <p:sldId id="863" r:id="rId5"/>
    <p:sldId id="859" r:id="rId6"/>
    <p:sldId id="860" r:id="rId7"/>
    <p:sldId id="858" r:id="rId8"/>
    <p:sldId id="857" r:id="rId9"/>
    <p:sldId id="853" r:id="rId10"/>
    <p:sldId id="861" r:id="rId11"/>
    <p:sldId id="862" r:id="rId12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chemeClr val="accent1"/>
        </a:solidFill>
        <a:effectLst/>
        <a:uFillTx/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3A0FF"/>
    <a:srgbClr val="FFC000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4D1CC"/>
          </a:solidFill>
        </a:fill>
      </a:tcStyle>
    </a:wholeTbl>
    <a:band2H>
      <a:tcTxStyle/>
      <a:tcStyle>
        <a:tcBdr/>
        <a:fill>
          <a:solidFill>
            <a:srgbClr val="F9E9E7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CDD3"/>
          </a:solidFill>
        </a:fill>
      </a:tcStyle>
    </a:wholeTbl>
    <a:band2H>
      <a:tcTxStyle/>
      <a:tcStyle>
        <a:tcBdr/>
        <a:fill>
          <a:solidFill>
            <a:srgbClr val="E7E8EA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7F0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Arial"/>
          <a:ea typeface="Arial"/>
          <a:cs typeface="Arial"/>
        </a:font>
        <a:schemeClr val="accent1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CDF"/>
          </a:solidFill>
        </a:fill>
      </a:tcStyle>
    </a:wholeTbl>
    <a:band2H>
      <a:tcTxStyle/>
      <a:tcStyle>
        <a:tcBdr/>
        <a:fill>
          <a:solidFill>
            <a:srgbClr val="E6E7F0"/>
          </a:solidFill>
        </a:fill>
      </a:tcStyle>
    </a:band2H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9012ECD-51FC-41F1-AA8D-1B2483CD663E}" styleName="Light Style 2 –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7292A2E-F333-43FB-9621-5CBBE7FDCDCB}" styleName="Light Style 2 –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3C2FFA5D-87B4-456A-9821-1D502468CF0F}" styleName="Themed Style 1 –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163"/>
    <p:restoredTop sz="96366"/>
  </p:normalViewPr>
  <p:slideViewPr>
    <p:cSldViewPr snapToGrid="0">
      <p:cViewPr varScale="1">
        <p:scale>
          <a:sx n="129" d="100"/>
          <a:sy n="129" d="100"/>
        </p:scale>
        <p:origin x="216" y="208"/>
      </p:cViewPr>
      <p:guideLst/>
    </p:cSldViewPr>
  </p:slideViewPr>
  <p:outlineViewPr>
    <p:cViewPr>
      <p:scale>
        <a:sx n="33" d="100"/>
        <a:sy n="33" d="100"/>
      </p:scale>
      <p:origin x="-56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98" d="100"/>
          <a:sy n="98" d="100"/>
        </p:scale>
        <p:origin x="3952" y="20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Shape 267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8" name="Shape 268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1847966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2 Pictures horizontal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29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6167437" y="1592262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0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6167437" y="3969703"/>
            <a:ext cx="5616576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3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3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4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40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11376025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41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3708402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43" name="Picture Placeholder 5"/>
          <p:cNvSpPr>
            <a:spLocks noGrp="1"/>
          </p:cNvSpPr>
          <p:nvPr>
            <p:ph type="pic" sz="quarter" idx="21"/>
          </p:nvPr>
        </p:nvSpPr>
        <p:spPr>
          <a:xfrm>
            <a:off x="8075613" y="1592262"/>
            <a:ext cx="3708401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4" name="Picture Placeholder 5"/>
          <p:cNvSpPr>
            <a:spLocks noGrp="1"/>
          </p:cNvSpPr>
          <p:nvPr>
            <p:ph type="pic" sz="quarter" idx="22"/>
          </p:nvPr>
        </p:nvSpPr>
        <p:spPr>
          <a:xfrm>
            <a:off x="8124680" y="3969703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5" name="Picture Placeholder 5"/>
          <p:cNvSpPr>
            <a:spLocks noGrp="1"/>
          </p:cNvSpPr>
          <p:nvPr>
            <p:ph type="pic" sz="quarter" idx="23"/>
          </p:nvPr>
        </p:nvSpPr>
        <p:spPr>
          <a:xfrm>
            <a:off x="4259262" y="1592262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6" name="Picture Placeholder 5"/>
          <p:cNvSpPr>
            <a:spLocks noGrp="1"/>
          </p:cNvSpPr>
          <p:nvPr>
            <p:ph type="pic" sz="quarter" idx="24"/>
          </p:nvPr>
        </p:nvSpPr>
        <p:spPr>
          <a:xfrm>
            <a:off x="4259262" y="3978014"/>
            <a:ext cx="3659333" cy="2232026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4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4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s and 2 Pictures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56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8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59" name="Picture Placeholder 10"/>
          <p:cNvSpPr>
            <a:spLocks noGrp="1"/>
          </p:cNvSpPr>
          <p:nvPr>
            <p:ph type="pic" sz="half" idx="22"/>
          </p:nvPr>
        </p:nvSpPr>
        <p:spPr>
          <a:xfrm>
            <a:off x="407987" y="2420938"/>
            <a:ext cx="5616576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61" name="Picture Placeholder 7"/>
          <p:cNvSpPr>
            <a:spLocks noGrp="1"/>
          </p:cNvSpPr>
          <p:nvPr>
            <p:ph type="pic" sz="half" idx="23"/>
          </p:nvPr>
        </p:nvSpPr>
        <p:spPr>
          <a:xfrm>
            <a:off x="6172200" y="2420938"/>
            <a:ext cx="5616575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62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63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3 Pictur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7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Bef>
                <a:spcPts val="400"/>
              </a:spcBef>
              <a:defRPr>
                <a:solidFill>
                  <a:schemeClr val="accent2"/>
                </a:solidFill>
              </a:defRPr>
            </a:lvl1pPr>
            <a:lvl2pPr marL="0" indent="4572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2pPr>
            <a:lvl3pPr marL="0" indent="9144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3pPr>
            <a:lvl4pPr marL="0" indent="13716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4pPr>
            <a:lvl5pPr marL="0" indent="1828800">
              <a:lnSpc>
                <a:spcPct val="100000"/>
              </a:lnSpc>
              <a:spcBef>
                <a:spcPts val="400"/>
              </a:spcBef>
              <a:buSzTx/>
              <a:buNone/>
              <a:defRPr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3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075611" y="1604965"/>
            <a:ext cx="3713188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4" name="Picture Placeholder 10"/>
          <p:cNvSpPr>
            <a:spLocks noGrp="1"/>
          </p:cNvSpPr>
          <p:nvPr>
            <p:ph type="pic" sz="quarter" idx="22"/>
          </p:nvPr>
        </p:nvSpPr>
        <p:spPr>
          <a:xfrm>
            <a:off x="407989" y="2420938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5" name="Picture Placeholder 12"/>
          <p:cNvSpPr>
            <a:spLocks noGrp="1"/>
          </p:cNvSpPr>
          <p:nvPr>
            <p:ph type="pic" sz="quarter" idx="23"/>
          </p:nvPr>
        </p:nvSpPr>
        <p:spPr>
          <a:xfrm>
            <a:off x="8075613" y="2416175"/>
            <a:ext cx="3713188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6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4253846" y="1601226"/>
            <a:ext cx="3708402" cy="668338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400"/>
              </a:spcBef>
              <a:defRPr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77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4253848" y="2429902"/>
            <a:ext cx="3708401" cy="377983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3 Pictures with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88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8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116385" y="1601375"/>
            <a:ext cx="3960002" cy="1131216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>
            <a:lvl1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lvl1pPr>
            <a:lvl2pPr marL="0" indent="4572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2pPr>
            <a:lvl3pPr marL="0" indent="9144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3pPr>
            <a:lvl4pPr marL="0" indent="13716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4pPr>
            <a:lvl5pPr marL="0" indent="1828800" algn="ctr">
              <a:spcBef>
                <a:spcPts val="0"/>
              </a:spcBef>
              <a:buSzTx/>
              <a:buNone/>
              <a:defRPr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0" name="Picture Placeholder 10"/>
          <p:cNvSpPr>
            <a:spLocks noGrp="1"/>
          </p:cNvSpPr>
          <p:nvPr>
            <p:ph type="pic" sz="quarter" idx="21"/>
          </p:nvPr>
        </p:nvSpPr>
        <p:spPr>
          <a:xfrm>
            <a:off x="4116385" y="2732441"/>
            <a:ext cx="3959226" cy="3477298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92" name="Text Placeholder 2"/>
          <p:cNvSpPr>
            <a:spLocks noGrp="1"/>
          </p:cNvSpPr>
          <p:nvPr>
            <p:ph type="body" sz="quarter" idx="22"/>
          </p:nvPr>
        </p:nvSpPr>
        <p:spPr>
          <a:xfrm>
            <a:off x="3274" y="5078524"/>
            <a:ext cx="3960002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3" name="Picture Placeholder 10"/>
          <p:cNvSpPr>
            <a:spLocks noGrp="1"/>
          </p:cNvSpPr>
          <p:nvPr>
            <p:ph type="pic" sz="quarter" idx="23"/>
          </p:nvPr>
        </p:nvSpPr>
        <p:spPr>
          <a:xfrm>
            <a:off x="4049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4" name="Text Placeholder 2"/>
          <p:cNvSpPr>
            <a:spLocks noGrp="1"/>
          </p:cNvSpPr>
          <p:nvPr>
            <p:ph type="body" sz="quarter" idx="24"/>
          </p:nvPr>
        </p:nvSpPr>
        <p:spPr>
          <a:xfrm>
            <a:off x="8232388" y="5078524"/>
            <a:ext cx="3960001" cy="1131215"/>
          </a:xfrm>
          <a:prstGeom prst="rect">
            <a:avLst/>
          </a:prstGeom>
          <a:solidFill>
            <a:schemeClr val="accent1"/>
          </a:solidFill>
        </p:spPr>
        <p:txBody>
          <a:bodyPr lIns="36000" tIns="36000" rIns="36000" bIns="36000" anchor="ctr">
            <a:normAutofit/>
          </a:bodyPr>
          <a:lstStyle/>
          <a:p>
            <a:pPr algn="ctr">
              <a:spcBef>
                <a:spcPts val="0"/>
              </a:spcBef>
              <a:defRPr b="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5" name="Picture Placeholder 10"/>
          <p:cNvSpPr>
            <a:spLocks noGrp="1"/>
          </p:cNvSpPr>
          <p:nvPr>
            <p:ph type="pic" sz="quarter" idx="25"/>
          </p:nvPr>
        </p:nvSpPr>
        <p:spPr>
          <a:xfrm>
            <a:off x="8232388" y="1601375"/>
            <a:ext cx="3959226" cy="347729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96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97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06" name="Picture Placeholder 10"/>
          <p:cNvSpPr>
            <a:spLocks noGrp="1"/>
          </p:cNvSpPr>
          <p:nvPr>
            <p:ph type="pic" sz="half" idx="21"/>
          </p:nvPr>
        </p:nvSpPr>
        <p:spPr>
          <a:xfrm>
            <a:off x="412776" y="1592262"/>
            <a:ext cx="11376025" cy="256390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0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10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/>
          </a:p>
        </p:txBody>
      </p:sp>
      <p:sp>
        <p:nvSpPr>
          <p:cNvPr id="21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21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Horizontal and text in boxe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21" name="Picture Placeholder 10"/>
          <p:cNvSpPr>
            <a:spLocks noGrp="1"/>
          </p:cNvSpPr>
          <p:nvPr>
            <p:ph type="pic" idx="21"/>
          </p:nvPr>
        </p:nvSpPr>
        <p:spPr>
          <a:xfrm>
            <a:off x="0" y="1592262"/>
            <a:ext cx="12192000" cy="2945871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2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9" y="4294187"/>
            <a:ext cx="3708401" cy="1906588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>
            <a:lvl1pPr algn="ctr">
              <a:defRPr>
                <a:solidFill>
                  <a:srgbClr val="F8F8F8"/>
                </a:solidFill>
              </a:defRPr>
            </a:lvl1pPr>
            <a:lvl2pPr algn="ctr">
              <a:defRPr>
                <a:solidFill>
                  <a:srgbClr val="F8F8F8"/>
                </a:solidFill>
              </a:defRPr>
            </a:lvl2pPr>
            <a:lvl3pPr algn="ctr">
              <a:defRPr>
                <a:solidFill>
                  <a:srgbClr val="F8F8F8"/>
                </a:solidFill>
              </a:defRPr>
            </a:lvl3pPr>
            <a:lvl4pPr algn="ctr">
              <a:defRPr>
                <a:solidFill>
                  <a:srgbClr val="F8F8F8"/>
                </a:solidFill>
              </a:defRPr>
            </a:lvl4pPr>
            <a:lvl5pPr algn="ctr">
              <a:defRPr>
                <a:solidFill>
                  <a:srgbClr val="F8F8F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3" name="Text Placeholder 5"/>
          <p:cNvSpPr>
            <a:spLocks noGrp="1"/>
          </p:cNvSpPr>
          <p:nvPr>
            <p:ph type="body" sz="quarter" idx="22"/>
          </p:nvPr>
        </p:nvSpPr>
        <p:spPr>
          <a:xfrm>
            <a:off x="4267201" y="4294187"/>
            <a:ext cx="3665538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  <p:sp>
        <p:nvSpPr>
          <p:cNvPr id="22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25" name="Text Placeholder 5"/>
          <p:cNvSpPr>
            <a:spLocks noGrp="1"/>
          </p:cNvSpPr>
          <p:nvPr>
            <p:ph type="body" sz="quarter" idx="23"/>
          </p:nvPr>
        </p:nvSpPr>
        <p:spPr>
          <a:xfrm>
            <a:off x="8085667" y="4294187"/>
            <a:ext cx="3703133" cy="1906587"/>
          </a:xfrm>
          <a:prstGeom prst="rect">
            <a:avLst/>
          </a:prstGeom>
          <a:solidFill>
            <a:schemeClr val="accent1"/>
          </a:solidFill>
        </p:spPr>
        <p:txBody>
          <a:bodyPr>
            <a:normAutofit/>
          </a:bodyPr>
          <a:lstStyle/>
          <a:p>
            <a:pPr algn="ctr">
              <a:defRPr>
                <a:solidFill>
                  <a:srgbClr val="F8F8F8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apter 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Title Text"/>
          <p:cNvSpPr txBox="1">
            <a:spLocks noGrp="1"/>
          </p:cNvSpPr>
          <p:nvPr>
            <p:ph type="title"/>
          </p:nvPr>
        </p:nvSpPr>
        <p:spPr>
          <a:xfrm>
            <a:off x="407987" y="1709738"/>
            <a:ext cx="11376026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5000"/>
            </a:lvl1pPr>
          </a:lstStyle>
          <a:p>
            <a:r>
              <a:t>Title Text</a:t>
            </a:r>
          </a:p>
        </p:txBody>
      </p:sp>
      <p:sp>
        <p:nvSpPr>
          <p:cNvPr id="23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4589462"/>
            <a:ext cx="11376026" cy="15001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24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1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5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 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1524000" y="1046162"/>
            <a:ext cx="9144000" cy="2387601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>
            <a:normAutofit/>
          </a:bodyPr>
          <a:lstStyle>
            <a:lvl1pPr algn="ctr">
              <a:defRPr sz="2400"/>
            </a:lvl1pPr>
            <a:lvl2pPr marL="0" indent="457200" algn="ctr">
              <a:buSzTx/>
              <a:buNone/>
              <a:defRPr sz="2400"/>
            </a:lvl2pPr>
            <a:lvl3pPr marL="0" indent="914400" algn="ctr">
              <a:buSzTx/>
              <a:buNone/>
              <a:defRPr sz="2400"/>
            </a:lvl3pPr>
            <a:lvl4pPr marL="0" indent="1371600" algn="ctr">
              <a:buSzTx/>
              <a:buNone/>
              <a:defRPr sz="2400"/>
            </a:lvl4pPr>
            <a:lvl5pPr marL="0" indent="1828800" algn="ctr">
              <a:buSz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Last slid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TextBox 3"/>
          <p:cNvSpPr txBox="1"/>
          <p:nvPr/>
        </p:nvSpPr>
        <p:spPr>
          <a:xfrm>
            <a:off x="453707" y="6196405"/>
            <a:ext cx="112845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home.cern</a:t>
            </a:r>
          </a:p>
        </p:txBody>
      </p:sp>
      <p:pic>
        <p:nvPicPr>
          <p:cNvPr id="260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3" y="2244863"/>
            <a:ext cx="1728193" cy="1728193"/>
          </a:xfrm>
          <a:prstGeom prst="rect">
            <a:avLst/>
          </a:prstGeom>
          <a:ln w="12700">
            <a:miter lim="400000"/>
          </a:ln>
        </p:spPr>
      </p:pic>
      <p:sp>
        <p:nvSpPr>
          <p:cNvPr id="26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Image 2" descr="Imag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6130" y="710117"/>
            <a:ext cx="1990425" cy="1970421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Click to edit Master title style"/>
          <p:cNvSpPr txBox="1">
            <a:spLocks noGrp="1"/>
          </p:cNvSpPr>
          <p:nvPr>
            <p:ph type="title" hasCustomPrompt="1"/>
          </p:nvPr>
        </p:nvSpPr>
        <p:spPr>
          <a:xfrm>
            <a:off x="407987" y="3429000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5000">
                <a:solidFill>
                  <a:srgbClr val="FFFFFF"/>
                </a:solidFill>
              </a:defRPr>
            </a:lvl1pPr>
          </a:lstStyle>
          <a:p>
            <a:r>
              <a:t>Click to edit Master title style</a:t>
            </a:r>
          </a:p>
        </p:txBody>
      </p:sp>
      <p:sp>
        <p:nvSpPr>
          <p:cNvPr id="3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5700252"/>
            <a:ext cx="11376027" cy="80378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000" b="0">
                <a:solidFill>
                  <a:srgbClr val="FFFFFF"/>
                </a:solidFill>
              </a:defRPr>
            </a:lvl1pPr>
            <a:lvl2pPr marL="0" indent="457200">
              <a:buSzTx/>
              <a:buNone/>
              <a:defRPr sz="2000" b="0">
                <a:solidFill>
                  <a:srgbClr val="FFFFFF"/>
                </a:solidFill>
              </a:defRPr>
            </a:lvl2pPr>
            <a:lvl3pPr marL="0" indent="914400">
              <a:buSzTx/>
              <a:buNone/>
              <a:defRPr sz="2000" b="0">
                <a:solidFill>
                  <a:srgbClr val="FFFFFF"/>
                </a:solidFill>
              </a:defRPr>
            </a:lvl3pPr>
            <a:lvl4pPr marL="0" indent="1371600">
              <a:buSzTx/>
              <a:buNone/>
              <a:defRPr sz="2000" b="0">
                <a:solidFill>
                  <a:srgbClr val="FFFFFF"/>
                </a:solidFill>
              </a:defRPr>
            </a:lvl4pPr>
            <a:lvl5pPr marL="0" indent="1828800">
              <a:buSzTx/>
              <a:buNone/>
              <a:defRPr sz="2000" b="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e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Picture 4" descr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5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407989" y="1592262"/>
            <a:ext cx="11376025" cy="460851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 typeface="Arial"/>
              <a:buChar char="•"/>
            </a:lvl1pPr>
            <a:lvl2pPr marL="672306" indent="-305594">
              <a:buFont typeface="Arial"/>
            </a:lvl2pPr>
            <a:lvl3pPr marL="932391" indent="-303741">
              <a:buFont typeface="Arial"/>
            </a:lvl3pPr>
            <a:lvl4pPr marL="1294010" indent="-354210">
              <a:buFont typeface="Arial"/>
            </a:lvl4pPr>
            <a:lvl5pPr>
              <a:buFont typeface="Arial"/>
            </a:lvl5pPr>
          </a:lstStyle>
          <a:p>
            <a:r>
              <a:t>Click to edit Master text styles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53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ig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66" name="Picture Placeholder 3"/>
          <p:cNvSpPr>
            <a:spLocks noGrp="1"/>
          </p:cNvSpPr>
          <p:nvPr>
            <p:ph type="pic" idx="21"/>
          </p:nvPr>
        </p:nvSpPr>
        <p:spPr>
          <a:xfrm>
            <a:off x="407987" y="1439862"/>
            <a:ext cx="11376026" cy="4760914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Full page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76" name="Picture Placeholder 3"/>
          <p:cNvSpPr>
            <a:spLocks noGrp="1"/>
          </p:cNvSpPr>
          <p:nvPr>
            <p:ph type="pic" idx="21"/>
          </p:nvPr>
        </p:nvSpPr>
        <p:spPr>
          <a:xfrm>
            <a:off x="0" y="-29981"/>
            <a:ext cx="12192000" cy="6351589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7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075611" y="-52467"/>
            <a:ext cx="4116388" cy="6370822"/>
          </a:xfrm>
          <a:prstGeom prst="rect">
            <a:avLst/>
          </a:prstGeom>
          <a:solidFill>
            <a:schemeClr val="accent1">
              <a:alpha val="80000"/>
            </a:schemeClr>
          </a:solidFill>
        </p:spPr>
        <p:txBody>
          <a:bodyPr lIns="179999" tIns="179999" rIns="179999" bIns="179999">
            <a:normAutofit/>
          </a:bodyPr>
          <a:lstStyle>
            <a:lvl1pPr>
              <a:defRPr sz="2800">
                <a:solidFill>
                  <a:srgbClr val="FFFFFF"/>
                </a:solidFill>
              </a:defRPr>
            </a:lvl1pPr>
            <a:lvl2pPr marL="431999" indent="-431999">
              <a:defRPr sz="2800">
                <a:solidFill>
                  <a:srgbClr val="FFFFFF"/>
                </a:solidFill>
              </a:defRPr>
            </a:lvl2pPr>
            <a:lvl3pPr marL="827999" indent="-503999">
              <a:defRPr sz="2800">
                <a:solidFill>
                  <a:srgbClr val="FFFFFF"/>
                </a:solidFill>
              </a:defRPr>
            </a:lvl3pPr>
            <a:lvl4pPr marL="1214999" indent="-566999">
              <a:defRPr sz="2800">
                <a:solidFill>
                  <a:srgbClr val="FFFFFF"/>
                </a:solidFill>
              </a:defRPr>
            </a:lvl4pPr>
            <a:lvl5pPr marL="2228850" indent="-400050">
              <a:defRPr sz="2800">
                <a:solidFill>
                  <a:srgbClr val="FFFFFF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9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80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2 Contents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Title Text"/>
          <p:cNvSpPr txBox="1">
            <a:spLocks noGrp="1"/>
          </p:cNvSpPr>
          <p:nvPr>
            <p:ph type="title"/>
          </p:nvPr>
        </p:nvSpPr>
        <p:spPr>
          <a:xfrm>
            <a:off x="407987" y="373592"/>
            <a:ext cx="11376026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8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2263"/>
            <a:ext cx="5616576" cy="460851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1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92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ubtitle and Comparison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00" name="Title Text"/>
          <p:cNvSpPr txBox="1">
            <a:spLocks noGrp="1"/>
          </p:cNvSpPr>
          <p:nvPr>
            <p:ph type="title"/>
          </p:nvPr>
        </p:nvSpPr>
        <p:spPr>
          <a:xfrm>
            <a:off x="407987" y="365125"/>
            <a:ext cx="11380814" cy="108426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01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7987" y="1592262"/>
            <a:ext cx="5616576" cy="668338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>
                <a:solidFill>
                  <a:schemeClr val="accent2"/>
                </a:solidFill>
              </a:defRPr>
            </a:lvl1pPr>
            <a:lvl2pPr marL="0" indent="457200">
              <a:buSzTx/>
              <a:buNone/>
              <a:defRPr sz="2400">
                <a:solidFill>
                  <a:schemeClr val="accent2"/>
                </a:solidFill>
              </a:defRPr>
            </a:lvl2pPr>
            <a:lvl3pPr marL="0" indent="914400">
              <a:buSzTx/>
              <a:buNone/>
              <a:defRPr sz="2400">
                <a:solidFill>
                  <a:schemeClr val="accent2"/>
                </a:solidFill>
              </a:defRPr>
            </a:lvl3pPr>
            <a:lvl4pPr marL="0" indent="1371600">
              <a:buSzTx/>
              <a:buNone/>
              <a:defRPr sz="2400">
                <a:solidFill>
                  <a:schemeClr val="accent2"/>
                </a:solidFill>
              </a:defRPr>
            </a:lvl4pPr>
            <a:lvl5pPr marL="0" indent="1828800">
              <a:buSzTx/>
              <a:buNone/>
              <a:defRPr sz="2400">
                <a:solidFill>
                  <a:schemeClr val="accent2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172200" y="1604965"/>
            <a:ext cx="5616601" cy="655635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defRPr sz="2400">
                <a:solidFill>
                  <a:schemeClr val="accent2"/>
                </a:solidFill>
              </a:defRPr>
            </a:pPr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04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05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ext and Pictur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" name="Picture 4" descr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15997"/>
            <a:ext cx="12192000" cy="542003"/>
          </a:xfrm>
          <a:prstGeom prst="rect">
            <a:avLst/>
          </a:prstGeom>
          <a:ln w="12700">
            <a:miter lim="400000"/>
          </a:ln>
        </p:spPr>
      </p:pic>
      <p:sp>
        <p:nvSpPr>
          <p:cNvPr id="113" name="Title Text"/>
          <p:cNvSpPr txBox="1">
            <a:spLocks noGrp="1"/>
          </p:cNvSpPr>
          <p:nvPr>
            <p:ph type="title"/>
          </p:nvPr>
        </p:nvSpPr>
        <p:spPr>
          <a:xfrm>
            <a:off x="407989" y="373592"/>
            <a:ext cx="5616574" cy="10657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Title Text</a:t>
            </a:r>
          </a:p>
        </p:txBody>
      </p:sp>
      <p:sp>
        <p:nvSpPr>
          <p:cNvPr id="114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7987" y="1598658"/>
            <a:ext cx="5616576" cy="4608513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5" name="Picture Placeholder 8"/>
          <p:cNvSpPr>
            <a:spLocks noGrp="1"/>
          </p:cNvSpPr>
          <p:nvPr>
            <p:ph type="pic" idx="21"/>
          </p:nvPr>
        </p:nvSpPr>
        <p:spPr>
          <a:xfrm>
            <a:off x="6167437" y="0"/>
            <a:ext cx="6024563" cy="6317987"/>
          </a:xfrm>
          <a:prstGeom prst="rect">
            <a:avLst/>
          </a:prstGeom>
        </p:spPr>
        <p:txBody>
          <a:bodyPr lIns="91439" tIns="45719" rIns="91439" bIns="45719"/>
          <a:lstStyle/>
          <a:p>
            <a:endParaRPr/>
          </a:p>
        </p:txBody>
      </p:sp>
      <p:sp>
        <p:nvSpPr>
          <p:cNvPr id="11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634837" y="6471139"/>
            <a:ext cx="153963" cy="135547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117" name="Footer Placeholder 4"/>
          <p:cNvSpPr txBox="1"/>
          <p:nvPr/>
        </p:nvSpPr>
        <p:spPr>
          <a:xfrm>
            <a:off x="4304981" y="6406785"/>
            <a:ext cx="6480782" cy="2642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r>
              <a:t>S. Kostoglou | Discussion on IBS model</a:t>
            </a:r>
          </a:p>
        </p:txBody>
      </p:sp>
      <p:sp>
        <p:nvSpPr>
          <p:cNvPr id="118" name="Date Placeholder 3"/>
          <p:cNvSpPr txBox="1"/>
          <p:nvPr/>
        </p:nvSpPr>
        <p:spPr>
          <a:xfrm>
            <a:off x="2574099" y="6465641"/>
            <a:ext cx="1542290" cy="1355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r>
              <a:t>02 February 2022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Image 2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4836402" y="2169047"/>
            <a:ext cx="2520001" cy="2494675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609600" y="274637"/>
            <a:ext cx="10972800" cy="1325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5892800" y="6172200"/>
            <a:ext cx="2844800" cy="36830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 anchor="ctr">
            <a:spAutoFit/>
          </a:bodyPr>
          <a:lstStyle>
            <a:lvl1pPr algn="r">
              <a:defRPr sz="1000"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  <p:sldLayoutId id="2147483669" r:id="rId20"/>
  </p:sldLayoutIdLst>
  <p:transition spd="med"/>
  <p:hf hdr="0" ft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600" b="1" i="0" u="none" strike="noStrike" cap="none" spc="0" baseline="0">
          <a:solidFill>
            <a:schemeClr val="accent1"/>
          </a:solidFill>
          <a:uFillTx/>
          <a:latin typeface="Arial"/>
          <a:ea typeface="Arial"/>
          <a:cs typeface="Arial"/>
          <a:sym typeface="Arial"/>
        </a:defRPr>
      </a:lvl9pPr>
    </p:titleStyle>
    <p:bodyStyle>
      <a:lvl1pPr marL="0" marR="0" indent="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Tx/>
        <a:buFontTx/>
        <a:buNone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1pPr>
      <a:lvl2pPr marL="377849" marR="0" indent="-377999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2pPr>
      <a:lvl3pPr marL="724235" marR="0" indent="-400235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3pPr>
      <a:lvl4pPr marL="1073249" marR="0" indent="-42525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4pPr>
      <a:lvl5pPr marL="2128837" marR="0" indent="-300037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5pPr>
      <a:lvl6pPr marL="25527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6pPr>
      <a:lvl7pPr marL="30099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7pPr>
      <a:lvl8pPr marL="34671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8pPr>
      <a:lvl9pPr marL="3924300" marR="0" indent="-266700" algn="l" defTabSz="914400" rtl="0" latinLnBrk="0">
        <a:lnSpc>
          <a:spcPct val="90000"/>
        </a:lnSpc>
        <a:spcBef>
          <a:spcPts val="1800"/>
        </a:spcBef>
        <a:spcAft>
          <a:spcPts val="0"/>
        </a:spcAft>
        <a:buClrTx/>
        <a:buSzPct val="100000"/>
        <a:buFontTx/>
        <a:buChar char="•"/>
        <a:tabLst/>
        <a:defRPr sz="2100" b="1" i="0" u="none" strike="noStrike" cap="none" spc="0" baseline="0">
          <a:solidFill>
            <a:srgbClr val="181818"/>
          </a:solidFill>
          <a:uFillTx/>
          <a:latin typeface="Arial"/>
          <a:ea typeface="Arial"/>
          <a:cs typeface="Arial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0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58718/" TargetMode="External"/><Relationship Id="rId2" Type="http://schemas.openxmlformats.org/officeDocument/2006/relationships/hyperlink" Target="https://indico.cern.ch/event/1560006/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539103/" TargetMode="External"/><Relationship Id="rId2" Type="http://schemas.openxmlformats.org/officeDocument/2006/relationships/hyperlink" Target="https://indico.cern.ch/event/1509198/contributions/6506100/attachments/3063782/5418569/2025-05-08_Report1.pdf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50575/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50575/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55966/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55966/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555966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itle 1"/>
          <p:cNvSpPr txBox="1">
            <a:spLocks noGrp="1"/>
          </p:cNvSpPr>
          <p:nvPr>
            <p:ph type="title"/>
          </p:nvPr>
        </p:nvSpPr>
        <p:spPr>
          <a:xfrm>
            <a:off x="407987" y="3162812"/>
            <a:ext cx="11376026" cy="2153266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en-GB" sz="4000" dirty="0"/>
              <a:t>Updates from the </a:t>
            </a:r>
            <a:br>
              <a:rPr lang="en-GB" sz="4000" dirty="0"/>
            </a:br>
            <a:r>
              <a:rPr lang="en-GB" sz="4000" dirty="0"/>
              <a:t>FCC-</a:t>
            </a:r>
            <a:r>
              <a:rPr lang="en-GB" sz="4000" dirty="0" err="1"/>
              <a:t>ee</a:t>
            </a:r>
            <a:r>
              <a:rPr lang="en-GB" sz="4000" dirty="0"/>
              <a:t> Layout &amp; Optics Design WG</a:t>
            </a:r>
            <a:br>
              <a:rPr lang="en-GB" sz="4000" b="1" i="0" u="none" strike="noStrike" dirty="0">
                <a:solidFill>
                  <a:schemeClr val="bg1"/>
                </a:solidFill>
                <a:effectLst/>
                <a:latin typeface="Roboto" panose="02000000000000000000" pitchFamily="2" charset="0"/>
              </a:rPr>
            </a:br>
            <a:endParaRPr sz="4000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0389581-C363-969E-8823-91BBF853F924}"/>
              </a:ext>
            </a:extLst>
          </p:cNvPr>
          <p:cNvSpPr txBox="1"/>
          <p:nvPr/>
        </p:nvSpPr>
        <p:spPr>
          <a:xfrm>
            <a:off x="3774852" y="6001139"/>
            <a:ext cx="4570162" cy="55399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208</a:t>
            </a:r>
            <a:r>
              <a:rPr kumimoji="0" lang="en-GB" sz="1800" b="1" i="0" u="none" strike="noStrike" cap="none" spc="0" normalizeH="0" baseline="3000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th</a:t>
            </a:r>
            <a:r>
              <a:rPr kumimoji="0" lang="en-GB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 FCC-</a:t>
            </a:r>
            <a:r>
              <a:rPr kumimoji="0" lang="en-GB" sz="1800" b="1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ee</a:t>
            </a:r>
            <a:r>
              <a:rPr kumimoji="0" lang="en-GB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Accelerator Design Meeting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19/06/2025</a:t>
            </a:r>
            <a:endParaRPr kumimoji="0" lang="en-CH" sz="1800" b="1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2C26C76-63C8-4117-12A9-3D25EA313345}"/>
              </a:ext>
            </a:extLst>
          </p:cNvPr>
          <p:cNvSpPr txBox="1"/>
          <p:nvPr/>
        </p:nvSpPr>
        <p:spPr>
          <a:xfrm>
            <a:off x="2748930" y="4485081"/>
            <a:ext cx="6694140" cy="11079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0" tIns="0" rIns="0" bIns="0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S. </a:t>
            </a:r>
            <a:r>
              <a:rPr kumimoji="0" lang="en-GB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Kostoglou</a:t>
            </a:r>
            <a:r>
              <a:rPr kumimoji="0" lang="en-GB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, G. Roy, K. </a:t>
            </a:r>
            <a:r>
              <a:rPr kumimoji="0" lang="en-GB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Skoufaris</a:t>
            </a:r>
            <a:endParaRPr kumimoji="0" lang="en-GB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</a:t>
            </a: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dirty="0">
                <a:solidFill>
                  <a:schemeClr val="bg1"/>
                </a:solidFill>
              </a:rPr>
              <a:t>Collecting information from all the speakers and</a:t>
            </a:r>
            <a:endParaRPr kumimoji="0" lang="en-GB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GB" sz="180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on behalf of the whole FCC-</a:t>
            </a:r>
            <a:r>
              <a:rPr kumimoji="0" lang="en-GB" sz="1800" i="0" u="none" strike="noStrike" cap="none" spc="0" normalizeH="0" baseline="0" dirty="0" err="1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ee</a:t>
            </a:r>
            <a:r>
              <a:rPr kumimoji="0" lang="en-GB" sz="180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 Layout and Optics </a:t>
            </a:r>
            <a:r>
              <a:rPr lang="en-GB" dirty="0">
                <a:solidFill>
                  <a:schemeClr val="bg1"/>
                </a:solidFill>
              </a:rPr>
              <a:t>D</a:t>
            </a:r>
            <a:r>
              <a:rPr kumimoji="0" lang="en-GB" sz="1800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rPr>
              <a:t>esign e-group</a:t>
            </a:r>
            <a:endParaRPr kumimoji="0" lang="en-CH" sz="180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84B4F-AC7A-4B9F-922C-0859E1A6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97777"/>
            <a:ext cx="11376026" cy="1065744"/>
          </a:xfrm>
        </p:spPr>
        <p:txBody>
          <a:bodyPr/>
          <a:lstStyle/>
          <a:p>
            <a:r>
              <a:rPr lang="en-CH" dirty="0"/>
              <a:t>Open questions/next steps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2AD4-9213-DD0D-0EB4-28D814C91F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10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968F1E-C254-BAE8-C632-AF6EC8B26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163" y="667656"/>
            <a:ext cx="11626852" cy="5576663"/>
          </a:xfrm>
        </p:spPr>
        <p:txBody>
          <a:bodyPr>
            <a:normAutofit fontScale="70000" lnSpcReduction="20000"/>
          </a:bodyPr>
          <a:lstStyle/>
          <a:p>
            <a:r>
              <a:rPr lang="en-CH" sz="3200" b="0" dirty="0"/>
              <a:t>Can GHC insertions be fully reused in LCC or dedicated insertions are required?:</a:t>
            </a:r>
          </a:p>
          <a:p>
            <a:pPr lvl="1"/>
            <a:r>
              <a:rPr lang="en-CH" sz="3200" b="0" dirty="0"/>
              <a:t>Several teams request flexibility to adjust the optics locally in technical insertions (e.g. injection, collimation) to study various schemes without impacting the global optics </a:t>
            </a:r>
            <a:r>
              <a:rPr lang="en-CH" sz="3200" b="0" dirty="0">
                <a:sym typeface="Wingdings" pitchFamily="2" charset="2"/>
              </a:rPr>
              <a:t> at a first stage, matching will rely on expert knowledge, later to transiton to more automatic aproach.</a:t>
            </a:r>
          </a:p>
          <a:p>
            <a:pPr lvl="1"/>
            <a:r>
              <a:rPr lang="en-CH" sz="3200" b="0" dirty="0">
                <a:sym typeface="Wingdings" pitchFamily="2" charset="2"/>
              </a:rPr>
              <a:t>Some Insertions have strict requirements (phase advance, beta functions, dispersion constraints in collimation)</a:t>
            </a:r>
          </a:p>
          <a:p>
            <a:r>
              <a:rPr lang="en-CH" sz="3200" b="0" dirty="0">
                <a:sym typeface="Wingdings" pitchFamily="2" charset="2"/>
              </a:rPr>
              <a:t>Are there integration issues that could be showstoppers for one lattice? (polarimeter, all stages of collimation, diagnostics etc)</a:t>
            </a:r>
          </a:p>
          <a:p>
            <a:r>
              <a:rPr lang="en-CH" sz="3200" b="0" dirty="0">
                <a:sym typeface="Wingdings" pitchFamily="2" charset="2"/>
              </a:rPr>
              <a:t>Is there a larger inter-beam distance needed in some insertions? Shift from twin-aperture to separate magnets might be needed.</a:t>
            </a:r>
          </a:p>
          <a:p>
            <a:r>
              <a:rPr lang="en-CH" sz="3200" b="0" dirty="0">
                <a:sym typeface="Wingdings" pitchFamily="2" charset="2"/>
              </a:rPr>
              <a:t>Hardware solutions (correctors, kickers) can be reused across lattices?</a:t>
            </a:r>
          </a:p>
          <a:p>
            <a:r>
              <a:rPr lang="en-CH" sz="3200" b="0" dirty="0">
                <a:sym typeface="Wingdings" pitchFamily="2" charset="2"/>
              </a:rPr>
              <a:t>Solenoid scheme (local vs non-local)</a:t>
            </a:r>
          </a:p>
          <a:p>
            <a:r>
              <a:rPr lang="en-CH" sz="3200" b="0" dirty="0"/>
              <a:t>Some teams require lattices for both electron and positron beams. </a:t>
            </a:r>
          </a:p>
          <a:p>
            <a:r>
              <a:rPr lang="en-CH" sz="3200" b="0" dirty="0"/>
              <a:t>Discussion with Pantaleo et. </a:t>
            </a:r>
            <a:r>
              <a:rPr lang="en-GB" sz="3200" b="0" dirty="0"/>
              <a:t>al on how to address all of these issues.</a:t>
            </a:r>
            <a:endParaRPr lang="en-CH" sz="3200" dirty="0"/>
          </a:p>
        </p:txBody>
      </p:sp>
    </p:spTree>
    <p:extLst>
      <p:ext uri="{BB962C8B-B14F-4D97-AF65-F5344CB8AC3E}">
        <p14:creationId xmlns:p14="http://schemas.microsoft.com/office/powerpoint/2010/main" val="4056974908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84B4F-AC7A-4B9F-922C-0859E1A6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97777"/>
            <a:ext cx="11376026" cy="1065744"/>
          </a:xfrm>
        </p:spPr>
        <p:txBody>
          <a:bodyPr/>
          <a:lstStyle/>
          <a:p>
            <a:r>
              <a:rPr lang="en-CH" dirty="0"/>
              <a:t>Next meetings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2AD4-9213-DD0D-0EB4-28D814C91F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11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968F1E-C254-BAE8-C632-AF6EC8B26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163" y="777240"/>
            <a:ext cx="11626852" cy="5423537"/>
          </a:xfrm>
        </p:spPr>
        <p:txBody>
          <a:bodyPr>
            <a:normAutofit/>
          </a:bodyPr>
          <a:lstStyle/>
          <a:p>
            <a:r>
              <a:rPr lang="en-CH" sz="3500" b="0" dirty="0">
                <a:hlinkClick r:id="rId2"/>
              </a:rPr>
              <a:t>7th meeting </a:t>
            </a:r>
            <a:r>
              <a:rPr lang="en-CH" sz="3500" b="0" dirty="0"/>
              <a:t>(26/06/2024) will focus on collecting input from:</a:t>
            </a:r>
          </a:p>
          <a:p>
            <a:pPr lvl="1"/>
            <a:r>
              <a:rPr lang="en-CH" sz="2600" b="0" dirty="0"/>
              <a:t>Radiation (B. Humann, A. Lechner)</a:t>
            </a:r>
          </a:p>
          <a:p>
            <a:pPr lvl="1"/>
            <a:r>
              <a:rPr lang="en-CH" sz="2600" b="0" dirty="0"/>
              <a:t>Machine protection (D. Wollman, C. Wiesner, D. Domange, C. Hernalsteens)</a:t>
            </a:r>
          </a:p>
          <a:p>
            <a:pPr lvl="1"/>
            <a:r>
              <a:rPr lang="en-CH" sz="2600" b="0" dirty="0"/>
              <a:t>Beam-beam (X. Buffat)</a:t>
            </a:r>
          </a:p>
          <a:p>
            <a:r>
              <a:rPr lang="en-CH" sz="2600" b="0" dirty="0"/>
              <a:t>Longer term we will also request input from other teams such as MDI, impedance, monochromatization..</a:t>
            </a:r>
          </a:p>
          <a:p>
            <a:r>
              <a:rPr lang="en-CH" sz="2600" b="0" dirty="0"/>
              <a:t>Series of Master Classes on LCC optics by P. Raimondi (1 per week for ~4 weeks): </a:t>
            </a:r>
            <a:r>
              <a:rPr lang="en-CH" sz="2600" b="0" dirty="0">
                <a:hlinkClick r:id="rId3"/>
              </a:rPr>
              <a:t>Part 1 / 4 </a:t>
            </a:r>
            <a:r>
              <a:rPr lang="en-CH" sz="2600" b="0" dirty="0"/>
              <a:t>on the 25th of June.</a:t>
            </a:r>
          </a:p>
        </p:txBody>
      </p:sp>
    </p:spTree>
    <p:extLst>
      <p:ext uri="{BB962C8B-B14F-4D97-AF65-F5344CB8AC3E}">
        <p14:creationId xmlns:p14="http://schemas.microsoft.com/office/powerpoint/2010/main" val="2691391542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84B4F-AC7A-4B9F-922C-0859E1A6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97777"/>
            <a:ext cx="11376026" cy="1065744"/>
          </a:xfrm>
        </p:spPr>
        <p:txBody>
          <a:bodyPr/>
          <a:lstStyle/>
          <a:p>
            <a:r>
              <a:rPr lang="en-CH" dirty="0"/>
              <a:t>Introduction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2AD4-9213-DD0D-0EB4-28D814C91F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2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968F1E-C254-BAE8-C632-AF6EC8B26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07988" y="982981"/>
            <a:ext cx="11376027" cy="5328368"/>
          </a:xfrm>
        </p:spPr>
        <p:txBody>
          <a:bodyPr>
            <a:normAutofit fontScale="77500" lnSpcReduction="20000"/>
          </a:bodyPr>
          <a:lstStyle/>
          <a:p>
            <a:r>
              <a:rPr lang="en-CH" sz="3200" b="0" dirty="0">
                <a:hlinkClick r:id="rId2"/>
              </a:rPr>
              <a:t>Last summary from G. Roy</a:t>
            </a:r>
            <a:r>
              <a:rPr lang="en-CH" sz="3200" b="0" dirty="0"/>
              <a:t>, 3 meetings have taken place since then.</a:t>
            </a:r>
          </a:p>
          <a:p>
            <a:r>
              <a:rPr lang="en-CH" sz="3200" b="0" dirty="0">
                <a:hlinkClick r:id="rId3"/>
              </a:rPr>
              <a:t>4th meeting</a:t>
            </a:r>
            <a:r>
              <a:rPr lang="en-CH" sz="3200" b="0" dirty="0"/>
              <a:t> on Reference points for machine layout from the BE-GM perspective (B. Weyer).</a:t>
            </a:r>
          </a:p>
          <a:p>
            <a:r>
              <a:rPr lang="en-CH" sz="3200" b="0" dirty="0"/>
              <a:t>5th, 6th meetings focusing on:</a:t>
            </a:r>
          </a:p>
          <a:p>
            <a:pPr lvl="1"/>
            <a:r>
              <a:rPr lang="en-CH" sz="3200" dirty="0"/>
              <a:t>Goal</a:t>
            </a:r>
            <a:r>
              <a:rPr lang="en-CH" sz="3200" b="0" dirty="0"/>
              <a:t>: Enable a comprehensive comparison between GHC and LCC by gathering input from all relevant teams:</a:t>
            </a:r>
          </a:p>
          <a:p>
            <a:pPr lvl="2">
              <a:buFont typeface="Wingdings" pitchFamily="2" charset="2"/>
              <a:buChar char="Ø"/>
            </a:pPr>
            <a:r>
              <a:rPr lang="en-CH" sz="3000" b="0" dirty="0"/>
              <a:t>Identify each team’s specific needs for the optics comparison and transmit information to optics experts.</a:t>
            </a:r>
          </a:p>
          <a:p>
            <a:pPr lvl="2">
              <a:buFont typeface="Wingdings" pitchFamily="2" charset="2"/>
              <a:buChar char="Ø"/>
            </a:pPr>
            <a:r>
              <a:rPr lang="en-CH" sz="3000" b="0" dirty="0"/>
              <a:t>Facilitate exchange of information across various teams.</a:t>
            </a:r>
          </a:p>
          <a:p>
            <a:pPr lvl="2">
              <a:buFont typeface="Wingdings" pitchFamily="2" charset="2"/>
              <a:buChar char="Ø"/>
            </a:pPr>
            <a:r>
              <a:rPr lang="en-CH" sz="3000" b="0" dirty="0"/>
              <a:t>Collect comparison criteria, expected deliverables and timelines from each team.</a:t>
            </a:r>
          </a:p>
          <a:p>
            <a:pPr lvl="2">
              <a:buFont typeface="Wingdings" pitchFamily="2" charset="2"/>
              <a:buChar char="Ø"/>
            </a:pPr>
            <a:r>
              <a:rPr lang="en-CH" sz="3000" b="0" dirty="0"/>
              <a:t>Define which studies are most sensitive to optics choice.</a:t>
            </a:r>
          </a:p>
          <a:p>
            <a:pPr lvl="2">
              <a:buFont typeface="Wingdings" pitchFamily="2" charset="2"/>
              <a:buChar char="Ø"/>
            </a:pPr>
            <a:r>
              <a:rPr lang="en-CH" sz="3000" b="0" dirty="0"/>
              <a:t>Transition from a conceptual to a technical design.</a:t>
            </a:r>
          </a:p>
        </p:txBody>
      </p:sp>
    </p:spTree>
    <p:extLst>
      <p:ext uri="{BB962C8B-B14F-4D97-AF65-F5344CB8AC3E}">
        <p14:creationId xmlns:p14="http://schemas.microsoft.com/office/powerpoint/2010/main" val="3528660428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84B4F-AC7A-4B9F-922C-0859E1A6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97777"/>
            <a:ext cx="11376026" cy="1065744"/>
          </a:xfrm>
        </p:spPr>
        <p:txBody>
          <a:bodyPr/>
          <a:lstStyle/>
          <a:p>
            <a:r>
              <a:rPr lang="en-CH" dirty="0"/>
              <a:t>Input received so far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2AD4-9213-DD0D-0EB4-28D814C91F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3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968F1E-C254-BAE8-C632-AF6EC8B26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163" y="777240"/>
            <a:ext cx="11626852" cy="5423537"/>
          </a:xfrm>
        </p:spPr>
        <p:txBody>
          <a:bodyPr>
            <a:normAutofit fontScale="77500" lnSpcReduction="20000"/>
          </a:bodyPr>
          <a:lstStyle/>
          <a:p>
            <a:r>
              <a:rPr lang="en-CH" sz="3500" b="0" dirty="0"/>
              <a:t>At the moment, received input from:</a:t>
            </a:r>
          </a:p>
          <a:p>
            <a:pPr lvl="1">
              <a:spcBef>
                <a:spcPts val="1200"/>
              </a:spcBef>
            </a:pPr>
            <a:r>
              <a:rPr lang="en-CH" sz="2600" b="0" dirty="0"/>
              <a:t>Collimation (R. Bruce)</a:t>
            </a:r>
          </a:p>
          <a:p>
            <a:pPr lvl="1">
              <a:spcBef>
                <a:spcPts val="1200"/>
              </a:spcBef>
            </a:pPr>
            <a:r>
              <a:rPr lang="en-CH" sz="2600" b="0" dirty="0"/>
              <a:t>Injection (Y. Dutheil)</a:t>
            </a:r>
          </a:p>
          <a:p>
            <a:pPr lvl="1">
              <a:spcBef>
                <a:spcPts val="1200"/>
              </a:spcBef>
            </a:pPr>
            <a:r>
              <a:rPr lang="en-CH" sz="2600" b="0" dirty="0"/>
              <a:t>Power converters (S. Pittet)</a:t>
            </a:r>
          </a:p>
          <a:p>
            <a:pPr lvl="1">
              <a:spcBef>
                <a:spcPts val="1200"/>
              </a:spcBef>
            </a:pPr>
            <a:r>
              <a:rPr lang="en-CH" sz="2600" b="0" dirty="0"/>
              <a:t>Magnets (J. Bauche)</a:t>
            </a:r>
          </a:p>
          <a:p>
            <a:pPr lvl="1">
              <a:spcBef>
                <a:spcPts val="1200"/>
              </a:spcBef>
            </a:pPr>
            <a:r>
              <a:rPr lang="en-CH" sz="2600" b="0" dirty="0"/>
              <a:t>Tuning (J. Keintzel)</a:t>
            </a:r>
          </a:p>
          <a:p>
            <a:pPr lvl="1">
              <a:spcBef>
                <a:spcPts val="1200"/>
              </a:spcBef>
            </a:pPr>
            <a:r>
              <a:rPr lang="en-CH" sz="2600" b="0" dirty="0"/>
              <a:t>RF (I. Karpov)</a:t>
            </a:r>
          </a:p>
          <a:p>
            <a:pPr lvl="1">
              <a:spcBef>
                <a:spcPts val="1200"/>
              </a:spcBef>
            </a:pPr>
            <a:r>
              <a:rPr lang="en-CH" sz="2600" b="0" dirty="0"/>
              <a:t>Beam instrumentation (R. Kieffer)</a:t>
            </a:r>
          </a:p>
          <a:p>
            <a:pPr lvl="1">
              <a:spcBef>
                <a:spcPts val="1200"/>
              </a:spcBef>
            </a:pPr>
            <a:r>
              <a:rPr lang="en-CH" sz="2600" b="0" dirty="0"/>
              <a:t>Polarization (J. Wenninger)</a:t>
            </a:r>
          </a:p>
          <a:p>
            <a:r>
              <a:rPr lang="en-CH" sz="3500" b="0" dirty="0"/>
              <a:t>Most common requests across teams:</a:t>
            </a:r>
          </a:p>
          <a:p>
            <a:pPr lvl="1"/>
            <a:r>
              <a:rPr lang="en-CH" sz="3000" b="0" dirty="0"/>
              <a:t>Complete lattice description for both optics, including technical and experimental insertions, for all operational phases </a:t>
            </a:r>
            <a:r>
              <a:rPr lang="en-CH" sz="3000" b="0" dirty="0">
                <a:sym typeface="Wingdings" pitchFamily="2" charset="2"/>
              </a:rPr>
              <a:t> </a:t>
            </a:r>
            <a:r>
              <a:rPr lang="en-GB" sz="3000" b="0" dirty="0"/>
              <a:t>Reuse GHC insertions for LCC or develop dedicated ones.</a:t>
            </a:r>
            <a:endParaRPr lang="en-CH" sz="3000" b="0" dirty="0"/>
          </a:p>
          <a:p>
            <a:pPr lvl="1"/>
            <a:r>
              <a:rPr lang="en-CH" sz="3000" b="0" dirty="0"/>
              <a:t>Lattice with errors and corresponding corrections for more realistic studies. </a:t>
            </a:r>
          </a:p>
        </p:txBody>
      </p:sp>
    </p:spTree>
    <p:extLst>
      <p:ext uri="{BB962C8B-B14F-4D97-AF65-F5344CB8AC3E}">
        <p14:creationId xmlns:p14="http://schemas.microsoft.com/office/powerpoint/2010/main" val="2868976812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84B4F-AC7A-4B9F-922C-0859E1A6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97777"/>
            <a:ext cx="11376026" cy="1065744"/>
          </a:xfrm>
        </p:spPr>
        <p:txBody>
          <a:bodyPr/>
          <a:lstStyle/>
          <a:p>
            <a:r>
              <a:rPr lang="en-CH" dirty="0"/>
              <a:t>Input received so far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2AD4-9213-DD0D-0EB4-28D814C91F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4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968F1E-C254-BAE8-C632-AF6EC8B26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163" y="777240"/>
            <a:ext cx="11626852" cy="5423537"/>
          </a:xfrm>
        </p:spPr>
        <p:txBody>
          <a:bodyPr>
            <a:normAutofit fontScale="77500" lnSpcReduction="20000"/>
          </a:bodyPr>
          <a:lstStyle/>
          <a:p>
            <a:r>
              <a:rPr lang="en-CH" sz="3500" b="0" dirty="0"/>
              <a:t>At the moment, received input from:</a:t>
            </a:r>
          </a:p>
          <a:p>
            <a:pPr lvl="1">
              <a:spcBef>
                <a:spcPts val="1200"/>
              </a:spcBef>
            </a:pPr>
            <a:r>
              <a:rPr lang="en-CH" sz="2600" b="0" dirty="0"/>
              <a:t>Collimation (R. Bruce)</a:t>
            </a:r>
          </a:p>
          <a:p>
            <a:pPr lvl="1">
              <a:spcBef>
                <a:spcPts val="1200"/>
              </a:spcBef>
            </a:pPr>
            <a:r>
              <a:rPr lang="en-CH" sz="2600" b="0" dirty="0"/>
              <a:t>Injection (Y. Dutheil)</a:t>
            </a:r>
          </a:p>
          <a:p>
            <a:pPr lvl="1">
              <a:spcBef>
                <a:spcPts val="1200"/>
              </a:spcBef>
            </a:pPr>
            <a:r>
              <a:rPr lang="en-CH" sz="2600" b="0" dirty="0"/>
              <a:t>Power converters (S. Pittet)</a:t>
            </a:r>
          </a:p>
          <a:p>
            <a:pPr lvl="1">
              <a:spcBef>
                <a:spcPts val="1200"/>
              </a:spcBef>
            </a:pPr>
            <a:r>
              <a:rPr lang="en-CH" sz="2600" dirty="0">
                <a:solidFill>
                  <a:srgbClr val="00B050"/>
                </a:solidFill>
              </a:rPr>
              <a:t>Magnets (J. Bauche)</a:t>
            </a:r>
          </a:p>
          <a:p>
            <a:pPr lvl="1">
              <a:spcBef>
                <a:spcPts val="1200"/>
              </a:spcBef>
            </a:pPr>
            <a:r>
              <a:rPr lang="en-CH" sz="2600" dirty="0">
                <a:solidFill>
                  <a:srgbClr val="00B050"/>
                </a:solidFill>
              </a:rPr>
              <a:t>Tuning (J. Keintzel)</a:t>
            </a:r>
          </a:p>
          <a:p>
            <a:pPr lvl="1">
              <a:spcBef>
                <a:spcPts val="1200"/>
              </a:spcBef>
            </a:pPr>
            <a:r>
              <a:rPr lang="en-CH" sz="2600" dirty="0">
                <a:solidFill>
                  <a:srgbClr val="00B050"/>
                </a:solidFill>
              </a:rPr>
              <a:t>RF (I. Karpov)</a:t>
            </a:r>
          </a:p>
          <a:p>
            <a:pPr lvl="1">
              <a:spcBef>
                <a:spcPts val="1200"/>
              </a:spcBef>
            </a:pPr>
            <a:r>
              <a:rPr lang="en-CH" sz="2600" dirty="0">
                <a:solidFill>
                  <a:srgbClr val="00B050"/>
                </a:solidFill>
              </a:rPr>
              <a:t>Beam instrumentation (R. Kieffer)</a:t>
            </a:r>
          </a:p>
          <a:p>
            <a:pPr lvl="1">
              <a:spcBef>
                <a:spcPts val="1200"/>
              </a:spcBef>
            </a:pPr>
            <a:r>
              <a:rPr lang="en-CH" sz="2600" dirty="0">
                <a:solidFill>
                  <a:srgbClr val="00B050"/>
                </a:solidFill>
              </a:rPr>
              <a:t>Polarization (J. Wenninger)</a:t>
            </a:r>
          </a:p>
          <a:p>
            <a:r>
              <a:rPr lang="en-CH" sz="3500" b="0" dirty="0"/>
              <a:t>Most common requests across teams:</a:t>
            </a:r>
          </a:p>
          <a:p>
            <a:pPr lvl="1"/>
            <a:r>
              <a:rPr lang="en-CH" sz="3000" b="0" dirty="0"/>
              <a:t>Complete lattice description for both optics, including technical and experimental insertions, for all operational phases </a:t>
            </a:r>
            <a:r>
              <a:rPr lang="en-CH" sz="3000" b="0" dirty="0">
                <a:sym typeface="Wingdings" pitchFamily="2" charset="2"/>
              </a:rPr>
              <a:t> </a:t>
            </a:r>
            <a:r>
              <a:rPr lang="en-GB" sz="3000" b="0" dirty="0"/>
              <a:t>Reuse GHC insertions for LCC or develop dedicated ones.</a:t>
            </a:r>
            <a:endParaRPr lang="en-CH" sz="3000" b="0" dirty="0"/>
          </a:p>
          <a:p>
            <a:pPr lvl="1"/>
            <a:r>
              <a:rPr lang="en-CH" sz="3000" b="0" dirty="0"/>
              <a:t>Lattice with errors and corresponding corrections for more realistic studies. </a:t>
            </a:r>
          </a:p>
        </p:txBody>
      </p:sp>
    </p:spTree>
    <p:extLst>
      <p:ext uri="{BB962C8B-B14F-4D97-AF65-F5344CB8AC3E}">
        <p14:creationId xmlns:p14="http://schemas.microsoft.com/office/powerpoint/2010/main" val="3658669761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84B4F-AC7A-4B9F-922C-0859E1A6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97777"/>
            <a:ext cx="11376026" cy="1065744"/>
          </a:xfrm>
        </p:spPr>
        <p:txBody>
          <a:bodyPr/>
          <a:lstStyle/>
          <a:p>
            <a:r>
              <a:rPr lang="en-CH" dirty="0"/>
              <a:t>Meetings 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2AD4-9213-DD0D-0EB4-28D814C91F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5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968F1E-C254-BAE8-C632-AF6EC8B26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162" y="821346"/>
            <a:ext cx="11744551" cy="5785339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CH" sz="4800" dirty="0">
                <a:hlinkClick r:id="rId2"/>
              </a:rPr>
              <a:t>5th meeting</a:t>
            </a:r>
            <a:endParaRPr lang="en-CH" sz="4800" dirty="0"/>
          </a:p>
          <a:p>
            <a:pPr marL="0" indent="0">
              <a:buNone/>
            </a:pPr>
            <a:r>
              <a:rPr lang="en-CH" sz="4800" dirty="0"/>
              <a:t>Magnets (J. Bauche):</a:t>
            </a:r>
          </a:p>
          <a:p>
            <a:r>
              <a:rPr lang="en-CH" sz="3000" b="0" dirty="0"/>
              <a:t>Splitting of dipoles needs to be defined (max. length ~12m). Spacing between dipoles (~30cm) and between all magnets to be defined. This impact placement &amp; number of SR shieldings and absorbers, structures.</a:t>
            </a:r>
          </a:p>
          <a:p>
            <a:r>
              <a:rPr lang="en-CH" sz="3000" b="0" dirty="0"/>
              <a:t>Uniform dipole length and few families of quadrupoles to simplify production.</a:t>
            </a:r>
          </a:p>
          <a:p>
            <a:r>
              <a:rPr lang="en-CH" sz="3000" b="0" dirty="0"/>
              <a:t>Main cost driver are the SSS magnets: LSS optics has fewer and shorter SSS magnets which positvely impact the cost. Additional cost optimization expected from powering sextupole families in series – sextupole tapering strategy to be defined.</a:t>
            </a:r>
          </a:p>
          <a:p>
            <a:r>
              <a:rPr lang="en-CH" sz="3000" b="0" dirty="0"/>
              <a:t>Using same-polarity quadrupoles for the both beams requires 4 main coils and 4 embedded trims, simplifying production.</a:t>
            </a:r>
          </a:p>
          <a:p>
            <a:r>
              <a:rPr lang="en-CH" sz="3000" b="0" dirty="0"/>
              <a:t>Overall power consumption cost similar between LCC and GHC: trade-off between increased consumption from same-polarity quadrupoles in LCC but shorter and fewer sextupoles.</a:t>
            </a:r>
          </a:p>
          <a:p>
            <a:r>
              <a:rPr lang="en-CH" sz="3000" b="0" dirty="0"/>
              <a:t>Current baseline for correctors: trim coils embedded within sextupoles. Investigating option of including horizontal correctors in dipoles and dedicated vertical correctors if needed. </a:t>
            </a:r>
          </a:p>
          <a:p>
            <a:r>
              <a:rPr lang="en-CH" sz="3000" b="0" dirty="0"/>
              <a:t>Option to transition from twin aperture to separate magnets if inter-beam distance must be increased beyond nominal 350 mm. </a:t>
            </a:r>
          </a:p>
        </p:txBody>
      </p:sp>
    </p:spTree>
    <p:extLst>
      <p:ext uri="{BB962C8B-B14F-4D97-AF65-F5344CB8AC3E}">
        <p14:creationId xmlns:p14="http://schemas.microsoft.com/office/powerpoint/2010/main" val="67166741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84B4F-AC7A-4B9F-922C-0859E1A6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97777"/>
            <a:ext cx="11376026" cy="1065744"/>
          </a:xfrm>
        </p:spPr>
        <p:txBody>
          <a:bodyPr/>
          <a:lstStyle/>
          <a:p>
            <a:r>
              <a:rPr lang="en-CH" dirty="0"/>
              <a:t>Meetings 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2AD4-9213-DD0D-0EB4-28D814C91F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6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968F1E-C254-BAE8-C632-AF6EC8B26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163" y="821347"/>
            <a:ext cx="11626852" cy="53794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H" sz="3000" dirty="0">
                <a:hlinkClick r:id="rId2"/>
              </a:rPr>
              <a:t>5th meeting</a:t>
            </a:r>
            <a:endParaRPr lang="en-CH" sz="3000" dirty="0"/>
          </a:p>
          <a:p>
            <a:pPr marL="0" indent="0">
              <a:buNone/>
            </a:pPr>
            <a:r>
              <a:rPr lang="en-CH" sz="3000" dirty="0"/>
              <a:t>Tuning (J. Keintzel):</a:t>
            </a:r>
          </a:p>
          <a:p>
            <a:r>
              <a:rPr lang="en-CH" sz="2300" b="0" dirty="0"/>
              <a:t>Sensitivity and tunability to mis-alignments and errors, correction efficiency between the two lattices and for all energy modes.</a:t>
            </a:r>
          </a:p>
          <a:p>
            <a:r>
              <a:rPr lang="en-CH" sz="2300" b="0" dirty="0"/>
              <a:t>Path for gradual transition towards maximum performance: ballistic optics</a:t>
            </a:r>
            <a:r>
              <a:rPr lang="en-CH" sz="2300" b="0" dirty="0">
                <a:sym typeface="Wingdings" pitchFamily="2" charset="2"/>
              </a:rPr>
              <a:t> relaxed optics  baseline optics.</a:t>
            </a:r>
          </a:p>
          <a:p>
            <a:r>
              <a:rPr lang="en-CH" sz="2300" b="0" dirty="0">
                <a:sym typeface="Wingdings" pitchFamily="2" charset="2"/>
              </a:rPr>
              <a:t>Strong interplay with other teams: tuned lattices will serve ascan starting point for many studies.</a:t>
            </a:r>
            <a:endParaRPr lang="en-CH" sz="2300" b="0" dirty="0"/>
          </a:p>
          <a:p>
            <a:pPr marL="0" indent="0">
              <a:buNone/>
            </a:pPr>
            <a:endParaRPr lang="en-CH" sz="3200" dirty="0"/>
          </a:p>
        </p:txBody>
      </p:sp>
    </p:spTree>
    <p:extLst>
      <p:ext uri="{BB962C8B-B14F-4D97-AF65-F5344CB8AC3E}">
        <p14:creationId xmlns:p14="http://schemas.microsoft.com/office/powerpoint/2010/main" val="3771361526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84B4F-AC7A-4B9F-922C-0859E1A6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97777"/>
            <a:ext cx="11376026" cy="1065744"/>
          </a:xfrm>
        </p:spPr>
        <p:txBody>
          <a:bodyPr/>
          <a:lstStyle/>
          <a:p>
            <a:r>
              <a:rPr lang="en-CH" dirty="0"/>
              <a:t>Meetings 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2AD4-9213-DD0D-0EB4-28D814C91F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7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968F1E-C254-BAE8-C632-AF6EC8B26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163" y="754743"/>
            <a:ext cx="11626852" cy="54460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H" sz="3200" dirty="0">
                <a:hlinkClick r:id="rId2"/>
              </a:rPr>
              <a:t>6th meeting</a:t>
            </a:r>
            <a:endParaRPr lang="en-CH" sz="3200" dirty="0"/>
          </a:p>
          <a:p>
            <a:pPr marL="0" indent="0">
              <a:buNone/>
            </a:pPr>
            <a:r>
              <a:rPr lang="en-CH" sz="3200" dirty="0"/>
              <a:t>RF (I. Karpov):</a:t>
            </a:r>
          </a:p>
          <a:p>
            <a:pPr lvl="1"/>
            <a:r>
              <a:rPr lang="en-CH" sz="2300" b="0" dirty="0"/>
              <a:t>Integration constraints for 400 MHz and 800 MHz cavities.</a:t>
            </a:r>
          </a:p>
          <a:p>
            <a:pPr lvl="1"/>
            <a:r>
              <a:rPr lang="en-CH" sz="2300" b="0" dirty="0"/>
              <a:t>LCC estimated to result in 11% lower synchrotron radiation per turn </a:t>
            </a:r>
            <a:r>
              <a:rPr lang="en-CH" sz="2300" b="0" dirty="0">
                <a:sym typeface="Wingdings" pitchFamily="2" charset="2"/>
              </a:rPr>
              <a:t> keeping constant luminosity, allows lowering total RF voltage requirements for ttbar with no impact on MA based on simulations, positive impact on integration.</a:t>
            </a:r>
            <a:endParaRPr lang="en-CH" sz="2300" b="0" dirty="0"/>
          </a:p>
          <a:p>
            <a:pPr lvl="1"/>
            <a:r>
              <a:rPr lang="en-CH" sz="2300" b="0" dirty="0"/>
              <a:t>Z-pole: increasing RF voltage can improve beam loading, synchrotron tune spread and better tolerance to cavity trips </a:t>
            </a:r>
            <a:r>
              <a:rPr lang="en-CH" sz="2300" b="0" dirty="0">
                <a:sym typeface="Wingdings" pitchFamily="2" charset="2"/>
              </a:rPr>
              <a:t></a:t>
            </a:r>
            <a:r>
              <a:rPr lang="en-CH" sz="2300" b="0" dirty="0"/>
              <a:t> improved availability. To identify sweet spot between RF voltage increase and bunch length reduction. </a:t>
            </a:r>
          </a:p>
          <a:p>
            <a:pPr lvl="1"/>
            <a:r>
              <a:rPr lang="en-CH" sz="2300" b="0" dirty="0"/>
              <a:t>Evaluation criteria will include performance of SRF system (HOM power, power transients, availability), TFB efficiency and integration feasibility.</a:t>
            </a:r>
          </a:p>
          <a:p>
            <a:pPr lvl="1"/>
            <a:endParaRPr lang="en-CH" sz="3200" dirty="0"/>
          </a:p>
        </p:txBody>
      </p:sp>
    </p:spTree>
    <p:extLst>
      <p:ext uri="{BB962C8B-B14F-4D97-AF65-F5344CB8AC3E}">
        <p14:creationId xmlns:p14="http://schemas.microsoft.com/office/powerpoint/2010/main" val="3520534986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84B4F-AC7A-4B9F-922C-0859E1A6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97777"/>
            <a:ext cx="11376026" cy="1065744"/>
          </a:xfrm>
        </p:spPr>
        <p:txBody>
          <a:bodyPr/>
          <a:lstStyle/>
          <a:p>
            <a:r>
              <a:rPr lang="en-CH" dirty="0"/>
              <a:t>Meetings 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2AD4-9213-DD0D-0EB4-28D814C91F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8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968F1E-C254-BAE8-C632-AF6EC8B26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163" y="754743"/>
            <a:ext cx="11477674" cy="5716396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CH" sz="4800" dirty="0">
                <a:hlinkClick r:id="rId2"/>
              </a:rPr>
              <a:t>6th meeting</a:t>
            </a:r>
            <a:endParaRPr lang="en-CH" sz="4800" dirty="0"/>
          </a:p>
          <a:p>
            <a:pPr marL="0" indent="0">
              <a:buNone/>
            </a:pPr>
            <a:r>
              <a:rPr lang="en-CH" sz="4800" dirty="0"/>
              <a:t>Beam Instrumentation (R. Kieffer):</a:t>
            </a:r>
          </a:p>
          <a:p>
            <a:pPr lvl="1"/>
            <a:r>
              <a:rPr lang="en-CH" sz="3900" b="0" dirty="0"/>
              <a:t>Main cost driver: number of BPMs as each quadrupole (or sextupole in LCC) will be instrumented with one.</a:t>
            </a:r>
          </a:p>
          <a:p>
            <a:pPr lvl="1"/>
            <a:r>
              <a:rPr lang="en-CH" sz="3900" b="0" dirty="0"/>
              <a:t>BLMs attached to girders.</a:t>
            </a:r>
          </a:p>
          <a:p>
            <a:pPr lvl="1"/>
            <a:r>
              <a:rPr lang="en-CH" sz="3900" b="0" dirty="0"/>
              <a:t>Transverse profiles at extraction line: optimal location identified for GHC, equivalent LCC location to be defined (large beam size, soft bending, extraction line)</a:t>
            </a:r>
          </a:p>
          <a:p>
            <a:pPr lvl="1"/>
            <a:r>
              <a:rPr lang="en-CH" sz="3900" b="0" dirty="0"/>
              <a:t>BS &amp; luminosity monitors: Depend on SR leveld after which might be different between LCC and GHC due to placement and strengths of dipoles.</a:t>
            </a:r>
          </a:p>
          <a:p>
            <a:pPr lvl="1"/>
            <a:r>
              <a:rPr lang="en-CH" sz="3900" b="0" dirty="0"/>
              <a:t>IP-related diagnostics will be defined based on tuning requirements. </a:t>
            </a:r>
          </a:p>
          <a:p>
            <a:pPr lvl="1"/>
            <a:r>
              <a:rPr lang="en-CH" sz="3900" b="0" dirty="0"/>
              <a:t>BI specifications &amp; tolerances expected to be similar between the two lattices. </a:t>
            </a:r>
          </a:p>
          <a:p>
            <a:pPr lvl="1"/>
            <a:r>
              <a:rPr lang="en-CH" sz="3900" b="0" dirty="0"/>
              <a:t>Space reservation in both lattices for diagnostics. Smaller beta-functions in LCC, exact impact on diagnostics, if any, to be studied.</a:t>
            </a:r>
          </a:p>
        </p:txBody>
      </p:sp>
    </p:spTree>
    <p:extLst>
      <p:ext uri="{BB962C8B-B14F-4D97-AF65-F5344CB8AC3E}">
        <p14:creationId xmlns:p14="http://schemas.microsoft.com/office/powerpoint/2010/main" val="144851419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D2184B4F-AC7A-4B9F-922C-0859E1A69B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7163" y="97777"/>
            <a:ext cx="11376026" cy="1065744"/>
          </a:xfrm>
        </p:spPr>
        <p:txBody>
          <a:bodyPr/>
          <a:lstStyle/>
          <a:p>
            <a:r>
              <a:rPr lang="en-CH" dirty="0"/>
              <a:t>Meetings 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3A2AD4-9213-DD0D-0EB4-28D814C91F6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CH" smtClean="0"/>
              <a:t>9</a:t>
            </a:fld>
            <a:endParaRPr lang="en-CH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8968F1E-C254-BAE8-C632-AF6EC8B268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7163" y="667656"/>
            <a:ext cx="11626852" cy="5576663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en-CH" sz="3500" dirty="0">
                <a:hlinkClick r:id="rId2"/>
              </a:rPr>
              <a:t>6th meeting</a:t>
            </a:r>
            <a:endParaRPr lang="en-CH" sz="3500" dirty="0"/>
          </a:p>
          <a:p>
            <a:pPr marL="0" indent="0">
              <a:buNone/>
            </a:pPr>
            <a:r>
              <a:rPr lang="en-CH" sz="3500" dirty="0"/>
              <a:t>Polarization (J. Wenninger):</a:t>
            </a:r>
          </a:p>
          <a:p>
            <a:pPr lvl="1"/>
            <a:r>
              <a:rPr lang="en-CH" sz="3200" b="0" dirty="0"/>
              <a:t>Main issue is the polarimeter integration: requires 100m field-free region (2.5 m laser chamber, 26m DS dipole resulting in ~2mrad kick, 70m drift). Currently, 2 quadrupoles in LCC breaking the field-free requirement.</a:t>
            </a:r>
          </a:p>
          <a:p>
            <a:pPr lvl="1"/>
            <a:r>
              <a:rPr lang="en-CH" sz="3200" b="0" dirty="0"/>
              <a:t>Exact location of depolarizing kickers, strength and bump configuration to be defined. Investigate if same kickers can be used for TFB .  </a:t>
            </a:r>
          </a:p>
          <a:p>
            <a:pPr lvl="1"/>
            <a:r>
              <a:rPr lang="en-CH" sz="3200" b="0" dirty="0"/>
              <a:t>Comparison requires lattices for both optics including errors and corrections, solenoid and compensations.</a:t>
            </a:r>
          </a:p>
          <a:p>
            <a:pPr lvl="1"/>
            <a:r>
              <a:rPr lang="en-CH" sz="3200" b="0" dirty="0"/>
              <a:t>Main criteria will include acievable polarization levels in two lattices, performance and integration of polarimeter and feasibility of resonant depolarization. </a:t>
            </a:r>
          </a:p>
          <a:p>
            <a:pPr lvl="1"/>
            <a:endParaRPr lang="en-CH" sz="3200" dirty="0"/>
          </a:p>
        </p:txBody>
      </p:sp>
    </p:spTree>
    <p:extLst>
      <p:ext uri="{BB962C8B-B14F-4D97-AF65-F5344CB8AC3E}">
        <p14:creationId xmlns:p14="http://schemas.microsoft.com/office/powerpoint/2010/main" val="22061391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FFFFFF"/>
      </a:dk1>
      <a:lt1>
        <a:srgbClr val="0033A0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chemeClr val="accent1"/>
            </a:solidFill>
            <a:effectLst/>
            <a:uFillTx/>
            <a:latin typeface="Arial"/>
            <a:ea typeface="Arial"/>
            <a:cs typeface="Arial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53339</TotalTime>
  <Words>1285</Words>
  <Application>Microsoft Macintosh PowerPoint</Application>
  <PresentationFormat>Widescreen</PresentationFormat>
  <Paragraphs>110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Roboto</vt:lpstr>
      <vt:lpstr>Wingdings</vt:lpstr>
      <vt:lpstr>Office Theme</vt:lpstr>
      <vt:lpstr>Updates from the  FCC-ee Layout &amp; Optics Design WG </vt:lpstr>
      <vt:lpstr>Introduction</vt:lpstr>
      <vt:lpstr>Input received so far</vt:lpstr>
      <vt:lpstr>Input received so far</vt:lpstr>
      <vt:lpstr>Meetings summary</vt:lpstr>
      <vt:lpstr>Meetings summary</vt:lpstr>
      <vt:lpstr>Meetings summary</vt:lpstr>
      <vt:lpstr>Meetings summary</vt:lpstr>
      <vt:lpstr>Meetings summary</vt:lpstr>
      <vt:lpstr>Open questions/next steps</vt:lpstr>
      <vt:lpstr>Next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Discussion on IBS model</dc:title>
  <cp:lastModifiedBy>Microsoft Office User</cp:lastModifiedBy>
  <cp:revision>512</cp:revision>
  <dcterms:modified xsi:type="dcterms:W3CDTF">2025-06-19T12:49:14Z</dcterms:modified>
</cp:coreProperties>
</file>