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3"/>
  </p:notesMasterIdLst>
  <p:sldIdLst>
    <p:sldId id="256" r:id="rId2"/>
    <p:sldId id="291" r:id="rId3"/>
    <p:sldId id="326" r:id="rId4"/>
    <p:sldId id="377" r:id="rId5"/>
    <p:sldId id="376" r:id="rId6"/>
    <p:sldId id="369" r:id="rId7"/>
    <p:sldId id="371" r:id="rId8"/>
    <p:sldId id="372" r:id="rId9"/>
    <p:sldId id="373" r:id="rId10"/>
    <p:sldId id="286" r:id="rId11"/>
    <p:sldId id="295" r:id="rId12"/>
  </p:sldIdLst>
  <p:sldSz cx="9144000" cy="5143500" type="screen16x9"/>
  <p:notesSz cx="6858000" cy="9144000"/>
  <p:defaultTextStyle>
    <a:defPPr>
      <a:defRPr lang="nl-NL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E8E8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90" autoAdjust="0"/>
    <p:restoredTop sz="96433" autoAdjust="0"/>
  </p:normalViewPr>
  <p:slideViewPr>
    <p:cSldViewPr snapToGrid="0" showGuides="1">
      <p:cViewPr varScale="1">
        <p:scale>
          <a:sx n="100" d="100"/>
          <a:sy n="100" d="100"/>
        </p:scale>
        <p:origin x="604" y="56"/>
      </p:cViewPr>
      <p:guideLst/>
    </p:cSldViewPr>
  </p:slideViewPr>
  <p:outlineViewPr>
    <p:cViewPr>
      <p:scale>
        <a:sx n="33" d="100"/>
        <a:sy n="33" d="100"/>
      </p:scale>
      <p:origin x="0" y="-397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F25DE2-B715-4EA4-8CF0-DA425EA806A7}" type="datetimeFigureOut">
              <a:rPr lang="en-GB" smtClean="0"/>
              <a:t>29/05/2025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799BBE-B871-48D7-983C-C0B1D7156D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3719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99BBE-B871-48D7-983C-C0B1D7156DCD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2264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Title at the top">
    <p:bg>
      <p:bgPr>
        <a:solidFill>
          <a:srgbClr val="EE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lack75"/>
          <p:cNvSpPr/>
          <p:nvPr userDrawn="1"/>
        </p:nvSpPr>
        <p:spPr>
          <a:xfrm>
            <a:off x="0" y="756000"/>
            <a:ext cx="9144000" cy="1080000"/>
          </a:xfrm>
          <a:prstGeom prst="rect">
            <a:avLst/>
          </a:prstGeom>
          <a:solidFill>
            <a:schemeClr val="tx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-1" y="756049"/>
            <a:ext cx="9143999" cy="792000"/>
          </a:xfrm>
          <a:solidFill>
            <a:schemeClr val="tx2">
              <a:alpha val="50000"/>
            </a:schemeClr>
          </a:solidFill>
        </p:spPr>
        <p:txBody>
          <a:bodyPr lIns="756000" rIns="1962000" anchor="ctr"/>
          <a:lstStyle>
            <a:lvl1pPr algn="l">
              <a:lnSpc>
                <a:spcPts val="2300"/>
              </a:lnSpc>
              <a:defRPr sz="22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Example of a title at the top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-1" y="1548000"/>
            <a:ext cx="9143999" cy="288000"/>
          </a:xfrm>
          <a:solidFill>
            <a:schemeClr val="tx2">
              <a:alpha val="50000"/>
            </a:schemeClr>
          </a:solidFill>
          <a:ln>
            <a:noFill/>
          </a:ln>
        </p:spPr>
        <p:txBody>
          <a:bodyPr wrap="none" lIns="756000" tIns="18000" rIns="1962000"/>
          <a:lstStyle>
            <a:lvl1pPr marL="0" indent="0" algn="l">
              <a:buNone/>
              <a:defRPr sz="1000" b="1" cap="all" baseline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dirty="0"/>
              <a:t>SUBTITLE OR DATE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521D38FC-6D70-0146-84E1-32B3F0A2D64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40600" y="4568825"/>
            <a:ext cx="1803400" cy="574675"/>
          </a:xfrm>
          <a:prstGeom prst="rect">
            <a:avLst/>
          </a:prstGeom>
        </p:spPr>
      </p:pic>
      <p:sp>
        <p:nvSpPr>
          <p:cNvPr id="9" name="Tijdelijke aanduiding voor tekst 8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3990975"/>
            <a:ext cx="9143999" cy="576263"/>
          </a:xfrm>
          <a:solidFill>
            <a:srgbClr val="000000">
              <a:alpha val="25000"/>
            </a:srgbClr>
          </a:solidFill>
          <a:ln>
            <a:noFill/>
          </a:ln>
        </p:spPr>
        <p:txBody>
          <a:bodyPr lIns="756000" anchor="ctr" anchorCtr="0"/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Name, Function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811243" y="610998"/>
            <a:ext cx="1729409" cy="1631216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US" sz="1000" baseline="0" dirty="0">
                <a:solidFill>
                  <a:schemeClr val="tx1"/>
                </a:solidFill>
              </a:rPr>
              <a:t>Add a background image by </a:t>
            </a:r>
          </a:p>
          <a:p>
            <a:endParaRPr lang="en-US" sz="1000" baseline="0" dirty="0">
              <a:solidFill>
                <a:schemeClr val="tx1"/>
              </a:solidFill>
            </a:endParaRPr>
          </a:p>
          <a:p>
            <a:pPr marL="85725" lvl="0" indent="-85725">
              <a:buFont typeface="Arial" panose="020B0604020202020204" pitchFamily="34" charset="0"/>
              <a:buChar char="•"/>
            </a:pPr>
            <a:r>
              <a:rPr lang="en-US" sz="1000" baseline="0" dirty="0">
                <a:solidFill>
                  <a:schemeClr val="tx1"/>
                </a:solidFill>
              </a:rPr>
              <a:t>Right-click -&gt; ‘Format background...',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US" sz="1000" baseline="0" dirty="0">
              <a:solidFill>
                <a:schemeClr val="tx1"/>
              </a:solidFill>
            </a:endParaRP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US" sz="1000" baseline="0" dirty="0">
                <a:solidFill>
                  <a:schemeClr val="tx1"/>
                </a:solidFill>
              </a:rPr>
              <a:t>Choose ‘Fill by image’ or ‘</a:t>
            </a:r>
            <a:r>
              <a:rPr lang="en-US" sz="1000" baseline="0" dirty="0" err="1">
                <a:solidFill>
                  <a:schemeClr val="tx1"/>
                </a:solidFill>
              </a:rPr>
              <a:t>Bitmappattern</a:t>
            </a:r>
            <a:r>
              <a:rPr lang="en-US" sz="1000" baseline="0" dirty="0">
                <a:solidFill>
                  <a:schemeClr val="tx1"/>
                </a:solidFill>
              </a:rPr>
              <a:t>’,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baseline="0" dirty="0">
              <a:solidFill>
                <a:schemeClr val="tx1"/>
              </a:solidFill>
            </a:endParaRP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US" sz="1000" baseline="0" dirty="0">
                <a:solidFill>
                  <a:schemeClr val="tx1"/>
                </a:solidFill>
              </a:rPr>
              <a:t>Click the ‘File...’-button to browse for an image.</a:t>
            </a:r>
          </a:p>
        </p:txBody>
      </p:sp>
      <p:sp>
        <p:nvSpPr>
          <p:cNvPr id="11" name="Tijdelijke aanduiding voor tekst 8"/>
          <p:cNvSpPr>
            <a:spLocks noGrp="1"/>
          </p:cNvSpPr>
          <p:nvPr>
            <p:ph type="body" sz="quarter" idx="14" hasCustomPrompt="1"/>
          </p:nvPr>
        </p:nvSpPr>
        <p:spPr>
          <a:xfrm>
            <a:off x="-6667" y="4567237"/>
            <a:ext cx="7347267" cy="576263"/>
          </a:xfrm>
          <a:solidFill>
            <a:srgbClr val="FFFFFF"/>
          </a:solidFill>
          <a:ln>
            <a:noFill/>
          </a:ln>
        </p:spPr>
        <p:txBody>
          <a:bodyPr lIns="756000" anchor="ctr" anchorCtr="0"/>
          <a:lstStyle>
            <a:lvl1pPr>
              <a:defRPr sz="11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Department, Sub department or Capacity Group</a:t>
            </a:r>
          </a:p>
        </p:txBody>
      </p:sp>
    </p:spTree>
    <p:extLst>
      <p:ext uri="{BB962C8B-B14F-4D97-AF65-F5344CB8AC3E}">
        <p14:creationId xmlns:p14="http://schemas.microsoft.com/office/powerpoint/2010/main" val="1644222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2 image - 1/2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723518" y="586800"/>
            <a:ext cx="3600000" cy="732238"/>
          </a:xfrm>
        </p:spPr>
        <p:txBody>
          <a:bodyPr/>
          <a:lstStyle>
            <a:lvl1pPr>
              <a:lnSpc>
                <a:spcPct val="100000"/>
              </a:lnSpc>
              <a:defRPr sz="1950" b="0" baseline="0"/>
            </a:lvl1pPr>
          </a:lstStyle>
          <a:p>
            <a:r>
              <a:rPr lang="en-GB" dirty="0"/>
              <a:t>This is an example of 19,5 </a:t>
            </a:r>
            <a:r>
              <a:rPr lang="en-GB" dirty="0" err="1"/>
              <a:t>pt</a:t>
            </a:r>
            <a:r>
              <a:rPr lang="en-GB" dirty="0"/>
              <a:t> text with single line spacing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20343" y="1295401"/>
            <a:ext cx="3598863" cy="29337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enter text</a:t>
            </a:r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Construction Management and Engineering Lecture 1 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BDB0-F4EA-4DD6-8281-CCE2440D0CE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4354513" cy="4567238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Click to insert image</a:t>
            </a:r>
          </a:p>
        </p:txBody>
      </p:sp>
      <p:sp>
        <p:nvSpPr>
          <p:cNvPr id="11" name="Tekstvak 10"/>
          <p:cNvSpPr txBox="1"/>
          <p:nvPr userDrawn="1"/>
        </p:nvSpPr>
        <p:spPr>
          <a:xfrm>
            <a:off x="-1818864" y="1307797"/>
            <a:ext cx="1769165" cy="3475658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noAutofit/>
          </a:bodyPr>
          <a:lstStyle/>
          <a:p>
            <a:r>
              <a:rPr lang="en-US" sz="1000" dirty="0"/>
              <a:t>Format the text by increasing or decreasing the list level.</a:t>
            </a:r>
          </a:p>
          <a:p>
            <a:endParaRPr lang="en-US" sz="1000" dirty="0"/>
          </a:p>
          <a:p>
            <a:r>
              <a:rPr lang="en-US" sz="1000" dirty="0"/>
              <a:t>Place the cursor in the text and use these </a:t>
            </a:r>
          </a:p>
          <a:p>
            <a:r>
              <a:rPr lang="en-US" sz="1000" dirty="0"/>
              <a:t>2 buttons (@ tab Start/Home - group </a:t>
            </a:r>
            <a:r>
              <a:rPr lang="en-US" sz="1000" dirty="0" err="1"/>
              <a:t>Alinea</a:t>
            </a:r>
            <a:r>
              <a:rPr lang="en-US" sz="1000" dirty="0"/>
              <a:t>/Paragraph)</a:t>
            </a:r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r>
              <a:rPr lang="en-US" sz="1000" dirty="0"/>
              <a:t>1 = </a:t>
            </a:r>
            <a:r>
              <a:rPr lang="en-US" sz="1800" dirty="0"/>
              <a:t>19.5pt</a:t>
            </a:r>
            <a:r>
              <a:rPr lang="en-US" sz="1800" baseline="0" dirty="0"/>
              <a:t> text</a:t>
            </a:r>
            <a:endParaRPr lang="en-US" sz="1800" dirty="0"/>
          </a:p>
          <a:p>
            <a:r>
              <a:rPr lang="en-US" sz="1000" dirty="0"/>
              <a:t>2 = </a:t>
            </a:r>
            <a:r>
              <a:rPr lang="en-US" sz="1650" dirty="0"/>
              <a:t>16.5pt</a:t>
            </a:r>
            <a:r>
              <a:rPr lang="en-US" sz="1650" baseline="0" dirty="0"/>
              <a:t> text</a:t>
            </a:r>
            <a:endParaRPr lang="en-US" sz="1650" dirty="0"/>
          </a:p>
          <a:p>
            <a:r>
              <a:rPr lang="en-US" sz="1000" dirty="0"/>
              <a:t>3 = </a:t>
            </a:r>
            <a:r>
              <a:rPr lang="en-US" sz="1650" dirty="0"/>
              <a:t>• text</a:t>
            </a:r>
          </a:p>
          <a:p>
            <a:r>
              <a:rPr lang="en-US" sz="1000" dirty="0"/>
              <a:t>4 =      </a:t>
            </a:r>
            <a:r>
              <a:rPr lang="en-US" sz="1650" dirty="0"/>
              <a:t>• text</a:t>
            </a:r>
          </a:p>
          <a:p>
            <a:r>
              <a:rPr lang="en-US" sz="1000" dirty="0"/>
              <a:t>5 =           </a:t>
            </a:r>
            <a:r>
              <a:rPr lang="en-US" sz="1650" dirty="0"/>
              <a:t>• text</a:t>
            </a:r>
            <a:endParaRPr lang="en-US" sz="1650" b="1" baseline="0" dirty="0"/>
          </a:p>
        </p:txBody>
      </p:sp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729620" y="2492375"/>
            <a:ext cx="128587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270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3 image - 2/3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94405" y="586800"/>
            <a:ext cx="4820920" cy="732238"/>
          </a:xfrm>
        </p:spPr>
        <p:txBody>
          <a:bodyPr/>
          <a:lstStyle>
            <a:lvl1pPr>
              <a:lnSpc>
                <a:spcPct val="100000"/>
              </a:lnSpc>
              <a:defRPr sz="1950" b="0" baseline="0"/>
            </a:lvl1pPr>
          </a:lstStyle>
          <a:p>
            <a:r>
              <a:rPr lang="en-GB" dirty="0"/>
              <a:t>This is an example of 19,5 </a:t>
            </a:r>
            <a:r>
              <a:rPr lang="en-GB" dirty="0" err="1"/>
              <a:t>pt</a:t>
            </a:r>
            <a:r>
              <a:rPr lang="en-GB" dirty="0"/>
              <a:t> text with single line spacing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491230" y="1295401"/>
            <a:ext cx="4824095" cy="29337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GB" dirty="0"/>
              <a:t>Click to enter text</a:t>
            </a:r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Construction Management and Engineering Lecture 1 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BDB0-F4EA-4DD6-8281-CCE2440D0CE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3022600" cy="4567238"/>
          </a:xfrm>
        </p:spPr>
        <p:txBody>
          <a:bodyPr/>
          <a:lstStyle/>
          <a:p>
            <a:r>
              <a:rPr lang="en-GB" dirty="0"/>
              <a:t>Click to insert image</a:t>
            </a:r>
          </a:p>
        </p:txBody>
      </p:sp>
      <p:sp>
        <p:nvSpPr>
          <p:cNvPr id="11" name="Tekstvak 10"/>
          <p:cNvSpPr txBox="1"/>
          <p:nvPr userDrawn="1"/>
        </p:nvSpPr>
        <p:spPr>
          <a:xfrm>
            <a:off x="-1818864" y="1307797"/>
            <a:ext cx="1769165" cy="3475658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noAutofit/>
          </a:bodyPr>
          <a:lstStyle/>
          <a:p>
            <a:r>
              <a:rPr lang="en-US" sz="1000" dirty="0"/>
              <a:t>Format the text by increasing or decreasing the list level.</a:t>
            </a:r>
          </a:p>
          <a:p>
            <a:endParaRPr lang="en-US" sz="1000" dirty="0"/>
          </a:p>
          <a:p>
            <a:r>
              <a:rPr lang="en-US" sz="1000" dirty="0"/>
              <a:t>Place the cursor in the text and use these </a:t>
            </a:r>
          </a:p>
          <a:p>
            <a:r>
              <a:rPr lang="en-US" sz="1000" dirty="0"/>
              <a:t>2 buttons (@ tab Start/Home - group </a:t>
            </a:r>
            <a:r>
              <a:rPr lang="en-US" sz="1000" dirty="0" err="1"/>
              <a:t>Alinea</a:t>
            </a:r>
            <a:r>
              <a:rPr lang="en-US" sz="1000" dirty="0"/>
              <a:t>/Paragraph)</a:t>
            </a:r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r>
              <a:rPr lang="en-US" sz="1000" dirty="0"/>
              <a:t>1 = </a:t>
            </a:r>
            <a:r>
              <a:rPr lang="en-US" sz="1800" dirty="0"/>
              <a:t>19.5pt</a:t>
            </a:r>
            <a:r>
              <a:rPr lang="en-US" sz="1800" baseline="0" dirty="0"/>
              <a:t> text</a:t>
            </a:r>
            <a:endParaRPr lang="en-US" sz="1800" dirty="0"/>
          </a:p>
          <a:p>
            <a:r>
              <a:rPr lang="en-US" sz="1000" dirty="0"/>
              <a:t>2 = </a:t>
            </a:r>
            <a:r>
              <a:rPr lang="en-US" sz="1650" dirty="0"/>
              <a:t>16.5pt</a:t>
            </a:r>
            <a:r>
              <a:rPr lang="en-US" sz="1650" baseline="0" dirty="0"/>
              <a:t> text</a:t>
            </a:r>
            <a:endParaRPr lang="en-US" sz="1650" dirty="0"/>
          </a:p>
          <a:p>
            <a:r>
              <a:rPr lang="en-US" sz="1000" dirty="0"/>
              <a:t>3 = </a:t>
            </a:r>
            <a:r>
              <a:rPr lang="en-US" sz="1650" dirty="0"/>
              <a:t>• text</a:t>
            </a:r>
          </a:p>
          <a:p>
            <a:r>
              <a:rPr lang="en-US" sz="1000" dirty="0"/>
              <a:t>4 =      </a:t>
            </a:r>
            <a:r>
              <a:rPr lang="en-US" sz="1650" dirty="0"/>
              <a:t>• text</a:t>
            </a:r>
          </a:p>
          <a:p>
            <a:r>
              <a:rPr lang="en-US" sz="1000" dirty="0"/>
              <a:t>5 =           </a:t>
            </a:r>
            <a:r>
              <a:rPr lang="en-US" sz="1650" dirty="0"/>
              <a:t>• text</a:t>
            </a:r>
            <a:endParaRPr lang="en-US" sz="1650" b="1" baseline="0" dirty="0"/>
          </a:p>
        </p:txBody>
      </p:sp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729620" y="2492375"/>
            <a:ext cx="128587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225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+ full screen dark image"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8825" y="518400"/>
            <a:ext cx="7556500" cy="733827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This is an example of a white headline on a full screen, dark image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Construction Management and Engineering Lecture 1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BDB0-F4EA-4DD6-8281-CCE2440D0CE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ekstvak 7"/>
          <p:cNvSpPr txBox="1"/>
          <p:nvPr userDrawn="1"/>
        </p:nvSpPr>
        <p:spPr>
          <a:xfrm>
            <a:off x="-1811243" y="610998"/>
            <a:ext cx="1729409" cy="1631216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US" sz="1000" baseline="0" dirty="0">
                <a:solidFill>
                  <a:schemeClr val="tx1"/>
                </a:solidFill>
              </a:rPr>
              <a:t>Add a background image by </a:t>
            </a:r>
          </a:p>
          <a:p>
            <a:endParaRPr lang="en-US" sz="1000" baseline="0" dirty="0">
              <a:solidFill>
                <a:schemeClr val="tx1"/>
              </a:solidFill>
            </a:endParaRPr>
          </a:p>
          <a:p>
            <a:pPr marL="85725" lvl="0" indent="-85725">
              <a:buFont typeface="Arial" panose="020B0604020202020204" pitchFamily="34" charset="0"/>
              <a:buChar char="•"/>
            </a:pPr>
            <a:r>
              <a:rPr lang="en-US" sz="1000" baseline="0" dirty="0">
                <a:solidFill>
                  <a:schemeClr val="tx1"/>
                </a:solidFill>
              </a:rPr>
              <a:t>Right-click -&gt; ‘Format background...',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US" sz="1000" baseline="0" dirty="0">
              <a:solidFill>
                <a:schemeClr val="tx1"/>
              </a:solidFill>
            </a:endParaRP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US" sz="1000" baseline="0" dirty="0">
                <a:solidFill>
                  <a:schemeClr val="tx1"/>
                </a:solidFill>
              </a:rPr>
              <a:t>Choose ‘Fill by image’ or ‘</a:t>
            </a:r>
            <a:r>
              <a:rPr lang="en-US" sz="1000" baseline="0" dirty="0" err="1">
                <a:solidFill>
                  <a:schemeClr val="tx1"/>
                </a:solidFill>
              </a:rPr>
              <a:t>Bitmappattern</a:t>
            </a:r>
            <a:r>
              <a:rPr lang="en-US" sz="1000" baseline="0" dirty="0">
                <a:solidFill>
                  <a:schemeClr val="tx1"/>
                </a:solidFill>
              </a:rPr>
              <a:t>’,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baseline="0" dirty="0">
              <a:solidFill>
                <a:schemeClr val="tx1"/>
              </a:solidFill>
            </a:endParaRP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US" sz="1000" baseline="0" dirty="0">
                <a:solidFill>
                  <a:schemeClr val="tx1"/>
                </a:solidFill>
              </a:rPr>
              <a:t>Click the ‘File...’-button to browse for an image.</a:t>
            </a:r>
          </a:p>
        </p:txBody>
      </p:sp>
    </p:spTree>
    <p:extLst>
      <p:ext uri="{BB962C8B-B14F-4D97-AF65-F5344CB8AC3E}">
        <p14:creationId xmlns:p14="http://schemas.microsoft.com/office/powerpoint/2010/main" val="770151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+ full screen light image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8825" y="518400"/>
            <a:ext cx="7556500" cy="73382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This is an example of a black headline on a full screen, light image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Construction Management and Engineering Lecture 1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BDB0-F4EA-4DD6-8281-CCE2440D0CE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ekstvak 7"/>
          <p:cNvSpPr txBox="1"/>
          <p:nvPr userDrawn="1"/>
        </p:nvSpPr>
        <p:spPr>
          <a:xfrm>
            <a:off x="-1811243" y="610998"/>
            <a:ext cx="1729409" cy="1631216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US" sz="1000" baseline="0" dirty="0">
                <a:solidFill>
                  <a:schemeClr val="tx1"/>
                </a:solidFill>
              </a:rPr>
              <a:t>Add a background image by </a:t>
            </a:r>
          </a:p>
          <a:p>
            <a:endParaRPr lang="en-US" sz="1000" baseline="0" dirty="0">
              <a:solidFill>
                <a:schemeClr val="tx1"/>
              </a:solidFill>
            </a:endParaRPr>
          </a:p>
          <a:p>
            <a:pPr marL="85725" lvl="0" indent="-85725">
              <a:buFont typeface="Arial" panose="020B0604020202020204" pitchFamily="34" charset="0"/>
              <a:buChar char="•"/>
            </a:pPr>
            <a:r>
              <a:rPr lang="en-US" sz="1000" baseline="0" dirty="0">
                <a:solidFill>
                  <a:schemeClr val="tx1"/>
                </a:solidFill>
              </a:rPr>
              <a:t>Right-click -&gt; ‘Format background...',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US" sz="1000" baseline="0" dirty="0">
              <a:solidFill>
                <a:schemeClr val="tx1"/>
              </a:solidFill>
            </a:endParaRP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US" sz="1000" baseline="0" dirty="0">
                <a:solidFill>
                  <a:schemeClr val="tx1"/>
                </a:solidFill>
              </a:rPr>
              <a:t>Choose ‘Fill by image’ or ‘</a:t>
            </a:r>
            <a:r>
              <a:rPr lang="en-US" sz="1000" baseline="0" dirty="0" err="1">
                <a:solidFill>
                  <a:schemeClr val="tx1"/>
                </a:solidFill>
              </a:rPr>
              <a:t>Bitmappattern</a:t>
            </a:r>
            <a:r>
              <a:rPr lang="en-US" sz="1000" baseline="0" dirty="0">
                <a:solidFill>
                  <a:schemeClr val="tx1"/>
                </a:solidFill>
              </a:rPr>
              <a:t>’,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baseline="0" dirty="0">
              <a:solidFill>
                <a:schemeClr val="tx1"/>
              </a:solidFill>
            </a:endParaRP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US" sz="1000" baseline="0" dirty="0">
                <a:solidFill>
                  <a:schemeClr val="tx1"/>
                </a:solidFill>
              </a:rPr>
              <a:t>Click the ‘File...’-button to browse for an image.</a:t>
            </a:r>
          </a:p>
        </p:txBody>
      </p:sp>
    </p:spTree>
    <p:extLst>
      <p:ext uri="{BB962C8B-B14F-4D97-AF65-F5344CB8AC3E}">
        <p14:creationId xmlns:p14="http://schemas.microsoft.com/office/powerpoint/2010/main" val="2696832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ackgroun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8825" y="518400"/>
            <a:ext cx="7556500" cy="73382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This is an example of a black headline on a white background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Construction Management and Engineering Lecture 1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BDB0-F4EA-4DD6-8281-CCE2440D0CE0}" type="slidenum">
              <a:rPr lang="en-GB" smtClean="0"/>
              <a:t>‹#›</a:t>
            </a:fld>
            <a:endParaRPr lang="en-GB" dirty="0"/>
          </a:p>
        </p:txBody>
      </p:sp>
      <p:cxnSp>
        <p:nvCxnSpPr>
          <p:cNvPr id="7" name="Rechte verbindingslijn 6"/>
          <p:cNvCxnSpPr/>
          <p:nvPr userDrawn="1"/>
        </p:nvCxnSpPr>
        <p:spPr>
          <a:xfrm>
            <a:off x="0" y="4563782"/>
            <a:ext cx="9144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afbeelding 8"/>
          <p:cNvSpPr>
            <a:spLocks noGrp="1"/>
          </p:cNvSpPr>
          <p:nvPr>
            <p:ph type="pic" sz="quarter" idx="13" hasCustomPrompt="1"/>
          </p:nvPr>
        </p:nvSpPr>
        <p:spPr>
          <a:xfrm>
            <a:off x="1890000" y="1299075"/>
            <a:ext cx="5292725" cy="2977200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Click to insert image</a:t>
            </a:r>
          </a:p>
          <a:p>
            <a:endParaRPr lang="en-GB" dirty="0"/>
          </a:p>
        </p:txBody>
      </p:sp>
      <p:sp>
        <p:nvSpPr>
          <p:cNvPr id="8" name="Tekstvak 7"/>
          <p:cNvSpPr txBox="1"/>
          <p:nvPr userDrawn="1"/>
        </p:nvSpPr>
        <p:spPr>
          <a:xfrm>
            <a:off x="-1811243" y="610998"/>
            <a:ext cx="1729409" cy="2708434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US" sz="1000" baseline="0" dirty="0">
                <a:solidFill>
                  <a:schemeClr val="tx1"/>
                </a:solidFill>
              </a:rPr>
              <a:t>For the placement of a photo/illustration with a white background, as shown on the right, please choose this slide-layout.</a:t>
            </a:r>
          </a:p>
          <a:p>
            <a:endParaRPr lang="en-US" sz="1000" baseline="0" dirty="0">
              <a:solidFill>
                <a:schemeClr val="tx1"/>
              </a:solidFill>
            </a:endParaRPr>
          </a:p>
          <a:p>
            <a:r>
              <a:rPr lang="en-US" sz="1000" baseline="0" dirty="0">
                <a:solidFill>
                  <a:schemeClr val="tx1"/>
                </a:solidFill>
              </a:rPr>
              <a:t>Add a background image by </a:t>
            </a:r>
          </a:p>
          <a:p>
            <a:endParaRPr lang="en-US" sz="1000" baseline="0" dirty="0">
              <a:solidFill>
                <a:schemeClr val="tx1"/>
              </a:solidFill>
            </a:endParaRPr>
          </a:p>
          <a:p>
            <a:pPr marL="85725" lvl="0" indent="-85725">
              <a:buFont typeface="Arial" panose="020B0604020202020204" pitchFamily="34" charset="0"/>
              <a:buChar char="•"/>
            </a:pPr>
            <a:r>
              <a:rPr lang="en-US" sz="1000" baseline="0" dirty="0">
                <a:solidFill>
                  <a:schemeClr val="tx1"/>
                </a:solidFill>
              </a:rPr>
              <a:t>Right-click -&gt; ‘Format background...',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US" sz="1000" baseline="0" dirty="0">
              <a:solidFill>
                <a:schemeClr val="tx1"/>
              </a:solidFill>
            </a:endParaRP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US" sz="1000" baseline="0" dirty="0">
                <a:solidFill>
                  <a:schemeClr val="tx1"/>
                </a:solidFill>
              </a:rPr>
              <a:t>Choose ‘Fill by image’ or ‘</a:t>
            </a:r>
            <a:r>
              <a:rPr lang="en-US" sz="1000" baseline="0" dirty="0" err="1">
                <a:solidFill>
                  <a:schemeClr val="tx1"/>
                </a:solidFill>
              </a:rPr>
              <a:t>Bitmappattern</a:t>
            </a:r>
            <a:r>
              <a:rPr lang="en-US" sz="1000" baseline="0" dirty="0">
                <a:solidFill>
                  <a:schemeClr val="tx1"/>
                </a:solidFill>
              </a:rPr>
              <a:t>’,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baseline="0" dirty="0">
              <a:solidFill>
                <a:schemeClr val="tx1"/>
              </a:solidFill>
            </a:endParaRP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US" sz="1000" baseline="0" dirty="0">
                <a:solidFill>
                  <a:schemeClr val="tx1"/>
                </a:solidFill>
              </a:rPr>
              <a:t>Click the ‘File...’-button to browse for an image.</a:t>
            </a:r>
          </a:p>
          <a:p>
            <a:endParaRPr lang="en-US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1866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carlet background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This is an example of a 27 </a:t>
            </a:r>
            <a:r>
              <a:rPr lang="en-GB" dirty="0" err="1"/>
              <a:t>pt</a:t>
            </a:r>
            <a:r>
              <a:rPr lang="en-GB" dirty="0"/>
              <a:t> headline with 27 </a:t>
            </a:r>
            <a:r>
              <a:rPr lang="en-GB" dirty="0" err="1"/>
              <a:t>pt</a:t>
            </a:r>
            <a:r>
              <a:rPr lang="en-GB" dirty="0"/>
              <a:t> line spacing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enter text</a:t>
            </a:r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Construction Management and Engineering Lecture 1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BDB0-F4EA-4DD6-8281-CCE2440D0CE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9" name="Tekstvak 8"/>
          <p:cNvSpPr txBox="1"/>
          <p:nvPr userDrawn="1"/>
        </p:nvSpPr>
        <p:spPr>
          <a:xfrm>
            <a:off x="-1818864" y="1307797"/>
            <a:ext cx="1769165" cy="3475658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noAutofit/>
          </a:bodyPr>
          <a:lstStyle/>
          <a:p>
            <a:r>
              <a:rPr lang="en-US" sz="1000" dirty="0"/>
              <a:t>Format the text by increasing or decreasing the list level.</a:t>
            </a:r>
          </a:p>
          <a:p>
            <a:endParaRPr lang="en-US" sz="1000" dirty="0"/>
          </a:p>
          <a:p>
            <a:r>
              <a:rPr lang="en-US" sz="1000" dirty="0"/>
              <a:t>Place the cursor in the text and use these </a:t>
            </a:r>
          </a:p>
          <a:p>
            <a:r>
              <a:rPr lang="en-US" sz="1000" dirty="0"/>
              <a:t>2 buttons (@ tab Start/Home - group </a:t>
            </a:r>
            <a:r>
              <a:rPr lang="en-US" sz="1000" dirty="0" err="1"/>
              <a:t>Alinea</a:t>
            </a:r>
            <a:r>
              <a:rPr lang="en-US" sz="1000" dirty="0"/>
              <a:t>/Paragraph)</a:t>
            </a:r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r>
              <a:rPr lang="en-US" sz="1000" dirty="0"/>
              <a:t>1 = </a:t>
            </a:r>
            <a:r>
              <a:rPr lang="en-US" sz="1800" dirty="0"/>
              <a:t>19.5pt</a:t>
            </a:r>
            <a:r>
              <a:rPr lang="en-US" sz="1800" baseline="0" dirty="0"/>
              <a:t> text</a:t>
            </a:r>
            <a:endParaRPr lang="en-US" sz="1800" dirty="0"/>
          </a:p>
          <a:p>
            <a:r>
              <a:rPr lang="en-US" sz="1000" dirty="0"/>
              <a:t>2 = </a:t>
            </a:r>
            <a:r>
              <a:rPr lang="en-US" sz="1650" dirty="0"/>
              <a:t>16.5pt</a:t>
            </a:r>
            <a:r>
              <a:rPr lang="en-US" sz="1650" baseline="0" dirty="0"/>
              <a:t> text</a:t>
            </a:r>
            <a:endParaRPr lang="en-US" sz="1650" dirty="0"/>
          </a:p>
          <a:p>
            <a:r>
              <a:rPr lang="en-US" sz="1000" dirty="0"/>
              <a:t>3 = </a:t>
            </a:r>
            <a:r>
              <a:rPr lang="en-US" sz="1650" dirty="0"/>
              <a:t>• text</a:t>
            </a:r>
          </a:p>
          <a:p>
            <a:r>
              <a:rPr lang="en-US" sz="1000" dirty="0"/>
              <a:t>4 =      </a:t>
            </a:r>
            <a:r>
              <a:rPr lang="en-US" sz="1650" dirty="0"/>
              <a:t>• text</a:t>
            </a:r>
          </a:p>
          <a:p>
            <a:r>
              <a:rPr lang="en-US" sz="1000" dirty="0"/>
              <a:t>5 =           </a:t>
            </a:r>
            <a:r>
              <a:rPr lang="en-US" sz="1650" dirty="0"/>
              <a:t>• text</a:t>
            </a:r>
            <a:endParaRPr lang="en-US" sz="1650" b="1" baseline="0" dirty="0"/>
          </a:p>
        </p:txBody>
      </p:sp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729620" y="2492375"/>
            <a:ext cx="128587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965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5650" y="586800"/>
            <a:ext cx="7563556" cy="516339"/>
          </a:xfrm>
        </p:spPr>
        <p:txBody>
          <a:bodyPr wrap="none"/>
          <a:lstStyle>
            <a:lvl1pPr>
              <a:lnSpc>
                <a:spcPct val="100000"/>
              </a:lnSpc>
              <a:defRPr sz="1950" b="0" baseline="0"/>
            </a:lvl1pPr>
          </a:lstStyle>
          <a:p>
            <a:r>
              <a:rPr lang="en-US" dirty="0"/>
              <a:t>Sample slide with table and text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55651" y="2638425"/>
            <a:ext cx="7563556" cy="159067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enter text</a:t>
            </a:r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Construction Management and Engineering Lecture 1 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BDB0-F4EA-4DD6-8281-CCE2440D0CE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jdelijke aanduiding voor tabel 7"/>
          <p:cNvSpPr>
            <a:spLocks noGrp="1"/>
          </p:cNvSpPr>
          <p:nvPr>
            <p:ph type="tbl" sz="quarter" idx="13" hasCustomPrompt="1"/>
          </p:nvPr>
        </p:nvSpPr>
        <p:spPr>
          <a:xfrm>
            <a:off x="755650" y="1079501"/>
            <a:ext cx="7559675" cy="1152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insert table</a:t>
            </a:r>
          </a:p>
        </p:txBody>
      </p:sp>
      <p:sp>
        <p:nvSpPr>
          <p:cNvPr id="11" name="Tekstvak 10"/>
          <p:cNvSpPr txBox="1"/>
          <p:nvPr userDrawn="1"/>
        </p:nvSpPr>
        <p:spPr>
          <a:xfrm>
            <a:off x="-1811243" y="610998"/>
            <a:ext cx="1729409" cy="400110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US" sz="1000" baseline="0" dirty="0">
                <a:solidFill>
                  <a:schemeClr val="tx1"/>
                </a:solidFill>
              </a:rPr>
              <a:t>Add a table by clicking the table icon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2" name="Tekstvak 11"/>
          <p:cNvSpPr txBox="1"/>
          <p:nvPr userDrawn="1"/>
        </p:nvSpPr>
        <p:spPr>
          <a:xfrm>
            <a:off x="-1818864" y="1307797"/>
            <a:ext cx="1769165" cy="3475658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noAutofit/>
          </a:bodyPr>
          <a:lstStyle/>
          <a:p>
            <a:r>
              <a:rPr lang="en-US" sz="1000" dirty="0"/>
              <a:t>Format the text by increasing or decreasing the list level.</a:t>
            </a:r>
          </a:p>
          <a:p>
            <a:endParaRPr lang="en-US" sz="1000" dirty="0"/>
          </a:p>
          <a:p>
            <a:r>
              <a:rPr lang="en-US" sz="1000" dirty="0"/>
              <a:t>Place the cursor in the text and use these </a:t>
            </a:r>
          </a:p>
          <a:p>
            <a:r>
              <a:rPr lang="en-US" sz="1000" dirty="0"/>
              <a:t>2 buttons (@ tab Start/Home - group </a:t>
            </a:r>
            <a:r>
              <a:rPr lang="en-US" sz="1000" dirty="0" err="1"/>
              <a:t>Alinea</a:t>
            </a:r>
            <a:r>
              <a:rPr lang="en-US" sz="1000" dirty="0"/>
              <a:t>/Paragraph)</a:t>
            </a:r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r>
              <a:rPr lang="en-US" sz="1000" dirty="0"/>
              <a:t>1 = </a:t>
            </a:r>
            <a:r>
              <a:rPr lang="en-US" sz="1800" dirty="0"/>
              <a:t>19.5pt</a:t>
            </a:r>
            <a:r>
              <a:rPr lang="en-US" sz="1800" baseline="0" dirty="0"/>
              <a:t> text</a:t>
            </a:r>
            <a:endParaRPr lang="en-US" sz="1800" dirty="0"/>
          </a:p>
          <a:p>
            <a:r>
              <a:rPr lang="en-US" sz="1000" dirty="0"/>
              <a:t>2 = </a:t>
            </a:r>
            <a:r>
              <a:rPr lang="en-US" sz="1650" dirty="0"/>
              <a:t>16.5pt</a:t>
            </a:r>
            <a:r>
              <a:rPr lang="en-US" sz="1650" baseline="0" dirty="0"/>
              <a:t> text</a:t>
            </a:r>
            <a:endParaRPr lang="en-US" sz="1650" dirty="0"/>
          </a:p>
          <a:p>
            <a:r>
              <a:rPr lang="en-US" sz="1000" dirty="0"/>
              <a:t>3 = </a:t>
            </a:r>
            <a:r>
              <a:rPr lang="en-US" sz="1650" dirty="0"/>
              <a:t>• text</a:t>
            </a:r>
          </a:p>
          <a:p>
            <a:r>
              <a:rPr lang="en-US" sz="1000" dirty="0"/>
              <a:t>4 =      </a:t>
            </a:r>
            <a:r>
              <a:rPr lang="en-US" sz="1650" dirty="0"/>
              <a:t>• text</a:t>
            </a:r>
          </a:p>
          <a:p>
            <a:r>
              <a:rPr lang="en-US" sz="1000" dirty="0"/>
              <a:t>5 =           </a:t>
            </a:r>
            <a:r>
              <a:rPr lang="en-US" sz="1650" dirty="0"/>
              <a:t>• text</a:t>
            </a:r>
            <a:endParaRPr lang="en-US" sz="1650" b="1" baseline="0" dirty="0"/>
          </a:p>
        </p:txBody>
      </p:sp>
      <p:pic>
        <p:nvPicPr>
          <p:cNvPr id="13" name="Afbeelding 1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729620" y="2492375"/>
            <a:ext cx="128587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389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5650" y="586800"/>
            <a:ext cx="7563556" cy="516339"/>
          </a:xfrm>
        </p:spPr>
        <p:txBody>
          <a:bodyPr wrap="none"/>
          <a:lstStyle>
            <a:lvl1pPr>
              <a:lnSpc>
                <a:spcPct val="100000"/>
              </a:lnSpc>
              <a:defRPr sz="1950" b="0" baseline="0"/>
            </a:lvl1pPr>
          </a:lstStyle>
          <a:p>
            <a:r>
              <a:rPr lang="en-GB" dirty="0"/>
              <a:t>Example chart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Construction Management and Engineering Lecture 1 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BDB0-F4EA-4DD6-8281-CCE2440D0CE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9" name="Tijdelijke aanduiding voor grafiek 8"/>
          <p:cNvSpPr>
            <a:spLocks noGrp="1"/>
          </p:cNvSpPr>
          <p:nvPr>
            <p:ph type="chart" sz="quarter" idx="13" hasCustomPrompt="1"/>
          </p:nvPr>
        </p:nvSpPr>
        <p:spPr>
          <a:xfrm>
            <a:off x="755650" y="1079500"/>
            <a:ext cx="7559675" cy="31496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insert chart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818863" y="1449198"/>
            <a:ext cx="1729409" cy="400110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US" sz="1000" baseline="0" dirty="0">
                <a:solidFill>
                  <a:schemeClr val="tx1"/>
                </a:solidFill>
              </a:rPr>
              <a:t>Add a chart by clicking the chart icon</a:t>
            </a:r>
            <a:endParaRPr lang="en-US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347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Title in the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lack75"/>
          <p:cNvSpPr/>
          <p:nvPr userDrawn="1"/>
        </p:nvSpPr>
        <p:spPr>
          <a:xfrm>
            <a:off x="0" y="1836000"/>
            <a:ext cx="9144000" cy="1080000"/>
          </a:xfrm>
          <a:prstGeom prst="rect">
            <a:avLst/>
          </a:prstGeom>
          <a:solidFill>
            <a:schemeClr val="tx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-1" y="1835549"/>
            <a:ext cx="9143999" cy="792000"/>
          </a:xfrm>
          <a:solidFill>
            <a:schemeClr val="tx2">
              <a:alpha val="50000"/>
            </a:schemeClr>
          </a:solidFill>
        </p:spPr>
        <p:txBody>
          <a:bodyPr lIns="756000" rIns="1962000" anchor="ctr"/>
          <a:lstStyle>
            <a:lvl1pPr algn="l">
              <a:lnSpc>
                <a:spcPts val="2300"/>
              </a:lnSpc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Example of a title in the middle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-1" y="2628097"/>
            <a:ext cx="9143999" cy="288000"/>
          </a:xfrm>
          <a:solidFill>
            <a:schemeClr val="tx2">
              <a:alpha val="50000"/>
            </a:schemeClr>
          </a:solidFill>
          <a:ln>
            <a:noFill/>
          </a:ln>
        </p:spPr>
        <p:txBody>
          <a:bodyPr wrap="none" lIns="756000" tIns="18000" rIns="1962000"/>
          <a:lstStyle>
            <a:lvl1pPr marL="0" indent="0" algn="l">
              <a:buNone/>
              <a:defRPr sz="1000" b="1" cap="all" baseline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dirty="0"/>
              <a:t>SUBTITLE OR DATE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521D38FC-6D70-0146-84E1-32B3F0A2D64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40600" y="4568825"/>
            <a:ext cx="1803400" cy="574675"/>
          </a:xfrm>
          <a:prstGeom prst="rect">
            <a:avLst/>
          </a:prstGeom>
        </p:spPr>
      </p:pic>
      <p:sp>
        <p:nvSpPr>
          <p:cNvPr id="9" name="Tijdelijke aanduiding voor tekst 8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3990975"/>
            <a:ext cx="9143999" cy="576263"/>
          </a:xfrm>
          <a:solidFill>
            <a:srgbClr val="000000">
              <a:alpha val="25098"/>
            </a:srgbClr>
          </a:solidFill>
          <a:ln>
            <a:noFill/>
          </a:ln>
        </p:spPr>
        <p:txBody>
          <a:bodyPr lIns="756000" anchor="ctr" anchorCtr="0"/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Name, Function</a:t>
            </a:r>
          </a:p>
        </p:txBody>
      </p:sp>
      <p:sp>
        <p:nvSpPr>
          <p:cNvPr id="11" name="Tijdelijke aanduiding voor tekst 8"/>
          <p:cNvSpPr>
            <a:spLocks noGrp="1"/>
          </p:cNvSpPr>
          <p:nvPr>
            <p:ph type="body" sz="quarter" idx="14" hasCustomPrompt="1"/>
          </p:nvPr>
        </p:nvSpPr>
        <p:spPr>
          <a:xfrm>
            <a:off x="-6667" y="4567237"/>
            <a:ext cx="7347267" cy="576263"/>
          </a:xfrm>
          <a:solidFill>
            <a:srgbClr val="FFFFFF"/>
          </a:solidFill>
          <a:ln>
            <a:noFill/>
          </a:ln>
        </p:spPr>
        <p:txBody>
          <a:bodyPr lIns="756000" anchor="ctr" anchorCtr="0"/>
          <a:lstStyle>
            <a:lvl1pPr>
              <a:defRPr sz="11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Department, Sub department or Capacity Group</a:t>
            </a:r>
          </a:p>
        </p:txBody>
      </p:sp>
      <p:sp>
        <p:nvSpPr>
          <p:cNvPr id="10" name="Tekstvak 9"/>
          <p:cNvSpPr txBox="1"/>
          <p:nvPr userDrawn="1"/>
        </p:nvSpPr>
        <p:spPr>
          <a:xfrm>
            <a:off x="-1811243" y="610998"/>
            <a:ext cx="1729409" cy="1631216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US" sz="1000" baseline="0" dirty="0">
                <a:solidFill>
                  <a:schemeClr val="tx1"/>
                </a:solidFill>
              </a:rPr>
              <a:t>Add a background image by </a:t>
            </a:r>
          </a:p>
          <a:p>
            <a:endParaRPr lang="en-US" sz="1000" baseline="0" dirty="0">
              <a:solidFill>
                <a:schemeClr val="tx1"/>
              </a:solidFill>
            </a:endParaRPr>
          </a:p>
          <a:p>
            <a:pPr marL="85725" lvl="0" indent="-85725">
              <a:buFont typeface="Arial" panose="020B0604020202020204" pitchFamily="34" charset="0"/>
              <a:buChar char="•"/>
            </a:pPr>
            <a:r>
              <a:rPr lang="en-US" sz="1000" baseline="0" dirty="0">
                <a:solidFill>
                  <a:schemeClr val="tx1"/>
                </a:solidFill>
              </a:rPr>
              <a:t>Right-click -&gt; ‘Format background...',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US" sz="1000" baseline="0" dirty="0">
              <a:solidFill>
                <a:schemeClr val="tx1"/>
              </a:solidFill>
            </a:endParaRP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US" sz="1000" baseline="0" dirty="0">
                <a:solidFill>
                  <a:schemeClr val="tx1"/>
                </a:solidFill>
              </a:rPr>
              <a:t>Choose ‘Fill by image’ or ‘</a:t>
            </a:r>
            <a:r>
              <a:rPr lang="en-US" sz="1000" baseline="0" dirty="0" err="1">
                <a:solidFill>
                  <a:schemeClr val="tx1"/>
                </a:solidFill>
              </a:rPr>
              <a:t>Bitmappattern</a:t>
            </a:r>
            <a:r>
              <a:rPr lang="en-US" sz="1000" baseline="0" dirty="0">
                <a:solidFill>
                  <a:schemeClr val="tx1"/>
                </a:solidFill>
              </a:rPr>
              <a:t>’,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baseline="0" dirty="0">
              <a:solidFill>
                <a:schemeClr val="tx1"/>
              </a:solidFill>
            </a:endParaRP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US" sz="1000" baseline="0" dirty="0">
                <a:solidFill>
                  <a:schemeClr val="tx1"/>
                </a:solidFill>
              </a:rPr>
              <a:t>Click the ‘File...’-button to browse for an image.</a:t>
            </a:r>
          </a:p>
        </p:txBody>
      </p:sp>
    </p:spTree>
    <p:extLst>
      <p:ext uri="{BB962C8B-B14F-4D97-AF65-F5344CB8AC3E}">
        <p14:creationId xmlns:p14="http://schemas.microsoft.com/office/powerpoint/2010/main" val="2931105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Title at the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lack75"/>
          <p:cNvSpPr/>
          <p:nvPr userDrawn="1"/>
        </p:nvSpPr>
        <p:spPr>
          <a:xfrm>
            <a:off x="0" y="2916000"/>
            <a:ext cx="9144000" cy="1080000"/>
          </a:xfrm>
          <a:prstGeom prst="rect">
            <a:avLst/>
          </a:prstGeom>
          <a:solidFill>
            <a:schemeClr val="tx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-1" y="2915049"/>
            <a:ext cx="9143999" cy="792000"/>
          </a:xfrm>
          <a:solidFill>
            <a:schemeClr val="tx2">
              <a:alpha val="50000"/>
            </a:schemeClr>
          </a:solidFill>
        </p:spPr>
        <p:txBody>
          <a:bodyPr lIns="756000" rIns="1962000" anchor="ctr"/>
          <a:lstStyle>
            <a:lvl1pPr algn="l">
              <a:lnSpc>
                <a:spcPts val="2300"/>
              </a:lnSpc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Example of a title at the bottom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-1" y="3708591"/>
            <a:ext cx="9143999" cy="288000"/>
          </a:xfrm>
          <a:solidFill>
            <a:schemeClr val="tx2">
              <a:alpha val="50000"/>
            </a:schemeClr>
          </a:solidFill>
          <a:ln>
            <a:noFill/>
          </a:ln>
        </p:spPr>
        <p:txBody>
          <a:bodyPr wrap="none" lIns="756000" tIns="18000" rIns="1962000"/>
          <a:lstStyle>
            <a:lvl1pPr marL="0" indent="0" algn="l">
              <a:buNone/>
              <a:defRPr sz="1000" b="1" cap="all" baseline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dirty="0"/>
              <a:t>SUBTITLE OR DATE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521D38FC-6D70-0146-84E1-32B3F0A2D64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40600" y="4568825"/>
            <a:ext cx="1803400" cy="574675"/>
          </a:xfrm>
          <a:prstGeom prst="rect">
            <a:avLst/>
          </a:prstGeom>
        </p:spPr>
      </p:pic>
      <p:sp>
        <p:nvSpPr>
          <p:cNvPr id="9" name="Tijdelijke aanduiding voor tekst 8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3990975"/>
            <a:ext cx="9143999" cy="576263"/>
          </a:xfrm>
          <a:solidFill>
            <a:srgbClr val="000000">
              <a:alpha val="25098"/>
            </a:srgbClr>
          </a:solidFill>
          <a:ln>
            <a:noFill/>
          </a:ln>
        </p:spPr>
        <p:txBody>
          <a:bodyPr lIns="756000" anchor="ctr" anchorCtr="0"/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Name, Function</a:t>
            </a:r>
          </a:p>
        </p:txBody>
      </p:sp>
      <p:sp>
        <p:nvSpPr>
          <p:cNvPr id="11" name="Tijdelijke aanduiding voor tekst 8"/>
          <p:cNvSpPr>
            <a:spLocks noGrp="1"/>
          </p:cNvSpPr>
          <p:nvPr>
            <p:ph type="body" sz="quarter" idx="14" hasCustomPrompt="1"/>
          </p:nvPr>
        </p:nvSpPr>
        <p:spPr>
          <a:xfrm>
            <a:off x="-6667" y="4567237"/>
            <a:ext cx="7347267" cy="576263"/>
          </a:xfrm>
          <a:solidFill>
            <a:srgbClr val="FFFFFF"/>
          </a:solidFill>
          <a:ln>
            <a:noFill/>
          </a:ln>
        </p:spPr>
        <p:txBody>
          <a:bodyPr lIns="756000" anchor="ctr" anchorCtr="0"/>
          <a:lstStyle>
            <a:lvl1pPr>
              <a:defRPr sz="11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Department, Sub department or Capacity Group</a:t>
            </a:r>
          </a:p>
        </p:txBody>
      </p:sp>
      <p:sp>
        <p:nvSpPr>
          <p:cNvPr id="10" name="Tekstvak 9"/>
          <p:cNvSpPr txBox="1"/>
          <p:nvPr userDrawn="1"/>
        </p:nvSpPr>
        <p:spPr>
          <a:xfrm>
            <a:off x="-1811243" y="610998"/>
            <a:ext cx="1729409" cy="1631216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US" sz="1000" baseline="0" dirty="0">
                <a:solidFill>
                  <a:schemeClr val="tx1"/>
                </a:solidFill>
              </a:rPr>
              <a:t>Add a background image by </a:t>
            </a:r>
          </a:p>
          <a:p>
            <a:endParaRPr lang="en-US" sz="1000" baseline="0" dirty="0">
              <a:solidFill>
                <a:schemeClr val="tx1"/>
              </a:solidFill>
            </a:endParaRPr>
          </a:p>
          <a:p>
            <a:pPr marL="85725" lvl="0" indent="-85725">
              <a:buFont typeface="Arial" panose="020B0604020202020204" pitchFamily="34" charset="0"/>
              <a:buChar char="•"/>
            </a:pPr>
            <a:r>
              <a:rPr lang="en-US" sz="1000" baseline="0" dirty="0">
                <a:solidFill>
                  <a:schemeClr val="tx1"/>
                </a:solidFill>
              </a:rPr>
              <a:t>Right-click -&gt; ‘Format background...',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US" sz="1000" baseline="0" dirty="0">
              <a:solidFill>
                <a:schemeClr val="tx1"/>
              </a:solidFill>
            </a:endParaRP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US" sz="1000" baseline="0" dirty="0">
                <a:solidFill>
                  <a:schemeClr val="tx1"/>
                </a:solidFill>
              </a:rPr>
              <a:t>Choose ‘Fill by image’ or ‘</a:t>
            </a:r>
            <a:r>
              <a:rPr lang="en-US" sz="1000" baseline="0" dirty="0" err="1">
                <a:solidFill>
                  <a:schemeClr val="tx1"/>
                </a:solidFill>
              </a:rPr>
              <a:t>Bitmappattern</a:t>
            </a:r>
            <a:r>
              <a:rPr lang="en-US" sz="1000" baseline="0" dirty="0">
                <a:solidFill>
                  <a:schemeClr val="tx1"/>
                </a:solidFill>
              </a:rPr>
              <a:t>’,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baseline="0" dirty="0">
              <a:solidFill>
                <a:schemeClr val="tx1"/>
              </a:solidFill>
            </a:endParaRP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US" sz="1000" baseline="0" dirty="0">
                <a:solidFill>
                  <a:schemeClr val="tx1"/>
                </a:solidFill>
              </a:rPr>
              <a:t>Click the ‘File...’-button to browse for an image.</a:t>
            </a:r>
          </a:p>
        </p:txBody>
      </p:sp>
    </p:spTree>
    <p:extLst>
      <p:ext uri="{BB962C8B-B14F-4D97-AF65-F5344CB8AC3E}">
        <p14:creationId xmlns:p14="http://schemas.microsoft.com/office/powerpoint/2010/main" val="223749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/>
              <a:t>This is an example of a 27 </a:t>
            </a:r>
            <a:r>
              <a:rPr lang="en-GB" dirty="0" err="1"/>
              <a:t>pt</a:t>
            </a:r>
            <a:r>
              <a:rPr lang="en-GB" dirty="0"/>
              <a:t> headline with 27 </a:t>
            </a:r>
            <a:r>
              <a:rPr lang="en-GB" dirty="0" err="1"/>
              <a:t>pt</a:t>
            </a:r>
            <a:r>
              <a:rPr lang="en-GB" dirty="0"/>
              <a:t> line spacing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pPr lvl="0"/>
            <a:r>
              <a:rPr lang="en-GB" dirty="0"/>
              <a:t>Click to enter text</a:t>
            </a:r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Construction Management and Engineering Lecture 1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BDB0-F4EA-4DD6-8281-CCE2440D0CE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ekstvak 6"/>
          <p:cNvSpPr txBox="1"/>
          <p:nvPr userDrawn="1"/>
        </p:nvSpPr>
        <p:spPr>
          <a:xfrm>
            <a:off x="-1818864" y="1307797"/>
            <a:ext cx="1769165" cy="3475658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noAutofit/>
          </a:bodyPr>
          <a:lstStyle/>
          <a:p>
            <a:r>
              <a:rPr lang="en-US" sz="1000" dirty="0"/>
              <a:t>Format the text by increasing or decreasing the list level.</a:t>
            </a:r>
          </a:p>
          <a:p>
            <a:endParaRPr lang="en-US" sz="1000" dirty="0"/>
          </a:p>
          <a:p>
            <a:r>
              <a:rPr lang="en-US" sz="1000" dirty="0"/>
              <a:t>Place the cursor in the text and use these </a:t>
            </a:r>
          </a:p>
          <a:p>
            <a:r>
              <a:rPr lang="en-US" sz="1000" dirty="0"/>
              <a:t>2 buttons (@ tab Start/Home - group </a:t>
            </a:r>
            <a:r>
              <a:rPr lang="en-US" sz="1000" dirty="0" err="1"/>
              <a:t>Alinea</a:t>
            </a:r>
            <a:r>
              <a:rPr lang="en-US" sz="1000" dirty="0"/>
              <a:t>/Paragraph)</a:t>
            </a:r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r>
              <a:rPr lang="en-US" sz="1000" dirty="0"/>
              <a:t>1 = </a:t>
            </a:r>
            <a:r>
              <a:rPr lang="en-US" sz="1800" dirty="0"/>
              <a:t>19.5pt</a:t>
            </a:r>
            <a:r>
              <a:rPr lang="en-US" sz="1800" baseline="0" dirty="0"/>
              <a:t> text</a:t>
            </a:r>
            <a:endParaRPr lang="en-US" sz="1800" dirty="0"/>
          </a:p>
          <a:p>
            <a:r>
              <a:rPr lang="en-US" sz="1000" dirty="0"/>
              <a:t>2 = </a:t>
            </a:r>
            <a:r>
              <a:rPr lang="en-US" sz="1650" dirty="0"/>
              <a:t>16.5pt</a:t>
            </a:r>
            <a:r>
              <a:rPr lang="en-US" sz="1650" baseline="0" dirty="0"/>
              <a:t> text</a:t>
            </a:r>
            <a:endParaRPr lang="en-US" sz="1650" dirty="0"/>
          </a:p>
          <a:p>
            <a:r>
              <a:rPr lang="en-US" sz="1000" dirty="0"/>
              <a:t>3 = </a:t>
            </a:r>
            <a:r>
              <a:rPr lang="en-US" sz="1650" dirty="0"/>
              <a:t>• text</a:t>
            </a:r>
          </a:p>
          <a:p>
            <a:r>
              <a:rPr lang="en-US" sz="1000" dirty="0"/>
              <a:t>4 =      </a:t>
            </a:r>
            <a:r>
              <a:rPr lang="en-US" sz="1650" dirty="0"/>
              <a:t>• text</a:t>
            </a:r>
          </a:p>
          <a:p>
            <a:r>
              <a:rPr lang="en-US" sz="1000" dirty="0"/>
              <a:t>5 =           </a:t>
            </a:r>
            <a:r>
              <a:rPr lang="en-US" sz="1650" dirty="0"/>
              <a:t>• text</a:t>
            </a:r>
            <a:endParaRPr lang="en-US" sz="1650" b="1" baseline="0" dirty="0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729620" y="2492375"/>
            <a:ext cx="128587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838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8825" y="585793"/>
            <a:ext cx="3595688" cy="732238"/>
          </a:xfrm>
        </p:spPr>
        <p:txBody>
          <a:bodyPr/>
          <a:lstStyle>
            <a:lvl1pPr>
              <a:lnSpc>
                <a:spcPct val="100000"/>
              </a:lnSpc>
              <a:defRPr sz="1950" b="0" baseline="0"/>
            </a:lvl1pPr>
          </a:lstStyle>
          <a:p>
            <a:r>
              <a:rPr lang="en-GB" dirty="0"/>
              <a:t>This is an example of 19,5 </a:t>
            </a:r>
            <a:r>
              <a:rPr lang="en-GB" dirty="0" err="1"/>
              <a:t>pt</a:t>
            </a:r>
            <a:r>
              <a:rPr lang="en-GB" dirty="0"/>
              <a:t> text with single line spacing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55650" y="1295401"/>
            <a:ext cx="3598863" cy="29337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enter text</a:t>
            </a:r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723606" y="1296000"/>
            <a:ext cx="3595688" cy="293310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enter text</a:t>
            </a:r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Construction Management and Engineering Lecture 1 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BDB0-F4EA-4DD6-8281-CCE2440D0CE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4714875" y="586800"/>
            <a:ext cx="3604419" cy="732238"/>
          </a:xfrm>
        </p:spPr>
        <p:txBody>
          <a:bodyPr anchor="t"/>
          <a:lstStyle>
            <a:lvl1pPr marL="0" indent="0">
              <a:buNone/>
              <a:defRPr lang="nl-NL" sz="1950" b="0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dirty="0"/>
              <a:t>Click to enter text</a:t>
            </a:r>
          </a:p>
        </p:txBody>
      </p:sp>
      <p:sp>
        <p:nvSpPr>
          <p:cNvPr id="12" name="Tekstvak 11"/>
          <p:cNvSpPr txBox="1"/>
          <p:nvPr userDrawn="1"/>
        </p:nvSpPr>
        <p:spPr>
          <a:xfrm>
            <a:off x="-1818864" y="1307797"/>
            <a:ext cx="1769165" cy="3475658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noAutofit/>
          </a:bodyPr>
          <a:lstStyle/>
          <a:p>
            <a:r>
              <a:rPr lang="en-US" sz="1000" dirty="0"/>
              <a:t>Format the text by increasing or decreasing the list level.</a:t>
            </a:r>
          </a:p>
          <a:p>
            <a:endParaRPr lang="en-US" sz="1000" dirty="0"/>
          </a:p>
          <a:p>
            <a:r>
              <a:rPr lang="en-US" sz="1000" dirty="0"/>
              <a:t>Place the cursor in the text and use these </a:t>
            </a:r>
          </a:p>
          <a:p>
            <a:r>
              <a:rPr lang="en-US" sz="1000" dirty="0"/>
              <a:t>2 buttons (@ tab Start/Home - group </a:t>
            </a:r>
            <a:r>
              <a:rPr lang="en-US" sz="1000" dirty="0" err="1"/>
              <a:t>Alinea</a:t>
            </a:r>
            <a:r>
              <a:rPr lang="en-US" sz="1000" dirty="0"/>
              <a:t>/Paragraph)</a:t>
            </a:r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r>
              <a:rPr lang="en-US" sz="1000" dirty="0"/>
              <a:t>1 = </a:t>
            </a:r>
            <a:r>
              <a:rPr lang="en-US" sz="1800" dirty="0"/>
              <a:t>19.5pt</a:t>
            </a:r>
            <a:r>
              <a:rPr lang="en-US" sz="1800" baseline="0" dirty="0"/>
              <a:t> text</a:t>
            </a:r>
            <a:endParaRPr lang="en-US" sz="1800" dirty="0"/>
          </a:p>
          <a:p>
            <a:r>
              <a:rPr lang="en-US" sz="1000" dirty="0"/>
              <a:t>2 = </a:t>
            </a:r>
            <a:r>
              <a:rPr lang="en-US" sz="1650" dirty="0"/>
              <a:t>16.5pt</a:t>
            </a:r>
            <a:r>
              <a:rPr lang="en-US" sz="1650" baseline="0" dirty="0"/>
              <a:t> text</a:t>
            </a:r>
            <a:endParaRPr lang="en-US" sz="1650" dirty="0"/>
          </a:p>
          <a:p>
            <a:r>
              <a:rPr lang="en-US" sz="1000" dirty="0"/>
              <a:t>3 = </a:t>
            </a:r>
            <a:r>
              <a:rPr lang="en-US" sz="1650" dirty="0"/>
              <a:t>• text</a:t>
            </a:r>
          </a:p>
          <a:p>
            <a:r>
              <a:rPr lang="en-US" sz="1000" dirty="0"/>
              <a:t>4 =      </a:t>
            </a:r>
            <a:r>
              <a:rPr lang="en-US" sz="1650" dirty="0"/>
              <a:t>• text</a:t>
            </a:r>
          </a:p>
          <a:p>
            <a:r>
              <a:rPr lang="en-US" sz="1000" dirty="0"/>
              <a:t>5 =           </a:t>
            </a:r>
            <a:r>
              <a:rPr lang="en-US" sz="1650" dirty="0"/>
              <a:t>• text</a:t>
            </a:r>
            <a:endParaRPr lang="en-US" sz="1650" b="1" baseline="0" dirty="0"/>
          </a:p>
        </p:txBody>
      </p:sp>
      <p:pic>
        <p:nvPicPr>
          <p:cNvPr id="13" name="Afbeelding 1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729620" y="2492375"/>
            <a:ext cx="128587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407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2 text - 1/2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6000" y="586800"/>
            <a:ext cx="3600000" cy="732238"/>
          </a:xfrm>
        </p:spPr>
        <p:txBody>
          <a:bodyPr/>
          <a:lstStyle>
            <a:lvl1pPr>
              <a:lnSpc>
                <a:spcPct val="100000"/>
              </a:lnSpc>
              <a:defRPr sz="1950" b="0" baseline="0"/>
            </a:lvl1pPr>
          </a:lstStyle>
          <a:p>
            <a:r>
              <a:rPr lang="en-GB" dirty="0"/>
              <a:t>This is an example of 19,5 </a:t>
            </a:r>
            <a:r>
              <a:rPr lang="en-GB" dirty="0" err="1"/>
              <a:t>pt</a:t>
            </a:r>
            <a:r>
              <a:rPr lang="en-GB" dirty="0"/>
              <a:t> text with single line spacing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55650" y="1295401"/>
            <a:ext cx="3598863" cy="29337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enter text</a:t>
            </a:r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Construction Management and Engineering Lecture 1 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BDB0-F4EA-4DD6-8281-CCE2440D0CE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sz="quarter" idx="13" hasCustomPrompt="1"/>
          </p:nvPr>
        </p:nvSpPr>
        <p:spPr>
          <a:xfrm>
            <a:off x="4714875" y="0"/>
            <a:ext cx="4429125" cy="4567238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insert image</a:t>
            </a:r>
          </a:p>
        </p:txBody>
      </p:sp>
      <p:sp>
        <p:nvSpPr>
          <p:cNvPr id="11" name="Tekstvak 10"/>
          <p:cNvSpPr txBox="1"/>
          <p:nvPr userDrawn="1"/>
        </p:nvSpPr>
        <p:spPr>
          <a:xfrm>
            <a:off x="-1818864" y="1307797"/>
            <a:ext cx="1769165" cy="3475658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noAutofit/>
          </a:bodyPr>
          <a:lstStyle/>
          <a:p>
            <a:r>
              <a:rPr lang="en-US" sz="1000" dirty="0"/>
              <a:t>Format the text by increasing or decreasing the list level.</a:t>
            </a:r>
          </a:p>
          <a:p>
            <a:endParaRPr lang="en-US" sz="1000" dirty="0"/>
          </a:p>
          <a:p>
            <a:r>
              <a:rPr lang="en-US" sz="1000" dirty="0"/>
              <a:t>Place the cursor in the text and use these </a:t>
            </a:r>
          </a:p>
          <a:p>
            <a:r>
              <a:rPr lang="en-US" sz="1000" dirty="0"/>
              <a:t>2 buttons (@ tab Start/Home - group </a:t>
            </a:r>
            <a:r>
              <a:rPr lang="en-US" sz="1000" dirty="0" err="1"/>
              <a:t>Alinea</a:t>
            </a:r>
            <a:r>
              <a:rPr lang="en-US" sz="1000" dirty="0"/>
              <a:t>/Paragraph)</a:t>
            </a:r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r>
              <a:rPr lang="en-US" sz="1000" dirty="0"/>
              <a:t>1 = </a:t>
            </a:r>
            <a:r>
              <a:rPr lang="en-US" sz="1800" dirty="0"/>
              <a:t>19.5pt</a:t>
            </a:r>
            <a:r>
              <a:rPr lang="en-US" sz="1800" baseline="0" dirty="0"/>
              <a:t> text</a:t>
            </a:r>
            <a:endParaRPr lang="en-US" sz="1800" dirty="0"/>
          </a:p>
          <a:p>
            <a:r>
              <a:rPr lang="en-US" sz="1000" dirty="0"/>
              <a:t>2 = </a:t>
            </a:r>
            <a:r>
              <a:rPr lang="en-US" sz="1650" dirty="0"/>
              <a:t>16.5pt</a:t>
            </a:r>
            <a:r>
              <a:rPr lang="en-US" sz="1650" baseline="0" dirty="0"/>
              <a:t> text</a:t>
            </a:r>
            <a:endParaRPr lang="en-US" sz="1650" dirty="0"/>
          </a:p>
          <a:p>
            <a:r>
              <a:rPr lang="en-US" sz="1000" dirty="0"/>
              <a:t>3 = </a:t>
            </a:r>
            <a:r>
              <a:rPr lang="en-US" sz="1650" dirty="0"/>
              <a:t>• text</a:t>
            </a:r>
          </a:p>
          <a:p>
            <a:r>
              <a:rPr lang="en-US" sz="1000" dirty="0"/>
              <a:t>4 =      </a:t>
            </a:r>
            <a:r>
              <a:rPr lang="en-US" sz="1650" dirty="0"/>
              <a:t>• text</a:t>
            </a:r>
          </a:p>
          <a:p>
            <a:r>
              <a:rPr lang="en-US" sz="1000" dirty="0"/>
              <a:t>5 =           </a:t>
            </a:r>
            <a:r>
              <a:rPr lang="en-US" sz="1650" dirty="0"/>
              <a:t>• text</a:t>
            </a:r>
            <a:endParaRPr lang="en-US" sz="1650" b="1" baseline="0" dirty="0"/>
          </a:p>
        </p:txBody>
      </p:sp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729620" y="2492375"/>
            <a:ext cx="128587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543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/3 text - 1/3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6000" y="586800"/>
            <a:ext cx="4910138" cy="732238"/>
          </a:xfrm>
        </p:spPr>
        <p:txBody>
          <a:bodyPr/>
          <a:lstStyle>
            <a:lvl1pPr>
              <a:lnSpc>
                <a:spcPct val="100000"/>
              </a:lnSpc>
              <a:defRPr sz="1950" b="0" baseline="0"/>
            </a:lvl1pPr>
          </a:lstStyle>
          <a:p>
            <a:r>
              <a:rPr lang="en-GB" dirty="0"/>
              <a:t>This is an example of 19,5 </a:t>
            </a:r>
            <a:r>
              <a:rPr lang="en-GB" dirty="0" err="1"/>
              <a:t>pt</a:t>
            </a:r>
            <a:r>
              <a:rPr lang="en-GB" dirty="0"/>
              <a:t> text with single line spacing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55650" y="1295401"/>
            <a:ext cx="4913313" cy="29337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enter text</a:t>
            </a:r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Construction Management and Engineering Lecture 1 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BDB0-F4EA-4DD6-8281-CCE2440D0CE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sz="quarter" idx="13" hasCustomPrompt="1"/>
          </p:nvPr>
        </p:nvSpPr>
        <p:spPr>
          <a:xfrm>
            <a:off x="6046788" y="0"/>
            <a:ext cx="3097212" cy="4567238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insert image</a:t>
            </a:r>
          </a:p>
        </p:txBody>
      </p:sp>
      <p:sp>
        <p:nvSpPr>
          <p:cNvPr id="11" name="Tekstvak 10"/>
          <p:cNvSpPr txBox="1"/>
          <p:nvPr userDrawn="1"/>
        </p:nvSpPr>
        <p:spPr>
          <a:xfrm>
            <a:off x="-1818864" y="1307797"/>
            <a:ext cx="1769165" cy="3475658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noAutofit/>
          </a:bodyPr>
          <a:lstStyle/>
          <a:p>
            <a:r>
              <a:rPr lang="en-US" sz="1000" dirty="0"/>
              <a:t>Format the text by increasing or decreasing the list level.</a:t>
            </a:r>
          </a:p>
          <a:p>
            <a:endParaRPr lang="en-US" sz="1000" dirty="0"/>
          </a:p>
          <a:p>
            <a:r>
              <a:rPr lang="en-US" sz="1000" dirty="0"/>
              <a:t>Place the cursor in the text and use these </a:t>
            </a:r>
          </a:p>
          <a:p>
            <a:r>
              <a:rPr lang="en-US" sz="1000" dirty="0"/>
              <a:t>2 buttons (@ tab Start/Home - group </a:t>
            </a:r>
            <a:r>
              <a:rPr lang="en-US" sz="1000" dirty="0" err="1"/>
              <a:t>Alinea</a:t>
            </a:r>
            <a:r>
              <a:rPr lang="en-US" sz="1000" dirty="0"/>
              <a:t>/Paragraph)</a:t>
            </a:r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r>
              <a:rPr lang="en-US" sz="1000" dirty="0"/>
              <a:t>1 = </a:t>
            </a:r>
            <a:r>
              <a:rPr lang="en-US" sz="1800" dirty="0"/>
              <a:t>19.5pt</a:t>
            </a:r>
            <a:r>
              <a:rPr lang="en-US" sz="1800" baseline="0" dirty="0"/>
              <a:t> text</a:t>
            </a:r>
            <a:endParaRPr lang="en-US" sz="1800" dirty="0"/>
          </a:p>
          <a:p>
            <a:r>
              <a:rPr lang="en-US" sz="1000" dirty="0"/>
              <a:t>2 = </a:t>
            </a:r>
            <a:r>
              <a:rPr lang="en-US" sz="1650" dirty="0"/>
              <a:t>16.5pt</a:t>
            </a:r>
            <a:r>
              <a:rPr lang="en-US" sz="1650" baseline="0" dirty="0"/>
              <a:t> text</a:t>
            </a:r>
            <a:endParaRPr lang="en-US" sz="1650" dirty="0"/>
          </a:p>
          <a:p>
            <a:r>
              <a:rPr lang="en-US" sz="1000" dirty="0"/>
              <a:t>3 = </a:t>
            </a:r>
            <a:r>
              <a:rPr lang="en-US" sz="1650" dirty="0"/>
              <a:t>• text</a:t>
            </a:r>
          </a:p>
          <a:p>
            <a:r>
              <a:rPr lang="en-US" sz="1000" dirty="0"/>
              <a:t>4 =      </a:t>
            </a:r>
            <a:r>
              <a:rPr lang="en-US" sz="1650" dirty="0"/>
              <a:t>• text</a:t>
            </a:r>
          </a:p>
          <a:p>
            <a:r>
              <a:rPr lang="en-US" sz="1000" dirty="0"/>
              <a:t>5 =           </a:t>
            </a:r>
            <a:r>
              <a:rPr lang="en-US" sz="1650" dirty="0"/>
              <a:t>• text</a:t>
            </a:r>
            <a:endParaRPr lang="en-US" sz="1650" b="1" baseline="0" dirty="0"/>
          </a:p>
        </p:txBody>
      </p:sp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729620" y="2492375"/>
            <a:ext cx="128587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405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+ image/movie 16: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wrap="none"/>
          <a:lstStyle/>
          <a:p>
            <a:r>
              <a:rPr lang="en-GB" dirty="0"/>
              <a:t>This is an example of a 27 </a:t>
            </a:r>
            <a:r>
              <a:rPr lang="en-GB" dirty="0" err="1"/>
              <a:t>pt</a:t>
            </a:r>
            <a:r>
              <a:rPr lang="en-GB" dirty="0"/>
              <a:t> headline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Construction Management and Engineering Lecture 1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BDB0-F4EA-4DD6-8281-CCE2440D0CE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Tijdelijke aanduiding voor inhoud 9"/>
          <p:cNvSpPr>
            <a:spLocks noGrp="1" noChangeAspect="1"/>
          </p:cNvSpPr>
          <p:nvPr>
            <p:ph sz="quarter" idx="13" hasCustomPrompt="1"/>
          </p:nvPr>
        </p:nvSpPr>
        <p:spPr>
          <a:xfrm>
            <a:off x="1889125" y="1079501"/>
            <a:ext cx="5292725" cy="29772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GB" dirty="0"/>
              <a:t>Click icon to insert 16x9 image or movie</a:t>
            </a:r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4" hasCustomPrompt="1"/>
          </p:nvPr>
        </p:nvSpPr>
        <p:spPr>
          <a:xfrm>
            <a:off x="1889125" y="4106268"/>
            <a:ext cx="5292725" cy="165100"/>
          </a:xfrm>
        </p:spPr>
        <p:txBody>
          <a:bodyPr/>
          <a:lstStyle>
            <a:lvl1pPr>
              <a:defRPr sz="1100" i="1"/>
            </a:lvl1pPr>
          </a:lstStyle>
          <a:p>
            <a:pPr lvl="0"/>
            <a:r>
              <a:rPr lang="en-GB" dirty="0"/>
              <a:t>Click to insert Caption under image or movie</a:t>
            </a:r>
          </a:p>
        </p:txBody>
      </p:sp>
    </p:spTree>
    <p:extLst>
      <p:ext uri="{BB962C8B-B14F-4D97-AF65-F5344CB8AC3E}">
        <p14:creationId xmlns:p14="http://schemas.microsoft.com/office/powerpoint/2010/main" val="193849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A 27pt headline on a slide with three images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58824" y="1306642"/>
            <a:ext cx="2084389" cy="636458"/>
          </a:xfrm>
        </p:spPr>
        <p:txBody>
          <a:bodyPr/>
          <a:lstStyle>
            <a:lvl1pPr>
              <a:defRPr sz="1650"/>
            </a:lvl1pPr>
          </a:lstStyle>
          <a:p>
            <a:pPr lvl="0"/>
            <a:r>
              <a:rPr lang="en-GB" dirty="0"/>
              <a:t>Click to enter text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Construction Management and Engineering Lecture 1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BDB0-F4EA-4DD6-8281-CCE2440D0CE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3" hasCustomPrompt="1"/>
          </p:nvPr>
        </p:nvSpPr>
        <p:spPr>
          <a:xfrm>
            <a:off x="3490913" y="1302661"/>
            <a:ext cx="2084389" cy="636458"/>
          </a:xfrm>
        </p:spPr>
        <p:txBody>
          <a:bodyPr/>
          <a:lstStyle>
            <a:lvl1pPr>
              <a:defRPr sz="1650"/>
            </a:lvl1pPr>
          </a:lstStyle>
          <a:p>
            <a:pPr lvl="0"/>
            <a:r>
              <a:rPr lang="en-GB" dirty="0"/>
              <a:t>Click to enter text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235414" y="1302661"/>
            <a:ext cx="2084389" cy="636458"/>
          </a:xfrm>
        </p:spPr>
        <p:txBody>
          <a:bodyPr/>
          <a:lstStyle>
            <a:lvl1pPr>
              <a:defRPr sz="1650"/>
            </a:lvl1pPr>
          </a:lstStyle>
          <a:p>
            <a:pPr lvl="0"/>
            <a:r>
              <a:rPr lang="en-GB" dirty="0"/>
              <a:t>Click to enter text</a:t>
            </a:r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sz="quarter" idx="15" hasCustomPrompt="1"/>
          </p:nvPr>
        </p:nvSpPr>
        <p:spPr>
          <a:xfrm>
            <a:off x="755650" y="1943101"/>
            <a:ext cx="2087563" cy="2625298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GB" dirty="0"/>
              <a:t>Click to insert image</a:t>
            </a:r>
          </a:p>
        </p:txBody>
      </p:sp>
      <p:sp>
        <p:nvSpPr>
          <p:cNvPr id="11" name="Tijdelijke aanduiding voor afbeelding 9"/>
          <p:cNvSpPr>
            <a:spLocks noGrp="1"/>
          </p:cNvSpPr>
          <p:nvPr>
            <p:ph type="pic" sz="quarter" idx="16" hasCustomPrompt="1"/>
          </p:nvPr>
        </p:nvSpPr>
        <p:spPr>
          <a:xfrm>
            <a:off x="3487739" y="1943101"/>
            <a:ext cx="2087563" cy="2625298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Click to insert image</a:t>
            </a:r>
          </a:p>
          <a:p>
            <a:endParaRPr lang="en-GB" dirty="0"/>
          </a:p>
        </p:txBody>
      </p:sp>
      <p:sp>
        <p:nvSpPr>
          <p:cNvPr id="12" name="Tijdelijke aanduiding voor afbeelding 9"/>
          <p:cNvSpPr>
            <a:spLocks noGrp="1"/>
          </p:cNvSpPr>
          <p:nvPr>
            <p:ph type="pic" sz="quarter" idx="17" hasCustomPrompt="1"/>
          </p:nvPr>
        </p:nvSpPr>
        <p:spPr>
          <a:xfrm>
            <a:off x="6235414" y="1943101"/>
            <a:ext cx="2087563" cy="2625298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Click to insert image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9201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" y="4568400"/>
            <a:ext cx="1114424" cy="572286"/>
          </a:xfrm>
          <a:prstGeom prst="rect">
            <a:avLst/>
          </a:prstGeom>
          <a:solidFill>
            <a:schemeClr val="bg1"/>
          </a:solidFill>
        </p:spPr>
        <p:txBody>
          <a:bodyPr vert="horz" lIns="756000" tIns="0" rIns="0" bIns="0" rtlCol="0" anchor="ctr"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fld id="{C194BDB0-F4EA-4DD6-8281-CCE2440D0CE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8825" y="518711"/>
            <a:ext cx="7556500" cy="53903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dirty="0"/>
              <a:t>This is an example of a 27 </a:t>
            </a:r>
            <a:r>
              <a:rPr lang="en-GB" dirty="0" err="1"/>
              <a:t>pt</a:t>
            </a:r>
            <a:r>
              <a:rPr lang="en-GB" dirty="0"/>
              <a:t> headline with 27 </a:t>
            </a:r>
            <a:r>
              <a:rPr lang="en-GB" dirty="0" err="1"/>
              <a:t>pt</a:t>
            </a:r>
            <a:r>
              <a:rPr lang="en-GB" dirty="0"/>
              <a:t> line spacing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824" y="1306642"/>
            <a:ext cx="7556501" cy="292245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modelstijlen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bewerken</a:t>
            </a:r>
            <a:endParaRPr lang="en-GB" dirty="0"/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14426" y="4568400"/>
            <a:ext cx="7042149" cy="57600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Construction Management and Engineering Lecture 1 </a:t>
            </a:r>
            <a:endParaRPr lang="en-GB" dirty="0"/>
          </a:p>
        </p:txBody>
      </p:sp>
      <p:pic>
        <p:nvPicPr>
          <p:cNvPr id="66" name="Picture 4">
            <a:extLst>
              <a:ext uri="{FF2B5EF4-FFF2-40B4-BE49-F238E27FC236}">
                <a16:creationId xmlns:a16="http://schemas.microsoft.com/office/drawing/2014/main" id="{93FD69BB-9D62-3A4C-8433-C5954D52BB6F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8156575" y="4568825"/>
            <a:ext cx="987425" cy="574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791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61" r:id="rId3"/>
    <p:sldLayoutId id="2147483662" r:id="rId4"/>
    <p:sldLayoutId id="2147483664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  <p:sldLayoutId id="2147483682" r:id="rId16"/>
    <p:sldLayoutId id="2147483683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685800" rtl="0" eaLnBrk="1" latinLnBrk="0" hangingPunct="1">
        <a:lnSpc>
          <a:spcPts val="2700"/>
        </a:lnSpc>
        <a:spcBef>
          <a:spcPct val="0"/>
        </a:spcBef>
        <a:buNone/>
        <a:defRPr sz="27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1650" kern="1200">
          <a:solidFill>
            <a:schemeClr val="tx1"/>
          </a:solidFill>
          <a:latin typeface="+mn-lt"/>
          <a:ea typeface="+mn-ea"/>
          <a:cs typeface="+mn-cs"/>
        </a:defRPr>
      </a:lvl2pPr>
      <a:lvl3pPr marL="180975" indent="-180975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975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4pPr>
      <a:lvl5pPr marL="539750" indent="-17780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 1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Design Science Methodology</a:t>
            </a:r>
          </a:p>
        </p:txBody>
      </p:sp>
      <p:sp>
        <p:nvSpPr>
          <p:cNvPr id="16" name="Ondertitel 1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CERN IDEA SQUARE, 9</a:t>
            </a:r>
            <a:r>
              <a:rPr lang="en-GB" baseline="30000" dirty="0"/>
              <a:t>th</a:t>
            </a:r>
            <a:r>
              <a:rPr lang="en-GB" dirty="0"/>
              <a:t> of June 2025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Dr. Raymond Opdenakker, University Lecturer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Construction Management and Engineering Lecture 1</a:t>
            </a:r>
          </a:p>
        </p:txBody>
      </p:sp>
    </p:spTree>
    <p:extLst>
      <p:ext uri="{BB962C8B-B14F-4D97-AF65-F5344CB8AC3E}">
        <p14:creationId xmlns:p14="http://schemas.microsoft.com/office/powerpoint/2010/main" val="2940329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B07770-81A5-4417-8647-488DCD7E1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C02619D-ECBC-4AB6-BFBC-9F8D00C9A3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>
                <a:solidFill>
                  <a:schemeClr val="tx2"/>
                </a:solidFill>
              </a:rPr>
              <a:t>What is design science?</a:t>
            </a:r>
          </a:p>
          <a:p>
            <a:endParaRPr lang="en-US" dirty="0"/>
          </a:p>
          <a:p>
            <a:r>
              <a:rPr lang="en-US" dirty="0"/>
              <a:t>• Design science is the </a:t>
            </a:r>
            <a:r>
              <a:rPr lang="en-US" i="1" dirty="0">
                <a:solidFill>
                  <a:srgbClr val="0070C0"/>
                </a:solidFill>
              </a:rPr>
              <a:t>design</a:t>
            </a:r>
            <a:r>
              <a:rPr lang="en-US" dirty="0"/>
              <a:t> and </a:t>
            </a:r>
            <a:r>
              <a:rPr lang="en-US" i="1" dirty="0">
                <a:solidFill>
                  <a:srgbClr val="0070C0"/>
                </a:solidFill>
              </a:rPr>
              <a:t>investigation</a:t>
            </a:r>
            <a:r>
              <a:rPr lang="en-US" dirty="0"/>
              <a:t> of artifacts in</a:t>
            </a:r>
          </a:p>
          <a:p>
            <a:r>
              <a:rPr lang="en-US" dirty="0"/>
              <a:t>context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dirty="0"/>
              <a:t>Research problems are </a:t>
            </a:r>
            <a:r>
              <a:rPr lang="en-US" i="1" dirty="0">
                <a:solidFill>
                  <a:srgbClr val="0070C0"/>
                </a:solidFill>
              </a:rPr>
              <a:t>design problems 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dirty="0"/>
              <a:t>Artifacts interact with their context to deliver a service (an ‘Outcome’)</a:t>
            </a:r>
          </a:p>
          <a:p>
            <a:r>
              <a:rPr lang="en-US" dirty="0"/>
              <a:t>• The social context of a design science project consists of stakeholders and their goals and budgets.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33C6FF34-BB24-41CA-B888-187BF9AC7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Construction Management and Engineering Lecture 1 </a:t>
            </a:r>
            <a:endParaRPr lang="en-GB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69CB0E0-097E-4D2D-B0DE-4B68018AE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BDB0-F4EA-4DD6-8281-CCE2440D0CE0}" type="slidenum">
              <a:rPr lang="en-GB" smtClean="0"/>
              <a:t>10</a:t>
            </a:fld>
            <a:endParaRPr lang="en-GB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D6EB49FB-31B3-4F9E-1BBD-85FBC5355F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9146" y="53975"/>
            <a:ext cx="3051941" cy="1937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007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77BFF8-84AC-43DF-AEA4-9FBE9F0D0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Questions</a:t>
            </a:r>
            <a:r>
              <a:rPr lang="nl-NL" dirty="0"/>
              <a:t>?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1247016D-5242-4F57-BE7E-0C325E7BB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Construction Management and Engineering Lecture 1 </a:t>
            </a:r>
            <a:endParaRPr lang="en-GB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437DD294-FD75-4015-916A-08DC12E46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BDB0-F4EA-4DD6-8281-CCE2440D0CE0}" type="slidenum">
              <a:rPr lang="en-GB" smtClean="0"/>
              <a:t>11</a:t>
            </a:fld>
            <a:endParaRPr lang="en-GB" dirty="0"/>
          </a:p>
        </p:txBody>
      </p:sp>
      <p:graphicFrame>
        <p:nvGraphicFramePr>
          <p:cNvPr id="6" name="Tijdelijke aanduiding voor inhoud 5">
            <a:extLst>
              <a:ext uri="{FF2B5EF4-FFF2-40B4-BE49-F238E27FC236}">
                <a16:creationId xmlns:a16="http://schemas.microsoft.com/office/drawing/2014/main" id="{FB21660B-FF52-4838-A7AC-9630C927ADD5}"/>
              </a:ext>
            </a:extLst>
          </p:cNvPr>
          <p:cNvGraphicFramePr>
            <a:graphicFrameLocks noGrp="1" noChangeAspect="1"/>
          </p:cNvGraphicFramePr>
          <p:nvPr>
            <p:ph idx="1"/>
          </p:nvPr>
        </p:nvGraphicFramePr>
        <p:xfrm>
          <a:off x="2755900" y="1420019"/>
          <a:ext cx="3562350" cy="2695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afbeelding" r:id="rId2" imgW="3561905" imgH="2695951" progId="Paint.Picture">
                  <p:embed/>
                </p:oleObj>
              </mc:Choice>
              <mc:Fallback>
                <p:oleObj name="Bitmapafbeelding" r:id="rId2" imgW="3561905" imgH="2695951" progId="Paint.Picture">
                  <p:embed/>
                  <p:pic>
                    <p:nvPicPr>
                      <p:cNvPr id="6" name="Tijdelijke aanduiding voor inhoud 5">
                        <a:extLst>
                          <a:ext uri="{FF2B5EF4-FFF2-40B4-BE49-F238E27FC236}">
                            <a16:creationId xmlns:a16="http://schemas.microsoft.com/office/drawing/2014/main" id="{24CD9B32-A4F8-424F-8B1B-73C1D195AF6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55900" y="1420019"/>
                        <a:ext cx="3562350" cy="2695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68596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EE16A3-CAEB-4A21-8D44-A2D9828B9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1. </a:t>
            </a:r>
            <a:r>
              <a:rPr lang="nl-NL" dirty="0" err="1"/>
              <a:t>Introduction</a:t>
            </a:r>
            <a:r>
              <a:rPr lang="nl-NL" dirty="0"/>
              <a:t> Dr. Raymond Opdenakker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4FD68E8-66FC-45EC-9DBA-F36199DDE7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nl-NL" sz="1800" dirty="0"/>
              <a:t>Dr. Raymond Opdenakker</a:t>
            </a:r>
          </a:p>
          <a:p>
            <a:endParaRPr lang="en-US" altLang="nl-NL" sz="1800" dirty="0"/>
          </a:p>
          <a:p>
            <a:pPr>
              <a:buFontTx/>
              <a:buChar char="-"/>
            </a:pPr>
            <a:r>
              <a:rPr lang="en-US" altLang="nl-NL" sz="1800" i="1" dirty="0"/>
              <a:t>Bachelor HRM (1990)</a:t>
            </a:r>
          </a:p>
          <a:p>
            <a:pPr>
              <a:buFontTx/>
              <a:buChar char="-"/>
            </a:pPr>
            <a:r>
              <a:rPr lang="nl-NL" altLang="nl-NL" sz="1800" i="1" dirty="0"/>
              <a:t>Master </a:t>
            </a:r>
            <a:r>
              <a:rPr lang="nl-NL" altLang="nl-NL" sz="1800" i="1" dirty="0" err="1"/>
              <a:t>Labor</a:t>
            </a:r>
            <a:r>
              <a:rPr lang="nl-NL" altLang="nl-NL" sz="1800" i="1" dirty="0"/>
              <a:t>- </a:t>
            </a:r>
            <a:r>
              <a:rPr lang="nl-NL" altLang="nl-NL" sz="1800" i="1" dirty="0" err="1"/>
              <a:t>and</a:t>
            </a:r>
            <a:r>
              <a:rPr lang="nl-NL" altLang="nl-NL" sz="1800" i="1" dirty="0"/>
              <a:t> </a:t>
            </a:r>
            <a:r>
              <a:rPr lang="nl-NL" altLang="nl-NL" sz="1800" i="1" dirty="0" err="1"/>
              <a:t>Organisation</a:t>
            </a:r>
            <a:r>
              <a:rPr lang="nl-NL" altLang="nl-NL" sz="1800" i="1" dirty="0"/>
              <a:t> </a:t>
            </a:r>
            <a:r>
              <a:rPr lang="nl-NL" altLang="nl-NL" sz="1800" i="1" dirty="0" err="1"/>
              <a:t>Psychology</a:t>
            </a:r>
            <a:r>
              <a:rPr lang="nl-NL" altLang="nl-NL" sz="1800" i="1" dirty="0"/>
              <a:t> (1995)</a:t>
            </a:r>
          </a:p>
          <a:p>
            <a:pPr>
              <a:buFontTx/>
              <a:buChar char="-"/>
            </a:pPr>
            <a:r>
              <a:rPr lang="nl-NL" altLang="nl-NL" sz="1800" i="1" dirty="0"/>
              <a:t>PhD Business </a:t>
            </a:r>
            <a:r>
              <a:rPr lang="nl-NL" altLang="nl-NL" sz="1800" i="1" dirty="0" err="1"/>
              <a:t>administration</a:t>
            </a:r>
            <a:r>
              <a:rPr lang="nl-NL" altLang="nl-NL" sz="1800" i="1" dirty="0"/>
              <a:t> (2012)</a:t>
            </a:r>
          </a:p>
          <a:p>
            <a:pPr>
              <a:buFontTx/>
              <a:buChar char="-"/>
            </a:pPr>
            <a:r>
              <a:rPr lang="nl-NL" altLang="nl-NL" sz="1800" i="1" dirty="0"/>
              <a:t>Co-CEO of Bureau Lara (</a:t>
            </a:r>
            <a:r>
              <a:rPr lang="nl-NL" altLang="nl-NL" sz="1800" i="1" dirty="0" err="1"/>
              <a:t>founded</a:t>
            </a:r>
            <a:r>
              <a:rPr lang="nl-NL" altLang="nl-NL" sz="1800" i="1" dirty="0"/>
              <a:t> in 2000)</a:t>
            </a:r>
          </a:p>
          <a:p>
            <a:pPr>
              <a:buFontTx/>
              <a:buChar char="-"/>
            </a:pPr>
            <a:r>
              <a:rPr lang="nl-NL" altLang="nl-NL" sz="1800" i="1" dirty="0"/>
              <a:t> 65 artikels</a:t>
            </a:r>
          </a:p>
          <a:p>
            <a:pPr>
              <a:buFontTx/>
              <a:buChar char="-"/>
            </a:pPr>
            <a:r>
              <a:rPr lang="nl-NL" altLang="nl-NL" sz="1800" i="1" dirty="0"/>
              <a:t>12 </a:t>
            </a:r>
            <a:r>
              <a:rPr lang="nl-NL" altLang="nl-NL" sz="1800" i="1" dirty="0" err="1"/>
              <a:t>books</a:t>
            </a:r>
            <a:endParaRPr lang="nl-NL" altLang="nl-NL" sz="1800" i="1" dirty="0"/>
          </a:p>
          <a:p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31129A62-6852-4D52-84C6-30697E83D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Construction Management and Engineering Lecture 1</a:t>
            </a:r>
          </a:p>
          <a:p>
            <a:endParaRPr lang="en-GB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CFC3954-A16E-4B58-BB9F-01CC5D325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BDB0-F4EA-4DD6-8281-CCE2440D0CE0}" type="slidenum">
              <a:rPr lang="en-GB" smtClean="0"/>
              <a:t>2</a:t>
            </a:fld>
            <a:endParaRPr lang="en-GB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A2235078-CA4D-42EE-8068-13CC615899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7415" y="1057749"/>
            <a:ext cx="3156625" cy="2837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348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587BF4-795B-46C3-974B-0A6924077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Opdenakker, Raymond </a:t>
            </a:r>
            <a:r>
              <a:rPr lang="nl-NL" dirty="0" err="1"/>
              <a:t>and</a:t>
            </a:r>
            <a:r>
              <a:rPr lang="nl-NL" dirty="0"/>
              <a:t> Carin </a:t>
            </a:r>
            <a:r>
              <a:rPr lang="nl-NL" dirty="0" err="1"/>
              <a:t>Cuijpers</a:t>
            </a:r>
            <a:r>
              <a:rPr lang="nl-NL" dirty="0"/>
              <a:t> (2019). </a:t>
            </a:r>
            <a:r>
              <a:rPr lang="nl-NL" dirty="0" err="1"/>
              <a:t>Effective</a:t>
            </a:r>
            <a:r>
              <a:rPr lang="nl-NL" dirty="0"/>
              <a:t> Virtual project teams. Heidelberg: Springer.</a:t>
            </a:r>
          </a:p>
        </p:txBody>
      </p:sp>
      <p:pic>
        <p:nvPicPr>
          <p:cNvPr id="6" name="Tijdelijke aanduiding voor inhoud 5">
            <a:extLst>
              <a:ext uri="{FF2B5EF4-FFF2-40B4-BE49-F238E27FC236}">
                <a16:creationId xmlns:a16="http://schemas.microsoft.com/office/drawing/2014/main" id="{AD174C62-3D83-4ACB-8005-F8F6A8FB50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24887" y="1351781"/>
            <a:ext cx="2012188" cy="2922587"/>
          </a:xfrm>
          <a:prstGeom prst="rect">
            <a:avLst/>
          </a:prstGeom>
        </p:spPr>
      </p:pic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48C15E11-E776-48BD-957E-A64216F4F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Construction Management and Engineering Lecture 1</a:t>
            </a:r>
          </a:p>
          <a:p>
            <a:endParaRPr lang="en-GB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031A231-7A51-43C5-8367-C41C85934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BDB0-F4EA-4DD6-8281-CCE2440D0CE0}" type="slidenum">
              <a:rPr lang="en-GB" smtClean="0"/>
              <a:t>3</a:t>
            </a:fld>
            <a:endParaRPr lang="en-GB" dirty="0"/>
          </a:p>
        </p:txBody>
      </p:sp>
      <p:pic>
        <p:nvPicPr>
          <p:cNvPr id="3" name="Afbeelding 6">
            <a:extLst>
              <a:ext uri="{FF2B5EF4-FFF2-40B4-BE49-F238E27FC236}">
                <a16:creationId xmlns:a16="http://schemas.microsoft.com/office/drawing/2014/main" id="{0A1C8822-282E-EAFB-9A87-AD7D4C3230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8281" y="1643634"/>
            <a:ext cx="1799988" cy="1576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653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B62BE-244E-B6F6-E605-1C7EBBCC0E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4405" y="586800"/>
            <a:ext cx="4820920" cy="732238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</a:pPr>
            <a:r>
              <a:rPr lang="nl-NL" sz="1700"/>
              <a:t>Opdenakker, Raymond </a:t>
            </a:r>
            <a:r>
              <a:rPr lang="nl-NL" sz="1700" err="1"/>
              <a:t>and</a:t>
            </a:r>
            <a:r>
              <a:rPr lang="nl-NL" sz="1700"/>
              <a:t> Carin </a:t>
            </a:r>
            <a:r>
              <a:rPr lang="nl-NL" sz="1700" err="1"/>
              <a:t>Cuijpers</a:t>
            </a:r>
            <a:r>
              <a:rPr lang="nl-NL" sz="1700"/>
              <a:t> (2025).Design </a:t>
            </a:r>
            <a:r>
              <a:rPr lang="nl-NL" sz="1700" err="1"/>
              <a:t>science</a:t>
            </a:r>
            <a:r>
              <a:rPr lang="nl-NL" sz="1700"/>
              <a:t> </a:t>
            </a:r>
            <a:r>
              <a:rPr lang="nl-NL" sz="1700" err="1"/>
              <a:t>methodology</a:t>
            </a:r>
            <a:r>
              <a:rPr lang="nl-NL" sz="1700"/>
              <a:t> </a:t>
            </a:r>
            <a:r>
              <a:rPr lang="nl-NL" sz="1700" err="1"/>
              <a:t>for</a:t>
            </a:r>
            <a:r>
              <a:rPr lang="nl-NL" sz="1700"/>
              <a:t> </a:t>
            </a:r>
            <a:r>
              <a:rPr lang="nl-NL" sz="1700" err="1"/>
              <a:t>the</a:t>
            </a:r>
            <a:r>
              <a:rPr lang="nl-NL" sz="1700"/>
              <a:t> management </a:t>
            </a:r>
            <a:r>
              <a:rPr lang="nl-NL" sz="1700" err="1"/>
              <a:t>sciences</a:t>
            </a:r>
            <a:r>
              <a:rPr lang="nl-NL" sz="1700"/>
              <a:t>. Heidelberg: Springer.</a:t>
            </a:r>
            <a:endParaRPr lang="en-NL" sz="170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C50C5B5-CE73-FA53-4D22-B9A9BDF182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91230" y="1295401"/>
            <a:ext cx="4824095" cy="29337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41A999-3FAC-A923-F7C5-85D042291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14426" y="4568400"/>
            <a:ext cx="7042149" cy="57600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Construction Management and Engineering Lecture 1 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A02D4F-9326-0E15-9FF5-FC1D202F3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" y="4568400"/>
            <a:ext cx="1114424" cy="572286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194BDB0-F4EA-4DD6-8281-CCE2440D0CE0}" type="slidenum">
              <a:rPr lang="en-GB" smtClean="0"/>
              <a:pPr>
                <a:spcAft>
                  <a:spcPts val="600"/>
                </a:spcAft>
              </a:pPr>
              <a:t>4</a:t>
            </a:fld>
            <a:endParaRPr lang="en-GB"/>
          </a:p>
        </p:txBody>
      </p:sp>
      <p:pic>
        <p:nvPicPr>
          <p:cNvPr id="7" name="Content Placeholder 6" descr="A book cover with text&#10;&#10;AI-generated content may be incorrect.">
            <a:extLst>
              <a:ext uri="{FF2B5EF4-FFF2-40B4-BE49-F238E27FC236}">
                <a16:creationId xmlns:a16="http://schemas.microsoft.com/office/drawing/2014/main" id="{B9417C77-2987-E3F8-0162-9289B1279A3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r="871" b="-1"/>
          <a:stretch>
            <a:fillRect/>
          </a:stretch>
        </p:blipFill>
        <p:spPr>
          <a:xfrm>
            <a:off x="20" y="10"/>
            <a:ext cx="3022580" cy="4567228"/>
          </a:xfrm>
          <a:noFill/>
        </p:spPr>
      </p:pic>
    </p:spTree>
    <p:extLst>
      <p:ext uri="{BB962C8B-B14F-4D97-AF65-F5344CB8AC3E}">
        <p14:creationId xmlns:p14="http://schemas.microsoft.com/office/powerpoint/2010/main" val="409131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67112B-95A1-4A50-B9C6-E3BA303D6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is </a:t>
            </a:r>
            <a:r>
              <a:rPr lang="nl-NL" dirty="0" err="1"/>
              <a:t>Science</a:t>
            </a:r>
            <a:r>
              <a:rPr lang="nl-NL" dirty="0"/>
              <a:t>?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FFD8B6B-EF3B-458E-97EA-AEF48CBC54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Science</a:t>
            </a:r>
            <a:r>
              <a:rPr lang="en-US" dirty="0"/>
              <a:t> is a systematic and logical approach to discovering how things in the universe work. </a:t>
            </a:r>
          </a:p>
          <a:p>
            <a:endParaRPr lang="en-US" dirty="0"/>
          </a:p>
          <a:p>
            <a:r>
              <a:rPr lang="en-US" dirty="0"/>
              <a:t>(Source: https://www.livescience.com/20896-science-scientific-method.html)</a:t>
            </a:r>
            <a:endParaRPr lang="en-AU" dirty="0"/>
          </a:p>
          <a:p>
            <a:endParaRPr lang="en-AU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7FA0E643-7CAE-4933-A97D-7B0F9C6BF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Construction Management and Engineering Lecture 1 </a:t>
            </a:r>
            <a:endParaRPr lang="en-GB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C332835-B30A-4FAB-8146-3C29F8AD2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BDB0-F4EA-4DD6-8281-CCE2440D0CE0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3665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BB1C08-0F5A-42B7-B96C-01A938EB4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prstClr val="black"/>
                </a:solidFill>
              </a:rPr>
              <a:t>What is Design Science Methodology?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746DB24-5A43-4B60-99FE-4FD59DD871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800" dirty="0">
                <a:solidFill>
                  <a:srgbClr val="0070C0"/>
                </a:solidFill>
              </a:rPr>
              <a:t>Design science </a:t>
            </a:r>
            <a:r>
              <a:rPr lang="en-US" sz="1600" dirty="0">
                <a:solidFill>
                  <a:prstClr val="black"/>
                </a:solidFill>
              </a:rPr>
              <a:t>as a concept: first introduced  </a:t>
            </a:r>
          </a:p>
          <a:p>
            <a:pPr lvl="0"/>
            <a:r>
              <a:rPr lang="en-US" sz="1600" dirty="0">
                <a:solidFill>
                  <a:prstClr val="black"/>
                </a:solidFill>
              </a:rPr>
              <a:t>by </a:t>
            </a:r>
            <a:r>
              <a:rPr lang="en-US" sz="2800" dirty="0">
                <a:solidFill>
                  <a:srgbClr val="FF0000"/>
                </a:solidFill>
              </a:rPr>
              <a:t>Herbert Simon </a:t>
            </a:r>
            <a:r>
              <a:rPr lang="en-US" sz="1600" dirty="0">
                <a:solidFill>
                  <a:prstClr val="black"/>
                </a:solidFill>
              </a:rPr>
              <a:t>in his book ‘The Sciences </a:t>
            </a:r>
          </a:p>
          <a:p>
            <a:pPr lvl="0"/>
            <a:r>
              <a:rPr lang="en-US" sz="1600" dirty="0">
                <a:solidFill>
                  <a:prstClr val="black"/>
                </a:solidFill>
              </a:rPr>
              <a:t>of the Artificial’ in 1969. </a:t>
            </a:r>
          </a:p>
          <a:p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0B919AC0-4ED8-4894-9FC6-E73AC0A0A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Construction Management and Engineering Lecture 1 </a:t>
            </a:r>
            <a:endParaRPr lang="en-GB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79F53E64-6DD5-4787-BE54-C5C6320A5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BDB0-F4EA-4DD6-8281-CCE2440D0CE0}" type="slidenum">
              <a:rPr lang="en-GB" smtClean="0"/>
              <a:t>6</a:t>
            </a:fld>
            <a:endParaRPr lang="en-GB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59C81AC6-8DC6-40BE-8DB8-081E4C4028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7318" y="1060375"/>
            <a:ext cx="2396360" cy="3414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002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975A12-7E15-43B8-97EB-986F1063F8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A916CE2-210A-498C-A071-E94C5AD78A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z="1800" dirty="0"/>
              <a:t>Herbert Simon (1969):</a:t>
            </a:r>
          </a:p>
          <a:p>
            <a:pPr lvl="0"/>
            <a:endParaRPr lang="nl-NL" sz="1800" dirty="0"/>
          </a:p>
          <a:p>
            <a:pPr lvl="0"/>
            <a:r>
              <a:rPr lang="nl-NL" sz="1800" dirty="0"/>
              <a:t>Knowledge </a:t>
            </a:r>
            <a:r>
              <a:rPr lang="nl-NL" sz="1800" dirty="0" err="1"/>
              <a:t>questions</a:t>
            </a:r>
            <a:r>
              <a:rPr lang="nl-NL" sz="1800" dirty="0"/>
              <a:t> are </a:t>
            </a:r>
            <a:r>
              <a:rPr lang="nl-NL" sz="1800" dirty="0" err="1"/>
              <a:t>concerning</a:t>
            </a:r>
            <a:r>
              <a:rPr lang="nl-NL" sz="1800" dirty="0"/>
              <a:t> </a:t>
            </a:r>
            <a:r>
              <a:rPr lang="nl-NL" sz="1800" i="1" dirty="0" err="1">
                <a:solidFill>
                  <a:srgbClr val="0070C0"/>
                </a:solidFill>
              </a:rPr>
              <a:t>what</a:t>
            </a:r>
            <a:r>
              <a:rPr lang="nl-NL" sz="1800" i="1" dirty="0">
                <a:solidFill>
                  <a:srgbClr val="0070C0"/>
                </a:solidFill>
              </a:rPr>
              <a:t> is</a:t>
            </a:r>
            <a:r>
              <a:rPr lang="nl-NL" sz="1800" i="1" dirty="0">
                <a:solidFill>
                  <a:prstClr val="black"/>
                </a:solidFill>
              </a:rPr>
              <a:t>, or </a:t>
            </a:r>
            <a:r>
              <a:rPr lang="nl-NL" sz="1800" i="1" dirty="0" err="1">
                <a:solidFill>
                  <a:prstClr val="black"/>
                </a:solidFill>
              </a:rPr>
              <a:t>studying</a:t>
            </a:r>
            <a:r>
              <a:rPr lang="nl-NL" sz="1800" i="1" dirty="0">
                <a:solidFill>
                  <a:prstClr val="black"/>
                </a:solidFill>
              </a:rPr>
              <a:t> </a:t>
            </a:r>
            <a:r>
              <a:rPr lang="nl-NL" sz="1800" i="1" dirty="0" err="1">
                <a:solidFill>
                  <a:prstClr val="black"/>
                </a:solidFill>
              </a:rPr>
              <a:t>the</a:t>
            </a:r>
            <a:r>
              <a:rPr lang="nl-NL" sz="1800" i="1" dirty="0">
                <a:solidFill>
                  <a:prstClr val="black"/>
                </a:solidFill>
              </a:rPr>
              <a:t> </a:t>
            </a:r>
            <a:r>
              <a:rPr lang="nl-NL" sz="1800" i="1" dirty="0" err="1">
                <a:solidFill>
                  <a:srgbClr val="0070C0"/>
                </a:solidFill>
              </a:rPr>
              <a:t>world</a:t>
            </a:r>
            <a:r>
              <a:rPr lang="nl-NL" sz="1800" i="1" dirty="0">
                <a:solidFill>
                  <a:srgbClr val="0070C0"/>
                </a:solidFill>
              </a:rPr>
              <a:t>-as-</a:t>
            </a:r>
            <a:r>
              <a:rPr lang="nl-NL" sz="1800" i="1" dirty="0" err="1">
                <a:solidFill>
                  <a:srgbClr val="0070C0"/>
                </a:solidFill>
              </a:rPr>
              <a:t>it</a:t>
            </a:r>
            <a:r>
              <a:rPr lang="nl-NL" sz="1800" i="1" dirty="0">
                <a:solidFill>
                  <a:srgbClr val="0070C0"/>
                </a:solidFill>
              </a:rPr>
              <a:t>-is</a:t>
            </a:r>
            <a:r>
              <a:rPr lang="nl-NL" sz="1800" i="1" dirty="0">
                <a:solidFill>
                  <a:prstClr val="black"/>
                </a:solidFill>
              </a:rPr>
              <a:t>.</a:t>
            </a:r>
            <a:endParaRPr lang="nl-NL" sz="1800" dirty="0">
              <a:solidFill>
                <a:prstClr val="black"/>
              </a:solidFill>
            </a:endParaRPr>
          </a:p>
          <a:p>
            <a:pPr lvl="0"/>
            <a:endParaRPr lang="nl-NL" sz="1800" dirty="0">
              <a:solidFill>
                <a:prstClr val="black"/>
              </a:solidFill>
            </a:endParaRPr>
          </a:p>
          <a:p>
            <a:pPr lvl="0"/>
            <a:r>
              <a:rPr lang="nl-NL" sz="1800" dirty="0"/>
              <a:t>Design </a:t>
            </a:r>
            <a:r>
              <a:rPr lang="nl-NL" sz="1800" dirty="0" err="1"/>
              <a:t>problems</a:t>
            </a:r>
            <a:r>
              <a:rPr lang="nl-NL" sz="1800" dirty="0"/>
              <a:t> are </a:t>
            </a:r>
            <a:r>
              <a:rPr lang="nl-NL" sz="1800" dirty="0" err="1"/>
              <a:t>about</a:t>
            </a:r>
            <a:r>
              <a:rPr lang="nl-NL" sz="1800" dirty="0"/>
              <a:t> </a:t>
            </a:r>
            <a:r>
              <a:rPr lang="nl-NL" sz="1800" i="1" dirty="0" err="1">
                <a:solidFill>
                  <a:srgbClr val="0070C0"/>
                </a:solidFill>
              </a:rPr>
              <a:t>what</a:t>
            </a:r>
            <a:r>
              <a:rPr lang="nl-NL" sz="1800" i="1" dirty="0">
                <a:solidFill>
                  <a:srgbClr val="0070C0"/>
                </a:solidFill>
              </a:rPr>
              <a:t> </a:t>
            </a:r>
            <a:r>
              <a:rPr lang="nl-NL" sz="1800" i="1" dirty="0" err="1">
                <a:solidFill>
                  <a:srgbClr val="0070C0"/>
                </a:solidFill>
              </a:rPr>
              <a:t>can</a:t>
            </a:r>
            <a:r>
              <a:rPr lang="nl-NL" sz="1800" i="1" dirty="0">
                <a:solidFill>
                  <a:srgbClr val="0070C0"/>
                </a:solidFill>
              </a:rPr>
              <a:t> </a:t>
            </a:r>
            <a:r>
              <a:rPr lang="nl-NL" sz="1800" i="1" dirty="0" err="1">
                <a:solidFill>
                  <a:srgbClr val="0070C0"/>
                </a:solidFill>
              </a:rPr>
              <a:t>be</a:t>
            </a:r>
            <a:r>
              <a:rPr lang="nl-NL" sz="1800" i="1" dirty="0">
                <a:solidFill>
                  <a:prstClr val="black"/>
                </a:solidFill>
              </a:rPr>
              <a:t>, or </a:t>
            </a:r>
            <a:r>
              <a:rPr lang="nl-NL" sz="1800" i="1" dirty="0" err="1">
                <a:solidFill>
                  <a:prstClr val="black"/>
                </a:solidFill>
              </a:rPr>
              <a:t>designing</a:t>
            </a:r>
            <a:r>
              <a:rPr lang="nl-NL" sz="1800" i="1" dirty="0">
                <a:solidFill>
                  <a:prstClr val="black"/>
                </a:solidFill>
              </a:rPr>
              <a:t> </a:t>
            </a:r>
            <a:r>
              <a:rPr lang="nl-NL" sz="1800" i="1" dirty="0" err="1">
                <a:solidFill>
                  <a:prstClr val="black"/>
                </a:solidFill>
              </a:rPr>
              <a:t>the</a:t>
            </a:r>
            <a:r>
              <a:rPr lang="nl-NL" sz="1800" i="1" dirty="0">
                <a:solidFill>
                  <a:prstClr val="black"/>
                </a:solidFill>
              </a:rPr>
              <a:t> </a:t>
            </a:r>
            <a:r>
              <a:rPr lang="nl-NL" sz="1800" i="1" dirty="0" err="1">
                <a:solidFill>
                  <a:srgbClr val="0070C0"/>
                </a:solidFill>
              </a:rPr>
              <a:t>world</a:t>
            </a:r>
            <a:r>
              <a:rPr lang="nl-NL" sz="1800" i="1" dirty="0">
                <a:solidFill>
                  <a:srgbClr val="0070C0"/>
                </a:solidFill>
              </a:rPr>
              <a:t>-as-</a:t>
            </a:r>
            <a:r>
              <a:rPr lang="nl-NL" sz="1800" i="1" dirty="0" err="1">
                <a:solidFill>
                  <a:srgbClr val="0070C0"/>
                </a:solidFill>
              </a:rPr>
              <a:t>it</a:t>
            </a:r>
            <a:r>
              <a:rPr lang="nl-NL" sz="1800" i="1" dirty="0">
                <a:solidFill>
                  <a:srgbClr val="0070C0"/>
                </a:solidFill>
              </a:rPr>
              <a:t>-</a:t>
            </a:r>
            <a:r>
              <a:rPr lang="nl-NL" sz="1800" i="1" dirty="0" err="1">
                <a:solidFill>
                  <a:srgbClr val="0070C0"/>
                </a:solidFill>
              </a:rPr>
              <a:t>can-be</a:t>
            </a:r>
            <a:r>
              <a:rPr lang="nl-NL" sz="1800" i="1" dirty="0">
                <a:solidFill>
                  <a:prstClr val="black"/>
                </a:solidFill>
              </a:rPr>
              <a:t>.</a:t>
            </a:r>
            <a:endParaRPr lang="nl-NL" dirty="0">
              <a:solidFill>
                <a:prstClr val="black"/>
              </a:solidFill>
            </a:endParaRPr>
          </a:p>
          <a:p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61E47E-B051-4C43-BC4D-9082FB5647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Construction Management and Engineering Lecture 1 </a:t>
            </a:r>
            <a:endParaRPr lang="en-GB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0D27FBE-5CD5-4529-83D1-4C3E5FFC2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BDB0-F4EA-4DD6-8281-CCE2440D0CE0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638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8F81F6-33F2-49CE-9C9D-3A1006F13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Two kinds </a:t>
            </a:r>
            <a:r>
              <a: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of research problems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BB5D6FD-26D0-47E9-8F7A-C94ABB0C98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>
                <a:solidFill>
                  <a:srgbClr val="FF0000"/>
                </a:solidFill>
              </a:rPr>
              <a:t>Knowledge questions</a:t>
            </a:r>
          </a:p>
          <a:p>
            <a:pPr lvl="0"/>
            <a:r>
              <a:rPr lang="en-US" dirty="0">
                <a:solidFill>
                  <a:prstClr val="black"/>
                </a:solidFill>
              </a:rPr>
              <a:t>– Describe, explain, predict</a:t>
            </a:r>
          </a:p>
          <a:p>
            <a:pPr lvl="0"/>
            <a:r>
              <a:rPr lang="en-US" dirty="0">
                <a:solidFill>
                  <a:prstClr val="black"/>
                </a:solidFill>
              </a:rPr>
              <a:t>– Questions, research design, research execution, data, analysis</a:t>
            </a:r>
          </a:p>
          <a:p>
            <a:pPr lvl="0"/>
            <a:r>
              <a:rPr lang="en-US" dirty="0">
                <a:solidFill>
                  <a:prstClr val="black"/>
                </a:solidFill>
              </a:rPr>
              <a:t>– Empirical research cycle</a:t>
            </a:r>
          </a:p>
          <a:p>
            <a:pPr lvl="0"/>
            <a:r>
              <a:rPr lang="en-US" dirty="0">
                <a:solidFill>
                  <a:prstClr val="black"/>
                </a:solidFill>
              </a:rPr>
              <a:t>– ‘</a:t>
            </a:r>
            <a:r>
              <a:rPr lang="en-US" dirty="0">
                <a:solidFill>
                  <a:srgbClr val="0070C0"/>
                </a:solidFill>
              </a:rPr>
              <a:t>Truth</a:t>
            </a:r>
            <a:r>
              <a:rPr lang="en-US" dirty="0">
                <a:solidFill>
                  <a:prstClr val="black"/>
                </a:solidFill>
              </a:rPr>
              <a:t>’ is the goal</a:t>
            </a:r>
          </a:p>
          <a:p>
            <a:pPr lvl="0"/>
            <a:r>
              <a:rPr lang="en-US" dirty="0">
                <a:solidFill>
                  <a:prstClr val="black"/>
                </a:solidFill>
              </a:rPr>
              <a:t>– Utility is a side‐effect</a:t>
            </a:r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89E6E49-1B61-47D9-B396-D6BB10D3C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Construction Management and Engineering Lecture 1 </a:t>
            </a:r>
            <a:endParaRPr lang="en-GB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1B4C8AE-AE9E-40E8-910F-4EA89B77E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BDB0-F4EA-4DD6-8281-CCE2440D0CE0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4647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22E7D7-284A-4D4E-A26E-80F6FA372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9AAF6A7-8AA8-4530-8BFE-686E8C2CC8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>
                <a:solidFill>
                  <a:srgbClr val="FF0000"/>
                </a:solidFill>
              </a:rPr>
              <a:t>Design problems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Improve something, design something , how‐to‐do something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Problem, design of an artifact (solution concept) for a field problem, validation of the artifact (solution concept)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Design cycle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70C0"/>
                </a:solidFill>
              </a:rPr>
              <a:t>‘Utility’ </a:t>
            </a:r>
            <a:r>
              <a:rPr lang="en-US" dirty="0">
                <a:solidFill>
                  <a:prstClr val="black"/>
                </a:solidFill>
              </a:rPr>
              <a:t>is the goal (contribution to ‘a better world’)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Knowledge is a side‐effect</a:t>
            </a:r>
          </a:p>
          <a:p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32DC36B-3AF8-4263-85B8-5826AE413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Construction Management and Engineering Lecture 1 </a:t>
            </a:r>
            <a:endParaRPr lang="en-GB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6591F3DD-604E-4037-AE05-ACD96E423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4BDB0-F4EA-4DD6-8281-CCE2440D0CE0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4215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Kantoorthema">
  <a:themeElements>
    <a:clrScheme name="TUe_PPT_V2">
      <a:dk1>
        <a:sysClr val="windowText" lastClr="000000"/>
      </a:dk1>
      <a:lt1>
        <a:sysClr val="window" lastClr="FFFFFF"/>
      </a:lt1>
      <a:dk2>
        <a:srgbClr val="C81919"/>
      </a:dk2>
      <a:lt2>
        <a:srgbClr val="101073"/>
      </a:lt2>
      <a:accent1>
        <a:srgbClr val="C81919"/>
      </a:accent1>
      <a:accent2>
        <a:srgbClr val="9E9EB1"/>
      </a:accent2>
      <a:accent3>
        <a:srgbClr val="0092B5"/>
      </a:accent3>
      <a:accent4>
        <a:srgbClr val="FF9A00"/>
      </a:accent4>
      <a:accent5>
        <a:srgbClr val="101073"/>
      </a:accent5>
      <a:accent6>
        <a:srgbClr val="CEDF00"/>
      </a:accent6>
      <a:hlink>
        <a:srgbClr val="0563C1"/>
      </a:hlink>
      <a:folHlink>
        <a:srgbClr val="954F72"/>
      </a:folHlink>
    </a:clrScheme>
    <a:fontScheme name="TUe_Calibri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Ue_16x9.potx" id="{9370F84E-7576-4FDA-B736-A09996DF8429}" vid="{ED81D3C9-A1FB-4E5B-AF38-E92F700A58F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</TotalTime>
  <Words>433</Words>
  <Application>Microsoft Office PowerPoint</Application>
  <PresentationFormat>On-screen Show (16:9)</PresentationFormat>
  <Paragraphs>72</Paragraphs>
  <Slides>11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Courier New</vt:lpstr>
      <vt:lpstr>Kantoorthema</vt:lpstr>
      <vt:lpstr>Bitmapafbeelding</vt:lpstr>
      <vt:lpstr>Design Science Methodology</vt:lpstr>
      <vt:lpstr>1. Introduction Dr. Raymond Opdenakker</vt:lpstr>
      <vt:lpstr>Opdenakker, Raymond and Carin Cuijpers (2019). Effective Virtual project teams. Heidelberg: Springer.</vt:lpstr>
      <vt:lpstr>Opdenakker, Raymond and Carin Cuijpers (2025).Design science methodology for the management sciences. Heidelberg: Springer.</vt:lpstr>
      <vt:lpstr>What is Science? </vt:lpstr>
      <vt:lpstr>What is Design Science Methodology?</vt:lpstr>
      <vt:lpstr>PowerPoint Presentation</vt:lpstr>
      <vt:lpstr>Two kinds of research problems</vt:lpstr>
      <vt:lpstr> </vt:lpstr>
      <vt:lpstr>PowerPoint Presentation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Science Methodology Lecture 1</dc:title>
  <dc:creator>burea</dc:creator>
  <cp:lastModifiedBy>Opdenakker, Raymond</cp:lastModifiedBy>
  <cp:revision>119</cp:revision>
  <dcterms:created xsi:type="dcterms:W3CDTF">2020-05-05T09:36:18Z</dcterms:created>
  <dcterms:modified xsi:type="dcterms:W3CDTF">2025-05-29T11:57:02Z</dcterms:modified>
</cp:coreProperties>
</file>