
<file path=[Content_Types].xml><?xml version="1.0" encoding="utf-8"?>
<Types xmlns="http://schemas.openxmlformats.org/package/2006/content-types">
  <Default Extension="bin" ContentType="application/vnd.openxmlformats-officedocument.oleObject"/>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1"/>
  </p:notesMasterIdLst>
  <p:sldIdLst>
    <p:sldId id="256" r:id="rId2"/>
    <p:sldId id="259" r:id="rId3"/>
    <p:sldId id="407" r:id="rId4"/>
    <p:sldId id="431" r:id="rId5"/>
    <p:sldId id="427" r:id="rId6"/>
    <p:sldId id="410" r:id="rId7"/>
    <p:sldId id="404" r:id="rId8"/>
    <p:sldId id="409" r:id="rId9"/>
    <p:sldId id="418" r:id="rId10"/>
    <p:sldId id="416" r:id="rId11"/>
    <p:sldId id="432" r:id="rId12"/>
    <p:sldId id="405" r:id="rId13"/>
    <p:sldId id="434" r:id="rId14"/>
    <p:sldId id="438" r:id="rId15"/>
    <p:sldId id="439" r:id="rId16"/>
    <p:sldId id="420" r:id="rId17"/>
    <p:sldId id="437" r:id="rId18"/>
    <p:sldId id="436" r:id="rId19"/>
    <p:sldId id="422" r:id="rId20"/>
    <p:sldId id="424" r:id="rId21"/>
    <p:sldId id="423" r:id="rId22"/>
    <p:sldId id="421" r:id="rId23"/>
    <p:sldId id="419" r:id="rId24"/>
    <p:sldId id="411" r:id="rId25"/>
    <p:sldId id="415" r:id="rId26"/>
    <p:sldId id="435" r:id="rId27"/>
    <p:sldId id="413" r:id="rId28"/>
    <p:sldId id="429" r:id="rId29"/>
    <p:sldId id="295" r:id="rId30"/>
  </p:sldIdLst>
  <p:sldSz cx="9144000" cy="5143500" type="screen16x9"/>
  <p:notesSz cx="6858000" cy="9144000"/>
  <p:defaultTex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EE8E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0" autoAdjust="0"/>
    <p:restoredTop sz="96433" autoAdjust="0"/>
  </p:normalViewPr>
  <p:slideViewPr>
    <p:cSldViewPr snapToGrid="0" showGuides="1">
      <p:cViewPr varScale="1">
        <p:scale>
          <a:sx n="100" d="100"/>
          <a:sy n="100" d="100"/>
        </p:scale>
        <p:origin x="604" y="56"/>
      </p:cViewPr>
      <p:guideLst/>
    </p:cSldViewPr>
  </p:slideViewPr>
  <p:outlineViewPr>
    <p:cViewPr>
      <p:scale>
        <a:sx n="33" d="100"/>
        <a:sy n="33" d="100"/>
      </p:scale>
      <p:origin x="0" y="-39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F25DE2-B715-4EA4-8CF0-DA425EA806A7}" type="datetimeFigureOut">
              <a:rPr lang="en-GB" smtClean="0"/>
              <a:t>01/06/2025</a:t>
            </a:fld>
            <a:endParaRPr lang="en-GB"/>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799BBE-B871-48D7-983C-C0B1D7156DCD}" type="slidenum">
              <a:rPr lang="en-GB" smtClean="0"/>
              <a:t>‹#›</a:t>
            </a:fld>
            <a:endParaRPr lang="en-GB"/>
          </a:p>
        </p:txBody>
      </p:sp>
    </p:spTree>
    <p:extLst>
      <p:ext uri="{BB962C8B-B14F-4D97-AF65-F5344CB8AC3E}">
        <p14:creationId xmlns:p14="http://schemas.microsoft.com/office/powerpoint/2010/main" val="143371931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AA799BBE-B871-48D7-983C-C0B1D7156DCD}" type="slidenum">
              <a:rPr lang="en-GB" smtClean="0"/>
              <a:t>1</a:t>
            </a:fld>
            <a:endParaRPr lang="en-GB" dirty="0"/>
          </a:p>
        </p:txBody>
      </p:sp>
    </p:spTree>
    <p:extLst>
      <p:ext uri="{BB962C8B-B14F-4D97-AF65-F5344CB8AC3E}">
        <p14:creationId xmlns:p14="http://schemas.microsoft.com/office/powerpoint/2010/main" val="3172264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AA799BBE-B871-48D7-983C-C0B1D7156DCD}" type="slidenum">
              <a:rPr lang="en-GB" smtClean="0"/>
              <a:t>2</a:t>
            </a:fld>
            <a:endParaRPr lang="en-GB" dirty="0"/>
          </a:p>
        </p:txBody>
      </p:sp>
    </p:spTree>
    <p:extLst>
      <p:ext uri="{BB962C8B-B14F-4D97-AF65-F5344CB8AC3E}">
        <p14:creationId xmlns:p14="http://schemas.microsoft.com/office/powerpoint/2010/main" val="21712066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Title at the top">
    <p:bg>
      <p:bgPr>
        <a:solidFill>
          <a:srgbClr val="EEE8E8"/>
        </a:solidFill>
        <a:effectLst/>
      </p:bgPr>
    </p:bg>
    <p:spTree>
      <p:nvGrpSpPr>
        <p:cNvPr id="1" name=""/>
        <p:cNvGrpSpPr/>
        <p:nvPr/>
      </p:nvGrpSpPr>
      <p:grpSpPr>
        <a:xfrm>
          <a:off x="0" y="0"/>
          <a:ext cx="0" cy="0"/>
          <a:chOff x="0" y="0"/>
          <a:chExt cx="0" cy="0"/>
        </a:xfrm>
      </p:grpSpPr>
      <p:sp>
        <p:nvSpPr>
          <p:cNvPr id="10" name="Black75"/>
          <p:cNvSpPr/>
          <p:nvPr userDrawn="1"/>
        </p:nvSpPr>
        <p:spPr>
          <a:xfrm>
            <a:off x="0" y="756000"/>
            <a:ext cx="9144000" cy="1080000"/>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hasCustomPrompt="1"/>
          </p:nvPr>
        </p:nvSpPr>
        <p:spPr>
          <a:xfrm>
            <a:off x="-1" y="756049"/>
            <a:ext cx="9143999" cy="792000"/>
          </a:xfrm>
          <a:solidFill>
            <a:schemeClr val="tx2">
              <a:alpha val="50000"/>
            </a:schemeClr>
          </a:solidFill>
        </p:spPr>
        <p:txBody>
          <a:bodyPr lIns="756000" rIns="1962000" anchor="ctr"/>
          <a:lstStyle>
            <a:lvl1pPr algn="l">
              <a:lnSpc>
                <a:spcPts val="2300"/>
              </a:lnSpc>
              <a:defRPr sz="2200" baseline="0">
                <a:solidFill>
                  <a:schemeClr val="bg1"/>
                </a:solidFill>
              </a:defRPr>
            </a:lvl1pPr>
          </a:lstStyle>
          <a:p>
            <a:r>
              <a:rPr lang="en-GB" dirty="0"/>
              <a:t>Example of a title at the top</a:t>
            </a:r>
          </a:p>
        </p:txBody>
      </p:sp>
      <p:sp>
        <p:nvSpPr>
          <p:cNvPr id="3" name="Subtitle 2"/>
          <p:cNvSpPr>
            <a:spLocks noGrp="1"/>
          </p:cNvSpPr>
          <p:nvPr>
            <p:ph type="subTitle" idx="1" hasCustomPrompt="1"/>
          </p:nvPr>
        </p:nvSpPr>
        <p:spPr>
          <a:xfrm>
            <a:off x="-1" y="1548000"/>
            <a:ext cx="9143999" cy="288000"/>
          </a:xfrm>
          <a:solidFill>
            <a:schemeClr val="tx2">
              <a:alpha val="50000"/>
            </a:schemeClr>
          </a:solidFill>
          <a:ln>
            <a:noFill/>
          </a:ln>
        </p:spPr>
        <p:txBody>
          <a:bodyPr wrap="none" lIns="756000" tIns="18000" rIns="1962000"/>
          <a:lstStyle>
            <a:lvl1pPr marL="0" indent="0" algn="l">
              <a:buNone/>
              <a:defRPr sz="1000" b="1" cap="all"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SUBTITLE OR DATE</a:t>
            </a:r>
          </a:p>
        </p:txBody>
      </p:sp>
      <p:pic>
        <p:nvPicPr>
          <p:cNvPr id="7" name="Picture 2">
            <a:extLst>
              <a:ext uri="{FF2B5EF4-FFF2-40B4-BE49-F238E27FC236}">
                <a16:creationId xmlns:a16="http://schemas.microsoft.com/office/drawing/2014/main" id="{521D38FC-6D70-0146-84E1-32B3F0A2D642}"/>
              </a:ext>
            </a:extLst>
          </p:cNvPr>
          <p:cNvPicPr>
            <a:picLocks noChangeAspect="1"/>
          </p:cNvPicPr>
          <p:nvPr userDrawn="1"/>
        </p:nvPicPr>
        <p:blipFill>
          <a:blip r:embed="rId2"/>
          <a:stretch>
            <a:fillRect/>
          </a:stretch>
        </p:blipFill>
        <p:spPr>
          <a:xfrm>
            <a:off x="7340600" y="4568825"/>
            <a:ext cx="1803400" cy="574675"/>
          </a:xfrm>
          <a:prstGeom prst="rect">
            <a:avLst/>
          </a:prstGeom>
        </p:spPr>
      </p:pic>
      <p:sp>
        <p:nvSpPr>
          <p:cNvPr id="9" name="Tijdelijke aanduiding voor tekst 8"/>
          <p:cNvSpPr>
            <a:spLocks noGrp="1"/>
          </p:cNvSpPr>
          <p:nvPr>
            <p:ph type="body" sz="quarter" idx="13" hasCustomPrompt="1"/>
          </p:nvPr>
        </p:nvSpPr>
        <p:spPr>
          <a:xfrm>
            <a:off x="0" y="3990975"/>
            <a:ext cx="9143999" cy="576263"/>
          </a:xfrm>
          <a:solidFill>
            <a:srgbClr val="000000">
              <a:alpha val="25000"/>
            </a:srgbClr>
          </a:solidFill>
          <a:ln>
            <a:noFill/>
          </a:ln>
        </p:spPr>
        <p:txBody>
          <a:bodyPr lIns="756000" anchor="ctr" anchorCtr="0"/>
          <a:lstStyle>
            <a:lvl1pPr>
              <a:defRPr sz="1100" b="1">
                <a:solidFill>
                  <a:schemeClr val="bg1"/>
                </a:solidFill>
              </a:defRPr>
            </a:lvl1pPr>
          </a:lstStyle>
          <a:p>
            <a:pPr lvl="0"/>
            <a:r>
              <a:rPr lang="en-GB" dirty="0"/>
              <a:t>Name, Function</a:t>
            </a:r>
          </a:p>
        </p:txBody>
      </p:sp>
      <p:sp>
        <p:nvSpPr>
          <p:cNvPr id="8" name="Tekstvak 7"/>
          <p:cNvSpPr txBox="1"/>
          <p:nvPr userDrawn="1"/>
        </p:nvSpPr>
        <p:spPr>
          <a:xfrm>
            <a:off x="-1811243" y="610998"/>
            <a:ext cx="1729409" cy="1631216"/>
          </a:xfrm>
          <a:prstGeom prst="rect">
            <a:avLst/>
          </a:prstGeom>
          <a:solidFill>
            <a:schemeClr val="accent6"/>
          </a:solidFill>
        </p:spPr>
        <p:txBody>
          <a:bodyPr wrap="square" rtlCol="0">
            <a:spAutoFit/>
          </a:bodyPr>
          <a:lstStyle/>
          <a:p>
            <a:r>
              <a:rPr lang="en-US" sz="1000" baseline="0" dirty="0">
                <a:solidFill>
                  <a:schemeClr val="tx1"/>
                </a:solidFill>
              </a:rPr>
              <a:t>Add a background image by </a:t>
            </a:r>
          </a:p>
          <a:p>
            <a:endParaRPr lang="en-US" sz="1000" baseline="0" dirty="0">
              <a:solidFill>
                <a:schemeClr val="tx1"/>
              </a:solidFill>
            </a:endParaRPr>
          </a:p>
          <a:p>
            <a:pPr marL="85725" lvl="0" indent="-85725">
              <a:buFont typeface="Arial" panose="020B0604020202020204" pitchFamily="34" charset="0"/>
              <a:buChar char="•"/>
            </a:pPr>
            <a:r>
              <a:rPr lang="en-US" sz="1000" baseline="0" dirty="0">
                <a:solidFill>
                  <a:schemeClr val="tx1"/>
                </a:solidFill>
              </a:rPr>
              <a:t>Right-click -&gt; ‘Format background...',</a:t>
            </a:r>
          </a:p>
          <a:p>
            <a:pPr marL="171450" lvl="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Choose ‘Fill by image’ or ‘</a:t>
            </a:r>
            <a:r>
              <a:rPr lang="en-US" sz="1000" baseline="0" dirty="0" err="1">
                <a:solidFill>
                  <a:schemeClr val="tx1"/>
                </a:solidFill>
              </a:rPr>
              <a:t>Bitmappattern</a:t>
            </a:r>
            <a:r>
              <a:rPr lang="en-US" sz="1000" baseline="0" dirty="0">
                <a:solidFill>
                  <a:schemeClr val="tx1"/>
                </a:solidFill>
              </a:rPr>
              <a:t>’,</a:t>
            </a:r>
          </a:p>
          <a:p>
            <a:pPr marL="17145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Click the ‘File...’-button to browse for an image.</a:t>
            </a:r>
          </a:p>
        </p:txBody>
      </p:sp>
      <p:sp>
        <p:nvSpPr>
          <p:cNvPr id="11" name="Tijdelijke aanduiding voor tekst 8"/>
          <p:cNvSpPr>
            <a:spLocks noGrp="1"/>
          </p:cNvSpPr>
          <p:nvPr>
            <p:ph type="body" sz="quarter" idx="14" hasCustomPrompt="1"/>
          </p:nvPr>
        </p:nvSpPr>
        <p:spPr>
          <a:xfrm>
            <a:off x="-6667" y="4567237"/>
            <a:ext cx="7347267" cy="576263"/>
          </a:xfrm>
          <a:solidFill>
            <a:srgbClr val="FFFFFF"/>
          </a:solidFill>
          <a:ln>
            <a:noFill/>
          </a:ln>
        </p:spPr>
        <p:txBody>
          <a:bodyPr lIns="756000" anchor="ctr" anchorCtr="0"/>
          <a:lstStyle>
            <a:lvl1pPr>
              <a:defRPr sz="1100" b="0" baseline="0">
                <a:solidFill>
                  <a:schemeClr val="tx1"/>
                </a:solidFill>
              </a:defRPr>
            </a:lvl1pPr>
          </a:lstStyle>
          <a:p>
            <a:pPr lvl="0"/>
            <a:r>
              <a:rPr lang="en-GB" dirty="0"/>
              <a:t>Department, Sub department or Capacity Group</a:t>
            </a:r>
          </a:p>
        </p:txBody>
      </p:sp>
    </p:spTree>
    <p:extLst>
      <p:ext uri="{BB962C8B-B14F-4D97-AF65-F5344CB8AC3E}">
        <p14:creationId xmlns:p14="http://schemas.microsoft.com/office/powerpoint/2010/main" val="164422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2 image - 1/2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23518" y="586800"/>
            <a:ext cx="3600000" cy="732238"/>
          </a:xfrm>
        </p:spPr>
        <p:txBody>
          <a:bodyPr/>
          <a:lstStyle>
            <a:lvl1pPr>
              <a:lnSpc>
                <a:spcPct val="100000"/>
              </a:lnSpc>
              <a:defRPr sz="1950" b="0" baseline="0"/>
            </a:lvl1pPr>
          </a:lstStyle>
          <a:p>
            <a:r>
              <a:rPr lang="en-GB" dirty="0"/>
              <a:t>This is an example of 19,5 </a:t>
            </a:r>
            <a:r>
              <a:rPr lang="en-GB" dirty="0" err="1"/>
              <a:t>pt</a:t>
            </a:r>
            <a:r>
              <a:rPr lang="en-GB" dirty="0"/>
              <a:t> text with single line spacing</a:t>
            </a:r>
          </a:p>
        </p:txBody>
      </p:sp>
      <p:sp>
        <p:nvSpPr>
          <p:cNvPr id="3" name="Content Placeholder 2"/>
          <p:cNvSpPr>
            <a:spLocks noGrp="1"/>
          </p:cNvSpPr>
          <p:nvPr>
            <p:ph sz="half" idx="1" hasCustomPrompt="1"/>
          </p:nvPr>
        </p:nvSpPr>
        <p:spPr>
          <a:xfrm>
            <a:off x="4720343" y="1295401"/>
            <a:ext cx="3598863" cy="2933700"/>
          </a:xfrm>
        </p:spPr>
        <p:txBody>
          <a:bodyPr/>
          <a:lstStyle>
            <a:lvl1pPr>
              <a:defRPr/>
            </a:lvl1pPr>
          </a:lstStyle>
          <a:p>
            <a:pPr lvl="0"/>
            <a:r>
              <a:rPr lang="en-GB" dirty="0"/>
              <a:t>Click to enter text</a:t>
            </a:r>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endParaRPr lang="en-GB" dirty="0"/>
          </a:p>
        </p:txBody>
      </p:sp>
      <p:sp>
        <p:nvSpPr>
          <p:cNvPr id="6" name="Footer Placeholder 5"/>
          <p:cNvSpPr>
            <a:spLocks noGrp="1"/>
          </p:cNvSpPr>
          <p:nvPr>
            <p:ph type="ftr" sz="quarter" idx="11"/>
          </p:nvPr>
        </p:nvSpPr>
        <p:spPr/>
        <p:txBody>
          <a:bodyPr/>
          <a:lstStyle/>
          <a:p>
            <a:r>
              <a:rPr lang="en-US"/>
              <a:t>All rights reserved (c) </a:t>
            </a:r>
            <a:endParaRPr lang="en-GB" dirty="0"/>
          </a:p>
        </p:txBody>
      </p:sp>
      <p:sp>
        <p:nvSpPr>
          <p:cNvPr id="7" name="Slide Number Placeholder 6"/>
          <p:cNvSpPr>
            <a:spLocks noGrp="1"/>
          </p:cNvSpPr>
          <p:nvPr>
            <p:ph type="sldNum" sz="quarter" idx="12"/>
          </p:nvPr>
        </p:nvSpPr>
        <p:spPr/>
        <p:txBody>
          <a:bodyPr/>
          <a:lstStyle/>
          <a:p>
            <a:fld id="{C194BDB0-F4EA-4DD6-8281-CCE2440D0CE0}" type="slidenum">
              <a:rPr lang="en-GB" smtClean="0"/>
              <a:t>‹#›</a:t>
            </a:fld>
            <a:endParaRPr lang="en-GB" dirty="0"/>
          </a:p>
        </p:txBody>
      </p:sp>
      <p:sp>
        <p:nvSpPr>
          <p:cNvPr id="10" name="Tijdelijke aanduiding voor afbeelding 9"/>
          <p:cNvSpPr>
            <a:spLocks noGrp="1"/>
          </p:cNvSpPr>
          <p:nvPr>
            <p:ph type="pic" sz="quarter" idx="13" hasCustomPrompt="1"/>
          </p:nvPr>
        </p:nvSpPr>
        <p:spPr>
          <a:xfrm>
            <a:off x="0" y="0"/>
            <a:ext cx="4354513" cy="4567238"/>
          </a:xfrm>
        </p:spPr>
        <p:txBody>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Click to insert image</a:t>
            </a:r>
          </a:p>
        </p:txBody>
      </p:sp>
      <p:sp>
        <p:nvSpPr>
          <p:cNvPr id="11" name="Tekstvak 10"/>
          <p:cNvSpPr txBox="1"/>
          <p:nvPr userDrawn="1"/>
        </p:nvSpPr>
        <p:spPr>
          <a:xfrm>
            <a:off x="-1818864" y="1307797"/>
            <a:ext cx="1769165" cy="3475658"/>
          </a:xfrm>
          <a:prstGeom prst="rect">
            <a:avLst/>
          </a:prstGeom>
          <a:solidFill>
            <a:schemeClr val="accent6"/>
          </a:solidFill>
        </p:spPr>
        <p:txBody>
          <a:bodyPr wrap="square" rtlCol="0">
            <a:noAutofit/>
          </a:bodyPr>
          <a:lstStyle/>
          <a:p>
            <a:r>
              <a:rPr lang="en-US" sz="1000" dirty="0"/>
              <a:t>Format the text by increasing or decreasing the list level.</a:t>
            </a:r>
          </a:p>
          <a:p>
            <a:endParaRPr lang="en-US" sz="1000" dirty="0"/>
          </a:p>
          <a:p>
            <a:r>
              <a:rPr lang="en-US" sz="1000" dirty="0"/>
              <a:t>Place the cursor in the text and use these </a:t>
            </a:r>
          </a:p>
          <a:p>
            <a:r>
              <a:rPr lang="en-US" sz="1000" dirty="0"/>
              <a:t>2 buttons (@ tab Start/Home - group </a:t>
            </a:r>
            <a:r>
              <a:rPr lang="en-US" sz="1000" dirty="0" err="1"/>
              <a:t>Alinea</a:t>
            </a:r>
            <a:r>
              <a:rPr lang="en-US" sz="1000" dirty="0"/>
              <a:t>/Paragraph)</a:t>
            </a:r>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r>
              <a:rPr lang="en-US" sz="1000" dirty="0"/>
              <a:t>1 = </a:t>
            </a:r>
            <a:r>
              <a:rPr lang="en-US" sz="1800" dirty="0"/>
              <a:t>19.5pt</a:t>
            </a:r>
            <a:r>
              <a:rPr lang="en-US" sz="1800" baseline="0" dirty="0"/>
              <a:t> text</a:t>
            </a:r>
            <a:endParaRPr lang="en-US" sz="1800" dirty="0"/>
          </a:p>
          <a:p>
            <a:r>
              <a:rPr lang="en-US" sz="1000" dirty="0"/>
              <a:t>2 = </a:t>
            </a:r>
            <a:r>
              <a:rPr lang="en-US" sz="1650" dirty="0"/>
              <a:t>16.5pt</a:t>
            </a:r>
            <a:r>
              <a:rPr lang="en-US" sz="1650" baseline="0" dirty="0"/>
              <a:t> text</a:t>
            </a:r>
            <a:endParaRPr lang="en-US" sz="1650" dirty="0"/>
          </a:p>
          <a:p>
            <a:r>
              <a:rPr lang="en-US" sz="1000" dirty="0"/>
              <a:t>3 = </a:t>
            </a:r>
            <a:r>
              <a:rPr lang="en-US" sz="1650" dirty="0"/>
              <a:t>• text</a:t>
            </a:r>
          </a:p>
          <a:p>
            <a:r>
              <a:rPr lang="en-US" sz="1000" dirty="0"/>
              <a:t>4 =      </a:t>
            </a:r>
            <a:r>
              <a:rPr lang="en-US" sz="1650" dirty="0"/>
              <a:t>• text</a:t>
            </a:r>
          </a:p>
          <a:p>
            <a:r>
              <a:rPr lang="en-US" sz="1000" dirty="0"/>
              <a:t>5 =           </a:t>
            </a:r>
            <a:r>
              <a:rPr lang="en-US" sz="1650" dirty="0"/>
              <a:t>• text</a:t>
            </a:r>
            <a:endParaRPr lang="en-US" sz="1650" b="1" baseline="0" dirty="0"/>
          </a:p>
        </p:txBody>
      </p:sp>
      <p:pic>
        <p:nvPicPr>
          <p:cNvPr id="12" name="Afbeelding 11"/>
          <p:cNvPicPr>
            <a:picLocks noChangeAspect="1"/>
          </p:cNvPicPr>
          <p:nvPr userDrawn="1"/>
        </p:nvPicPr>
        <p:blipFill>
          <a:blip r:embed="rId2"/>
          <a:stretch>
            <a:fillRect/>
          </a:stretch>
        </p:blipFill>
        <p:spPr>
          <a:xfrm>
            <a:off x="-1729620" y="2492375"/>
            <a:ext cx="1285875" cy="914400"/>
          </a:xfrm>
          <a:prstGeom prst="rect">
            <a:avLst/>
          </a:prstGeom>
        </p:spPr>
      </p:pic>
    </p:spTree>
    <p:extLst>
      <p:ext uri="{BB962C8B-B14F-4D97-AF65-F5344CB8AC3E}">
        <p14:creationId xmlns:p14="http://schemas.microsoft.com/office/powerpoint/2010/main" val="1887270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 image - 2/3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494405" y="586800"/>
            <a:ext cx="4820920" cy="732238"/>
          </a:xfrm>
        </p:spPr>
        <p:txBody>
          <a:bodyPr/>
          <a:lstStyle>
            <a:lvl1pPr>
              <a:lnSpc>
                <a:spcPct val="100000"/>
              </a:lnSpc>
              <a:defRPr sz="1950" b="0" baseline="0"/>
            </a:lvl1pPr>
          </a:lstStyle>
          <a:p>
            <a:r>
              <a:rPr lang="en-GB" dirty="0"/>
              <a:t>This is an example of 19,5 </a:t>
            </a:r>
            <a:r>
              <a:rPr lang="en-GB" dirty="0" err="1"/>
              <a:t>pt</a:t>
            </a:r>
            <a:r>
              <a:rPr lang="en-GB" dirty="0"/>
              <a:t> text with single line spacing</a:t>
            </a:r>
          </a:p>
        </p:txBody>
      </p:sp>
      <p:sp>
        <p:nvSpPr>
          <p:cNvPr id="3" name="Content Placeholder 2"/>
          <p:cNvSpPr>
            <a:spLocks noGrp="1"/>
          </p:cNvSpPr>
          <p:nvPr>
            <p:ph sz="half" idx="1" hasCustomPrompt="1"/>
          </p:nvPr>
        </p:nvSpPr>
        <p:spPr>
          <a:xfrm>
            <a:off x="3491230" y="1295401"/>
            <a:ext cx="4824095" cy="2933700"/>
          </a:xfrm>
        </p:spPr>
        <p:txBody>
          <a:bodyPr/>
          <a:lstStyle>
            <a:lvl1pPr>
              <a:defRPr baseline="0"/>
            </a:lvl1pPr>
          </a:lstStyle>
          <a:p>
            <a:pPr lvl="0"/>
            <a:r>
              <a:rPr lang="en-GB" dirty="0"/>
              <a:t>Click to enter text</a:t>
            </a:r>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endParaRPr lang="en-GB" dirty="0"/>
          </a:p>
        </p:txBody>
      </p:sp>
      <p:sp>
        <p:nvSpPr>
          <p:cNvPr id="6" name="Footer Placeholder 5"/>
          <p:cNvSpPr>
            <a:spLocks noGrp="1"/>
          </p:cNvSpPr>
          <p:nvPr>
            <p:ph type="ftr" sz="quarter" idx="11"/>
          </p:nvPr>
        </p:nvSpPr>
        <p:spPr/>
        <p:txBody>
          <a:bodyPr/>
          <a:lstStyle/>
          <a:p>
            <a:r>
              <a:rPr lang="en-US"/>
              <a:t>All rights reserved (c) </a:t>
            </a:r>
            <a:endParaRPr lang="en-GB" dirty="0"/>
          </a:p>
        </p:txBody>
      </p:sp>
      <p:sp>
        <p:nvSpPr>
          <p:cNvPr id="7" name="Slide Number Placeholder 6"/>
          <p:cNvSpPr>
            <a:spLocks noGrp="1"/>
          </p:cNvSpPr>
          <p:nvPr>
            <p:ph type="sldNum" sz="quarter" idx="12"/>
          </p:nvPr>
        </p:nvSpPr>
        <p:spPr/>
        <p:txBody>
          <a:bodyPr/>
          <a:lstStyle/>
          <a:p>
            <a:fld id="{C194BDB0-F4EA-4DD6-8281-CCE2440D0CE0}" type="slidenum">
              <a:rPr lang="en-GB" smtClean="0"/>
              <a:t>‹#›</a:t>
            </a:fld>
            <a:endParaRPr lang="en-GB" dirty="0"/>
          </a:p>
        </p:txBody>
      </p:sp>
      <p:sp>
        <p:nvSpPr>
          <p:cNvPr id="10" name="Tijdelijke aanduiding voor afbeelding 9"/>
          <p:cNvSpPr>
            <a:spLocks noGrp="1"/>
          </p:cNvSpPr>
          <p:nvPr>
            <p:ph type="pic" sz="quarter" idx="13" hasCustomPrompt="1"/>
          </p:nvPr>
        </p:nvSpPr>
        <p:spPr>
          <a:xfrm>
            <a:off x="0" y="0"/>
            <a:ext cx="3022600" cy="4567238"/>
          </a:xfrm>
        </p:spPr>
        <p:txBody>
          <a:bodyPr/>
          <a:lstStyle/>
          <a:p>
            <a:r>
              <a:rPr lang="en-GB" dirty="0"/>
              <a:t>Click to insert image</a:t>
            </a:r>
          </a:p>
        </p:txBody>
      </p:sp>
      <p:sp>
        <p:nvSpPr>
          <p:cNvPr id="11" name="Tekstvak 10"/>
          <p:cNvSpPr txBox="1"/>
          <p:nvPr userDrawn="1"/>
        </p:nvSpPr>
        <p:spPr>
          <a:xfrm>
            <a:off x="-1818864" y="1307797"/>
            <a:ext cx="1769165" cy="3475658"/>
          </a:xfrm>
          <a:prstGeom prst="rect">
            <a:avLst/>
          </a:prstGeom>
          <a:solidFill>
            <a:schemeClr val="accent6"/>
          </a:solidFill>
        </p:spPr>
        <p:txBody>
          <a:bodyPr wrap="square" rtlCol="0">
            <a:noAutofit/>
          </a:bodyPr>
          <a:lstStyle/>
          <a:p>
            <a:r>
              <a:rPr lang="en-US" sz="1000" dirty="0"/>
              <a:t>Format the text by increasing or decreasing the list level.</a:t>
            </a:r>
          </a:p>
          <a:p>
            <a:endParaRPr lang="en-US" sz="1000" dirty="0"/>
          </a:p>
          <a:p>
            <a:r>
              <a:rPr lang="en-US" sz="1000" dirty="0"/>
              <a:t>Place the cursor in the text and use these </a:t>
            </a:r>
          </a:p>
          <a:p>
            <a:r>
              <a:rPr lang="en-US" sz="1000" dirty="0"/>
              <a:t>2 buttons (@ tab Start/Home - group </a:t>
            </a:r>
            <a:r>
              <a:rPr lang="en-US" sz="1000" dirty="0" err="1"/>
              <a:t>Alinea</a:t>
            </a:r>
            <a:r>
              <a:rPr lang="en-US" sz="1000" dirty="0"/>
              <a:t>/Paragraph)</a:t>
            </a:r>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r>
              <a:rPr lang="en-US" sz="1000" dirty="0"/>
              <a:t>1 = </a:t>
            </a:r>
            <a:r>
              <a:rPr lang="en-US" sz="1800" dirty="0"/>
              <a:t>19.5pt</a:t>
            </a:r>
            <a:r>
              <a:rPr lang="en-US" sz="1800" baseline="0" dirty="0"/>
              <a:t> text</a:t>
            </a:r>
            <a:endParaRPr lang="en-US" sz="1800" dirty="0"/>
          </a:p>
          <a:p>
            <a:r>
              <a:rPr lang="en-US" sz="1000" dirty="0"/>
              <a:t>2 = </a:t>
            </a:r>
            <a:r>
              <a:rPr lang="en-US" sz="1650" dirty="0"/>
              <a:t>16.5pt</a:t>
            </a:r>
            <a:r>
              <a:rPr lang="en-US" sz="1650" baseline="0" dirty="0"/>
              <a:t> text</a:t>
            </a:r>
            <a:endParaRPr lang="en-US" sz="1650" dirty="0"/>
          </a:p>
          <a:p>
            <a:r>
              <a:rPr lang="en-US" sz="1000" dirty="0"/>
              <a:t>3 = </a:t>
            </a:r>
            <a:r>
              <a:rPr lang="en-US" sz="1650" dirty="0"/>
              <a:t>• text</a:t>
            </a:r>
          </a:p>
          <a:p>
            <a:r>
              <a:rPr lang="en-US" sz="1000" dirty="0"/>
              <a:t>4 =      </a:t>
            </a:r>
            <a:r>
              <a:rPr lang="en-US" sz="1650" dirty="0"/>
              <a:t>• text</a:t>
            </a:r>
          </a:p>
          <a:p>
            <a:r>
              <a:rPr lang="en-US" sz="1000" dirty="0"/>
              <a:t>5 =           </a:t>
            </a:r>
            <a:r>
              <a:rPr lang="en-US" sz="1650" dirty="0"/>
              <a:t>• text</a:t>
            </a:r>
            <a:endParaRPr lang="en-US" sz="1650" b="1" baseline="0" dirty="0"/>
          </a:p>
        </p:txBody>
      </p:sp>
      <p:pic>
        <p:nvPicPr>
          <p:cNvPr id="12" name="Afbeelding 11"/>
          <p:cNvPicPr>
            <a:picLocks noChangeAspect="1"/>
          </p:cNvPicPr>
          <p:nvPr userDrawn="1"/>
        </p:nvPicPr>
        <p:blipFill>
          <a:blip r:embed="rId2"/>
          <a:stretch>
            <a:fillRect/>
          </a:stretch>
        </p:blipFill>
        <p:spPr>
          <a:xfrm>
            <a:off x="-1729620" y="2492375"/>
            <a:ext cx="1285875" cy="914400"/>
          </a:xfrm>
          <a:prstGeom prst="rect">
            <a:avLst/>
          </a:prstGeom>
        </p:spPr>
      </p:pic>
    </p:spTree>
    <p:extLst>
      <p:ext uri="{BB962C8B-B14F-4D97-AF65-F5344CB8AC3E}">
        <p14:creationId xmlns:p14="http://schemas.microsoft.com/office/powerpoint/2010/main" val="681225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ing + full screen dark image">
    <p:bg>
      <p:bgPr>
        <a:solidFill>
          <a:schemeClr val="bg1">
            <a:lumMod val="6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8825" y="518400"/>
            <a:ext cx="7556500" cy="733827"/>
          </a:xfrm>
        </p:spPr>
        <p:txBody>
          <a:bodyPr/>
          <a:lstStyle>
            <a:lvl1pPr>
              <a:defRPr baseline="0">
                <a:solidFill>
                  <a:schemeClr val="bg1"/>
                </a:solidFill>
              </a:defRPr>
            </a:lvl1pPr>
          </a:lstStyle>
          <a:p>
            <a:r>
              <a:rPr lang="en-GB" dirty="0"/>
              <a:t>This is an example of a white headline on a full screen, dark image</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endParaRPr lang="en-GB" dirty="0"/>
          </a:p>
        </p:txBody>
      </p:sp>
      <p:sp>
        <p:nvSpPr>
          <p:cNvPr id="5" name="Footer Placeholder 4"/>
          <p:cNvSpPr>
            <a:spLocks noGrp="1"/>
          </p:cNvSpPr>
          <p:nvPr>
            <p:ph type="ftr" sz="quarter" idx="11"/>
          </p:nvPr>
        </p:nvSpPr>
        <p:spPr/>
        <p:txBody>
          <a:bodyPr/>
          <a:lstStyle/>
          <a:p>
            <a:r>
              <a:rPr lang="en-US"/>
              <a:t>All rights reserved (c) </a:t>
            </a:r>
            <a:endParaRPr lang="en-GB" dirty="0"/>
          </a:p>
        </p:txBody>
      </p:sp>
      <p:sp>
        <p:nvSpPr>
          <p:cNvPr id="6" name="Slide Number Placeholder 5"/>
          <p:cNvSpPr>
            <a:spLocks noGrp="1"/>
          </p:cNvSpPr>
          <p:nvPr>
            <p:ph type="sldNum" sz="quarter" idx="12"/>
          </p:nvPr>
        </p:nvSpPr>
        <p:spPr/>
        <p:txBody>
          <a:bodyPr/>
          <a:lstStyle/>
          <a:p>
            <a:fld id="{C194BDB0-F4EA-4DD6-8281-CCE2440D0CE0}" type="slidenum">
              <a:rPr lang="en-GB" smtClean="0"/>
              <a:t>‹#›</a:t>
            </a:fld>
            <a:endParaRPr lang="en-GB" dirty="0"/>
          </a:p>
        </p:txBody>
      </p:sp>
      <p:sp>
        <p:nvSpPr>
          <p:cNvPr id="8" name="Tekstvak 7"/>
          <p:cNvSpPr txBox="1"/>
          <p:nvPr userDrawn="1"/>
        </p:nvSpPr>
        <p:spPr>
          <a:xfrm>
            <a:off x="-1811243" y="610998"/>
            <a:ext cx="1729409" cy="1631216"/>
          </a:xfrm>
          <a:prstGeom prst="rect">
            <a:avLst/>
          </a:prstGeom>
          <a:solidFill>
            <a:schemeClr val="accent6"/>
          </a:solidFill>
        </p:spPr>
        <p:txBody>
          <a:bodyPr wrap="square" rtlCol="0">
            <a:spAutoFit/>
          </a:bodyPr>
          <a:lstStyle/>
          <a:p>
            <a:r>
              <a:rPr lang="en-US" sz="1000" baseline="0" dirty="0">
                <a:solidFill>
                  <a:schemeClr val="tx1"/>
                </a:solidFill>
              </a:rPr>
              <a:t>Add a background image by </a:t>
            </a:r>
          </a:p>
          <a:p>
            <a:endParaRPr lang="en-US" sz="1000" baseline="0" dirty="0">
              <a:solidFill>
                <a:schemeClr val="tx1"/>
              </a:solidFill>
            </a:endParaRPr>
          </a:p>
          <a:p>
            <a:pPr marL="85725" lvl="0" indent="-85725">
              <a:buFont typeface="Arial" panose="020B0604020202020204" pitchFamily="34" charset="0"/>
              <a:buChar char="•"/>
            </a:pPr>
            <a:r>
              <a:rPr lang="en-US" sz="1000" baseline="0" dirty="0">
                <a:solidFill>
                  <a:schemeClr val="tx1"/>
                </a:solidFill>
              </a:rPr>
              <a:t>Right-click -&gt; ‘Format background...',</a:t>
            </a:r>
          </a:p>
          <a:p>
            <a:pPr marL="171450" lvl="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Choose ‘Fill by image’ or ‘</a:t>
            </a:r>
            <a:r>
              <a:rPr lang="en-US" sz="1000" baseline="0" dirty="0" err="1">
                <a:solidFill>
                  <a:schemeClr val="tx1"/>
                </a:solidFill>
              </a:rPr>
              <a:t>Bitmappattern</a:t>
            </a:r>
            <a:r>
              <a:rPr lang="en-US" sz="1000" baseline="0" dirty="0">
                <a:solidFill>
                  <a:schemeClr val="tx1"/>
                </a:solidFill>
              </a:rPr>
              <a:t>’,</a:t>
            </a:r>
          </a:p>
          <a:p>
            <a:pPr marL="17145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Click the ‘File...’-button to browse for an image.</a:t>
            </a:r>
          </a:p>
        </p:txBody>
      </p:sp>
    </p:spTree>
    <p:extLst>
      <p:ext uri="{BB962C8B-B14F-4D97-AF65-F5344CB8AC3E}">
        <p14:creationId xmlns:p14="http://schemas.microsoft.com/office/powerpoint/2010/main" val="77015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ing + full screen light image">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8825" y="518400"/>
            <a:ext cx="7556500" cy="733827"/>
          </a:xfrm>
        </p:spPr>
        <p:txBody>
          <a:bodyPr/>
          <a:lstStyle>
            <a:lvl1pPr>
              <a:defRPr baseline="0">
                <a:solidFill>
                  <a:schemeClr val="tx1"/>
                </a:solidFill>
              </a:defRPr>
            </a:lvl1pPr>
          </a:lstStyle>
          <a:p>
            <a:r>
              <a:rPr lang="en-GB" dirty="0"/>
              <a:t>This is an example of a black headline on a full screen, light image</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endParaRPr lang="en-GB" dirty="0"/>
          </a:p>
        </p:txBody>
      </p:sp>
      <p:sp>
        <p:nvSpPr>
          <p:cNvPr id="5" name="Footer Placeholder 4"/>
          <p:cNvSpPr>
            <a:spLocks noGrp="1"/>
          </p:cNvSpPr>
          <p:nvPr>
            <p:ph type="ftr" sz="quarter" idx="11"/>
          </p:nvPr>
        </p:nvSpPr>
        <p:spPr/>
        <p:txBody>
          <a:bodyPr/>
          <a:lstStyle/>
          <a:p>
            <a:r>
              <a:rPr lang="en-US"/>
              <a:t>All rights reserved (c) </a:t>
            </a:r>
            <a:endParaRPr lang="en-GB" dirty="0"/>
          </a:p>
        </p:txBody>
      </p:sp>
      <p:sp>
        <p:nvSpPr>
          <p:cNvPr id="6" name="Slide Number Placeholder 5"/>
          <p:cNvSpPr>
            <a:spLocks noGrp="1"/>
          </p:cNvSpPr>
          <p:nvPr>
            <p:ph type="sldNum" sz="quarter" idx="12"/>
          </p:nvPr>
        </p:nvSpPr>
        <p:spPr/>
        <p:txBody>
          <a:bodyPr/>
          <a:lstStyle/>
          <a:p>
            <a:fld id="{C194BDB0-F4EA-4DD6-8281-CCE2440D0CE0}" type="slidenum">
              <a:rPr lang="en-GB" smtClean="0"/>
              <a:t>‹#›</a:t>
            </a:fld>
            <a:endParaRPr lang="en-GB" dirty="0"/>
          </a:p>
        </p:txBody>
      </p:sp>
      <p:sp>
        <p:nvSpPr>
          <p:cNvPr id="8" name="Tekstvak 7"/>
          <p:cNvSpPr txBox="1"/>
          <p:nvPr userDrawn="1"/>
        </p:nvSpPr>
        <p:spPr>
          <a:xfrm>
            <a:off x="-1811243" y="610998"/>
            <a:ext cx="1729409" cy="1631216"/>
          </a:xfrm>
          <a:prstGeom prst="rect">
            <a:avLst/>
          </a:prstGeom>
          <a:solidFill>
            <a:schemeClr val="accent6"/>
          </a:solidFill>
        </p:spPr>
        <p:txBody>
          <a:bodyPr wrap="square" rtlCol="0">
            <a:spAutoFit/>
          </a:bodyPr>
          <a:lstStyle/>
          <a:p>
            <a:r>
              <a:rPr lang="en-US" sz="1000" baseline="0" dirty="0">
                <a:solidFill>
                  <a:schemeClr val="tx1"/>
                </a:solidFill>
              </a:rPr>
              <a:t>Add a background image by </a:t>
            </a:r>
          </a:p>
          <a:p>
            <a:endParaRPr lang="en-US" sz="1000" baseline="0" dirty="0">
              <a:solidFill>
                <a:schemeClr val="tx1"/>
              </a:solidFill>
            </a:endParaRPr>
          </a:p>
          <a:p>
            <a:pPr marL="85725" lvl="0" indent="-85725">
              <a:buFont typeface="Arial" panose="020B0604020202020204" pitchFamily="34" charset="0"/>
              <a:buChar char="•"/>
            </a:pPr>
            <a:r>
              <a:rPr lang="en-US" sz="1000" baseline="0" dirty="0">
                <a:solidFill>
                  <a:schemeClr val="tx1"/>
                </a:solidFill>
              </a:rPr>
              <a:t>Right-click -&gt; ‘Format background...',</a:t>
            </a:r>
          </a:p>
          <a:p>
            <a:pPr marL="171450" lvl="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Choose ‘Fill by image’ or ‘</a:t>
            </a:r>
            <a:r>
              <a:rPr lang="en-US" sz="1000" baseline="0" dirty="0" err="1">
                <a:solidFill>
                  <a:schemeClr val="tx1"/>
                </a:solidFill>
              </a:rPr>
              <a:t>Bitmappattern</a:t>
            </a:r>
            <a:r>
              <a:rPr lang="en-US" sz="1000" baseline="0" dirty="0">
                <a:solidFill>
                  <a:schemeClr val="tx1"/>
                </a:solidFill>
              </a:rPr>
              <a:t>’,</a:t>
            </a:r>
          </a:p>
          <a:p>
            <a:pPr marL="17145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Click the ‘File...’-button to browse for an image.</a:t>
            </a:r>
          </a:p>
        </p:txBody>
      </p:sp>
    </p:spTree>
    <p:extLst>
      <p:ext uri="{BB962C8B-B14F-4D97-AF65-F5344CB8AC3E}">
        <p14:creationId xmlns:p14="http://schemas.microsoft.com/office/powerpoint/2010/main" val="2696832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 backgroun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8825" y="518400"/>
            <a:ext cx="7556500" cy="733827"/>
          </a:xfrm>
        </p:spPr>
        <p:txBody>
          <a:bodyPr/>
          <a:lstStyle>
            <a:lvl1pPr>
              <a:defRPr baseline="0">
                <a:solidFill>
                  <a:schemeClr val="tx1"/>
                </a:solidFill>
              </a:defRPr>
            </a:lvl1pPr>
          </a:lstStyle>
          <a:p>
            <a:r>
              <a:rPr lang="en-GB" dirty="0"/>
              <a:t>This is an example of a black headline on a white background</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endParaRPr lang="en-GB" dirty="0"/>
          </a:p>
        </p:txBody>
      </p:sp>
      <p:sp>
        <p:nvSpPr>
          <p:cNvPr id="5" name="Footer Placeholder 4"/>
          <p:cNvSpPr>
            <a:spLocks noGrp="1"/>
          </p:cNvSpPr>
          <p:nvPr>
            <p:ph type="ftr" sz="quarter" idx="11"/>
          </p:nvPr>
        </p:nvSpPr>
        <p:spPr/>
        <p:txBody>
          <a:bodyPr/>
          <a:lstStyle/>
          <a:p>
            <a:r>
              <a:rPr lang="en-US"/>
              <a:t>All rights reserved (c) </a:t>
            </a:r>
            <a:endParaRPr lang="en-GB" dirty="0"/>
          </a:p>
        </p:txBody>
      </p:sp>
      <p:sp>
        <p:nvSpPr>
          <p:cNvPr id="6" name="Slide Number Placeholder 5"/>
          <p:cNvSpPr>
            <a:spLocks noGrp="1"/>
          </p:cNvSpPr>
          <p:nvPr>
            <p:ph type="sldNum" sz="quarter" idx="12"/>
          </p:nvPr>
        </p:nvSpPr>
        <p:spPr/>
        <p:txBody>
          <a:bodyPr/>
          <a:lstStyle/>
          <a:p>
            <a:fld id="{C194BDB0-F4EA-4DD6-8281-CCE2440D0CE0}" type="slidenum">
              <a:rPr lang="en-GB" smtClean="0"/>
              <a:t>‹#›</a:t>
            </a:fld>
            <a:endParaRPr lang="en-GB" dirty="0"/>
          </a:p>
        </p:txBody>
      </p:sp>
      <p:cxnSp>
        <p:nvCxnSpPr>
          <p:cNvPr id="7" name="Rechte verbindingslijn 6"/>
          <p:cNvCxnSpPr/>
          <p:nvPr userDrawn="1"/>
        </p:nvCxnSpPr>
        <p:spPr>
          <a:xfrm>
            <a:off x="0" y="4563782"/>
            <a:ext cx="91440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ijdelijke aanduiding voor afbeelding 8"/>
          <p:cNvSpPr>
            <a:spLocks noGrp="1"/>
          </p:cNvSpPr>
          <p:nvPr>
            <p:ph type="pic" sz="quarter" idx="13" hasCustomPrompt="1"/>
          </p:nvPr>
        </p:nvSpPr>
        <p:spPr>
          <a:xfrm>
            <a:off x="1890000" y="1299075"/>
            <a:ext cx="5292725" cy="2977200"/>
          </a:xfrm>
        </p:spPr>
        <p:txBody>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Click to insert image</a:t>
            </a:r>
          </a:p>
          <a:p>
            <a:endParaRPr lang="en-GB" dirty="0"/>
          </a:p>
        </p:txBody>
      </p:sp>
      <p:sp>
        <p:nvSpPr>
          <p:cNvPr id="8" name="Tekstvak 7"/>
          <p:cNvSpPr txBox="1"/>
          <p:nvPr userDrawn="1"/>
        </p:nvSpPr>
        <p:spPr>
          <a:xfrm>
            <a:off x="-1811243" y="610998"/>
            <a:ext cx="1729409" cy="2708434"/>
          </a:xfrm>
          <a:prstGeom prst="rect">
            <a:avLst/>
          </a:prstGeom>
          <a:solidFill>
            <a:schemeClr val="accent6"/>
          </a:solidFill>
        </p:spPr>
        <p:txBody>
          <a:bodyPr wrap="square" rtlCol="0">
            <a:spAutoFit/>
          </a:bodyPr>
          <a:lstStyle/>
          <a:p>
            <a:r>
              <a:rPr lang="en-US" sz="1000" baseline="0" dirty="0">
                <a:solidFill>
                  <a:schemeClr val="tx1"/>
                </a:solidFill>
              </a:rPr>
              <a:t>For the placement of a photo/illustration with a white background, as shown on the right, please choose this slide-layout.</a:t>
            </a:r>
          </a:p>
          <a:p>
            <a:endParaRPr lang="en-US" sz="1000" baseline="0" dirty="0">
              <a:solidFill>
                <a:schemeClr val="tx1"/>
              </a:solidFill>
            </a:endParaRPr>
          </a:p>
          <a:p>
            <a:r>
              <a:rPr lang="en-US" sz="1000" baseline="0" dirty="0">
                <a:solidFill>
                  <a:schemeClr val="tx1"/>
                </a:solidFill>
              </a:rPr>
              <a:t>Add a background image by </a:t>
            </a:r>
          </a:p>
          <a:p>
            <a:endParaRPr lang="en-US" sz="1000" baseline="0" dirty="0">
              <a:solidFill>
                <a:schemeClr val="tx1"/>
              </a:solidFill>
            </a:endParaRPr>
          </a:p>
          <a:p>
            <a:pPr marL="85725" lvl="0" indent="-85725">
              <a:buFont typeface="Arial" panose="020B0604020202020204" pitchFamily="34" charset="0"/>
              <a:buChar char="•"/>
            </a:pPr>
            <a:r>
              <a:rPr lang="en-US" sz="1000" baseline="0" dirty="0">
                <a:solidFill>
                  <a:schemeClr val="tx1"/>
                </a:solidFill>
              </a:rPr>
              <a:t>Right-click -&gt; ‘Format background...',</a:t>
            </a:r>
          </a:p>
          <a:p>
            <a:pPr marL="171450" lvl="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Choose ‘Fill by image’ or ‘</a:t>
            </a:r>
            <a:r>
              <a:rPr lang="en-US" sz="1000" baseline="0" dirty="0" err="1">
                <a:solidFill>
                  <a:schemeClr val="tx1"/>
                </a:solidFill>
              </a:rPr>
              <a:t>Bitmappattern</a:t>
            </a:r>
            <a:r>
              <a:rPr lang="en-US" sz="1000" baseline="0" dirty="0">
                <a:solidFill>
                  <a:schemeClr val="tx1"/>
                </a:solidFill>
              </a:rPr>
              <a:t>’,</a:t>
            </a:r>
          </a:p>
          <a:p>
            <a:pPr marL="17145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Click the ‘File...’-button to browse for an image.</a:t>
            </a:r>
          </a:p>
          <a:p>
            <a:endParaRPr lang="en-US" sz="1000" dirty="0">
              <a:solidFill>
                <a:schemeClr val="tx1"/>
              </a:solidFill>
            </a:endParaRPr>
          </a:p>
        </p:txBody>
      </p:sp>
    </p:spTree>
    <p:extLst>
      <p:ext uri="{BB962C8B-B14F-4D97-AF65-F5344CB8AC3E}">
        <p14:creationId xmlns:p14="http://schemas.microsoft.com/office/powerpoint/2010/main" val="3881866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Scarlet backgroun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GB" dirty="0"/>
              <a:t>This is an example of a 27 </a:t>
            </a:r>
            <a:r>
              <a:rPr lang="en-GB" dirty="0" err="1"/>
              <a:t>pt</a:t>
            </a:r>
            <a:r>
              <a:rPr lang="en-GB" dirty="0"/>
              <a:t> headline with 27 </a:t>
            </a:r>
            <a:r>
              <a:rPr lang="en-GB" dirty="0" err="1"/>
              <a:t>pt</a:t>
            </a:r>
            <a:r>
              <a:rPr lang="en-GB" dirty="0"/>
              <a:t> line spacing</a:t>
            </a:r>
          </a:p>
        </p:txBody>
      </p:sp>
      <p:sp>
        <p:nvSpPr>
          <p:cNvPr id="3" name="Content Placeholder 2"/>
          <p:cNvSpPr>
            <a:spLocks noGrp="1"/>
          </p:cNvSpPr>
          <p:nvPr>
            <p:ph idx="1" hasCustomPrompt="1"/>
          </p:nvPr>
        </p:nvSpPr>
        <p:spPr/>
        <p:txBody>
          <a:bodyPr/>
          <a:lstStyle>
            <a:lvl1pPr>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enter text</a:t>
            </a:r>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endParaRPr lang="en-GB" dirty="0"/>
          </a:p>
        </p:txBody>
      </p:sp>
      <p:sp>
        <p:nvSpPr>
          <p:cNvPr id="5" name="Footer Placeholder 4"/>
          <p:cNvSpPr>
            <a:spLocks noGrp="1"/>
          </p:cNvSpPr>
          <p:nvPr>
            <p:ph type="ftr" sz="quarter" idx="11"/>
          </p:nvPr>
        </p:nvSpPr>
        <p:spPr/>
        <p:txBody>
          <a:bodyPr/>
          <a:lstStyle/>
          <a:p>
            <a:r>
              <a:rPr lang="en-US"/>
              <a:t>All rights reserved (c) </a:t>
            </a:r>
            <a:endParaRPr lang="en-GB" dirty="0"/>
          </a:p>
        </p:txBody>
      </p:sp>
      <p:sp>
        <p:nvSpPr>
          <p:cNvPr id="6" name="Slide Number Placeholder 5"/>
          <p:cNvSpPr>
            <a:spLocks noGrp="1"/>
          </p:cNvSpPr>
          <p:nvPr>
            <p:ph type="sldNum" sz="quarter" idx="12"/>
          </p:nvPr>
        </p:nvSpPr>
        <p:spPr/>
        <p:txBody>
          <a:bodyPr/>
          <a:lstStyle/>
          <a:p>
            <a:fld id="{C194BDB0-F4EA-4DD6-8281-CCE2440D0CE0}" type="slidenum">
              <a:rPr lang="en-GB" smtClean="0"/>
              <a:t>‹#›</a:t>
            </a:fld>
            <a:endParaRPr lang="en-GB" dirty="0"/>
          </a:p>
        </p:txBody>
      </p:sp>
      <p:sp>
        <p:nvSpPr>
          <p:cNvPr id="9" name="Tekstvak 8"/>
          <p:cNvSpPr txBox="1"/>
          <p:nvPr userDrawn="1"/>
        </p:nvSpPr>
        <p:spPr>
          <a:xfrm>
            <a:off x="-1818864" y="1307797"/>
            <a:ext cx="1769165" cy="3475658"/>
          </a:xfrm>
          <a:prstGeom prst="rect">
            <a:avLst/>
          </a:prstGeom>
          <a:solidFill>
            <a:schemeClr val="accent6"/>
          </a:solidFill>
        </p:spPr>
        <p:txBody>
          <a:bodyPr wrap="square" rtlCol="0">
            <a:noAutofit/>
          </a:bodyPr>
          <a:lstStyle/>
          <a:p>
            <a:r>
              <a:rPr lang="en-US" sz="1000" dirty="0"/>
              <a:t>Format the text by increasing or decreasing the list level.</a:t>
            </a:r>
          </a:p>
          <a:p>
            <a:endParaRPr lang="en-US" sz="1000" dirty="0"/>
          </a:p>
          <a:p>
            <a:r>
              <a:rPr lang="en-US" sz="1000" dirty="0"/>
              <a:t>Place the cursor in the text and use these </a:t>
            </a:r>
          </a:p>
          <a:p>
            <a:r>
              <a:rPr lang="en-US" sz="1000" dirty="0"/>
              <a:t>2 buttons (@ tab Start/Home - group </a:t>
            </a:r>
            <a:r>
              <a:rPr lang="en-US" sz="1000" dirty="0" err="1"/>
              <a:t>Alinea</a:t>
            </a:r>
            <a:r>
              <a:rPr lang="en-US" sz="1000" dirty="0"/>
              <a:t>/Paragraph)</a:t>
            </a:r>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r>
              <a:rPr lang="en-US" sz="1000" dirty="0"/>
              <a:t>1 = </a:t>
            </a:r>
            <a:r>
              <a:rPr lang="en-US" sz="1800" dirty="0"/>
              <a:t>19.5pt</a:t>
            </a:r>
            <a:r>
              <a:rPr lang="en-US" sz="1800" baseline="0" dirty="0"/>
              <a:t> text</a:t>
            </a:r>
            <a:endParaRPr lang="en-US" sz="1800" dirty="0"/>
          </a:p>
          <a:p>
            <a:r>
              <a:rPr lang="en-US" sz="1000" dirty="0"/>
              <a:t>2 = </a:t>
            </a:r>
            <a:r>
              <a:rPr lang="en-US" sz="1650" dirty="0"/>
              <a:t>16.5pt</a:t>
            </a:r>
            <a:r>
              <a:rPr lang="en-US" sz="1650" baseline="0" dirty="0"/>
              <a:t> text</a:t>
            </a:r>
            <a:endParaRPr lang="en-US" sz="1650" dirty="0"/>
          </a:p>
          <a:p>
            <a:r>
              <a:rPr lang="en-US" sz="1000" dirty="0"/>
              <a:t>3 = </a:t>
            </a:r>
            <a:r>
              <a:rPr lang="en-US" sz="1650" dirty="0"/>
              <a:t>• text</a:t>
            </a:r>
          </a:p>
          <a:p>
            <a:r>
              <a:rPr lang="en-US" sz="1000" dirty="0"/>
              <a:t>4 =      </a:t>
            </a:r>
            <a:r>
              <a:rPr lang="en-US" sz="1650" dirty="0"/>
              <a:t>• text</a:t>
            </a:r>
          </a:p>
          <a:p>
            <a:r>
              <a:rPr lang="en-US" sz="1000" dirty="0"/>
              <a:t>5 =           </a:t>
            </a:r>
            <a:r>
              <a:rPr lang="en-US" sz="1650" dirty="0"/>
              <a:t>• text</a:t>
            </a:r>
            <a:endParaRPr lang="en-US" sz="1650" b="1" baseline="0" dirty="0"/>
          </a:p>
        </p:txBody>
      </p:sp>
      <p:pic>
        <p:nvPicPr>
          <p:cNvPr id="10" name="Afbeelding 9"/>
          <p:cNvPicPr>
            <a:picLocks noChangeAspect="1"/>
          </p:cNvPicPr>
          <p:nvPr userDrawn="1"/>
        </p:nvPicPr>
        <p:blipFill>
          <a:blip r:embed="rId2"/>
          <a:stretch>
            <a:fillRect/>
          </a:stretch>
        </p:blipFill>
        <p:spPr>
          <a:xfrm>
            <a:off x="-1729620" y="2492375"/>
            <a:ext cx="1285875" cy="914400"/>
          </a:xfrm>
          <a:prstGeom prst="rect">
            <a:avLst/>
          </a:prstGeom>
        </p:spPr>
      </p:pic>
    </p:spTree>
    <p:extLst>
      <p:ext uri="{BB962C8B-B14F-4D97-AF65-F5344CB8AC3E}">
        <p14:creationId xmlns:p14="http://schemas.microsoft.com/office/powerpoint/2010/main" val="2533965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5650" y="586800"/>
            <a:ext cx="7563556" cy="516339"/>
          </a:xfrm>
        </p:spPr>
        <p:txBody>
          <a:bodyPr wrap="none"/>
          <a:lstStyle>
            <a:lvl1pPr>
              <a:lnSpc>
                <a:spcPct val="100000"/>
              </a:lnSpc>
              <a:defRPr sz="1950" b="0" baseline="0"/>
            </a:lvl1pPr>
          </a:lstStyle>
          <a:p>
            <a:r>
              <a:rPr lang="en-US" dirty="0"/>
              <a:t>Sample slide with table and text</a:t>
            </a:r>
            <a:endParaRPr lang="en-GB" dirty="0"/>
          </a:p>
        </p:txBody>
      </p:sp>
      <p:sp>
        <p:nvSpPr>
          <p:cNvPr id="3" name="Content Placeholder 2"/>
          <p:cNvSpPr>
            <a:spLocks noGrp="1"/>
          </p:cNvSpPr>
          <p:nvPr>
            <p:ph sz="half" idx="1" hasCustomPrompt="1"/>
          </p:nvPr>
        </p:nvSpPr>
        <p:spPr>
          <a:xfrm>
            <a:off x="755651" y="2638425"/>
            <a:ext cx="7563556" cy="1590675"/>
          </a:xfrm>
        </p:spPr>
        <p:txBody>
          <a:bodyPr/>
          <a:lstStyle>
            <a:lvl1pPr>
              <a:defRPr/>
            </a:lvl1pPr>
          </a:lstStyle>
          <a:p>
            <a:pPr lvl="0"/>
            <a:r>
              <a:rPr lang="en-GB" dirty="0"/>
              <a:t>Click to enter text</a:t>
            </a:r>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endParaRPr lang="en-GB" dirty="0"/>
          </a:p>
        </p:txBody>
      </p:sp>
      <p:sp>
        <p:nvSpPr>
          <p:cNvPr id="6" name="Footer Placeholder 5"/>
          <p:cNvSpPr>
            <a:spLocks noGrp="1"/>
          </p:cNvSpPr>
          <p:nvPr>
            <p:ph type="ftr" sz="quarter" idx="11"/>
          </p:nvPr>
        </p:nvSpPr>
        <p:spPr/>
        <p:txBody>
          <a:bodyPr/>
          <a:lstStyle/>
          <a:p>
            <a:r>
              <a:rPr lang="en-US"/>
              <a:t>All rights reserved (c) </a:t>
            </a:r>
            <a:endParaRPr lang="en-GB" dirty="0"/>
          </a:p>
        </p:txBody>
      </p:sp>
      <p:sp>
        <p:nvSpPr>
          <p:cNvPr id="7" name="Slide Number Placeholder 6"/>
          <p:cNvSpPr>
            <a:spLocks noGrp="1"/>
          </p:cNvSpPr>
          <p:nvPr>
            <p:ph type="sldNum" sz="quarter" idx="12"/>
          </p:nvPr>
        </p:nvSpPr>
        <p:spPr/>
        <p:txBody>
          <a:bodyPr/>
          <a:lstStyle/>
          <a:p>
            <a:fld id="{C194BDB0-F4EA-4DD6-8281-CCE2440D0CE0}" type="slidenum">
              <a:rPr lang="en-GB" smtClean="0"/>
              <a:t>‹#›</a:t>
            </a:fld>
            <a:endParaRPr lang="en-GB" dirty="0"/>
          </a:p>
        </p:txBody>
      </p:sp>
      <p:sp>
        <p:nvSpPr>
          <p:cNvPr id="8" name="Tijdelijke aanduiding voor tabel 7"/>
          <p:cNvSpPr>
            <a:spLocks noGrp="1"/>
          </p:cNvSpPr>
          <p:nvPr>
            <p:ph type="tbl" sz="quarter" idx="13" hasCustomPrompt="1"/>
          </p:nvPr>
        </p:nvSpPr>
        <p:spPr>
          <a:xfrm>
            <a:off x="755650" y="1079501"/>
            <a:ext cx="7559675" cy="1152000"/>
          </a:xfrm>
        </p:spPr>
        <p:txBody>
          <a:bodyPr/>
          <a:lstStyle>
            <a:lvl1pPr>
              <a:defRPr/>
            </a:lvl1pPr>
          </a:lstStyle>
          <a:p>
            <a:r>
              <a:rPr lang="en-GB" dirty="0"/>
              <a:t>Click to insert table</a:t>
            </a:r>
          </a:p>
        </p:txBody>
      </p:sp>
      <p:sp>
        <p:nvSpPr>
          <p:cNvPr id="11" name="Tekstvak 10"/>
          <p:cNvSpPr txBox="1"/>
          <p:nvPr userDrawn="1"/>
        </p:nvSpPr>
        <p:spPr>
          <a:xfrm>
            <a:off x="-1811243" y="610998"/>
            <a:ext cx="1729409" cy="400110"/>
          </a:xfrm>
          <a:prstGeom prst="rect">
            <a:avLst/>
          </a:prstGeom>
          <a:solidFill>
            <a:schemeClr val="accent6"/>
          </a:solidFill>
        </p:spPr>
        <p:txBody>
          <a:bodyPr wrap="square" rtlCol="0">
            <a:spAutoFit/>
          </a:bodyPr>
          <a:lstStyle/>
          <a:p>
            <a:r>
              <a:rPr lang="en-US" sz="1000" baseline="0" dirty="0">
                <a:solidFill>
                  <a:schemeClr val="tx1"/>
                </a:solidFill>
              </a:rPr>
              <a:t>Add a table by clicking the table icon</a:t>
            </a:r>
            <a:endParaRPr lang="en-US" sz="1000" dirty="0">
              <a:solidFill>
                <a:schemeClr val="tx1"/>
              </a:solidFill>
            </a:endParaRPr>
          </a:p>
        </p:txBody>
      </p:sp>
      <p:sp>
        <p:nvSpPr>
          <p:cNvPr id="12" name="Tekstvak 11"/>
          <p:cNvSpPr txBox="1"/>
          <p:nvPr userDrawn="1"/>
        </p:nvSpPr>
        <p:spPr>
          <a:xfrm>
            <a:off x="-1818864" y="1307797"/>
            <a:ext cx="1769165" cy="3475658"/>
          </a:xfrm>
          <a:prstGeom prst="rect">
            <a:avLst/>
          </a:prstGeom>
          <a:solidFill>
            <a:schemeClr val="accent6"/>
          </a:solidFill>
        </p:spPr>
        <p:txBody>
          <a:bodyPr wrap="square" rtlCol="0">
            <a:noAutofit/>
          </a:bodyPr>
          <a:lstStyle/>
          <a:p>
            <a:r>
              <a:rPr lang="en-US" sz="1000" dirty="0"/>
              <a:t>Format the text by increasing or decreasing the list level.</a:t>
            </a:r>
          </a:p>
          <a:p>
            <a:endParaRPr lang="en-US" sz="1000" dirty="0"/>
          </a:p>
          <a:p>
            <a:r>
              <a:rPr lang="en-US" sz="1000" dirty="0"/>
              <a:t>Place the cursor in the text and use these </a:t>
            </a:r>
          </a:p>
          <a:p>
            <a:r>
              <a:rPr lang="en-US" sz="1000" dirty="0"/>
              <a:t>2 buttons (@ tab Start/Home - group </a:t>
            </a:r>
            <a:r>
              <a:rPr lang="en-US" sz="1000" dirty="0" err="1"/>
              <a:t>Alinea</a:t>
            </a:r>
            <a:r>
              <a:rPr lang="en-US" sz="1000" dirty="0"/>
              <a:t>/Paragraph)</a:t>
            </a:r>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r>
              <a:rPr lang="en-US" sz="1000" dirty="0"/>
              <a:t>1 = </a:t>
            </a:r>
            <a:r>
              <a:rPr lang="en-US" sz="1800" dirty="0"/>
              <a:t>19.5pt</a:t>
            </a:r>
            <a:r>
              <a:rPr lang="en-US" sz="1800" baseline="0" dirty="0"/>
              <a:t> text</a:t>
            </a:r>
            <a:endParaRPr lang="en-US" sz="1800" dirty="0"/>
          </a:p>
          <a:p>
            <a:r>
              <a:rPr lang="en-US" sz="1000" dirty="0"/>
              <a:t>2 = </a:t>
            </a:r>
            <a:r>
              <a:rPr lang="en-US" sz="1650" dirty="0"/>
              <a:t>16.5pt</a:t>
            </a:r>
            <a:r>
              <a:rPr lang="en-US" sz="1650" baseline="0" dirty="0"/>
              <a:t> text</a:t>
            </a:r>
            <a:endParaRPr lang="en-US" sz="1650" dirty="0"/>
          </a:p>
          <a:p>
            <a:r>
              <a:rPr lang="en-US" sz="1000" dirty="0"/>
              <a:t>3 = </a:t>
            </a:r>
            <a:r>
              <a:rPr lang="en-US" sz="1650" dirty="0"/>
              <a:t>• text</a:t>
            </a:r>
          </a:p>
          <a:p>
            <a:r>
              <a:rPr lang="en-US" sz="1000" dirty="0"/>
              <a:t>4 =      </a:t>
            </a:r>
            <a:r>
              <a:rPr lang="en-US" sz="1650" dirty="0"/>
              <a:t>• text</a:t>
            </a:r>
          </a:p>
          <a:p>
            <a:r>
              <a:rPr lang="en-US" sz="1000" dirty="0"/>
              <a:t>5 =           </a:t>
            </a:r>
            <a:r>
              <a:rPr lang="en-US" sz="1650" dirty="0"/>
              <a:t>• text</a:t>
            </a:r>
            <a:endParaRPr lang="en-US" sz="1650" b="1" baseline="0" dirty="0"/>
          </a:p>
        </p:txBody>
      </p:sp>
      <p:pic>
        <p:nvPicPr>
          <p:cNvPr id="13" name="Afbeelding 12"/>
          <p:cNvPicPr>
            <a:picLocks noChangeAspect="1"/>
          </p:cNvPicPr>
          <p:nvPr userDrawn="1"/>
        </p:nvPicPr>
        <p:blipFill>
          <a:blip r:embed="rId2"/>
          <a:stretch>
            <a:fillRect/>
          </a:stretch>
        </p:blipFill>
        <p:spPr>
          <a:xfrm>
            <a:off x="-1729620" y="2492375"/>
            <a:ext cx="1285875" cy="914400"/>
          </a:xfrm>
          <a:prstGeom prst="rect">
            <a:avLst/>
          </a:prstGeom>
        </p:spPr>
      </p:pic>
    </p:spTree>
    <p:extLst>
      <p:ext uri="{BB962C8B-B14F-4D97-AF65-F5344CB8AC3E}">
        <p14:creationId xmlns:p14="http://schemas.microsoft.com/office/powerpoint/2010/main" val="2399389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5650" y="586800"/>
            <a:ext cx="7563556" cy="516339"/>
          </a:xfrm>
        </p:spPr>
        <p:txBody>
          <a:bodyPr wrap="none"/>
          <a:lstStyle>
            <a:lvl1pPr>
              <a:lnSpc>
                <a:spcPct val="100000"/>
              </a:lnSpc>
              <a:defRPr sz="1950" b="0" baseline="0"/>
            </a:lvl1pPr>
          </a:lstStyle>
          <a:p>
            <a:r>
              <a:rPr lang="en-GB" dirty="0"/>
              <a:t>Example chart</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endParaRPr lang="en-GB" dirty="0"/>
          </a:p>
        </p:txBody>
      </p:sp>
      <p:sp>
        <p:nvSpPr>
          <p:cNvPr id="6" name="Footer Placeholder 5"/>
          <p:cNvSpPr>
            <a:spLocks noGrp="1"/>
          </p:cNvSpPr>
          <p:nvPr>
            <p:ph type="ftr" sz="quarter" idx="11"/>
          </p:nvPr>
        </p:nvSpPr>
        <p:spPr/>
        <p:txBody>
          <a:bodyPr/>
          <a:lstStyle/>
          <a:p>
            <a:r>
              <a:rPr lang="en-US"/>
              <a:t>All rights reserved (c) </a:t>
            </a:r>
            <a:endParaRPr lang="en-GB" dirty="0"/>
          </a:p>
        </p:txBody>
      </p:sp>
      <p:sp>
        <p:nvSpPr>
          <p:cNvPr id="7" name="Slide Number Placeholder 6"/>
          <p:cNvSpPr>
            <a:spLocks noGrp="1"/>
          </p:cNvSpPr>
          <p:nvPr>
            <p:ph type="sldNum" sz="quarter" idx="12"/>
          </p:nvPr>
        </p:nvSpPr>
        <p:spPr/>
        <p:txBody>
          <a:bodyPr/>
          <a:lstStyle/>
          <a:p>
            <a:fld id="{C194BDB0-F4EA-4DD6-8281-CCE2440D0CE0}" type="slidenum">
              <a:rPr lang="en-GB" smtClean="0"/>
              <a:t>‹#›</a:t>
            </a:fld>
            <a:endParaRPr lang="en-GB" dirty="0"/>
          </a:p>
        </p:txBody>
      </p:sp>
      <p:sp>
        <p:nvSpPr>
          <p:cNvPr id="9" name="Tijdelijke aanduiding voor grafiek 8"/>
          <p:cNvSpPr>
            <a:spLocks noGrp="1"/>
          </p:cNvSpPr>
          <p:nvPr>
            <p:ph type="chart" sz="quarter" idx="13" hasCustomPrompt="1"/>
          </p:nvPr>
        </p:nvSpPr>
        <p:spPr>
          <a:xfrm>
            <a:off x="755650" y="1079500"/>
            <a:ext cx="7559675" cy="3149600"/>
          </a:xfrm>
        </p:spPr>
        <p:txBody>
          <a:bodyPr/>
          <a:lstStyle>
            <a:lvl1pPr>
              <a:defRPr/>
            </a:lvl1pPr>
          </a:lstStyle>
          <a:p>
            <a:r>
              <a:rPr lang="en-GB" dirty="0"/>
              <a:t>Click to insert chart</a:t>
            </a:r>
          </a:p>
        </p:txBody>
      </p:sp>
      <p:sp>
        <p:nvSpPr>
          <p:cNvPr id="8" name="Tekstvak 7"/>
          <p:cNvSpPr txBox="1"/>
          <p:nvPr userDrawn="1"/>
        </p:nvSpPr>
        <p:spPr>
          <a:xfrm>
            <a:off x="-1818863" y="1449198"/>
            <a:ext cx="1729409" cy="400110"/>
          </a:xfrm>
          <a:prstGeom prst="rect">
            <a:avLst/>
          </a:prstGeom>
          <a:solidFill>
            <a:schemeClr val="accent6"/>
          </a:solidFill>
        </p:spPr>
        <p:txBody>
          <a:bodyPr wrap="square" rtlCol="0">
            <a:spAutoFit/>
          </a:bodyPr>
          <a:lstStyle/>
          <a:p>
            <a:r>
              <a:rPr lang="en-US" sz="1000" baseline="0" dirty="0">
                <a:solidFill>
                  <a:schemeClr val="tx1"/>
                </a:solidFill>
              </a:rPr>
              <a:t>Add a chart by clicking the chart icon</a:t>
            </a:r>
            <a:endParaRPr lang="en-US" sz="1000" dirty="0">
              <a:solidFill>
                <a:schemeClr val="tx1"/>
              </a:solidFill>
            </a:endParaRPr>
          </a:p>
        </p:txBody>
      </p:sp>
    </p:spTree>
    <p:extLst>
      <p:ext uri="{BB962C8B-B14F-4D97-AF65-F5344CB8AC3E}">
        <p14:creationId xmlns:p14="http://schemas.microsoft.com/office/powerpoint/2010/main" val="4202347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Title in the middle">
    <p:spTree>
      <p:nvGrpSpPr>
        <p:cNvPr id="1" name=""/>
        <p:cNvGrpSpPr/>
        <p:nvPr/>
      </p:nvGrpSpPr>
      <p:grpSpPr>
        <a:xfrm>
          <a:off x="0" y="0"/>
          <a:ext cx="0" cy="0"/>
          <a:chOff x="0" y="0"/>
          <a:chExt cx="0" cy="0"/>
        </a:xfrm>
      </p:grpSpPr>
      <p:sp>
        <p:nvSpPr>
          <p:cNvPr id="4" name="Black75"/>
          <p:cNvSpPr/>
          <p:nvPr userDrawn="1"/>
        </p:nvSpPr>
        <p:spPr>
          <a:xfrm>
            <a:off x="0" y="1836000"/>
            <a:ext cx="9144000" cy="1080000"/>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hasCustomPrompt="1"/>
          </p:nvPr>
        </p:nvSpPr>
        <p:spPr>
          <a:xfrm>
            <a:off x="-1" y="1835549"/>
            <a:ext cx="9143999" cy="792000"/>
          </a:xfrm>
          <a:solidFill>
            <a:schemeClr val="tx2">
              <a:alpha val="50000"/>
            </a:schemeClr>
          </a:solidFill>
        </p:spPr>
        <p:txBody>
          <a:bodyPr lIns="756000" rIns="1962000" anchor="ctr"/>
          <a:lstStyle>
            <a:lvl1pPr algn="l">
              <a:lnSpc>
                <a:spcPts val="2300"/>
              </a:lnSpc>
              <a:defRPr sz="2200">
                <a:solidFill>
                  <a:schemeClr val="bg1"/>
                </a:solidFill>
              </a:defRPr>
            </a:lvl1pPr>
          </a:lstStyle>
          <a:p>
            <a:r>
              <a:rPr lang="en-GB" dirty="0"/>
              <a:t>Example of a title in the middle</a:t>
            </a:r>
          </a:p>
        </p:txBody>
      </p:sp>
      <p:sp>
        <p:nvSpPr>
          <p:cNvPr id="3" name="Subtitle 2"/>
          <p:cNvSpPr>
            <a:spLocks noGrp="1"/>
          </p:cNvSpPr>
          <p:nvPr>
            <p:ph type="subTitle" idx="1" hasCustomPrompt="1"/>
          </p:nvPr>
        </p:nvSpPr>
        <p:spPr>
          <a:xfrm>
            <a:off x="-1" y="2628097"/>
            <a:ext cx="9143999" cy="288000"/>
          </a:xfrm>
          <a:solidFill>
            <a:schemeClr val="tx2">
              <a:alpha val="50000"/>
            </a:schemeClr>
          </a:solidFill>
          <a:ln>
            <a:noFill/>
          </a:ln>
        </p:spPr>
        <p:txBody>
          <a:bodyPr wrap="none" lIns="756000" tIns="18000" rIns="1962000"/>
          <a:lstStyle>
            <a:lvl1pPr marL="0" indent="0" algn="l">
              <a:buNone/>
              <a:defRPr sz="1000" b="1" cap="all"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SUBTITLE OR DATE</a:t>
            </a:r>
          </a:p>
        </p:txBody>
      </p:sp>
      <p:pic>
        <p:nvPicPr>
          <p:cNvPr id="7" name="Picture 2">
            <a:extLst>
              <a:ext uri="{FF2B5EF4-FFF2-40B4-BE49-F238E27FC236}">
                <a16:creationId xmlns:a16="http://schemas.microsoft.com/office/drawing/2014/main" id="{521D38FC-6D70-0146-84E1-32B3F0A2D642}"/>
              </a:ext>
            </a:extLst>
          </p:cNvPr>
          <p:cNvPicPr>
            <a:picLocks noChangeAspect="1"/>
          </p:cNvPicPr>
          <p:nvPr userDrawn="1"/>
        </p:nvPicPr>
        <p:blipFill>
          <a:blip r:embed="rId2"/>
          <a:stretch>
            <a:fillRect/>
          </a:stretch>
        </p:blipFill>
        <p:spPr>
          <a:xfrm>
            <a:off x="7340600" y="4568825"/>
            <a:ext cx="1803400" cy="574675"/>
          </a:xfrm>
          <a:prstGeom prst="rect">
            <a:avLst/>
          </a:prstGeom>
        </p:spPr>
      </p:pic>
      <p:sp>
        <p:nvSpPr>
          <p:cNvPr id="9" name="Tijdelijke aanduiding voor tekst 8"/>
          <p:cNvSpPr>
            <a:spLocks noGrp="1"/>
          </p:cNvSpPr>
          <p:nvPr>
            <p:ph type="body" sz="quarter" idx="13" hasCustomPrompt="1"/>
          </p:nvPr>
        </p:nvSpPr>
        <p:spPr>
          <a:xfrm>
            <a:off x="0" y="3990975"/>
            <a:ext cx="9143999" cy="576263"/>
          </a:xfrm>
          <a:solidFill>
            <a:srgbClr val="000000">
              <a:alpha val="25098"/>
            </a:srgbClr>
          </a:solidFill>
          <a:ln>
            <a:noFill/>
          </a:ln>
        </p:spPr>
        <p:txBody>
          <a:bodyPr lIns="756000" anchor="ctr" anchorCtr="0"/>
          <a:lstStyle>
            <a:lvl1pPr>
              <a:defRPr sz="1100" b="1">
                <a:solidFill>
                  <a:schemeClr val="bg1"/>
                </a:solidFill>
              </a:defRPr>
            </a:lvl1pPr>
          </a:lstStyle>
          <a:p>
            <a:pPr lvl="0"/>
            <a:r>
              <a:rPr lang="en-GB" dirty="0"/>
              <a:t>Name, Function</a:t>
            </a:r>
          </a:p>
        </p:txBody>
      </p:sp>
      <p:sp>
        <p:nvSpPr>
          <p:cNvPr id="11" name="Tijdelijke aanduiding voor tekst 8"/>
          <p:cNvSpPr>
            <a:spLocks noGrp="1"/>
          </p:cNvSpPr>
          <p:nvPr>
            <p:ph type="body" sz="quarter" idx="14" hasCustomPrompt="1"/>
          </p:nvPr>
        </p:nvSpPr>
        <p:spPr>
          <a:xfrm>
            <a:off x="-6667" y="4567237"/>
            <a:ext cx="7347267" cy="576263"/>
          </a:xfrm>
          <a:solidFill>
            <a:srgbClr val="FFFFFF"/>
          </a:solidFill>
          <a:ln>
            <a:noFill/>
          </a:ln>
        </p:spPr>
        <p:txBody>
          <a:bodyPr lIns="756000" anchor="ctr" anchorCtr="0"/>
          <a:lstStyle>
            <a:lvl1pPr>
              <a:defRPr sz="1100" b="0" baseline="0">
                <a:solidFill>
                  <a:schemeClr val="tx1"/>
                </a:solidFill>
              </a:defRPr>
            </a:lvl1pPr>
          </a:lstStyle>
          <a:p>
            <a:pPr lvl="0"/>
            <a:r>
              <a:rPr lang="en-GB" dirty="0"/>
              <a:t>Department, Sub department or Capacity Group</a:t>
            </a:r>
          </a:p>
        </p:txBody>
      </p:sp>
      <p:sp>
        <p:nvSpPr>
          <p:cNvPr id="10" name="Tekstvak 9"/>
          <p:cNvSpPr txBox="1"/>
          <p:nvPr userDrawn="1"/>
        </p:nvSpPr>
        <p:spPr>
          <a:xfrm>
            <a:off x="-1811243" y="610998"/>
            <a:ext cx="1729409" cy="1631216"/>
          </a:xfrm>
          <a:prstGeom prst="rect">
            <a:avLst/>
          </a:prstGeom>
          <a:solidFill>
            <a:schemeClr val="accent6"/>
          </a:solidFill>
        </p:spPr>
        <p:txBody>
          <a:bodyPr wrap="square" rtlCol="0">
            <a:spAutoFit/>
          </a:bodyPr>
          <a:lstStyle/>
          <a:p>
            <a:r>
              <a:rPr lang="en-US" sz="1000" baseline="0" dirty="0">
                <a:solidFill>
                  <a:schemeClr val="tx1"/>
                </a:solidFill>
              </a:rPr>
              <a:t>Add a background image by </a:t>
            </a:r>
          </a:p>
          <a:p>
            <a:endParaRPr lang="en-US" sz="1000" baseline="0" dirty="0">
              <a:solidFill>
                <a:schemeClr val="tx1"/>
              </a:solidFill>
            </a:endParaRPr>
          </a:p>
          <a:p>
            <a:pPr marL="85725" lvl="0" indent="-85725">
              <a:buFont typeface="Arial" panose="020B0604020202020204" pitchFamily="34" charset="0"/>
              <a:buChar char="•"/>
            </a:pPr>
            <a:r>
              <a:rPr lang="en-US" sz="1000" baseline="0" dirty="0">
                <a:solidFill>
                  <a:schemeClr val="tx1"/>
                </a:solidFill>
              </a:rPr>
              <a:t>Right-click -&gt; ‘Format background...',</a:t>
            </a:r>
          </a:p>
          <a:p>
            <a:pPr marL="171450" lvl="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Choose ‘Fill by image’ or ‘</a:t>
            </a:r>
            <a:r>
              <a:rPr lang="en-US" sz="1000" baseline="0" dirty="0" err="1">
                <a:solidFill>
                  <a:schemeClr val="tx1"/>
                </a:solidFill>
              </a:rPr>
              <a:t>Bitmappattern</a:t>
            </a:r>
            <a:r>
              <a:rPr lang="en-US" sz="1000" baseline="0" dirty="0">
                <a:solidFill>
                  <a:schemeClr val="tx1"/>
                </a:solidFill>
              </a:rPr>
              <a:t>’,</a:t>
            </a:r>
          </a:p>
          <a:p>
            <a:pPr marL="17145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Click the ‘File...’-button to browse for an image.</a:t>
            </a:r>
          </a:p>
        </p:txBody>
      </p:sp>
    </p:spTree>
    <p:extLst>
      <p:ext uri="{BB962C8B-B14F-4D97-AF65-F5344CB8AC3E}">
        <p14:creationId xmlns:p14="http://schemas.microsoft.com/office/powerpoint/2010/main" val="2931105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Title at the bottom">
    <p:spTree>
      <p:nvGrpSpPr>
        <p:cNvPr id="1" name=""/>
        <p:cNvGrpSpPr/>
        <p:nvPr/>
      </p:nvGrpSpPr>
      <p:grpSpPr>
        <a:xfrm>
          <a:off x="0" y="0"/>
          <a:ext cx="0" cy="0"/>
          <a:chOff x="0" y="0"/>
          <a:chExt cx="0" cy="0"/>
        </a:xfrm>
      </p:grpSpPr>
      <p:sp>
        <p:nvSpPr>
          <p:cNvPr id="8" name="Black75"/>
          <p:cNvSpPr/>
          <p:nvPr userDrawn="1"/>
        </p:nvSpPr>
        <p:spPr>
          <a:xfrm>
            <a:off x="0" y="2916000"/>
            <a:ext cx="9144000" cy="1080000"/>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hasCustomPrompt="1"/>
          </p:nvPr>
        </p:nvSpPr>
        <p:spPr>
          <a:xfrm>
            <a:off x="-1" y="2915049"/>
            <a:ext cx="9143999" cy="792000"/>
          </a:xfrm>
          <a:solidFill>
            <a:schemeClr val="tx2">
              <a:alpha val="50000"/>
            </a:schemeClr>
          </a:solidFill>
        </p:spPr>
        <p:txBody>
          <a:bodyPr lIns="756000" rIns="1962000" anchor="ctr"/>
          <a:lstStyle>
            <a:lvl1pPr algn="l">
              <a:lnSpc>
                <a:spcPts val="2300"/>
              </a:lnSpc>
              <a:defRPr sz="2200">
                <a:solidFill>
                  <a:schemeClr val="bg1"/>
                </a:solidFill>
              </a:defRPr>
            </a:lvl1pPr>
          </a:lstStyle>
          <a:p>
            <a:r>
              <a:rPr lang="en-GB" dirty="0"/>
              <a:t>Example of a title at the bottom</a:t>
            </a:r>
          </a:p>
        </p:txBody>
      </p:sp>
      <p:sp>
        <p:nvSpPr>
          <p:cNvPr id="3" name="Subtitle 2"/>
          <p:cNvSpPr>
            <a:spLocks noGrp="1"/>
          </p:cNvSpPr>
          <p:nvPr>
            <p:ph type="subTitle" idx="1" hasCustomPrompt="1"/>
          </p:nvPr>
        </p:nvSpPr>
        <p:spPr>
          <a:xfrm>
            <a:off x="-1" y="3708591"/>
            <a:ext cx="9143999" cy="288000"/>
          </a:xfrm>
          <a:solidFill>
            <a:schemeClr val="tx2">
              <a:alpha val="50000"/>
            </a:schemeClr>
          </a:solidFill>
          <a:ln>
            <a:noFill/>
          </a:ln>
        </p:spPr>
        <p:txBody>
          <a:bodyPr wrap="none" lIns="756000" tIns="18000" rIns="1962000"/>
          <a:lstStyle>
            <a:lvl1pPr marL="0" indent="0" algn="l">
              <a:buNone/>
              <a:defRPr sz="1000" b="1" cap="all"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SUBTITLE OR DATE</a:t>
            </a:r>
          </a:p>
        </p:txBody>
      </p:sp>
      <p:pic>
        <p:nvPicPr>
          <p:cNvPr id="7" name="Picture 2">
            <a:extLst>
              <a:ext uri="{FF2B5EF4-FFF2-40B4-BE49-F238E27FC236}">
                <a16:creationId xmlns:a16="http://schemas.microsoft.com/office/drawing/2014/main" id="{521D38FC-6D70-0146-84E1-32B3F0A2D642}"/>
              </a:ext>
            </a:extLst>
          </p:cNvPr>
          <p:cNvPicPr>
            <a:picLocks noChangeAspect="1"/>
          </p:cNvPicPr>
          <p:nvPr userDrawn="1"/>
        </p:nvPicPr>
        <p:blipFill>
          <a:blip r:embed="rId2"/>
          <a:stretch>
            <a:fillRect/>
          </a:stretch>
        </p:blipFill>
        <p:spPr>
          <a:xfrm>
            <a:off x="7340600" y="4568825"/>
            <a:ext cx="1803400" cy="574675"/>
          </a:xfrm>
          <a:prstGeom prst="rect">
            <a:avLst/>
          </a:prstGeom>
        </p:spPr>
      </p:pic>
      <p:sp>
        <p:nvSpPr>
          <p:cNvPr id="9" name="Tijdelijke aanduiding voor tekst 8"/>
          <p:cNvSpPr>
            <a:spLocks noGrp="1"/>
          </p:cNvSpPr>
          <p:nvPr>
            <p:ph type="body" sz="quarter" idx="13" hasCustomPrompt="1"/>
          </p:nvPr>
        </p:nvSpPr>
        <p:spPr>
          <a:xfrm>
            <a:off x="0" y="3990975"/>
            <a:ext cx="9143999" cy="576263"/>
          </a:xfrm>
          <a:solidFill>
            <a:srgbClr val="000000">
              <a:alpha val="25098"/>
            </a:srgbClr>
          </a:solidFill>
          <a:ln>
            <a:noFill/>
          </a:ln>
        </p:spPr>
        <p:txBody>
          <a:bodyPr lIns="756000" anchor="ctr" anchorCtr="0"/>
          <a:lstStyle>
            <a:lvl1pPr>
              <a:defRPr sz="1100" b="1">
                <a:solidFill>
                  <a:schemeClr val="bg1"/>
                </a:solidFill>
              </a:defRPr>
            </a:lvl1pPr>
          </a:lstStyle>
          <a:p>
            <a:pPr lvl="0"/>
            <a:r>
              <a:rPr lang="en-GB" dirty="0"/>
              <a:t>Name, Function</a:t>
            </a:r>
          </a:p>
        </p:txBody>
      </p:sp>
      <p:sp>
        <p:nvSpPr>
          <p:cNvPr id="11" name="Tijdelijke aanduiding voor tekst 8"/>
          <p:cNvSpPr>
            <a:spLocks noGrp="1"/>
          </p:cNvSpPr>
          <p:nvPr>
            <p:ph type="body" sz="quarter" idx="14" hasCustomPrompt="1"/>
          </p:nvPr>
        </p:nvSpPr>
        <p:spPr>
          <a:xfrm>
            <a:off x="-6667" y="4567237"/>
            <a:ext cx="7347267" cy="576263"/>
          </a:xfrm>
          <a:solidFill>
            <a:srgbClr val="FFFFFF"/>
          </a:solidFill>
          <a:ln>
            <a:noFill/>
          </a:ln>
        </p:spPr>
        <p:txBody>
          <a:bodyPr lIns="756000" anchor="ctr" anchorCtr="0"/>
          <a:lstStyle>
            <a:lvl1pPr>
              <a:defRPr sz="1100" b="0" baseline="0">
                <a:solidFill>
                  <a:schemeClr val="tx1"/>
                </a:solidFill>
              </a:defRPr>
            </a:lvl1pPr>
          </a:lstStyle>
          <a:p>
            <a:pPr lvl="0"/>
            <a:r>
              <a:rPr lang="en-GB" dirty="0"/>
              <a:t>Department, Sub department or Capacity Group</a:t>
            </a:r>
          </a:p>
        </p:txBody>
      </p:sp>
      <p:sp>
        <p:nvSpPr>
          <p:cNvPr id="10" name="Tekstvak 9"/>
          <p:cNvSpPr txBox="1"/>
          <p:nvPr userDrawn="1"/>
        </p:nvSpPr>
        <p:spPr>
          <a:xfrm>
            <a:off x="-1811243" y="610998"/>
            <a:ext cx="1729409" cy="1631216"/>
          </a:xfrm>
          <a:prstGeom prst="rect">
            <a:avLst/>
          </a:prstGeom>
          <a:solidFill>
            <a:schemeClr val="accent6"/>
          </a:solidFill>
        </p:spPr>
        <p:txBody>
          <a:bodyPr wrap="square" rtlCol="0">
            <a:spAutoFit/>
          </a:bodyPr>
          <a:lstStyle/>
          <a:p>
            <a:r>
              <a:rPr lang="en-US" sz="1000" baseline="0" dirty="0">
                <a:solidFill>
                  <a:schemeClr val="tx1"/>
                </a:solidFill>
              </a:rPr>
              <a:t>Add a background image by </a:t>
            </a:r>
          </a:p>
          <a:p>
            <a:endParaRPr lang="en-US" sz="1000" baseline="0" dirty="0">
              <a:solidFill>
                <a:schemeClr val="tx1"/>
              </a:solidFill>
            </a:endParaRPr>
          </a:p>
          <a:p>
            <a:pPr marL="85725" lvl="0" indent="-85725">
              <a:buFont typeface="Arial" panose="020B0604020202020204" pitchFamily="34" charset="0"/>
              <a:buChar char="•"/>
            </a:pPr>
            <a:r>
              <a:rPr lang="en-US" sz="1000" baseline="0" dirty="0">
                <a:solidFill>
                  <a:schemeClr val="tx1"/>
                </a:solidFill>
              </a:rPr>
              <a:t>Right-click -&gt; ‘Format background...',</a:t>
            </a:r>
          </a:p>
          <a:p>
            <a:pPr marL="171450" lvl="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Choose ‘Fill by image’ or ‘</a:t>
            </a:r>
            <a:r>
              <a:rPr lang="en-US" sz="1000" baseline="0" dirty="0" err="1">
                <a:solidFill>
                  <a:schemeClr val="tx1"/>
                </a:solidFill>
              </a:rPr>
              <a:t>Bitmappattern</a:t>
            </a:r>
            <a:r>
              <a:rPr lang="en-US" sz="1000" baseline="0" dirty="0">
                <a:solidFill>
                  <a:schemeClr val="tx1"/>
                </a:solidFill>
              </a:rPr>
              <a:t>’,</a:t>
            </a:r>
          </a:p>
          <a:p>
            <a:pPr marL="171450" indent="-171450">
              <a:buFont typeface="Arial" panose="020B0604020202020204" pitchFamily="34" charset="0"/>
              <a:buChar char="•"/>
            </a:pPr>
            <a:endParaRPr lang="en-US" sz="1000" baseline="0" dirty="0">
              <a:solidFill>
                <a:schemeClr val="tx1"/>
              </a:solidFill>
            </a:endParaRPr>
          </a:p>
          <a:p>
            <a:pPr marL="85725" indent="-85725">
              <a:buFont typeface="Arial" panose="020B0604020202020204" pitchFamily="34" charset="0"/>
              <a:buChar char="•"/>
            </a:pPr>
            <a:r>
              <a:rPr lang="en-US" sz="1000" baseline="0" dirty="0">
                <a:solidFill>
                  <a:schemeClr val="tx1"/>
                </a:solidFill>
              </a:rPr>
              <a:t>Click the ‘File...’-button to browse for an image.</a:t>
            </a:r>
          </a:p>
        </p:txBody>
      </p:sp>
    </p:spTree>
    <p:extLst>
      <p:ext uri="{BB962C8B-B14F-4D97-AF65-F5344CB8AC3E}">
        <p14:creationId xmlns:p14="http://schemas.microsoft.com/office/powerpoint/2010/main" val="223749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ex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dirty="0"/>
              <a:t>This is an example of a 27 </a:t>
            </a:r>
            <a:r>
              <a:rPr lang="en-GB" dirty="0" err="1"/>
              <a:t>pt</a:t>
            </a:r>
            <a:r>
              <a:rPr lang="en-GB" dirty="0"/>
              <a:t> headline with 27 </a:t>
            </a:r>
            <a:r>
              <a:rPr lang="en-GB" dirty="0" err="1"/>
              <a:t>pt</a:t>
            </a:r>
            <a:r>
              <a:rPr lang="en-GB" dirty="0"/>
              <a:t> line spacing</a:t>
            </a:r>
          </a:p>
        </p:txBody>
      </p:sp>
      <p:sp>
        <p:nvSpPr>
          <p:cNvPr id="3" name="Content Placeholder 2"/>
          <p:cNvSpPr>
            <a:spLocks noGrp="1"/>
          </p:cNvSpPr>
          <p:nvPr>
            <p:ph idx="1" hasCustomPrompt="1"/>
          </p:nvPr>
        </p:nvSpPr>
        <p:spPr/>
        <p:txBody>
          <a:bodyPr/>
          <a:lstStyle>
            <a:lvl1pPr>
              <a:defRPr baseline="0"/>
            </a:lvl1pPr>
          </a:lstStyle>
          <a:p>
            <a:pPr lvl="0"/>
            <a:r>
              <a:rPr lang="en-GB" dirty="0"/>
              <a:t>Click to enter text</a:t>
            </a:r>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endParaRPr lang="en-GB" dirty="0"/>
          </a:p>
        </p:txBody>
      </p:sp>
      <p:sp>
        <p:nvSpPr>
          <p:cNvPr id="5" name="Footer Placeholder 4"/>
          <p:cNvSpPr>
            <a:spLocks noGrp="1"/>
          </p:cNvSpPr>
          <p:nvPr>
            <p:ph type="ftr" sz="quarter" idx="11"/>
          </p:nvPr>
        </p:nvSpPr>
        <p:spPr/>
        <p:txBody>
          <a:bodyPr/>
          <a:lstStyle/>
          <a:p>
            <a:r>
              <a:rPr lang="en-US"/>
              <a:t>All rights reserved (c) </a:t>
            </a:r>
            <a:endParaRPr lang="en-GB" dirty="0"/>
          </a:p>
        </p:txBody>
      </p:sp>
      <p:sp>
        <p:nvSpPr>
          <p:cNvPr id="6" name="Slide Number Placeholder 5"/>
          <p:cNvSpPr>
            <a:spLocks noGrp="1"/>
          </p:cNvSpPr>
          <p:nvPr>
            <p:ph type="sldNum" sz="quarter" idx="12"/>
          </p:nvPr>
        </p:nvSpPr>
        <p:spPr/>
        <p:txBody>
          <a:bodyPr/>
          <a:lstStyle/>
          <a:p>
            <a:fld id="{C194BDB0-F4EA-4DD6-8281-CCE2440D0CE0}" type="slidenum">
              <a:rPr lang="en-GB" smtClean="0"/>
              <a:t>‹#›</a:t>
            </a:fld>
            <a:endParaRPr lang="en-GB" dirty="0"/>
          </a:p>
        </p:txBody>
      </p:sp>
      <p:sp>
        <p:nvSpPr>
          <p:cNvPr id="7" name="Tekstvak 6"/>
          <p:cNvSpPr txBox="1"/>
          <p:nvPr userDrawn="1"/>
        </p:nvSpPr>
        <p:spPr>
          <a:xfrm>
            <a:off x="-1818864" y="1307797"/>
            <a:ext cx="1769165" cy="3475658"/>
          </a:xfrm>
          <a:prstGeom prst="rect">
            <a:avLst/>
          </a:prstGeom>
          <a:solidFill>
            <a:schemeClr val="accent6"/>
          </a:solidFill>
        </p:spPr>
        <p:txBody>
          <a:bodyPr wrap="square" rtlCol="0">
            <a:noAutofit/>
          </a:bodyPr>
          <a:lstStyle/>
          <a:p>
            <a:r>
              <a:rPr lang="en-US" sz="1000" dirty="0"/>
              <a:t>Format the text by increasing or decreasing the list level.</a:t>
            </a:r>
          </a:p>
          <a:p>
            <a:endParaRPr lang="en-US" sz="1000" dirty="0"/>
          </a:p>
          <a:p>
            <a:r>
              <a:rPr lang="en-US" sz="1000" dirty="0"/>
              <a:t>Place the cursor in the text and use these </a:t>
            </a:r>
          </a:p>
          <a:p>
            <a:r>
              <a:rPr lang="en-US" sz="1000" dirty="0"/>
              <a:t>2 buttons (@ tab Start/Home - group </a:t>
            </a:r>
            <a:r>
              <a:rPr lang="en-US" sz="1000" dirty="0" err="1"/>
              <a:t>Alinea</a:t>
            </a:r>
            <a:r>
              <a:rPr lang="en-US" sz="1000" dirty="0"/>
              <a:t>/Paragraph)</a:t>
            </a:r>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r>
              <a:rPr lang="en-US" sz="1000" dirty="0"/>
              <a:t>1 = </a:t>
            </a:r>
            <a:r>
              <a:rPr lang="en-US" sz="1800" dirty="0"/>
              <a:t>19.5pt</a:t>
            </a:r>
            <a:r>
              <a:rPr lang="en-US" sz="1800" baseline="0" dirty="0"/>
              <a:t> text</a:t>
            </a:r>
            <a:endParaRPr lang="en-US" sz="1800" dirty="0"/>
          </a:p>
          <a:p>
            <a:r>
              <a:rPr lang="en-US" sz="1000" dirty="0"/>
              <a:t>2 = </a:t>
            </a:r>
            <a:r>
              <a:rPr lang="en-US" sz="1650" dirty="0"/>
              <a:t>16.5pt</a:t>
            </a:r>
            <a:r>
              <a:rPr lang="en-US" sz="1650" baseline="0" dirty="0"/>
              <a:t> text</a:t>
            </a:r>
            <a:endParaRPr lang="en-US" sz="1650" dirty="0"/>
          </a:p>
          <a:p>
            <a:r>
              <a:rPr lang="en-US" sz="1000" dirty="0"/>
              <a:t>3 = </a:t>
            </a:r>
            <a:r>
              <a:rPr lang="en-US" sz="1650" dirty="0"/>
              <a:t>• text</a:t>
            </a:r>
          </a:p>
          <a:p>
            <a:r>
              <a:rPr lang="en-US" sz="1000" dirty="0"/>
              <a:t>4 =      </a:t>
            </a:r>
            <a:r>
              <a:rPr lang="en-US" sz="1650" dirty="0"/>
              <a:t>• text</a:t>
            </a:r>
          </a:p>
          <a:p>
            <a:r>
              <a:rPr lang="en-US" sz="1000" dirty="0"/>
              <a:t>5 =           </a:t>
            </a:r>
            <a:r>
              <a:rPr lang="en-US" sz="1650" dirty="0"/>
              <a:t>• text</a:t>
            </a:r>
            <a:endParaRPr lang="en-US" sz="1650" b="1" baseline="0" dirty="0"/>
          </a:p>
        </p:txBody>
      </p:sp>
      <p:pic>
        <p:nvPicPr>
          <p:cNvPr id="8" name="Afbeelding 7"/>
          <p:cNvPicPr>
            <a:picLocks noChangeAspect="1"/>
          </p:cNvPicPr>
          <p:nvPr userDrawn="1"/>
        </p:nvPicPr>
        <p:blipFill>
          <a:blip r:embed="rId2"/>
          <a:stretch>
            <a:fillRect/>
          </a:stretch>
        </p:blipFill>
        <p:spPr>
          <a:xfrm>
            <a:off x="-1729620" y="2492375"/>
            <a:ext cx="1285875" cy="914400"/>
          </a:xfrm>
          <a:prstGeom prst="rect">
            <a:avLst/>
          </a:prstGeom>
        </p:spPr>
      </p:pic>
    </p:spTree>
    <p:extLst>
      <p:ext uri="{BB962C8B-B14F-4D97-AF65-F5344CB8AC3E}">
        <p14:creationId xmlns:p14="http://schemas.microsoft.com/office/powerpoint/2010/main" val="419483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8825" y="585793"/>
            <a:ext cx="3595688" cy="732238"/>
          </a:xfrm>
        </p:spPr>
        <p:txBody>
          <a:bodyPr/>
          <a:lstStyle>
            <a:lvl1pPr>
              <a:lnSpc>
                <a:spcPct val="100000"/>
              </a:lnSpc>
              <a:defRPr sz="1950" b="0" baseline="0"/>
            </a:lvl1pPr>
          </a:lstStyle>
          <a:p>
            <a:r>
              <a:rPr lang="en-GB" dirty="0"/>
              <a:t>This is an example of 19,5 </a:t>
            </a:r>
            <a:r>
              <a:rPr lang="en-GB" dirty="0" err="1"/>
              <a:t>pt</a:t>
            </a:r>
            <a:r>
              <a:rPr lang="en-GB" dirty="0"/>
              <a:t> text with single line spacing</a:t>
            </a:r>
          </a:p>
        </p:txBody>
      </p:sp>
      <p:sp>
        <p:nvSpPr>
          <p:cNvPr id="3" name="Content Placeholder 2"/>
          <p:cNvSpPr>
            <a:spLocks noGrp="1"/>
          </p:cNvSpPr>
          <p:nvPr>
            <p:ph sz="half" idx="1" hasCustomPrompt="1"/>
          </p:nvPr>
        </p:nvSpPr>
        <p:spPr>
          <a:xfrm>
            <a:off x="755650" y="1295401"/>
            <a:ext cx="3598863" cy="2933700"/>
          </a:xfrm>
        </p:spPr>
        <p:txBody>
          <a:bodyPr/>
          <a:lstStyle>
            <a:lvl1pPr>
              <a:defRPr/>
            </a:lvl1pPr>
          </a:lstStyle>
          <a:p>
            <a:pPr lvl="0"/>
            <a:r>
              <a:rPr lang="en-GB" dirty="0"/>
              <a:t>Click to enter text</a:t>
            </a:r>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4" name="Content Placeholder 3"/>
          <p:cNvSpPr>
            <a:spLocks noGrp="1"/>
          </p:cNvSpPr>
          <p:nvPr>
            <p:ph sz="half" idx="2" hasCustomPrompt="1"/>
          </p:nvPr>
        </p:nvSpPr>
        <p:spPr>
          <a:xfrm>
            <a:off x="4723606" y="1296000"/>
            <a:ext cx="3595688" cy="2933101"/>
          </a:xfrm>
        </p:spPr>
        <p:txBody>
          <a:bodyPr/>
          <a:lstStyle>
            <a:lvl1pPr>
              <a:defRPr/>
            </a:lvl1pPr>
          </a:lstStyle>
          <a:p>
            <a:pPr lvl="0"/>
            <a:r>
              <a:rPr lang="en-GB" dirty="0"/>
              <a:t>Click to enter text</a:t>
            </a:r>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endParaRPr lang="en-GB" dirty="0"/>
          </a:p>
        </p:txBody>
      </p:sp>
      <p:sp>
        <p:nvSpPr>
          <p:cNvPr id="6" name="Footer Placeholder 5"/>
          <p:cNvSpPr>
            <a:spLocks noGrp="1"/>
          </p:cNvSpPr>
          <p:nvPr>
            <p:ph type="ftr" sz="quarter" idx="11"/>
          </p:nvPr>
        </p:nvSpPr>
        <p:spPr/>
        <p:txBody>
          <a:bodyPr/>
          <a:lstStyle/>
          <a:p>
            <a:r>
              <a:rPr lang="en-US"/>
              <a:t>All rights reserved (c) </a:t>
            </a:r>
            <a:endParaRPr lang="en-GB" dirty="0"/>
          </a:p>
        </p:txBody>
      </p:sp>
      <p:sp>
        <p:nvSpPr>
          <p:cNvPr id="7" name="Slide Number Placeholder 6"/>
          <p:cNvSpPr>
            <a:spLocks noGrp="1"/>
          </p:cNvSpPr>
          <p:nvPr>
            <p:ph type="sldNum" sz="quarter" idx="12"/>
          </p:nvPr>
        </p:nvSpPr>
        <p:spPr/>
        <p:txBody>
          <a:bodyPr/>
          <a:lstStyle/>
          <a:p>
            <a:fld id="{C194BDB0-F4EA-4DD6-8281-CCE2440D0CE0}" type="slidenum">
              <a:rPr lang="en-GB" smtClean="0"/>
              <a:t>‹#›</a:t>
            </a:fld>
            <a:endParaRPr lang="en-GB" dirty="0"/>
          </a:p>
        </p:txBody>
      </p:sp>
      <p:sp>
        <p:nvSpPr>
          <p:cNvPr id="9" name="Text Placeholder 2"/>
          <p:cNvSpPr>
            <a:spLocks noGrp="1"/>
          </p:cNvSpPr>
          <p:nvPr>
            <p:ph type="body" idx="13" hasCustomPrompt="1"/>
          </p:nvPr>
        </p:nvSpPr>
        <p:spPr>
          <a:xfrm>
            <a:off x="4714875" y="586800"/>
            <a:ext cx="3604419" cy="732238"/>
          </a:xfrm>
        </p:spPr>
        <p:txBody>
          <a:bodyPr anchor="t"/>
          <a:lstStyle>
            <a:lvl1pPr marL="0" indent="0">
              <a:buNone/>
              <a:defRPr lang="nl-NL" sz="1950" b="0" kern="1200" baseline="0" dirty="0" smtClean="0">
                <a:solidFill>
                  <a:schemeClr val="tx1"/>
                </a:solidFill>
                <a:latin typeface="+mj-lt"/>
                <a:ea typeface="+mj-ea"/>
                <a:cs typeface="+mj-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Click to enter text</a:t>
            </a:r>
          </a:p>
        </p:txBody>
      </p:sp>
      <p:sp>
        <p:nvSpPr>
          <p:cNvPr id="12" name="Tekstvak 11"/>
          <p:cNvSpPr txBox="1"/>
          <p:nvPr userDrawn="1"/>
        </p:nvSpPr>
        <p:spPr>
          <a:xfrm>
            <a:off x="-1818864" y="1307797"/>
            <a:ext cx="1769165" cy="3475658"/>
          </a:xfrm>
          <a:prstGeom prst="rect">
            <a:avLst/>
          </a:prstGeom>
          <a:solidFill>
            <a:schemeClr val="accent6"/>
          </a:solidFill>
        </p:spPr>
        <p:txBody>
          <a:bodyPr wrap="square" rtlCol="0">
            <a:noAutofit/>
          </a:bodyPr>
          <a:lstStyle/>
          <a:p>
            <a:r>
              <a:rPr lang="en-US" sz="1000" dirty="0"/>
              <a:t>Format the text by increasing or decreasing the list level.</a:t>
            </a:r>
          </a:p>
          <a:p>
            <a:endParaRPr lang="en-US" sz="1000" dirty="0"/>
          </a:p>
          <a:p>
            <a:r>
              <a:rPr lang="en-US" sz="1000" dirty="0"/>
              <a:t>Place the cursor in the text and use these </a:t>
            </a:r>
          </a:p>
          <a:p>
            <a:r>
              <a:rPr lang="en-US" sz="1000" dirty="0"/>
              <a:t>2 buttons (@ tab Start/Home - group </a:t>
            </a:r>
            <a:r>
              <a:rPr lang="en-US" sz="1000" dirty="0" err="1"/>
              <a:t>Alinea</a:t>
            </a:r>
            <a:r>
              <a:rPr lang="en-US" sz="1000" dirty="0"/>
              <a:t>/Paragraph)</a:t>
            </a:r>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r>
              <a:rPr lang="en-US" sz="1000" dirty="0"/>
              <a:t>1 = </a:t>
            </a:r>
            <a:r>
              <a:rPr lang="en-US" sz="1800" dirty="0"/>
              <a:t>19.5pt</a:t>
            </a:r>
            <a:r>
              <a:rPr lang="en-US" sz="1800" baseline="0" dirty="0"/>
              <a:t> text</a:t>
            </a:r>
            <a:endParaRPr lang="en-US" sz="1800" dirty="0"/>
          </a:p>
          <a:p>
            <a:r>
              <a:rPr lang="en-US" sz="1000" dirty="0"/>
              <a:t>2 = </a:t>
            </a:r>
            <a:r>
              <a:rPr lang="en-US" sz="1650" dirty="0"/>
              <a:t>16.5pt</a:t>
            </a:r>
            <a:r>
              <a:rPr lang="en-US" sz="1650" baseline="0" dirty="0"/>
              <a:t> text</a:t>
            </a:r>
            <a:endParaRPr lang="en-US" sz="1650" dirty="0"/>
          </a:p>
          <a:p>
            <a:r>
              <a:rPr lang="en-US" sz="1000" dirty="0"/>
              <a:t>3 = </a:t>
            </a:r>
            <a:r>
              <a:rPr lang="en-US" sz="1650" dirty="0"/>
              <a:t>• text</a:t>
            </a:r>
          </a:p>
          <a:p>
            <a:r>
              <a:rPr lang="en-US" sz="1000" dirty="0"/>
              <a:t>4 =      </a:t>
            </a:r>
            <a:r>
              <a:rPr lang="en-US" sz="1650" dirty="0"/>
              <a:t>• text</a:t>
            </a:r>
          </a:p>
          <a:p>
            <a:r>
              <a:rPr lang="en-US" sz="1000" dirty="0"/>
              <a:t>5 =           </a:t>
            </a:r>
            <a:r>
              <a:rPr lang="en-US" sz="1650" dirty="0"/>
              <a:t>• text</a:t>
            </a:r>
            <a:endParaRPr lang="en-US" sz="1650" b="1" baseline="0" dirty="0"/>
          </a:p>
        </p:txBody>
      </p:sp>
      <p:pic>
        <p:nvPicPr>
          <p:cNvPr id="13" name="Afbeelding 12"/>
          <p:cNvPicPr>
            <a:picLocks noChangeAspect="1"/>
          </p:cNvPicPr>
          <p:nvPr userDrawn="1"/>
        </p:nvPicPr>
        <p:blipFill>
          <a:blip r:embed="rId2"/>
          <a:stretch>
            <a:fillRect/>
          </a:stretch>
        </p:blipFill>
        <p:spPr>
          <a:xfrm>
            <a:off x="-1729620" y="2492375"/>
            <a:ext cx="1285875" cy="914400"/>
          </a:xfrm>
          <a:prstGeom prst="rect">
            <a:avLst/>
          </a:prstGeom>
        </p:spPr>
      </p:pic>
    </p:spTree>
    <p:extLst>
      <p:ext uri="{BB962C8B-B14F-4D97-AF65-F5344CB8AC3E}">
        <p14:creationId xmlns:p14="http://schemas.microsoft.com/office/powerpoint/2010/main" val="1682407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 text - 1/2 im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6000" y="586800"/>
            <a:ext cx="3600000" cy="732238"/>
          </a:xfrm>
        </p:spPr>
        <p:txBody>
          <a:bodyPr/>
          <a:lstStyle>
            <a:lvl1pPr>
              <a:lnSpc>
                <a:spcPct val="100000"/>
              </a:lnSpc>
              <a:defRPr sz="1950" b="0" baseline="0"/>
            </a:lvl1pPr>
          </a:lstStyle>
          <a:p>
            <a:r>
              <a:rPr lang="en-GB" dirty="0"/>
              <a:t>This is an example of 19,5 </a:t>
            </a:r>
            <a:r>
              <a:rPr lang="en-GB" dirty="0" err="1"/>
              <a:t>pt</a:t>
            </a:r>
            <a:r>
              <a:rPr lang="en-GB" dirty="0"/>
              <a:t> text with single line spacing</a:t>
            </a:r>
          </a:p>
        </p:txBody>
      </p:sp>
      <p:sp>
        <p:nvSpPr>
          <p:cNvPr id="3" name="Content Placeholder 2"/>
          <p:cNvSpPr>
            <a:spLocks noGrp="1"/>
          </p:cNvSpPr>
          <p:nvPr>
            <p:ph sz="half" idx="1" hasCustomPrompt="1"/>
          </p:nvPr>
        </p:nvSpPr>
        <p:spPr>
          <a:xfrm>
            <a:off x="755650" y="1295401"/>
            <a:ext cx="3598863" cy="2933700"/>
          </a:xfrm>
        </p:spPr>
        <p:txBody>
          <a:bodyPr/>
          <a:lstStyle>
            <a:lvl1pPr>
              <a:defRPr/>
            </a:lvl1pPr>
          </a:lstStyle>
          <a:p>
            <a:pPr lvl="0"/>
            <a:r>
              <a:rPr lang="en-GB" dirty="0"/>
              <a:t>Click to enter text</a:t>
            </a:r>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endParaRPr lang="en-GB" dirty="0"/>
          </a:p>
        </p:txBody>
      </p:sp>
      <p:sp>
        <p:nvSpPr>
          <p:cNvPr id="6" name="Footer Placeholder 5"/>
          <p:cNvSpPr>
            <a:spLocks noGrp="1"/>
          </p:cNvSpPr>
          <p:nvPr>
            <p:ph type="ftr" sz="quarter" idx="11"/>
          </p:nvPr>
        </p:nvSpPr>
        <p:spPr/>
        <p:txBody>
          <a:bodyPr/>
          <a:lstStyle/>
          <a:p>
            <a:r>
              <a:rPr lang="en-US"/>
              <a:t>All rights reserved (c) </a:t>
            </a:r>
            <a:endParaRPr lang="en-GB" dirty="0"/>
          </a:p>
        </p:txBody>
      </p:sp>
      <p:sp>
        <p:nvSpPr>
          <p:cNvPr id="7" name="Slide Number Placeholder 6"/>
          <p:cNvSpPr>
            <a:spLocks noGrp="1"/>
          </p:cNvSpPr>
          <p:nvPr>
            <p:ph type="sldNum" sz="quarter" idx="12"/>
          </p:nvPr>
        </p:nvSpPr>
        <p:spPr/>
        <p:txBody>
          <a:bodyPr/>
          <a:lstStyle/>
          <a:p>
            <a:fld id="{C194BDB0-F4EA-4DD6-8281-CCE2440D0CE0}" type="slidenum">
              <a:rPr lang="en-GB" smtClean="0"/>
              <a:t>‹#›</a:t>
            </a:fld>
            <a:endParaRPr lang="en-GB" dirty="0"/>
          </a:p>
        </p:txBody>
      </p:sp>
      <p:sp>
        <p:nvSpPr>
          <p:cNvPr id="10" name="Tijdelijke aanduiding voor afbeelding 9"/>
          <p:cNvSpPr>
            <a:spLocks noGrp="1"/>
          </p:cNvSpPr>
          <p:nvPr>
            <p:ph type="pic" sz="quarter" idx="13" hasCustomPrompt="1"/>
          </p:nvPr>
        </p:nvSpPr>
        <p:spPr>
          <a:xfrm>
            <a:off x="4714875" y="0"/>
            <a:ext cx="4429125" cy="4567238"/>
          </a:xfrm>
        </p:spPr>
        <p:txBody>
          <a:bodyPr/>
          <a:lstStyle>
            <a:lvl1pPr>
              <a:defRPr/>
            </a:lvl1pPr>
          </a:lstStyle>
          <a:p>
            <a:r>
              <a:rPr lang="en-GB" dirty="0"/>
              <a:t>Click to insert image</a:t>
            </a:r>
          </a:p>
        </p:txBody>
      </p:sp>
      <p:sp>
        <p:nvSpPr>
          <p:cNvPr id="11" name="Tekstvak 10"/>
          <p:cNvSpPr txBox="1"/>
          <p:nvPr userDrawn="1"/>
        </p:nvSpPr>
        <p:spPr>
          <a:xfrm>
            <a:off x="-1818864" y="1307797"/>
            <a:ext cx="1769165" cy="3475658"/>
          </a:xfrm>
          <a:prstGeom prst="rect">
            <a:avLst/>
          </a:prstGeom>
          <a:solidFill>
            <a:schemeClr val="accent6"/>
          </a:solidFill>
        </p:spPr>
        <p:txBody>
          <a:bodyPr wrap="square" rtlCol="0">
            <a:noAutofit/>
          </a:bodyPr>
          <a:lstStyle/>
          <a:p>
            <a:r>
              <a:rPr lang="en-US" sz="1000" dirty="0"/>
              <a:t>Format the text by increasing or decreasing the list level.</a:t>
            </a:r>
          </a:p>
          <a:p>
            <a:endParaRPr lang="en-US" sz="1000" dirty="0"/>
          </a:p>
          <a:p>
            <a:r>
              <a:rPr lang="en-US" sz="1000" dirty="0"/>
              <a:t>Place the cursor in the text and use these </a:t>
            </a:r>
          </a:p>
          <a:p>
            <a:r>
              <a:rPr lang="en-US" sz="1000" dirty="0"/>
              <a:t>2 buttons (@ tab Start/Home - group </a:t>
            </a:r>
            <a:r>
              <a:rPr lang="en-US" sz="1000" dirty="0" err="1"/>
              <a:t>Alinea</a:t>
            </a:r>
            <a:r>
              <a:rPr lang="en-US" sz="1000" dirty="0"/>
              <a:t>/Paragraph)</a:t>
            </a:r>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r>
              <a:rPr lang="en-US" sz="1000" dirty="0"/>
              <a:t>1 = </a:t>
            </a:r>
            <a:r>
              <a:rPr lang="en-US" sz="1800" dirty="0"/>
              <a:t>19.5pt</a:t>
            </a:r>
            <a:r>
              <a:rPr lang="en-US" sz="1800" baseline="0" dirty="0"/>
              <a:t> text</a:t>
            </a:r>
            <a:endParaRPr lang="en-US" sz="1800" dirty="0"/>
          </a:p>
          <a:p>
            <a:r>
              <a:rPr lang="en-US" sz="1000" dirty="0"/>
              <a:t>2 = </a:t>
            </a:r>
            <a:r>
              <a:rPr lang="en-US" sz="1650" dirty="0"/>
              <a:t>16.5pt</a:t>
            </a:r>
            <a:r>
              <a:rPr lang="en-US" sz="1650" baseline="0" dirty="0"/>
              <a:t> text</a:t>
            </a:r>
            <a:endParaRPr lang="en-US" sz="1650" dirty="0"/>
          </a:p>
          <a:p>
            <a:r>
              <a:rPr lang="en-US" sz="1000" dirty="0"/>
              <a:t>3 = </a:t>
            </a:r>
            <a:r>
              <a:rPr lang="en-US" sz="1650" dirty="0"/>
              <a:t>• text</a:t>
            </a:r>
          </a:p>
          <a:p>
            <a:r>
              <a:rPr lang="en-US" sz="1000" dirty="0"/>
              <a:t>4 =      </a:t>
            </a:r>
            <a:r>
              <a:rPr lang="en-US" sz="1650" dirty="0"/>
              <a:t>• text</a:t>
            </a:r>
          </a:p>
          <a:p>
            <a:r>
              <a:rPr lang="en-US" sz="1000" dirty="0"/>
              <a:t>5 =           </a:t>
            </a:r>
            <a:r>
              <a:rPr lang="en-US" sz="1650" dirty="0"/>
              <a:t>• text</a:t>
            </a:r>
            <a:endParaRPr lang="en-US" sz="1650" b="1" baseline="0" dirty="0"/>
          </a:p>
        </p:txBody>
      </p:sp>
      <p:pic>
        <p:nvPicPr>
          <p:cNvPr id="12" name="Afbeelding 11"/>
          <p:cNvPicPr>
            <a:picLocks noChangeAspect="1"/>
          </p:cNvPicPr>
          <p:nvPr userDrawn="1"/>
        </p:nvPicPr>
        <p:blipFill>
          <a:blip r:embed="rId2"/>
          <a:stretch>
            <a:fillRect/>
          </a:stretch>
        </p:blipFill>
        <p:spPr>
          <a:xfrm>
            <a:off x="-1729620" y="2492375"/>
            <a:ext cx="1285875" cy="914400"/>
          </a:xfrm>
          <a:prstGeom prst="rect">
            <a:avLst/>
          </a:prstGeom>
        </p:spPr>
      </p:pic>
    </p:spTree>
    <p:extLst>
      <p:ext uri="{BB962C8B-B14F-4D97-AF65-F5344CB8AC3E}">
        <p14:creationId xmlns:p14="http://schemas.microsoft.com/office/powerpoint/2010/main" val="981543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3 text - 1/3 im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6000" y="586800"/>
            <a:ext cx="4910138" cy="732238"/>
          </a:xfrm>
        </p:spPr>
        <p:txBody>
          <a:bodyPr/>
          <a:lstStyle>
            <a:lvl1pPr>
              <a:lnSpc>
                <a:spcPct val="100000"/>
              </a:lnSpc>
              <a:defRPr sz="1950" b="0" baseline="0"/>
            </a:lvl1pPr>
          </a:lstStyle>
          <a:p>
            <a:r>
              <a:rPr lang="en-GB" dirty="0"/>
              <a:t>This is an example of 19,5 </a:t>
            </a:r>
            <a:r>
              <a:rPr lang="en-GB" dirty="0" err="1"/>
              <a:t>pt</a:t>
            </a:r>
            <a:r>
              <a:rPr lang="en-GB" dirty="0"/>
              <a:t> text with single line spacing</a:t>
            </a:r>
          </a:p>
        </p:txBody>
      </p:sp>
      <p:sp>
        <p:nvSpPr>
          <p:cNvPr id="3" name="Content Placeholder 2"/>
          <p:cNvSpPr>
            <a:spLocks noGrp="1"/>
          </p:cNvSpPr>
          <p:nvPr>
            <p:ph sz="half" idx="1" hasCustomPrompt="1"/>
          </p:nvPr>
        </p:nvSpPr>
        <p:spPr>
          <a:xfrm>
            <a:off x="755650" y="1295401"/>
            <a:ext cx="4913313" cy="2933700"/>
          </a:xfrm>
        </p:spPr>
        <p:txBody>
          <a:bodyPr/>
          <a:lstStyle>
            <a:lvl1pPr>
              <a:defRPr/>
            </a:lvl1pPr>
          </a:lstStyle>
          <a:p>
            <a:pPr lvl="0"/>
            <a:r>
              <a:rPr lang="en-GB" dirty="0"/>
              <a:t>Click to enter text</a:t>
            </a:r>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endParaRPr lang="en-GB" dirty="0"/>
          </a:p>
        </p:txBody>
      </p:sp>
      <p:sp>
        <p:nvSpPr>
          <p:cNvPr id="6" name="Footer Placeholder 5"/>
          <p:cNvSpPr>
            <a:spLocks noGrp="1"/>
          </p:cNvSpPr>
          <p:nvPr>
            <p:ph type="ftr" sz="quarter" idx="11"/>
          </p:nvPr>
        </p:nvSpPr>
        <p:spPr/>
        <p:txBody>
          <a:bodyPr/>
          <a:lstStyle/>
          <a:p>
            <a:r>
              <a:rPr lang="en-US"/>
              <a:t>All rights reserved (c) </a:t>
            </a:r>
            <a:endParaRPr lang="en-GB" dirty="0"/>
          </a:p>
        </p:txBody>
      </p:sp>
      <p:sp>
        <p:nvSpPr>
          <p:cNvPr id="7" name="Slide Number Placeholder 6"/>
          <p:cNvSpPr>
            <a:spLocks noGrp="1"/>
          </p:cNvSpPr>
          <p:nvPr>
            <p:ph type="sldNum" sz="quarter" idx="12"/>
          </p:nvPr>
        </p:nvSpPr>
        <p:spPr/>
        <p:txBody>
          <a:bodyPr/>
          <a:lstStyle/>
          <a:p>
            <a:fld id="{C194BDB0-F4EA-4DD6-8281-CCE2440D0CE0}" type="slidenum">
              <a:rPr lang="en-GB" smtClean="0"/>
              <a:t>‹#›</a:t>
            </a:fld>
            <a:endParaRPr lang="en-GB" dirty="0"/>
          </a:p>
        </p:txBody>
      </p:sp>
      <p:sp>
        <p:nvSpPr>
          <p:cNvPr id="10" name="Tijdelijke aanduiding voor afbeelding 9"/>
          <p:cNvSpPr>
            <a:spLocks noGrp="1"/>
          </p:cNvSpPr>
          <p:nvPr>
            <p:ph type="pic" sz="quarter" idx="13" hasCustomPrompt="1"/>
          </p:nvPr>
        </p:nvSpPr>
        <p:spPr>
          <a:xfrm>
            <a:off x="6046788" y="0"/>
            <a:ext cx="3097212" cy="4567238"/>
          </a:xfrm>
        </p:spPr>
        <p:txBody>
          <a:bodyPr/>
          <a:lstStyle>
            <a:lvl1pPr>
              <a:defRPr/>
            </a:lvl1pPr>
          </a:lstStyle>
          <a:p>
            <a:r>
              <a:rPr lang="en-GB" dirty="0"/>
              <a:t>Click to insert image</a:t>
            </a:r>
          </a:p>
        </p:txBody>
      </p:sp>
      <p:sp>
        <p:nvSpPr>
          <p:cNvPr id="11" name="Tekstvak 10"/>
          <p:cNvSpPr txBox="1"/>
          <p:nvPr userDrawn="1"/>
        </p:nvSpPr>
        <p:spPr>
          <a:xfrm>
            <a:off x="-1818864" y="1307797"/>
            <a:ext cx="1769165" cy="3475658"/>
          </a:xfrm>
          <a:prstGeom prst="rect">
            <a:avLst/>
          </a:prstGeom>
          <a:solidFill>
            <a:schemeClr val="accent6"/>
          </a:solidFill>
        </p:spPr>
        <p:txBody>
          <a:bodyPr wrap="square" rtlCol="0">
            <a:noAutofit/>
          </a:bodyPr>
          <a:lstStyle/>
          <a:p>
            <a:r>
              <a:rPr lang="en-US" sz="1000" dirty="0"/>
              <a:t>Format the text by increasing or decreasing the list level.</a:t>
            </a:r>
          </a:p>
          <a:p>
            <a:endParaRPr lang="en-US" sz="1000" dirty="0"/>
          </a:p>
          <a:p>
            <a:r>
              <a:rPr lang="en-US" sz="1000" dirty="0"/>
              <a:t>Place the cursor in the text and use these </a:t>
            </a:r>
          </a:p>
          <a:p>
            <a:r>
              <a:rPr lang="en-US" sz="1000" dirty="0"/>
              <a:t>2 buttons (@ tab Start/Home - group </a:t>
            </a:r>
            <a:r>
              <a:rPr lang="en-US" sz="1000" dirty="0" err="1"/>
              <a:t>Alinea</a:t>
            </a:r>
            <a:r>
              <a:rPr lang="en-US" sz="1000" dirty="0"/>
              <a:t>/Paragraph)</a:t>
            </a:r>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r>
              <a:rPr lang="en-US" sz="1000" dirty="0"/>
              <a:t>1 = </a:t>
            </a:r>
            <a:r>
              <a:rPr lang="en-US" sz="1800" dirty="0"/>
              <a:t>19.5pt</a:t>
            </a:r>
            <a:r>
              <a:rPr lang="en-US" sz="1800" baseline="0" dirty="0"/>
              <a:t> text</a:t>
            </a:r>
            <a:endParaRPr lang="en-US" sz="1800" dirty="0"/>
          </a:p>
          <a:p>
            <a:r>
              <a:rPr lang="en-US" sz="1000" dirty="0"/>
              <a:t>2 = </a:t>
            </a:r>
            <a:r>
              <a:rPr lang="en-US" sz="1650" dirty="0"/>
              <a:t>16.5pt</a:t>
            </a:r>
            <a:r>
              <a:rPr lang="en-US" sz="1650" baseline="0" dirty="0"/>
              <a:t> text</a:t>
            </a:r>
            <a:endParaRPr lang="en-US" sz="1650" dirty="0"/>
          </a:p>
          <a:p>
            <a:r>
              <a:rPr lang="en-US" sz="1000" dirty="0"/>
              <a:t>3 = </a:t>
            </a:r>
            <a:r>
              <a:rPr lang="en-US" sz="1650" dirty="0"/>
              <a:t>• text</a:t>
            </a:r>
          </a:p>
          <a:p>
            <a:r>
              <a:rPr lang="en-US" sz="1000" dirty="0"/>
              <a:t>4 =      </a:t>
            </a:r>
            <a:r>
              <a:rPr lang="en-US" sz="1650" dirty="0"/>
              <a:t>• text</a:t>
            </a:r>
          </a:p>
          <a:p>
            <a:r>
              <a:rPr lang="en-US" sz="1000" dirty="0"/>
              <a:t>5 =           </a:t>
            </a:r>
            <a:r>
              <a:rPr lang="en-US" sz="1650" dirty="0"/>
              <a:t>• text</a:t>
            </a:r>
            <a:endParaRPr lang="en-US" sz="1650" b="1" baseline="0" dirty="0"/>
          </a:p>
        </p:txBody>
      </p:sp>
      <p:pic>
        <p:nvPicPr>
          <p:cNvPr id="12" name="Afbeelding 11"/>
          <p:cNvPicPr>
            <a:picLocks noChangeAspect="1"/>
          </p:cNvPicPr>
          <p:nvPr userDrawn="1"/>
        </p:nvPicPr>
        <p:blipFill>
          <a:blip r:embed="rId2"/>
          <a:stretch>
            <a:fillRect/>
          </a:stretch>
        </p:blipFill>
        <p:spPr>
          <a:xfrm>
            <a:off x="-1729620" y="2492375"/>
            <a:ext cx="1285875" cy="914400"/>
          </a:xfrm>
          <a:prstGeom prst="rect">
            <a:avLst/>
          </a:prstGeom>
        </p:spPr>
      </p:pic>
    </p:spTree>
    <p:extLst>
      <p:ext uri="{BB962C8B-B14F-4D97-AF65-F5344CB8AC3E}">
        <p14:creationId xmlns:p14="http://schemas.microsoft.com/office/powerpoint/2010/main" val="3272405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 image/movie 16:9">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wrap="none"/>
          <a:lstStyle/>
          <a:p>
            <a:r>
              <a:rPr lang="en-GB" dirty="0"/>
              <a:t>This is an example of a 27 </a:t>
            </a:r>
            <a:r>
              <a:rPr lang="en-GB" dirty="0" err="1"/>
              <a:t>pt</a:t>
            </a:r>
            <a:r>
              <a:rPr lang="en-GB" dirty="0"/>
              <a:t> headline</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endParaRPr lang="en-GB" dirty="0"/>
          </a:p>
        </p:txBody>
      </p:sp>
      <p:sp>
        <p:nvSpPr>
          <p:cNvPr id="5" name="Footer Placeholder 4"/>
          <p:cNvSpPr>
            <a:spLocks noGrp="1"/>
          </p:cNvSpPr>
          <p:nvPr>
            <p:ph type="ftr" sz="quarter" idx="11"/>
          </p:nvPr>
        </p:nvSpPr>
        <p:spPr/>
        <p:txBody>
          <a:bodyPr/>
          <a:lstStyle/>
          <a:p>
            <a:r>
              <a:rPr lang="en-US"/>
              <a:t>All rights reserved (c) </a:t>
            </a:r>
            <a:endParaRPr lang="en-GB" dirty="0"/>
          </a:p>
        </p:txBody>
      </p:sp>
      <p:sp>
        <p:nvSpPr>
          <p:cNvPr id="6" name="Slide Number Placeholder 5"/>
          <p:cNvSpPr>
            <a:spLocks noGrp="1"/>
          </p:cNvSpPr>
          <p:nvPr>
            <p:ph type="sldNum" sz="quarter" idx="12"/>
          </p:nvPr>
        </p:nvSpPr>
        <p:spPr/>
        <p:txBody>
          <a:bodyPr/>
          <a:lstStyle/>
          <a:p>
            <a:fld id="{C194BDB0-F4EA-4DD6-8281-CCE2440D0CE0}" type="slidenum">
              <a:rPr lang="en-GB" smtClean="0"/>
              <a:t>‹#›</a:t>
            </a:fld>
            <a:endParaRPr lang="en-GB" dirty="0"/>
          </a:p>
        </p:txBody>
      </p:sp>
      <p:sp>
        <p:nvSpPr>
          <p:cNvPr id="10" name="Tijdelijke aanduiding voor inhoud 9"/>
          <p:cNvSpPr>
            <a:spLocks noGrp="1" noChangeAspect="1"/>
          </p:cNvSpPr>
          <p:nvPr>
            <p:ph sz="quarter" idx="13" hasCustomPrompt="1"/>
          </p:nvPr>
        </p:nvSpPr>
        <p:spPr>
          <a:xfrm>
            <a:off x="1889125" y="1079501"/>
            <a:ext cx="5292725" cy="2977200"/>
          </a:xfrm>
        </p:spPr>
        <p:txBody>
          <a:bodyPr/>
          <a:lstStyle>
            <a:lvl1pPr>
              <a:defRPr baseline="0"/>
            </a:lvl1pPr>
          </a:lstStyle>
          <a:p>
            <a:pPr lvl="0"/>
            <a:r>
              <a:rPr lang="en-GB" dirty="0"/>
              <a:t>Click icon to insert 16x9 image or movie</a:t>
            </a:r>
          </a:p>
        </p:txBody>
      </p:sp>
      <p:sp>
        <p:nvSpPr>
          <p:cNvPr id="12" name="Tijdelijke aanduiding voor tekst 11"/>
          <p:cNvSpPr>
            <a:spLocks noGrp="1"/>
          </p:cNvSpPr>
          <p:nvPr>
            <p:ph type="body" sz="quarter" idx="14" hasCustomPrompt="1"/>
          </p:nvPr>
        </p:nvSpPr>
        <p:spPr>
          <a:xfrm>
            <a:off x="1889125" y="4106268"/>
            <a:ext cx="5292725" cy="165100"/>
          </a:xfrm>
        </p:spPr>
        <p:txBody>
          <a:bodyPr/>
          <a:lstStyle>
            <a:lvl1pPr>
              <a:defRPr sz="1100" i="1"/>
            </a:lvl1pPr>
          </a:lstStyle>
          <a:p>
            <a:pPr lvl="0"/>
            <a:r>
              <a:rPr lang="en-GB" dirty="0"/>
              <a:t>Click to insert Caption under image or movie</a:t>
            </a:r>
          </a:p>
        </p:txBody>
      </p:sp>
    </p:spTree>
    <p:extLst>
      <p:ext uri="{BB962C8B-B14F-4D97-AF65-F5344CB8AC3E}">
        <p14:creationId xmlns:p14="http://schemas.microsoft.com/office/powerpoint/2010/main" val="1938494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 3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A 27pt headline on a slide with three images</a:t>
            </a:r>
            <a:endParaRPr lang="en-GB" dirty="0"/>
          </a:p>
        </p:txBody>
      </p:sp>
      <p:sp>
        <p:nvSpPr>
          <p:cNvPr id="3" name="Content Placeholder 2"/>
          <p:cNvSpPr>
            <a:spLocks noGrp="1"/>
          </p:cNvSpPr>
          <p:nvPr>
            <p:ph idx="1" hasCustomPrompt="1"/>
          </p:nvPr>
        </p:nvSpPr>
        <p:spPr>
          <a:xfrm>
            <a:off x="758824" y="1306642"/>
            <a:ext cx="2084389" cy="636458"/>
          </a:xfrm>
        </p:spPr>
        <p:txBody>
          <a:bodyPr/>
          <a:lstStyle>
            <a:lvl1pPr>
              <a:defRPr sz="1650"/>
            </a:lvl1pPr>
          </a:lstStyle>
          <a:p>
            <a:pPr lvl="0"/>
            <a:r>
              <a:rPr lang="en-GB" dirty="0"/>
              <a:t>Click to enter text</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endParaRPr lang="en-GB" dirty="0"/>
          </a:p>
        </p:txBody>
      </p:sp>
      <p:sp>
        <p:nvSpPr>
          <p:cNvPr id="5" name="Footer Placeholder 4"/>
          <p:cNvSpPr>
            <a:spLocks noGrp="1"/>
          </p:cNvSpPr>
          <p:nvPr>
            <p:ph type="ftr" sz="quarter" idx="11"/>
          </p:nvPr>
        </p:nvSpPr>
        <p:spPr/>
        <p:txBody>
          <a:bodyPr/>
          <a:lstStyle/>
          <a:p>
            <a:r>
              <a:rPr lang="en-US"/>
              <a:t>All rights reserved (c) </a:t>
            </a:r>
            <a:endParaRPr lang="en-GB" dirty="0"/>
          </a:p>
        </p:txBody>
      </p:sp>
      <p:sp>
        <p:nvSpPr>
          <p:cNvPr id="6" name="Slide Number Placeholder 5"/>
          <p:cNvSpPr>
            <a:spLocks noGrp="1"/>
          </p:cNvSpPr>
          <p:nvPr>
            <p:ph type="sldNum" sz="quarter" idx="12"/>
          </p:nvPr>
        </p:nvSpPr>
        <p:spPr/>
        <p:txBody>
          <a:bodyPr/>
          <a:lstStyle/>
          <a:p>
            <a:fld id="{C194BDB0-F4EA-4DD6-8281-CCE2440D0CE0}" type="slidenum">
              <a:rPr lang="en-GB" smtClean="0"/>
              <a:t>‹#›</a:t>
            </a:fld>
            <a:endParaRPr lang="en-GB" dirty="0"/>
          </a:p>
        </p:txBody>
      </p:sp>
      <p:sp>
        <p:nvSpPr>
          <p:cNvPr id="7" name="Content Placeholder 2"/>
          <p:cNvSpPr>
            <a:spLocks noGrp="1"/>
          </p:cNvSpPr>
          <p:nvPr>
            <p:ph idx="13" hasCustomPrompt="1"/>
          </p:nvPr>
        </p:nvSpPr>
        <p:spPr>
          <a:xfrm>
            <a:off x="3490913" y="1302661"/>
            <a:ext cx="2084389" cy="636458"/>
          </a:xfrm>
        </p:spPr>
        <p:txBody>
          <a:bodyPr/>
          <a:lstStyle>
            <a:lvl1pPr>
              <a:defRPr sz="1650"/>
            </a:lvl1pPr>
          </a:lstStyle>
          <a:p>
            <a:pPr lvl="0"/>
            <a:r>
              <a:rPr lang="en-GB" dirty="0"/>
              <a:t>Click to enter text</a:t>
            </a:r>
          </a:p>
        </p:txBody>
      </p:sp>
      <p:sp>
        <p:nvSpPr>
          <p:cNvPr id="8" name="Content Placeholder 2"/>
          <p:cNvSpPr>
            <a:spLocks noGrp="1"/>
          </p:cNvSpPr>
          <p:nvPr>
            <p:ph idx="14" hasCustomPrompt="1"/>
          </p:nvPr>
        </p:nvSpPr>
        <p:spPr>
          <a:xfrm>
            <a:off x="6235414" y="1302661"/>
            <a:ext cx="2084389" cy="636458"/>
          </a:xfrm>
        </p:spPr>
        <p:txBody>
          <a:bodyPr/>
          <a:lstStyle>
            <a:lvl1pPr>
              <a:defRPr sz="1650"/>
            </a:lvl1pPr>
          </a:lstStyle>
          <a:p>
            <a:pPr lvl="0"/>
            <a:r>
              <a:rPr lang="en-GB" dirty="0"/>
              <a:t>Click to enter text</a:t>
            </a:r>
          </a:p>
        </p:txBody>
      </p:sp>
      <p:sp>
        <p:nvSpPr>
          <p:cNvPr id="10" name="Tijdelijke aanduiding voor afbeelding 9"/>
          <p:cNvSpPr>
            <a:spLocks noGrp="1"/>
          </p:cNvSpPr>
          <p:nvPr>
            <p:ph type="pic" sz="quarter" idx="15" hasCustomPrompt="1"/>
          </p:nvPr>
        </p:nvSpPr>
        <p:spPr>
          <a:xfrm>
            <a:off x="755650" y="1943101"/>
            <a:ext cx="2087563" cy="2625298"/>
          </a:xfrm>
        </p:spPr>
        <p:txBody>
          <a:bodyPr/>
          <a:lstStyle>
            <a:lvl1pPr>
              <a:defRPr baseline="0"/>
            </a:lvl1pPr>
          </a:lstStyle>
          <a:p>
            <a:r>
              <a:rPr lang="en-GB" dirty="0"/>
              <a:t>Click to insert image</a:t>
            </a:r>
          </a:p>
        </p:txBody>
      </p:sp>
      <p:sp>
        <p:nvSpPr>
          <p:cNvPr id="11" name="Tijdelijke aanduiding voor afbeelding 9"/>
          <p:cNvSpPr>
            <a:spLocks noGrp="1"/>
          </p:cNvSpPr>
          <p:nvPr>
            <p:ph type="pic" sz="quarter" idx="16" hasCustomPrompt="1"/>
          </p:nvPr>
        </p:nvSpPr>
        <p:spPr>
          <a:xfrm>
            <a:off x="3487739" y="1943101"/>
            <a:ext cx="2087563" cy="2625298"/>
          </a:xfrm>
        </p:spPr>
        <p:txBody>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Click to insert image</a:t>
            </a:r>
          </a:p>
          <a:p>
            <a:endParaRPr lang="en-GB" dirty="0"/>
          </a:p>
        </p:txBody>
      </p:sp>
      <p:sp>
        <p:nvSpPr>
          <p:cNvPr id="12" name="Tijdelijke aanduiding voor afbeelding 9"/>
          <p:cNvSpPr>
            <a:spLocks noGrp="1"/>
          </p:cNvSpPr>
          <p:nvPr>
            <p:ph type="pic" sz="quarter" idx="17" hasCustomPrompt="1"/>
          </p:nvPr>
        </p:nvSpPr>
        <p:spPr>
          <a:xfrm>
            <a:off x="6235414" y="1943101"/>
            <a:ext cx="2087563" cy="2625298"/>
          </a:xfrm>
        </p:spPr>
        <p:txBody>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Click to insert image</a:t>
            </a:r>
          </a:p>
          <a:p>
            <a:endParaRPr lang="en-GB" dirty="0"/>
          </a:p>
        </p:txBody>
      </p:sp>
    </p:spTree>
    <p:extLst>
      <p:ext uri="{BB962C8B-B14F-4D97-AF65-F5344CB8AC3E}">
        <p14:creationId xmlns:p14="http://schemas.microsoft.com/office/powerpoint/2010/main" val="2449201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EE8E8"/>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2" y="4568400"/>
            <a:ext cx="1114424" cy="572286"/>
          </a:xfrm>
          <a:prstGeom prst="rect">
            <a:avLst/>
          </a:prstGeom>
          <a:solidFill>
            <a:schemeClr val="bg1"/>
          </a:solidFill>
        </p:spPr>
        <p:txBody>
          <a:bodyPr vert="horz" lIns="756000" tIns="0" rIns="0" bIns="0" rtlCol="0" anchor="ctr"/>
          <a:lstStyle>
            <a:lvl1pPr algn="l">
              <a:defRPr sz="1100" b="0">
                <a:solidFill>
                  <a:schemeClr val="tx1"/>
                </a:solidFill>
              </a:defRPr>
            </a:lvl1pPr>
          </a:lstStyle>
          <a:p>
            <a:fld id="{C194BDB0-F4EA-4DD6-8281-CCE2440D0CE0}" type="slidenum">
              <a:rPr lang="en-GB" smtClean="0"/>
              <a:pPr/>
              <a:t>‹#›</a:t>
            </a:fld>
            <a:endParaRPr lang="en-GB" dirty="0"/>
          </a:p>
        </p:txBody>
      </p:sp>
      <p:sp>
        <p:nvSpPr>
          <p:cNvPr id="2" name="Title Placeholder 1"/>
          <p:cNvSpPr>
            <a:spLocks noGrp="1"/>
          </p:cNvSpPr>
          <p:nvPr>
            <p:ph type="title"/>
          </p:nvPr>
        </p:nvSpPr>
        <p:spPr>
          <a:xfrm>
            <a:off x="758825" y="518711"/>
            <a:ext cx="7556500" cy="539038"/>
          </a:xfrm>
          <a:prstGeom prst="rect">
            <a:avLst/>
          </a:prstGeom>
        </p:spPr>
        <p:txBody>
          <a:bodyPr vert="horz" lIns="0" tIns="0" rIns="0" bIns="0" rtlCol="0" anchor="t" anchorCtr="0">
            <a:noAutofit/>
          </a:bodyPr>
          <a:lstStyle/>
          <a:p>
            <a:r>
              <a:rPr lang="en-GB" dirty="0"/>
              <a:t>This is an example of a 27 </a:t>
            </a:r>
            <a:r>
              <a:rPr lang="en-GB" dirty="0" err="1"/>
              <a:t>pt</a:t>
            </a:r>
            <a:r>
              <a:rPr lang="en-GB" dirty="0"/>
              <a:t> headline with 27 </a:t>
            </a:r>
            <a:r>
              <a:rPr lang="en-GB" dirty="0" err="1"/>
              <a:t>pt</a:t>
            </a:r>
            <a:r>
              <a:rPr lang="en-GB" dirty="0"/>
              <a:t> line spacing</a:t>
            </a:r>
          </a:p>
        </p:txBody>
      </p:sp>
      <p:sp>
        <p:nvSpPr>
          <p:cNvPr id="3" name="Text Placeholder 2"/>
          <p:cNvSpPr>
            <a:spLocks noGrp="1"/>
          </p:cNvSpPr>
          <p:nvPr>
            <p:ph type="body" idx="1"/>
          </p:nvPr>
        </p:nvSpPr>
        <p:spPr>
          <a:xfrm>
            <a:off x="758824" y="1306642"/>
            <a:ext cx="7556501" cy="2922458"/>
          </a:xfrm>
          <a:prstGeom prst="rect">
            <a:avLst/>
          </a:prstGeom>
        </p:spPr>
        <p:txBody>
          <a:bodyPr vert="horz" lIns="0" tIns="0" rIns="0" bIns="0" rtlCol="0">
            <a:noAutofit/>
          </a:body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5" name="Footer Placeholder 4"/>
          <p:cNvSpPr>
            <a:spLocks noGrp="1"/>
          </p:cNvSpPr>
          <p:nvPr>
            <p:ph type="ftr" sz="quarter" idx="3"/>
          </p:nvPr>
        </p:nvSpPr>
        <p:spPr>
          <a:xfrm>
            <a:off x="1114426" y="4568400"/>
            <a:ext cx="7042149" cy="576000"/>
          </a:xfrm>
          <a:prstGeom prst="rect">
            <a:avLst/>
          </a:prstGeom>
          <a:solidFill>
            <a:schemeClr val="bg1"/>
          </a:solidFill>
        </p:spPr>
        <p:txBody>
          <a:bodyPr vert="horz" lIns="0" tIns="0" rIns="0" bIns="0" rtlCol="0" anchor="ctr"/>
          <a:lstStyle>
            <a:lvl1pPr algn="l">
              <a:defRPr sz="1100" b="0">
                <a:solidFill>
                  <a:schemeClr val="tx1"/>
                </a:solidFill>
              </a:defRPr>
            </a:lvl1pPr>
          </a:lstStyle>
          <a:p>
            <a:r>
              <a:rPr lang="en-US"/>
              <a:t>All rights reserved (c) </a:t>
            </a:r>
            <a:endParaRPr lang="en-GB" dirty="0"/>
          </a:p>
        </p:txBody>
      </p:sp>
      <p:pic>
        <p:nvPicPr>
          <p:cNvPr id="66" name="Picture 4">
            <a:extLst>
              <a:ext uri="{FF2B5EF4-FFF2-40B4-BE49-F238E27FC236}">
                <a16:creationId xmlns:a16="http://schemas.microsoft.com/office/drawing/2014/main" id="{93FD69BB-9D62-3A4C-8433-C5954D52BB6F}"/>
              </a:ext>
            </a:extLst>
          </p:cNvPr>
          <p:cNvPicPr>
            <a:picLocks noChangeAspect="1"/>
          </p:cNvPicPr>
          <p:nvPr userDrawn="1"/>
        </p:nvPicPr>
        <p:blipFill>
          <a:blip r:embed="rId19"/>
          <a:stretch>
            <a:fillRect/>
          </a:stretch>
        </p:blipFill>
        <p:spPr>
          <a:xfrm>
            <a:off x="8156575" y="4568825"/>
            <a:ext cx="987425" cy="574675"/>
          </a:xfrm>
          <a:prstGeom prst="rect">
            <a:avLst/>
          </a:prstGeom>
        </p:spPr>
      </p:pic>
    </p:spTree>
    <p:extLst>
      <p:ext uri="{BB962C8B-B14F-4D97-AF65-F5344CB8AC3E}">
        <p14:creationId xmlns:p14="http://schemas.microsoft.com/office/powerpoint/2010/main" val="2422791903"/>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61" r:id="rId3"/>
    <p:sldLayoutId id="2147483662" r:id="rId4"/>
    <p:sldLayoutId id="2147483664"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ts val="2700"/>
        </a:lnSpc>
        <a:spcBef>
          <a:spcPct val="0"/>
        </a:spcBef>
        <a:buNone/>
        <a:defRPr sz="2700" b="1" kern="1200">
          <a:solidFill>
            <a:schemeClr val="tx1"/>
          </a:solidFill>
          <a:latin typeface="+mj-lt"/>
          <a:ea typeface="+mj-ea"/>
          <a:cs typeface="+mj-cs"/>
        </a:defRPr>
      </a:lvl1pPr>
    </p:titleStyle>
    <p:bodyStyle>
      <a:lvl1pPr marL="0" indent="0" algn="l" defTabSz="685800" rtl="0" eaLnBrk="1" latinLnBrk="0" hangingPunct="1">
        <a:lnSpc>
          <a:spcPct val="100000"/>
        </a:lnSpc>
        <a:spcBef>
          <a:spcPts val="0"/>
        </a:spcBef>
        <a:buFont typeface="Arial" panose="020B0604020202020204" pitchFamily="34" charset="0"/>
        <a:buNone/>
        <a:defRPr sz="1950" kern="1200">
          <a:solidFill>
            <a:schemeClr val="tx1"/>
          </a:solidFill>
          <a:latin typeface="+mn-lt"/>
          <a:ea typeface="+mn-ea"/>
          <a:cs typeface="+mn-cs"/>
        </a:defRPr>
      </a:lvl1pPr>
      <a:lvl2pPr marL="0" indent="0" algn="l" defTabSz="685800" rtl="0" eaLnBrk="1" latinLnBrk="0" hangingPunct="1">
        <a:lnSpc>
          <a:spcPct val="100000"/>
        </a:lnSpc>
        <a:spcBef>
          <a:spcPts val="0"/>
        </a:spcBef>
        <a:buFont typeface="Arial" panose="020B0604020202020204" pitchFamily="34" charset="0"/>
        <a:buNone/>
        <a:defRPr sz="1650" kern="1200">
          <a:solidFill>
            <a:schemeClr val="tx1"/>
          </a:solidFill>
          <a:latin typeface="+mn-lt"/>
          <a:ea typeface="+mn-ea"/>
          <a:cs typeface="+mn-cs"/>
        </a:defRPr>
      </a:lvl2pPr>
      <a:lvl3pPr marL="180975" indent="-180975" algn="l" defTabSz="685800" rtl="0" eaLnBrk="1" latinLnBrk="0" hangingPunct="1">
        <a:lnSpc>
          <a:spcPct val="100000"/>
        </a:lnSpc>
        <a:spcBef>
          <a:spcPts val="0"/>
        </a:spcBef>
        <a:buFont typeface="Arial" panose="020B0604020202020204" pitchFamily="34" charset="0"/>
        <a:buChar char="•"/>
        <a:defRPr sz="1650" kern="1200">
          <a:solidFill>
            <a:schemeClr val="tx1"/>
          </a:solidFill>
          <a:latin typeface="+mn-lt"/>
          <a:ea typeface="+mn-ea"/>
          <a:cs typeface="+mn-cs"/>
        </a:defRPr>
      </a:lvl3pPr>
      <a:lvl4pPr marL="360000" indent="-180975" algn="l" defTabSz="685800" rtl="0" eaLnBrk="1" latinLnBrk="0" hangingPunct="1">
        <a:lnSpc>
          <a:spcPct val="100000"/>
        </a:lnSpc>
        <a:spcBef>
          <a:spcPts val="0"/>
        </a:spcBef>
        <a:buFont typeface="Arial" panose="020B0604020202020204" pitchFamily="34" charset="0"/>
        <a:buChar char="•"/>
        <a:defRPr sz="1650" kern="1200">
          <a:solidFill>
            <a:schemeClr val="tx1"/>
          </a:solidFill>
          <a:latin typeface="+mn-lt"/>
          <a:ea typeface="+mn-ea"/>
          <a:cs typeface="+mn-cs"/>
        </a:defRPr>
      </a:lvl4pPr>
      <a:lvl5pPr marL="539750" indent="-177800" algn="l" defTabSz="685800" rtl="0" eaLnBrk="1" latinLnBrk="0" hangingPunct="1">
        <a:lnSpc>
          <a:spcPct val="100000"/>
        </a:lnSpc>
        <a:spcBef>
          <a:spcPts val="0"/>
        </a:spcBef>
        <a:buFont typeface="Arial" panose="020B0604020202020204" pitchFamily="34" charset="0"/>
        <a:buChar char="•"/>
        <a:defRPr sz="16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oleObject" Target="../embeddings/oleObject1.bin"/><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5" name="Titel 14"/>
          <p:cNvSpPr>
            <a:spLocks noGrp="1"/>
          </p:cNvSpPr>
          <p:nvPr>
            <p:ph type="ctrTitle"/>
          </p:nvPr>
        </p:nvSpPr>
        <p:spPr/>
        <p:txBody>
          <a:bodyPr/>
          <a:lstStyle/>
          <a:p>
            <a:r>
              <a:rPr lang="en-GB" dirty="0"/>
              <a:t>Design Science Methodology : </a:t>
            </a:r>
            <a:r>
              <a:rPr lang="en-GB" sz="2000" dirty="0">
                <a:effectLst/>
                <a:latin typeface="Calibri" panose="020F0502020204030204" pitchFamily="34" charset="0"/>
                <a:ea typeface="Calibri" panose="020F0502020204030204" pitchFamily="34" charset="0"/>
                <a:cs typeface="Times New Roman" panose="02020603050405020304" pitchFamily="18" charset="0"/>
              </a:rPr>
              <a:t>‘It’s a small step for a man to apply design science research. It’s a giant leap for mankind when it becomes “common science”’ </a:t>
            </a:r>
            <a:r>
              <a:rPr lang="en-GB" sz="1400" dirty="0">
                <a:effectLst/>
                <a:latin typeface="Calibri" panose="020F0502020204030204" pitchFamily="34" charset="0"/>
                <a:ea typeface="Calibri" panose="020F0502020204030204" pitchFamily="34" charset="0"/>
                <a:cs typeface="Times New Roman" panose="02020603050405020304" pitchFamily="18" charset="0"/>
              </a:rPr>
              <a:t>(Raymond Opdenakker, 2024; free after Neil Armstrong, July 1969)</a:t>
            </a:r>
            <a:br>
              <a:rPr lang="nl-NL" sz="1400" kern="1200" dirty="0">
                <a:solidFill>
                  <a:schemeClr val="tx1"/>
                </a:solidFill>
                <a:latin typeface="+mj-lt"/>
                <a:ea typeface="+mj-ea"/>
                <a:cs typeface="+mj-cs"/>
              </a:rPr>
            </a:br>
            <a:endParaRPr lang="en-GB" dirty="0"/>
          </a:p>
        </p:txBody>
      </p:sp>
      <p:sp>
        <p:nvSpPr>
          <p:cNvPr id="16" name="Ondertitel 15"/>
          <p:cNvSpPr>
            <a:spLocks noGrp="1"/>
          </p:cNvSpPr>
          <p:nvPr>
            <p:ph type="subTitle" idx="1"/>
          </p:nvPr>
        </p:nvSpPr>
        <p:spPr/>
        <p:txBody>
          <a:bodyPr/>
          <a:lstStyle/>
          <a:p>
            <a:endParaRPr lang="nl-NL" dirty="0"/>
          </a:p>
          <a:p>
            <a:r>
              <a:rPr lang="en-US" dirty="0"/>
              <a:t>CERN Idea SQUARE</a:t>
            </a:r>
            <a:r>
              <a:rPr lang="en-GB" dirty="0"/>
              <a:t>, 9</a:t>
            </a:r>
            <a:r>
              <a:rPr lang="en-GB" baseline="30000" dirty="0"/>
              <a:t>th</a:t>
            </a:r>
            <a:r>
              <a:rPr lang="en-GB" dirty="0"/>
              <a:t> of June 2025</a:t>
            </a:r>
          </a:p>
        </p:txBody>
      </p:sp>
      <p:sp>
        <p:nvSpPr>
          <p:cNvPr id="4" name="Tijdelijke aanduiding voor tekst 3"/>
          <p:cNvSpPr>
            <a:spLocks noGrp="1"/>
          </p:cNvSpPr>
          <p:nvPr>
            <p:ph type="body" sz="quarter" idx="13"/>
          </p:nvPr>
        </p:nvSpPr>
        <p:spPr/>
        <p:txBody>
          <a:bodyPr/>
          <a:lstStyle/>
          <a:p>
            <a:r>
              <a:rPr lang="en-GB" dirty="0"/>
              <a:t>Dr. Raymond Opdenakker, University Lecturer</a:t>
            </a:r>
          </a:p>
        </p:txBody>
      </p:sp>
      <p:sp>
        <p:nvSpPr>
          <p:cNvPr id="5" name="Tijdelijke aanduiding voor tekst 4"/>
          <p:cNvSpPr>
            <a:spLocks noGrp="1"/>
          </p:cNvSpPr>
          <p:nvPr>
            <p:ph type="body" sz="quarter" idx="14"/>
          </p:nvPr>
        </p:nvSpPr>
        <p:spPr/>
        <p:txBody>
          <a:bodyPr/>
          <a:lstStyle/>
          <a:p>
            <a:endParaRPr lang="en-GB" dirty="0"/>
          </a:p>
        </p:txBody>
      </p:sp>
    </p:spTree>
    <p:extLst>
      <p:ext uri="{BB962C8B-B14F-4D97-AF65-F5344CB8AC3E}">
        <p14:creationId xmlns:p14="http://schemas.microsoft.com/office/powerpoint/2010/main" val="2940329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045BAE-BC12-9CB6-8A93-8ACB60C8F2F1}"/>
              </a:ext>
            </a:extLst>
          </p:cNvPr>
          <p:cNvSpPr>
            <a:spLocks noGrp="1"/>
          </p:cNvSpPr>
          <p:nvPr>
            <p:ph type="title"/>
          </p:nvPr>
        </p:nvSpPr>
        <p:spPr/>
        <p:txBody>
          <a:bodyPr/>
          <a:lstStyle/>
          <a:p>
            <a:r>
              <a:rPr lang="nl-NL" sz="2400" kern="1200" dirty="0">
                <a:solidFill>
                  <a:schemeClr val="tx1"/>
                </a:solidFill>
                <a:latin typeface="+mj-lt"/>
                <a:ea typeface="+mj-ea"/>
                <a:cs typeface="+mj-cs"/>
              </a:rPr>
              <a:t>Exploration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E1AEE07C-3866-C3EF-637D-65D343B0AD4E}"/>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88033522-C151-91BE-79A5-BF025CB371CA}"/>
              </a:ext>
            </a:extLst>
          </p:cNvPr>
          <p:cNvSpPr>
            <a:spLocks noGrp="1"/>
          </p:cNvSpPr>
          <p:nvPr>
            <p:ph type="sldNum" sz="quarter" idx="12"/>
          </p:nvPr>
        </p:nvSpPr>
        <p:spPr/>
        <p:txBody>
          <a:bodyPr/>
          <a:lstStyle/>
          <a:p>
            <a:fld id="{C194BDB0-F4EA-4DD6-8281-CCE2440D0CE0}" type="slidenum">
              <a:rPr lang="en-GB" smtClean="0"/>
              <a:t>10</a:t>
            </a:fld>
            <a:endParaRPr lang="en-GB" dirty="0"/>
          </a:p>
        </p:txBody>
      </p:sp>
      <p:pic>
        <p:nvPicPr>
          <p:cNvPr id="6" name="Tijdelijke aanduiding voor inhoud 5">
            <a:extLst>
              <a:ext uri="{FF2B5EF4-FFF2-40B4-BE49-F238E27FC236}">
                <a16:creationId xmlns:a16="http://schemas.microsoft.com/office/drawing/2014/main" id="{2391D4F6-620B-C392-AB24-459E6A900DBB}"/>
              </a:ext>
            </a:extLst>
          </p:cNvPr>
          <p:cNvPicPr>
            <a:picLocks noGrp="1" noChangeAspect="1"/>
          </p:cNvPicPr>
          <p:nvPr>
            <p:ph idx="1"/>
          </p:nvPr>
        </p:nvPicPr>
        <p:blipFill>
          <a:blip r:embed="rId2"/>
          <a:stretch>
            <a:fillRect/>
          </a:stretch>
        </p:blipFill>
        <p:spPr>
          <a:xfrm>
            <a:off x="6717618" y="1057749"/>
            <a:ext cx="1597707" cy="1515935"/>
          </a:xfrm>
          <a:prstGeom prst="rect">
            <a:avLst/>
          </a:prstGeom>
        </p:spPr>
      </p:pic>
      <p:sp>
        <p:nvSpPr>
          <p:cNvPr id="8" name="Tekstvak 7">
            <a:extLst>
              <a:ext uri="{FF2B5EF4-FFF2-40B4-BE49-F238E27FC236}">
                <a16:creationId xmlns:a16="http://schemas.microsoft.com/office/drawing/2014/main" id="{1DA0ADE2-19BD-EC2B-104A-05399F660FED}"/>
              </a:ext>
            </a:extLst>
          </p:cNvPr>
          <p:cNvSpPr txBox="1"/>
          <p:nvPr/>
        </p:nvSpPr>
        <p:spPr>
          <a:xfrm>
            <a:off x="923544" y="914366"/>
            <a:ext cx="5480304" cy="3408625"/>
          </a:xfrm>
          <a:prstGeom prst="rect">
            <a:avLst/>
          </a:prstGeom>
          <a:noFill/>
        </p:spPr>
        <p:txBody>
          <a:bodyPr wrap="square">
            <a:spAutoFit/>
          </a:bodyPr>
          <a:lstStyle/>
          <a:p>
            <a:r>
              <a:rPr lang="nl-NL" sz="1400" kern="1200" dirty="0" err="1">
                <a:solidFill>
                  <a:srgbClr val="0070C0"/>
                </a:solidFill>
                <a:latin typeface="+mj-lt"/>
                <a:ea typeface="+mj-ea"/>
                <a:cs typeface="+mj-cs"/>
              </a:rPr>
              <a:t>Outcome</a:t>
            </a:r>
            <a:r>
              <a:rPr lang="nl-NL" sz="1400" kern="1200" dirty="0">
                <a:solidFill>
                  <a:schemeClr val="tx1"/>
                </a:solidFill>
                <a:latin typeface="+mj-lt"/>
                <a:ea typeface="+mj-ea"/>
                <a:cs typeface="+mj-cs"/>
              </a:rPr>
              <a:t> of </a:t>
            </a:r>
            <a:r>
              <a:rPr lang="nl-NL" sz="1400" kern="1200" dirty="0" err="1">
                <a:solidFill>
                  <a:schemeClr val="tx1"/>
                </a:solidFill>
                <a:latin typeface="+mj-lt"/>
                <a:ea typeface="+mj-ea"/>
                <a:cs typeface="+mj-cs"/>
              </a:rPr>
              <a:t>exploration</a:t>
            </a:r>
            <a:r>
              <a:rPr lang="nl-NL" sz="1400" kern="1200" dirty="0">
                <a:solidFill>
                  <a:schemeClr val="tx1"/>
                </a:solidFill>
                <a:latin typeface="+mj-lt"/>
                <a:ea typeface="+mj-ea"/>
                <a:cs typeface="+mj-cs"/>
              </a:rPr>
              <a:t> </a:t>
            </a:r>
            <a:r>
              <a:rPr lang="nl-NL" sz="1400" kern="1200" dirty="0" err="1">
                <a:solidFill>
                  <a:schemeClr val="tx1"/>
                </a:solidFill>
                <a:latin typeface="+mj-lt"/>
                <a:ea typeface="+mj-ea"/>
                <a:cs typeface="+mj-cs"/>
              </a:rPr>
              <a:t>phase</a:t>
            </a:r>
            <a:r>
              <a:rPr lang="nl-NL" sz="1400" kern="1200" dirty="0">
                <a:solidFill>
                  <a:schemeClr val="tx1"/>
                </a:solidFill>
                <a:latin typeface="+mj-lt"/>
                <a:ea typeface="+mj-ea"/>
                <a:cs typeface="+mj-cs"/>
              </a:rPr>
              <a:t>:</a:t>
            </a:r>
            <a:br>
              <a:rPr lang="nl-NL" sz="1400" kern="1200" dirty="0">
                <a:solidFill>
                  <a:schemeClr val="tx1"/>
                </a:solidFill>
                <a:latin typeface="+mj-lt"/>
                <a:ea typeface="+mj-ea"/>
                <a:cs typeface="+mj-cs"/>
              </a:rPr>
            </a:br>
            <a:br>
              <a:rPr lang="nl-NL" sz="1400" kern="1200" dirty="0">
                <a:solidFill>
                  <a:schemeClr val="tx1"/>
                </a:solidFill>
                <a:latin typeface="+mj-lt"/>
                <a:ea typeface="+mj-ea"/>
                <a:cs typeface="+mj-cs"/>
              </a:rPr>
            </a:br>
            <a:r>
              <a:rPr lang="en-US" sz="1400" kern="1200" dirty="0">
                <a:solidFill>
                  <a:srgbClr val="0070C0"/>
                </a:solidFill>
                <a:latin typeface="+mj-lt"/>
                <a:ea typeface="+mj-ea"/>
                <a:cs typeface="+mj-cs"/>
              </a:rPr>
              <a:t>Framing</a:t>
            </a:r>
            <a:r>
              <a:rPr lang="en-US" sz="1400" kern="1200" dirty="0">
                <a:solidFill>
                  <a:schemeClr val="tx1"/>
                </a:solidFill>
                <a:latin typeface="+mj-lt"/>
                <a:ea typeface="+mj-ea"/>
                <a:cs typeface="+mj-cs"/>
              </a:rPr>
              <a:t> the problem: relating the problem to an existing frame of reference, </a:t>
            </a:r>
            <a:r>
              <a:rPr lang="en-US" sz="1400" kern="1200" dirty="0" err="1">
                <a:solidFill>
                  <a:schemeClr val="tx1"/>
                </a:solidFill>
                <a:latin typeface="+mj-lt"/>
                <a:ea typeface="+mj-ea"/>
                <a:cs typeface="+mj-cs"/>
              </a:rPr>
              <a:t>f.e</a:t>
            </a:r>
            <a:r>
              <a:rPr lang="en-US" sz="1400" kern="1200" dirty="0">
                <a:solidFill>
                  <a:schemeClr val="tx1"/>
                </a:solidFill>
                <a:latin typeface="+mj-lt"/>
                <a:ea typeface="+mj-ea"/>
                <a:cs typeface="+mj-cs"/>
              </a:rPr>
              <a:t>. communication problem, sustainability problem, engagement problem, strategy problem, behavior problem, etc.</a:t>
            </a:r>
            <a:br>
              <a:rPr lang="en-US" sz="1400" kern="1200" dirty="0">
                <a:solidFill>
                  <a:schemeClr val="tx1"/>
                </a:solidFill>
                <a:latin typeface="+mj-lt"/>
                <a:ea typeface="+mj-ea"/>
                <a:cs typeface="+mj-cs"/>
              </a:rPr>
            </a:br>
            <a:br>
              <a:rPr lang="en-US" sz="1400" kern="1200" dirty="0">
                <a:solidFill>
                  <a:schemeClr val="tx1"/>
                </a:solidFill>
                <a:latin typeface="+mj-lt"/>
                <a:ea typeface="+mj-ea"/>
                <a:cs typeface="+mj-cs"/>
              </a:rPr>
            </a:br>
            <a:r>
              <a:rPr lang="en-US" sz="1400" kern="1200" dirty="0">
                <a:solidFill>
                  <a:srgbClr val="0070C0"/>
                </a:solidFill>
                <a:latin typeface="+mj-lt"/>
                <a:ea typeface="+mj-ea"/>
                <a:cs typeface="+mj-cs"/>
              </a:rPr>
              <a:t>Defining</a:t>
            </a:r>
            <a:r>
              <a:rPr lang="en-US" sz="1400" kern="1200" dirty="0">
                <a:solidFill>
                  <a:schemeClr val="tx1"/>
                </a:solidFill>
                <a:latin typeface="+mj-lt"/>
                <a:ea typeface="+mj-ea"/>
                <a:cs typeface="+mj-cs"/>
              </a:rPr>
              <a:t> the field problem</a:t>
            </a:r>
            <a:br>
              <a:rPr lang="en-US" sz="1400" kern="1200" dirty="0">
                <a:solidFill>
                  <a:schemeClr val="tx1"/>
                </a:solidFill>
                <a:latin typeface="+mj-lt"/>
                <a:ea typeface="+mj-ea"/>
                <a:cs typeface="+mj-cs"/>
              </a:rPr>
            </a:br>
            <a:br>
              <a:rPr lang="en-US" sz="1400" kern="1200" dirty="0">
                <a:solidFill>
                  <a:schemeClr val="tx1"/>
                </a:solidFill>
                <a:latin typeface="+mj-lt"/>
                <a:ea typeface="+mj-ea"/>
                <a:cs typeface="+mj-cs"/>
              </a:rPr>
            </a:br>
            <a:r>
              <a:rPr lang="en-US" sz="1400" kern="1200" dirty="0" err="1">
                <a:solidFill>
                  <a:schemeClr val="tx1"/>
                </a:solidFill>
                <a:latin typeface="+mj-lt"/>
                <a:ea typeface="+mj-ea"/>
                <a:cs typeface="+mj-cs"/>
              </a:rPr>
              <a:t>F.e</a:t>
            </a:r>
            <a:r>
              <a:rPr lang="en-US" sz="1400" kern="1200" dirty="0">
                <a:solidFill>
                  <a:schemeClr val="tx1"/>
                </a:solidFill>
                <a:latin typeface="+mj-lt"/>
                <a:ea typeface="+mj-ea"/>
                <a:cs typeface="+mj-cs"/>
              </a:rPr>
              <a:t>. : “How to create efficient and effective stakeholder engagement during infrastructural road projects to decrease time and cost overrun?” (van den Berg, 2020)</a:t>
            </a:r>
          </a:p>
          <a:p>
            <a:br>
              <a:rPr lang="en-US" sz="1400" kern="1200" dirty="0">
                <a:solidFill>
                  <a:schemeClr val="tx1"/>
                </a:solidFill>
                <a:latin typeface="+mj-lt"/>
                <a:ea typeface="+mj-ea"/>
                <a:cs typeface="+mj-cs"/>
              </a:rPr>
            </a:br>
            <a:br>
              <a:rPr lang="en-US" sz="1400" kern="1200" dirty="0">
                <a:solidFill>
                  <a:schemeClr val="tx1"/>
                </a:solidFill>
                <a:latin typeface="+mj-lt"/>
                <a:ea typeface="+mj-ea"/>
                <a:cs typeface="+mj-cs"/>
              </a:rPr>
            </a:br>
            <a:br>
              <a:rPr lang="nl-NL" sz="2000" kern="1200" dirty="0">
                <a:solidFill>
                  <a:schemeClr val="tx1"/>
                </a:solidFill>
                <a:latin typeface="+mj-lt"/>
                <a:ea typeface="+mj-ea"/>
                <a:cs typeface="+mj-cs"/>
              </a:rPr>
            </a:br>
            <a:endParaRPr lang="en-GB" dirty="0"/>
          </a:p>
        </p:txBody>
      </p:sp>
    </p:spTree>
    <p:extLst>
      <p:ext uri="{BB962C8B-B14F-4D97-AF65-F5344CB8AC3E}">
        <p14:creationId xmlns:p14="http://schemas.microsoft.com/office/powerpoint/2010/main" val="818558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045BAE-BC12-9CB6-8A93-8ACB60C8F2F1}"/>
              </a:ext>
            </a:extLst>
          </p:cNvPr>
          <p:cNvSpPr>
            <a:spLocks noGrp="1"/>
          </p:cNvSpPr>
          <p:nvPr>
            <p:ph type="title"/>
          </p:nvPr>
        </p:nvSpPr>
        <p:spPr/>
        <p:txBody>
          <a:bodyPr/>
          <a:lstStyle/>
          <a:p>
            <a:r>
              <a:rPr lang="nl-NL" sz="2400" kern="1200" dirty="0">
                <a:solidFill>
                  <a:schemeClr val="tx1"/>
                </a:solidFill>
                <a:latin typeface="+mj-lt"/>
                <a:ea typeface="+mj-ea"/>
                <a:cs typeface="+mj-cs"/>
              </a:rPr>
              <a:t>Exploration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E1AEE07C-3866-C3EF-637D-65D343B0AD4E}"/>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88033522-C151-91BE-79A5-BF025CB371CA}"/>
              </a:ext>
            </a:extLst>
          </p:cNvPr>
          <p:cNvSpPr>
            <a:spLocks noGrp="1"/>
          </p:cNvSpPr>
          <p:nvPr>
            <p:ph type="sldNum" sz="quarter" idx="12"/>
          </p:nvPr>
        </p:nvSpPr>
        <p:spPr/>
        <p:txBody>
          <a:bodyPr/>
          <a:lstStyle/>
          <a:p>
            <a:fld id="{C194BDB0-F4EA-4DD6-8281-CCE2440D0CE0}" type="slidenum">
              <a:rPr lang="en-GB" smtClean="0"/>
              <a:t>11</a:t>
            </a:fld>
            <a:endParaRPr lang="en-GB" dirty="0"/>
          </a:p>
        </p:txBody>
      </p:sp>
      <p:pic>
        <p:nvPicPr>
          <p:cNvPr id="6" name="Tijdelijke aanduiding voor inhoud 5">
            <a:extLst>
              <a:ext uri="{FF2B5EF4-FFF2-40B4-BE49-F238E27FC236}">
                <a16:creationId xmlns:a16="http://schemas.microsoft.com/office/drawing/2014/main" id="{2391D4F6-620B-C392-AB24-459E6A900DBB}"/>
              </a:ext>
            </a:extLst>
          </p:cNvPr>
          <p:cNvPicPr>
            <a:picLocks noGrp="1" noChangeAspect="1"/>
          </p:cNvPicPr>
          <p:nvPr>
            <p:ph idx="1"/>
          </p:nvPr>
        </p:nvPicPr>
        <p:blipFill>
          <a:blip r:embed="rId2"/>
          <a:stretch>
            <a:fillRect/>
          </a:stretch>
        </p:blipFill>
        <p:spPr>
          <a:xfrm>
            <a:off x="6717618" y="1057749"/>
            <a:ext cx="1597707" cy="1515935"/>
          </a:xfrm>
          <a:prstGeom prst="rect">
            <a:avLst/>
          </a:prstGeom>
        </p:spPr>
      </p:pic>
      <p:sp>
        <p:nvSpPr>
          <p:cNvPr id="8" name="Tekstvak 7">
            <a:extLst>
              <a:ext uri="{FF2B5EF4-FFF2-40B4-BE49-F238E27FC236}">
                <a16:creationId xmlns:a16="http://schemas.microsoft.com/office/drawing/2014/main" id="{1DA0ADE2-19BD-EC2B-104A-05399F660FED}"/>
              </a:ext>
            </a:extLst>
          </p:cNvPr>
          <p:cNvSpPr txBox="1"/>
          <p:nvPr/>
        </p:nvSpPr>
        <p:spPr>
          <a:xfrm>
            <a:off x="923544" y="914366"/>
            <a:ext cx="5480304" cy="2885405"/>
          </a:xfrm>
          <a:prstGeom prst="rect">
            <a:avLst/>
          </a:prstGeom>
          <a:noFill/>
        </p:spPr>
        <p:txBody>
          <a:bodyPr wrap="square">
            <a:spAutoFit/>
          </a:bodyPr>
          <a:lstStyle/>
          <a:p>
            <a:r>
              <a:rPr lang="en-US" sz="1400" kern="1200" dirty="0">
                <a:solidFill>
                  <a:srgbClr val="0070C0"/>
                </a:solidFill>
                <a:latin typeface="+mj-lt"/>
                <a:ea typeface="+mj-ea"/>
                <a:cs typeface="+mj-cs"/>
              </a:rPr>
              <a:t>Defining</a:t>
            </a:r>
            <a:r>
              <a:rPr lang="en-US" sz="1400" kern="1200" dirty="0">
                <a:solidFill>
                  <a:schemeClr val="tx1"/>
                </a:solidFill>
                <a:latin typeface="+mj-lt"/>
                <a:ea typeface="+mj-ea"/>
                <a:cs typeface="+mj-cs"/>
              </a:rPr>
              <a:t> the field problem</a:t>
            </a:r>
            <a:br>
              <a:rPr lang="en-US" sz="1400" kern="1200" dirty="0">
                <a:solidFill>
                  <a:schemeClr val="tx1"/>
                </a:solidFill>
                <a:latin typeface="+mj-lt"/>
                <a:ea typeface="+mj-ea"/>
                <a:cs typeface="+mj-cs"/>
              </a:rPr>
            </a:br>
            <a:br>
              <a:rPr lang="en-US" sz="1400" kern="1200" dirty="0">
                <a:solidFill>
                  <a:schemeClr val="tx1"/>
                </a:solidFill>
                <a:latin typeface="+mj-lt"/>
                <a:ea typeface="+mj-ea"/>
                <a:cs typeface="+mj-cs"/>
              </a:rPr>
            </a:br>
            <a:r>
              <a:rPr lang="en-GB" sz="1400" kern="1200" dirty="0">
                <a:solidFill>
                  <a:schemeClr val="tx1"/>
                </a:solidFill>
                <a:latin typeface="+mj-lt"/>
                <a:ea typeface="+mj-ea"/>
                <a:cs typeface="+mj-cs"/>
              </a:rPr>
              <a:t>‘</a:t>
            </a:r>
            <a:r>
              <a:rPr lang="en-GB" sz="1400" kern="1200" dirty="0">
                <a:solidFill>
                  <a:srgbClr val="0070C0"/>
                </a:solidFill>
                <a:latin typeface="+mj-lt"/>
                <a:ea typeface="+mj-ea"/>
                <a:cs typeface="+mj-cs"/>
              </a:rPr>
              <a:t>How can </a:t>
            </a:r>
            <a:r>
              <a:rPr lang="en-GB" sz="1400" kern="1200" dirty="0">
                <a:solidFill>
                  <a:schemeClr val="tx1"/>
                </a:solidFill>
                <a:latin typeface="+mj-lt"/>
                <a:ea typeface="+mj-ea"/>
                <a:cs typeface="+mj-cs"/>
              </a:rPr>
              <a:t>a complex products and systems organization develop a circular business case for their complex high-tech systems that can ensure the reduction of environmental impact and financial improvement?’ (van Bommel, 2022)</a:t>
            </a:r>
          </a:p>
          <a:p>
            <a:endParaRPr lang="en-GB" sz="1400" kern="1200" dirty="0">
              <a:solidFill>
                <a:schemeClr val="tx1"/>
              </a:solidFill>
              <a:latin typeface="+mj-lt"/>
              <a:ea typeface="+mj-ea"/>
              <a:cs typeface="+mj-cs"/>
            </a:endParaRPr>
          </a:p>
          <a:p>
            <a:r>
              <a:rPr lang="en-GB" sz="1400" kern="1200" dirty="0">
                <a:solidFill>
                  <a:schemeClr val="tx1"/>
                </a:solidFill>
                <a:latin typeface="+mj-lt"/>
                <a:ea typeface="+mj-ea"/>
                <a:cs typeface="+mj-cs"/>
              </a:rPr>
              <a:t>‘</a:t>
            </a:r>
            <a:r>
              <a:rPr lang="en-GB" sz="1400" kern="1200" dirty="0">
                <a:solidFill>
                  <a:srgbClr val="0070C0"/>
                </a:solidFill>
                <a:latin typeface="+mj-lt"/>
                <a:ea typeface="+mj-ea"/>
                <a:cs typeface="+mj-cs"/>
              </a:rPr>
              <a:t>How can </a:t>
            </a:r>
            <a:r>
              <a:rPr lang="en-GB" sz="1400" kern="1200" dirty="0">
                <a:solidFill>
                  <a:schemeClr val="tx1"/>
                </a:solidFill>
                <a:latin typeface="+mj-lt"/>
                <a:ea typeface="+mj-ea"/>
                <a:cs typeface="+mj-cs"/>
              </a:rPr>
              <a:t>change agents measure the </a:t>
            </a:r>
            <a:r>
              <a:rPr lang="en-GB" sz="1400" kern="1200" dirty="0" err="1">
                <a:solidFill>
                  <a:schemeClr val="tx1"/>
                </a:solidFill>
                <a:latin typeface="+mj-lt"/>
                <a:ea typeface="+mj-ea"/>
                <a:cs typeface="+mj-cs"/>
              </a:rPr>
              <a:t>behavioral</a:t>
            </a:r>
            <a:r>
              <a:rPr lang="en-GB" sz="1400" kern="1200" dirty="0">
                <a:solidFill>
                  <a:schemeClr val="tx1"/>
                </a:solidFill>
                <a:latin typeface="+mj-lt"/>
                <a:ea typeface="+mj-ea"/>
                <a:cs typeface="+mj-cs"/>
              </a:rPr>
              <a:t> change performance of employees within organizational change initiatives?’(</a:t>
            </a:r>
            <a:r>
              <a:rPr lang="en-GB" sz="1400" kern="1200" dirty="0" err="1">
                <a:solidFill>
                  <a:schemeClr val="tx1"/>
                </a:solidFill>
                <a:latin typeface="+mj-lt"/>
                <a:ea typeface="+mj-ea"/>
                <a:cs typeface="+mj-cs"/>
              </a:rPr>
              <a:t>Feddes</a:t>
            </a:r>
            <a:r>
              <a:rPr lang="en-GB" sz="1400" kern="1200" dirty="0">
                <a:solidFill>
                  <a:schemeClr val="tx1"/>
                </a:solidFill>
                <a:latin typeface="+mj-lt"/>
                <a:ea typeface="+mj-ea"/>
                <a:cs typeface="+mj-cs"/>
              </a:rPr>
              <a:t>, 2020)</a:t>
            </a:r>
            <a:br>
              <a:rPr lang="en-US" sz="1400" kern="1200" dirty="0">
                <a:solidFill>
                  <a:schemeClr val="tx1"/>
                </a:solidFill>
                <a:latin typeface="+mj-lt"/>
                <a:ea typeface="+mj-ea"/>
                <a:cs typeface="+mj-cs"/>
              </a:rPr>
            </a:br>
            <a:br>
              <a:rPr lang="en-US" sz="1400" kern="1200" dirty="0">
                <a:solidFill>
                  <a:schemeClr val="tx1"/>
                </a:solidFill>
                <a:latin typeface="+mj-lt"/>
                <a:ea typeface="+mj-ea"/>
                <a:cs typeface="+mj-cs"/>
              </a:rPr>
            </a:br>
            <a:r>
              <a:rPr lang="en-US" sz="1400" kern="1200" dirty="0">
                <a:solidFill>
                  <a:srgbClr val="0070C0"/>
                </a:solidFill>
                <a:latin typeface="+mj-lt"/>
                <a:ea typeface="+mj-ea"/>
                <a:cs typeface="+mj-cs"/>
              </a:rPr>
              <a:t>Wishes</a:t>
            </a:r>
            <a:r>
              <a:rPr lang="en-US" sz="1400" kern="1200" dirty="0">
                <a:solidFill>
                  <a:schemeClr val="tx1"/>
                </a:solidFill>
                <a:latin typeface="+mj-lt"/>
                <a:ea typeface="+mj-ea"/>
                <a:cs typeface="+mj-cs"/>
              </a:rPr>
              <a:t> from important stakeholder (When dealing with a ‘participative mindset’)</a:t>
            </a:r>
            <a:br>
              <a:rPr lang="nl-NL" sz="2000" kern="1200" dirty="0">
                <a:solidFill>
                  <a:schemeClr val="tx1"/>
                </a:solidFill>
                <a:latin typeface="+mj-lt"/>
                <a:ea typeface="+mj-ea"/>
                <a:cs typeface="+mj-cs"/>
              </a:rPr>
            </a:br>
            <a:endParaRPr lang="en-GB" dirty="0"/>
          </a:p>
        </p:txBody>
      </p:sp>
    </p:spTree>
    <p:extLst>
      <p:ext uri="{BB962C8B-B14F-4D97-AF65-F5344CB8AC3E}">
        <p14:creationId xmlns:p14="http://schemas.microsoft.com/office/powerpoint/2010/main" val="19667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FA6725-A7FA-C228-344A-9F4BA2727DAD}"/>
              </a:ext>
            </a:extLst>
          </p:cNvPr>
          <p:cNvSpPr>
            <a:spLocks noGrp="1"/>
          </p:cNvSpPr>
          <p:nvPr>
            <p:ph type="title"/>
          </p:nvPr>
        </p:nvSpPr>
        <p:spPr/>
        <p:txBody>
          <a:bodyPr/>
          <a:lstStyle/>
          <a:p>
            <a:r>
              <a:rPr lang="nl-NL" sz="2400" kern="1200" dirty="0" err="1">
                <a:solidFill>
                  <a:schemeClr val="tx1"/>
                </a:solidFill>
                <a:latin typeface="+mj-lt"/>
                <a:ea typeface="+mj-ea"/>
                <a:cs typeface="+mj-cs"/>
              </a:rPr>
              <a:t>Synthesize</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8479509B-E4CC-A884-F594-F006CCAB3BCE}"/>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741139E8-8FC7-499E-0F76-FDE86BE3059A}"/>
              </a:ext>
            </a:extLst>
          </p:cNvPr>
          <p:cNvSpPr>
            <a:spLocks noGrp="1"/>
          </p:cNvSpPr>
          <p:nvPr>
            <p:ph type="sldNum" sz="quarter" idx="12"/>
          </p:nvPr>
        </p:nvSpPr>
        <p:spPr/>
        <p:txBody>
          <a:bodyPr/>
          <a:lstStyle/>
          <a:p>
            <a:fld id="{C194BDB0-F4EA-4DD6-8281-CCE2440D0CE0}" type="slidenum">
              <a:rPr lang="en-GB" smtClean="0"/>
              <a:t>12</a:t>
            </a:fld>
            <a:endParaRPr lang="en-GB" dirty="0"/>
          </a:p>
        </p:txBody>
      </p:sp>
      <p:pic>
        <p:nvPicPr>
          <p:cNvPr id="6" name="Tijdelijke aanduiding voor inhoud 4">
            <a:extLst>
              <a:ext uri="{FF2B5EF4-FFF2-40B4-BE49-F238E27FC236}">
                <a16:creationId xmlns:a16="http://schemas.microsoft.com/office/drawing/2014/main" id="{B65D0CCC-82BC-E864-65EC-A2EB2326511F}"/>
              </a:ext>
            </a:extLst>
          </p:cNvPr>
          <p:cNvPicPr>
            <a:picLocks noGrp="1" noChangeAspect="1"/>
          </p:cNvPicPr>
          <p:nvPr>
            <p:ph idx="1"/>
          </p:nvPr>
        </p:nvPicPr>
        <p:blipFill>
          <a:blip r:embed="rId2"/>
          <a:stretch>
            <a:fillRect/>
          </a:stretch>
        </p:blipFill>
        <p:spPr>
          <a:xfrm>
            <a:off x="6714902" y="1101198"/>
            <a:ext cx="1600423" cy="1638529"/>
          </a:xfrm>
          <a:prstGeom prst="rect">
            <a:avLst/>
          </a:prstGeom>
        </p:spPr>
      </p:pic>
      <p:sp>
        <p:nvSpPr>
          <p:cNvPr id="8" name="Tekstvak 7">
            <a:extLst>
              <a:ext uri="{FF2B5EF4-FFF2-40B4-BE49-F238E27FC236}">
                <a16:creationId xmlns:a16="http://schemas.microsoft.com/office/drawing/2014/main" id="{D027C9D8-1A86-3321-A7BA-624858D86C98}"/>
              </a:ext>
            </a:extLst>
          </p:cNvPr>
          <p:cNvSpPr txBox="1"/>
          <p:nvPr/>
        </p:nvSpPr>
        <p:spPr>
          <a:xfrm>
            <a:off x="923544" y="597297"/>
            <a:ext cx="5480304" cy="3070071"/>
          </a:xfrm>
          <a:prstGeom prst="rect">
            <a:avLst/>
          </a:prstGeom>
          <a:noFill/>
        </p:spPr>
        <p:txBody>
          <a:bodyPr wrap="square">
            <a:spAutoFit/>
          </a:bodyPr>
          <a:lstStyle/>
          <a:p>
            <a:endParaRPr lang="nl-NL" sz="1400" kern="1200" dirty="0">
              <a:solidFill>
                <a:schemeClr val="tx1"/>
              </a:solidFill>
              <a:latin typeface="+mj-lt"/>
              <a:ea typeface="+mj-ea"/>
              <a:cs typeface="+mj-cs"/>
            </a:endParaRPr>
          </a:p>
          <a:p>
            <a:endParaRPr lang="nl-NL" sz="1400" dirty="0">
              <a:latin typeface="+mj-lt"/>
              <a:ea typeface="+mj-ea"/>
              <a:cs typeface="+mj-cs"/>
            </a:endParaRPr>
          </a:p>
          <a:p>
            <a:r>
              <a:rPr lang="nl-NL" sz="1200" kern="1200" dirty="0" err="1">
                <a:solidFill>
                  <a:schemeClr val="tx1"/>
                </a:solidFill>
                <a:latin typeface="+mj-lt"/>
                <a:ea typeface="+mj-ea"/>
                <a:cs typeface="+mj-cs"/>
              </a:rPr>
              <a:t>Conducting</a:t>
            </a:r>
            <a:r>
              <a:rPr lang="nl-NL" sz="1200" kern="1200" dirty="0">
                <a:solidFill>
                  <a:schemeClr val="tx1"/>
                </a:solidFill>
                <a:latin typeface="+mj-lt"/>
                <a:ea typeface="+mj-ea"/>
                <a:cs typeface="+mj-cs"/>
              </a:rPr>
              <a:t> </a:t>
            </a:r>
            <a:r>
              <a:rPr lang="nl-NL" sz="1200" kern="1200" dirty="0" err="1">
                <a:solidFill>
                  <a:schemeClr val="tx1"/>
                </a:solidFill>
                <a:latin typeface="+mj-lt"/>
                <a:ea typeface="+mj-ea"/>
                <a:cs typeface="+mj-cs"/>
              </a:rPr>
              <a:t>literature</a:t>
            </a:r>
            <a:r>
              <a:rPr lang="nl-NL" sz="1200" kern="1200" dirty="0">
                <a:solidFill>
                  <a:schemeClr val="tx1"/>
                </a:solidFill>
                <a:latin typeface="+mj-lt"/>
                <a:ea typeface="+mj-ea"/>
                <a:cs typeface="+mj-cs"/>
              </a:rPr>
              <a:t> research </a:t>
            </a:r>
            <a:r>
              <a:rPr lang="nl-NL" sz="1200" kern="1200" dirty="0" err="1">
                <a:solidFill>
                  <a:schemeClr val="tx1"/>
                </a:solidFill>
                <a:latin typeface="+mj-lt"/>
                <a:ea typeface="+mj-ea"/>
                <a:cs typeface="+mj-cs"/>
              </a:rPr>
              <a:t>and</a:t>
            </a:r>
            <a:r>
              <a:rPr lang="nl-NL" sz="1200" kern="1200" dirty="0">
                <a:solidFill>
                  <a:schemeClr val="tx1"/>
                </a:solidFill>
                <a:latin typeface="+mj-lt"/>
                <a:ea typeface="+mj-ea"/>
                <a:cs typeface="+mj-cs"/>
              </a:rPr>
              <a:t> </a:t>
            </a:r>
            <a:r>
              <a:rPr lang="nl-NL" sz="1200" kern="1200" dirty="0" err="1">
                <a:solidFill>
                  <a:schemeClr val="tx1"/>
                </a:solidFill>
                <a:latin typeface="+mj-lt"/>
                <a:ea typeface="+mj-ea"/>
                <a:cs typeface="+mj-cs"/>
              </a:rPr>
              <a:t>conducting</a:t>
            </a:r>
            <a:r>
              <a:rPr lang="nl-NL" sz="1200" kern="1200" dirty="0">
                <a:solidFill>
                  <a:schemeClr val="tx1"/>
                </a:solidFill>
                <a:latin typeface="+mj-lt"/>
                <a:ea typeface="+mj-ea"/>
                <a:cs typeface="+mj-cs"/>
              </a:rPr>
              <a:t> field research; </a:t>
            </a:r>
            <a:r>
              <a:rPr lang="nl-NL" sz="1200" kern="1200" dirty="0" err="1">
                <a:solidFill>
                  <a:schemeClr val="tx1"/>
                </a:solidFill>
                <a:latin typeface="+mj-lt"/>
                <a:ea typeface="+mj-ea"/>
                <a:cs typeface="+mj-cs"/>
              </a:rPr>
              <a:t>analysing</a:t>
            </a:r>
            <a:r>
              <a:rPr lang="nl-NL" sz="1200" kern="1200" dirty="0">
                <a:solidFill>
                  <a:schemeClr val="tx1"/>
                </a:solidFill>
                <a:latin typeface="+mj-lt"/>
                <a:ea typeface="+mj-ea"/>
                <a:cs typeface="+mj-cs"/>
              </a:rPr>
              <a:t> data </a:t>
            </a:r>
            <a:r>
              <a:rPr lang="nl-NL" sz="1200" kern="1200" dirty="0" err="1">
                <a:solidFill>
                  <a:schemeClr val="tx1"/>
                </a:solidFill>
                <a:latin typeface="+mj-lt"/>
                <a:ea typeface="+mj-ea"/>
                <a:cs typeface="+mj-cs"/>
              </a:rPr>
              <a:t>from</a:t>
            </a:r>
            <a:r>
              <a:rPr lang="nl-NL" sz="1200" kern="1200" dirty="0">
                <a:solidFill>
                  <a:schemeClr val="tx1"/>
                </a:solidFill>
                <a:latin typeface="+mj-lt"/>
                <a:ea typeface="+mj-ea"/>
                <a:cs typeface="+mj-cs"/>
              </a:rPr>
              <a:t> </a:t>
            </a:r>
            <a:r>
              <a:rPr lang="nl-NL" sz="1200" kern="1200" dirty="0" err="1">
                <a:solidFill>
                  <a:schemeClr val="tx1"/>
                </a:solidFill>
                <a:latin typeface="+mj-lt"/>
                <a:ea typeface="+mj-ea"/>
                <a:cs typeface="+mj-cs"/>
              </a:rPr>
              <a:t>exploration</a:t>
            </a:r>
            <a:r>
              <a:rPr lang="nl-NL" sz="1200" kern="1200" dirty="0">
                <a:solidFill>
                  <a:schemeClr val="tx1"/>
                </a:solidFill>
                <a:latin typeface="+mj-lt"/>
                <a:ea typeface="+mj-ea"/>
                <a:cs typeface="+mj-cs"/>
              </a:rPr>
              <a:t> </a:t>
            </a:r>
            <a:r>
              <a:rPr lang="nl-NL" sz="1200" kern="1200" dirty="0" err="1">
                <a:solidFill>
                  <a:schemeClr val="tx1"/>
                </a:solidFill>
                <a:latin typeface="+mj-lt"/>
                <a:ea typeface="+mj-ea"/>
                <a:cs typeface="+mj-cs"/>
              </a:rPr>
              <a:t>phase</a:t>
            </a:r>
            <a:r>
              <a:rPr lang="nl-NL" sz="1200" kern="1200" dirty="0">
                <a:solidFill>
                  <a:schemeClr val="tx1"/>
                </a:solidFill>
                <a:latin typeface="+mj-lt"/>
                <a:ea typeface="+mj-ea"/>
                <a:cs typeface="+mj-cs"/>
              </a:rPr>
              <a:t>.</a:t>
            </a:r>
          </a:p>
          <a:p>
            <a:endParaRPr lang="nl-NL" sz="1200" dirty="0">
              <a:latin typeface="+mj-lt"/>
              <a:ea typeface="+mj-ea"/>
              <a:cs typeface="+mj-cs"/>
            </a:endParaRPr>
          </a:p>
          <a:p>
            <a:r>
              <a:rPr lang="nl-NL" sz="1200" i="1" kern="1200" dirty="0">
                <a:solidFill>
                  <a:srgbClr val="0070C0"/>
                </a:solidFill>
                <a:latin typeface="+mj-lt"/>
                <a:ea typeface="+mj-ea"/>
                <a:cs typeface="+mj-cs"/>
              </a:rPr>
              <a:t>Research </a:t>
            </a:r>
            <a:r>
              <a:rPr lang="nl-NL" sz="1200" i="1" kern="1200" dirty="0" err="1">
                <a:solidFill>
                  <a:srgbClr val="0070C0"/>
                </a:solidFill>
                <a:latin typeface="+mj-lt"/>
                <a:ea typeface="+mj-ea"/>
                <a:cs typeface="+mj-cs"/>
              </a:rPr>
              <a:t>synthesis</a:t>
            </a:r>
            <a:endParaRPr lang="nl-NL" sz="1200" i="1" kern="1200" dirty="0">
              <a:solidFill>
                <a:srgbClr val="0070C0"/>
              </a:solidFill>
              <a:latin typeface="+mj-lt"/>
              <a:ea typeface="+mj-ea"/>
              <a:cs typeface="+mj-cs"/>
            </a:endParaRPr>
          </a:p>
          <a:p>
            <a:r>
              <a:rPr kumimoji="0" lang="en-US" sz="1200" b="0" i="0" u="none" strike="noStrike" kern="1200" cap="none" spc="0" normalizeH="0" baseline="0" noProof="0" dirty="0">
                <a:ln>
                  <a:noFill/>
                </a:ln>
                <a:solidFill>
                  <a:srgbClr val="0070C0"/>
                </a:solidFill>
                <a:effectLst/>
                <a:uLnTx/>
                <a:uFillTx/>
                <a:latin typeface="Calibri"/>
                <a:ea typeface="+mn-ea"/>
                <a:cs typeface="+mn-cs"/>
              </a:rPr>
              <a:t>Design principles </a:t>
            </a:r>
            <a:r>
              <a:rPr kumimoji="0" lang="en-US" sz="1200" b="0" i="0" u="none" strike="noStrike" kern="1200" cap="none" spc="0" normalizeH="0" baseline="0" noProof="0" dirty="0">
                <a:ln>
                  <a:noFill/>
                </a:ln>
                <a:solidFill>
                  <a:prstClr val="black"/>
                </a:solidFill>
                <a:effectLst/>
                <a:uLnTx/>
                <a:uFillTx/>
                <a:latin typeface="Calibri"/>
                <a:ea typeface="+mn-ea"/>
                <a:cs typeface="+mn-cs"/>
              </a:rPr>
              <a:t>(in this phase based on literature research; initial design principles) can be formulated by using the CAMO logic developed by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Denyer</a:t>
            </a:r>
            <a:r>
              <a:rPr kumimoji="0" lang="en-US" sz="1200" b="0" i="0" u="none" strike="noStrike" kern="1200" cap="none" spc="0" normalizeH="0" baseline="0" noProof="0" dirty="0">
                <a:ln>
                  <a:noFill/>
                </a:ln>
                <a:solidFill>
                  <a:prstClr val="black"/>
                </a:solidFill>
                <a:effectLst/>
                <a:uLnTx/>
                <a:uFillTx/>
                <a:latin typeface="Calibri"/>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Tranfield</a:t>
            </a:r>
            <a:r>
              <a:rPr kumimoji="0" lang="en-US" sz="1200" b="0" i="0" u="none" strike="noStrike" kern="1200" cap="none" spc="0" normalizeH="0" baseline="0" noProof="0" dirty="0">
                <a:ln>
                  <a:noFill/>
                </a:ln>
                <a:solidFill>
                  <a:prstClr val="black"/>
                </a:solidFill>
                <a:effectLst/>
                <a:uLnTx/>
                <a:uFillTx/>
                <a:latin typeface="Calibri"/>
                <a:ea typeface="+mn-ea"/>
                <a:cs typeface="+mn-cs"/>
              </a:rPr>
              <a:t> and Van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Aken</a:t>
            </a:r>
            <a:r>
              <a:rPr kumimoji="0" lang="en-US" sz="1200" b="0" i="0" u="none" strike="noStrike" kern="1200" cap="none" spc="0" normalizeH="0" baseline="0" noProof="0" dirty="0">
                <a:ln>
                  <a:noFill/>
                </a:ln>
                <a:solidFill>
                  <a:prstClr val="black"/>
                </a:solidFill>
                <a:effectLst/>
                <a:uLnTx/>
                <a:uFillTx/>
                <a:latin typeface="Calibri"/>
                <a:ea typeface="+mn-ea"/>
                <a:cs typeface="+mn-cs"/>
              </a:rPr>
              <a:t> (2008)</a:t>
            </a:r>
            <a:br>
              <a:rPr lang="nl-NL" sz="1200" kern="1200" dirty="0">
                <a:solidFill>
                  <a:schemeClr val="tx1"/>
                </a:solidFill>
                <a:latin typeface="+mj-lt"/>
                <a:ea typeface="+mj-ea"/>
                <a:cs typeface="+mj-cs"/>
              </a:rPr>
            </a:br>
            <a:endParaRPr lang="nl-NL" sz="1200" kern="1200" dirty="0">
              <a:solidFill>
                <a:schemeClr val="tx1"/>
              </a:solidFill>
              <a:latin typeface="+mj-lt"/>
              <a:ea typeface="+mj-ea"/>
              <a:cs typeface="+mj-cs"/>
            </a:endParaRPr>
          </a:p>
          <a:p>
            <a:br>
              <a:rPr lang="en-US" sz="1200" kern="1200" dirty="0">
                <a:solidFill>
                  <a:schemeClr val="tx1"/>
                </a:solidFill>
                <a:latin typeface="+mj-lt"/>
                <a:ea typeface="+mj-ea"/>
                <a:cs typeface="+mj-cs"/>
              </a:rPr>
            </a:br>
            <a:br>
              <a:rPr lang="en-US" sz="1200" kern="1200" dirty="0">
                <a:solidFill>
                  <a:schemeClr val="tx1"/>
                </a:solidFill>
                <a:latin typeface="+mj-lt"/>
                <a:ea typeface="+mj-ea"/>
                <a:cs typeface="+mj-cs"/>
              </a:rPr>
            </a:br>
            <a:br>
              <a:rPr lang="en-US" sz="1200" kern="1200" dirty="0">
                <a:solidFill>
                  <a:schemeClr val="tx1"/>
                </a:solidFill>
                <a:latin typeface="+mj-lt"/>
                <a:ea typeface="+mj-ea"/>
                <a:cs typeface="+mj-cs"/>
              </a:rPr>
            </a:br>
            <a:br>
              <a:rPr lang="en-US" sz="2000" kern="1200" dirty="0">
                <a:solidFill>
                  <a:schemeClr val="tx1"/>
                </a:solidFill>
                <a:latin typeface="+mj-lt"/>
                <a:ea typeface="+mj-ea"/>
                <a:cs typeface="+mj-cs"/>
              </a:rPr>
            </a:br>
            <a:endParaRPr lang="en-GB" dirty="0"/>
          </a:p>
        </p:txBody>
      </p:sp>
    </p:spTree>
    <p:extLst>
      <p:ext uri="{BB962C8B-B14F-4D97-AF65-F5344CB8AC3E}">
        <p14:creationId xmlns:p14="http://schemas.microsoft.com/office/powerpoint/2010/main" val="2386241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FA6725-A7FA-C228-344A-9F4BA2727DAD}"/>
              </a:ext>
            </a:extLst>
          </p:cNvPr>
          <p:cNvSpPr>
            <a:spLocks noGrp="1"/>
          </p:cNvSpPr>
          <p:nvPr>
            <p:ph type="title"/>
          </p:nvPr>
        </p:nvSpPr>
        <p:spPr/>
        <p:txBody>
          <a:bodyPr/>
          <a:lstStyle/>
          <a:p>
            <a:r>
              <a:rPr lang="nl-NL" sz="2400" kern="1200" dirty="0" err="1">
                <a:solidFill>
                  <a:schemeClr val="tx1"/>
                </a:solidFill>
                <a:latin typeface="+mj-lt"/>
                <a:ea typeface="+mj-ea"/>
                <a:cs typeface="+mj-cs"/>
              </a:rPr>
              <a:t>Synthesize</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8479509B-E4CC-A884-F594-F006CCAB3BCE}"/>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741139E8-8FC7-499E-0F76-FDE86BE3059A}"/>
              </a:ext>
            </a:extLst>
          </p:cNvPr>
          <p:cNvSpPr>
            <a:spLocks noGrp="1"/>
          </p:cNvSpPr>
          <p:nvPr>
            <p:ph type="sldNum" sz="quarter" idx="12"/>
          </p:nvPr>
        </p:nvSpPr>
        <p:spPr/>
        <p:txBody>
          <a:bodyPr/>
          <a:lstStyle/>
          <a:p>
            <a:fld id="{C194BDB0-F4EA-4DD6-8281-CCE2440D0CE0}" type="slidenum">
              <a:rPr lang="en-GB" smtClean="0"/>
              <a:t>13</a:t>
            </a:fld>
            <a:endParaRPr lang="en-GB" dirty="0"/>
          </a:p>
        </p:txBody>
      </p:sp>
      <p:pic>
        <p:nvPicPr>
          <p:cNvPr id="6" name="Tijdelijke aanduiding voor inhoud 4">
            <a:extLst>
              <a:ext uri="{FF2B5EF4-FFF2-40B4-BE49-F238E27FC236}">
                <a16:creationId xmlns:a16="http://schemas.microsoft.com/office/drawing/2014/main" id="{B65D0CCC-82BC-E864-65EC-A2EB2326511F}"/>
              </a:ext>
            </a:extLst>
          </p:cNvPr>
          <p:cNvPicPr>
            <a:picLocks noGrp="1" noChangeAspect="1"/>
          </p:cNvPicPr>
          <p:nvPr>
            <p:ph idx="1"/>
          </p:nvPr>
        </p:nvPicPr>
        <p:blipFill>
          <a:blip r:embed="rId2"/>
          <a:stretch>
            <a:fillRect/>
          </a:stretch>
        </p:blipFill>
        <p:spPr>
          <a:xfrm>
            <a:off x="6714902" y="1101198"/>
            <a:ext cx="1600423" cy="1638529"/>
          </a:xfrm>
          <a:prstGeom prst="rect">
            <a:avLst/>
          </a:prstGeom>
        </p:spPr>
      </p:pic>
      <p:sp>
        <p:nvSpPr>
          <p:cNvPr id="8" name="Tekstvak 7">
            <a:extLst>
              <a:ext uri="{FF2B5EF4-FFF2-40B4-BE49-F238E27FC236}">
                <a16:creationId xmlns:a16="http://schemas.microsoft.com/office/drawing/2014/main" id="{D027C9D8-1A86-3321-A7BA-624858D86C98}"/>
              </a:ext>
            </a:extLst>
          </p:cNvPr>
          <p:cNvSpPr txBox="1"/>
          <p:nvPr/>
        </p:nvSpPr>
        <p:spPr>
          <a:xfrm>
            <a:off x="923544" y="597297"/>
            <a:ext cx="5480304" cy="4178067"/>
          </a:xfrm>
          <a:prstGeom prst="rect">
            <a:avLst/>
          </a:prstGeom>
          <a:noFill/>
        </p:spPr>
        <p:txBody>
          <a:bodyPr wrap="square">
            <a:spAutoFit/>
          </a:bodyPr>
          <a:lstStyle/>
          <a:p>
            <a:endParaRPr lang="nl-NL" sz="1400" kern="1200" dirty="0">
              <a:solidFill>
                <a:schemeClr val="tx1"/>
              </a:solidFill>
              <a:latin typeface="+mj-lt"/>
              <a:ea typeface="+mj-ea"/>
              <a:cs typeface="+mj-cs"/>
            </a:endParaRPr>
          </a:p>
          <a:p>
            <a:endParaRPr lang="nl-NL" sz="1400" dirty="0">
              <a:latin typeface="+mj-lt"/>
              <a:ea typeface="+mj-ea"/>
              <a:cs typeface="+mj-cs"/>
            </a:endParaRPr>
          </a:p>
          <a:p>
            <a:endParaRPr lang="nl-NL" sz="1200" kern="1200" dirty="0">
              <a:solidFill>
                <a:schemeClr val="tx1"/>
              </a:solidFill>
              <a:latin typeface="+mj-lt"/>
              <a:ea typeface="+mj-ea"/>
              <a:cs typeface="+mj-cs"/>
            </a:endParaRPr>
          </a:p>
          <a:p>
            <a:r>
              <a:rPr lang="nl-NL" sz="1200" i="1" dirty="0">
                <a:solidFill>
                  <a:srgbClr val="0070C0"/>
                </a:solidFill>
                <a:latin typeface="+mj-lt"/>
                <a:ea typeface="+mj-ea"/>
                <a:cs typeface="+mj-cs"/>
              </a:rPr>
              <a:t>Design </a:t>
            </a:r>
            <a:r>
              <a:rPr lang="nl-NL" sz="1200" i="1" dirty="0" err="1">
                <a:solidFill>
                  <a:srgbClr val="0070C0"/>
                </a:solidFill>
                <a:latin typeface="+mj-lt"/>
                <a:ea typeface="+mj-ea"/>
                <a:cs typeface="+mj-cs"/>
              </a:rPr>
              <a:t>synthesis</a:t>
            </a:r>
            <a:br>
              <a:rPr lang="nl-NL" sz="1200" kern="1200" dirty="0">
                <a:solidFill>
                  <a:srgbClr val="0070C0"/>
                </a:solidFill>
                <a:latin typeface="+mj-lt"/>
                <a:ea typeface="+mj-ea"/>
                <a:cs typeface="+mj-cs"/>
              </a:rPr>
            </a:br>
            <a:r>
              <a:rPr lang="en-US" sz="1200" kern="1200" dirty="0">
                <a:solidFill>
                  <a:srgbClr val="0070C0"/>
                </a:solidFill>
                <a:latin typeface="+mj-lt"/>
                <a:ea typeface="+mj-ea"/>
                <a:cs typeface="+mj-cs"/>
              </a:rPr>
              <a:t>Design requirements </a:t>
            </a:r>
            <a:r>
              <a:rPr lang="en-US" sz="1200" kern="1200" dirty="0">
                <a:solidFill>
                  <a:schemeClr val="tx1"/>
                </a:solidFill>
                <a:latin typeface="+mj-lt"/>
                <a:ea typeface="+mj-ea"/>
                <a:cs typeface="+mj-cs"/>
              </a:rPr>
              <a:t>are properties of the artefact (or solution concept) desired by some stakeholders, who has committed resources (time, money) to realize the property.</a:t>
            </a:r>
          </a:p>
          <a:p>
            <a:r>
              <a:rPr lang="en-US" sz="1200" kern="1200" dirty="0">
                <a:solidFill>
                  <a:schemeClr val="tx1"/>
                </a:solidFill>
                <a:latin typeface="+mj-lt"/>
                <a:ea typeface="+mj-ea"/>
                <a:cs typeface="+mj-cs"/>
              </a:rPr>
              <a:t> </a:t>
            </a:r>
            <a:br>
              <a:rPr lang="en-US" sz="1200" kern="1200" dirty="0">
                <a:solidFill>
                  <a:schemeClr val="tx1"/>
                </a:solidFill>
                <a:latin typeface="+mj-lt"/>
                <a:ea typeface="+mj-ea"/>
                <a:cs typeface="+mj-cs"/>
              </a:rPr>
            </a:br>
            <a:r>
              <a:rPr lang="en-US" sz="1200" kern="1200" dirty="0">
                <a:solidFill>
                  <a:schemeClr val="tx1"/>
                </a:solidFill>
                <a:latin typeface="+mj-lt"/>
                <a:ea typeface="+mj-ea"/>
                <a:cs typeface="+mj-cs"/>
              </a:rPr>
              <a:t>Design requirements define the expected outcomes and desired states in practice (the goals), and in turn, help in scoping the design principles. (based on wishes from stakeholders ‘translated’ by the design science researcher)</a:t>
            </a:r>
          </a:p>
          <a:p>
            <a:br>
              <a:rPr lang="en-US" sz="1200" kern="1200" dirty="0">
                <a:solidFill>
                  <a:schemeClr val="tx1"/>
                </a:solidFill>
                <a:latin typeface="+mj-lt"/>
                <a:ea typeface="+mj-ea"/>
                <a:cs typeface="+mj-cs"/>
              </a:rPr>
            </a:br>
            <a:r>
              <a:rPr lang="en-GB" sz="1200" kern="1200" dirty="0">
                <a:solidFill>
                  <a:schemeClr val="tx1"/>
                </a:solidFill>
                <a:latin typeface="+mj-lt"/>
                <a:ea typeface="+mj-ea"/>
                <a:cs typeface="+mj-cs"/>
              </a:rPr>
              <a:t>Several types of requirements (e.g., Van </a:t>
            </a:r>
            <a:r>
              <a:rPr lang="en-GB" sz="1200" kern="1200" dirty="0" err="1">
                <a:solidFill>
                  <a:schemeClr val="tx1"/>
                </a:solidFill>
                <a:latin typeface="+mj-lt"/>
                <a:ea typeface="+mj-ea"/>
                <a:cs typeface="+mj-cs"/>
              </a:rPr>
              <a:t>Aken</a:t>
            </a:r>
            <a:r>
              <a:rPr lang="en-GB" sz="1200" kern="1200" dirty="0">
                <a:solidFill>
                  <a:schemeClr val="tx1"/>
                </a:solidFill>
                <a:latin typeface="+mj-lt"/>
                <a:ea typeface="+mj-ea"/>
                <a:cs typeface="+mj-cs"/>
              </a:rPr>
              <a:t>, et al. 2018, p 101)</a:t>
            </a:r>
          </a:p>
          <a:p>
            <a:r>
              <a:rPr lang="en-GB" sz="1200" kern="1200" dirty="0">
                <a:solidFill>
                  <a:schemeClr val="tx1"/>
                </a:solidFill>
                <a:latin typeface="+mj-lt"/>
                <a:ea typeface="+mj-ea"/>
                <a:cs typeface="+mj-cs"/>
              </a:rPr>
              <a:t>• Functional requirements</a:t>
            </a:r>
          </a:p>
          <a:p>
            <a:r>
              <a:rPr lang="en-GB" sz="1200" kern="1200" dirty="0">
                <a:solidFill>
                  <a:schemeClr val="tx1"/>
                </a:solidFill>
                <a:latin typeface="+mj-lt"/>
                <a:ea typeface="+mj-ea"/>
                <a:cs typeface="+mj-cs"/>
              </a:rPr>
              <a:t>• User requirements</a:t>
            </a:r>
          </a:p>
          <a:p>
            <a:r>
              <a:rPr lang="en-GB" sz="1200" kern="1200" dirty="0">
                <a:solidFill>
                  <a:schemeClr val="tx1"/>
                </a:solidFill>
                <a:latin typeface="+mj-lt"/>
                <a:ea typeface="+mj-ea"/>
                <a:cs typeface="+mj-cs"/>
              </a:rPr>
              <a:t>• Boundary conditions</a:t>
            </a:r>
          </a:p>
          <a:p>
            <a:r>
              <a:rPr lang="en-GB" sz="1200" kern="1200" dirty="0">
                <a:solidFill>
                  <a:schemeClr val="tx1"/>
                </a:solidFill>
                <a:latin typeface="+mj-lt"/>
                <a:ea typeface="+mj-ea"/>
                <a:cs typeface="+mj-cs"/>
              </a:rPr>
              <a:t>• Design restrictions</a:t>
            </a:r>
            <a:br>
              <a:rPr lang="en-US" sz="1200" kern="1200" dirty="0">
                <a:solidFill>
                  <a:schemeClr val="tx1"/>
                </a:solidFill>
                <a:latin typeface="+mj-lt"/>
                <a:ea typeface="+mj-ea"/>
                <a:cs typeface="+mj-cs"/>
              </a:rPr>
            </a:br>
            <a:br>
              <a:rPr lang="en-US" sz="1200" kern="1200" dirty="0">
                <a:solidFill>
                  <a:schemeClr val="tx1"/>
                </a:solidFill>
                <a:latin typeface="+mj-lt"/>
                <a:ea typeface="+mj-ea"/>
                <a:cs typeface="+mj-cs"/>
              </a:rPr>
            </a:br>
            <a:br>
              <a:rPr lang="en-US" sz="1200" kern="1200" dirty="0">
                <a:solidFill>
                  <a:schemeClr val="tx1"/>
                </a:solidFill>
                <a:latin typeface="+mj-lt"/>
                <a:ea typeface="+mj-ea"/>
                <a:cs typeface="+mj-cs"/>
              </a:rPr>
            </a:br>
            <a:br>
              <a:rPr lang="en-US" sz="2000" kern="1200" dirty="0">
                <a:solidFill>
                  <a:schemeClr val="tx1"/>
                </a:solidFill>
                <a:latin typeface="+mj-lt"/>
                <a:ea typeface="+mj-ea"/>
                <a:cs typeface="+mj-cs"/>
              </a:rPr>
            </a:br>
            <a:endParaRPr lang="en-GB" dirty="0"/>
          </a:p>
        </p:txBody>
      </p:sp>
    </p:spTree>
    <p:extLst>
      <p:ext uri="{BB962C8B-B14F-4D97-AF65-F5344CB8AC3E}">
        <p14:creationId xmlns:p14="http://schemas.microsoft.com/office/powerpoint/2010/main" val="26326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BC88C-6A97-CB0B-EA7E-6B5969EE126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2EFFA69-EE33-5100-A49A-BA8115AF3C1A}"/>
              </a:ext>
            </a:extLst>
          </p:cNvPr>
          <p:cNvSpPr>
            <a:spLocks noGrp="1"/>
          </p:cNvSpPr>
          <p:nvPr>
            <p:ph type="title"/>
          </p:nvPr>
        </p:nvSpPr>
        <p:spPr/>
        <p:txBody>
          <a:bodyPr/>
          <a:lstStyle/>
          <a:p>
            <a:r>
              <a:rPr lang="nl-NL" sz="2400" kern="1200" dirty="0" err="1">
                <a:solidFill>
                  <a:schemeClr val="tx1"/>
                </a:solidFill>
                <a:latin typeface="+mj-lt"/>
                <a:ea typeface="+mj-ea"/>
                <a:cs typeface="+mj-cs"/>
              </a:rPr>
              <a:t>Synthesize</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16C54C38-AAB9-58DB-27DF-5819F38B4077}"/>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2C7AD316-7C5D-8454-5A61-6B2CD5EE996E}"/>
              </a:ext>
            </a:extLst>
          </p:cNvPr>
          <p:cNvSpPr>
            <a:spLocks noGrp="1"/>
          </p:cNvSpPr>
          <p:nvPr>
            <p:ph type="sldNum" sz="quarter" idx="12"/>
          </p:nvPr>
        </p:nvSpPr>
        <p:spPr/>
        <p:txBody>
          <a:bodyPr/>
          <a:lstStyle/>
          <a:p>
            <a:fld id="{C194BDB0-F4EA-4DD6-8281-CCE2440D0CE0}" type="slidenum">
              <a:rPr lang="en-GB" smtClean="0"/>
              <a:t>14</a:t>
            </a:fld>
            <a:endParaRPr lang="en-GB" dirty="0"/>
          </a:p>
        </p:txBody>
      </p:sp>
      <p:pic>
        <p:nvPicPr>
          <p:cNvPr id="6" name="Tijdelijke aanduiding voor inhoud 4">
            <a:extLst>
              <a:ext uri="{FF2B5EF4-FFF2-40B4-BE49-F238E27FC236}">
                <a16:creationId xmlns:a16="http://schemas.microsoft.com/office/drawing/2014/main" id="{2F09D74C-83D9-FAA5-7992-93B8B71ACC65}"/>
              </a:ext>
            </a:extLst>
          </p:cNvPr>
          <p:cNvPicPr>
            <a:picLocks noGrp="1" noChangeAspect="1"/>
          </p:cNvPicPr>
          <p:nvPr>
            <p:ph idx="1"/>
          </p:nvPr>
        </p:nvPicPr>
        <p:blipFill>
          <a:blip r:embed="rId2"/>
          <a:stretch>
            <a:fillRect/>
          </a:stretch>
        </p:blipFill>
        <p:spPr>
          <a:xfrm>
            <a:off x="6714902" y="1101198"/>
            <a:ext cx="1600423" cy="1638529"/>
          </a:xfrm>
          <a:prstGeom prst="rect">
            <a:avLst/>
          </a:prstGeom>
        </p:spPr>
      </p:pic>
      <p:sp>
        <p:nvSpPr>
          <p:cNvPr id="8" name="Tekstvak 7">
            <a:extLst>
              <a:ext uri="{FF2B5EF4-FFF2-40B4-BE49-F238E27FC236}">
                <a16:creationId xmlns:a16="http://schemas.microsoft.com/office/drawing/2014/main" id="{B2940B04-041C-3715-37A5-8967F99DA958}"/>
              </a:ext>
            </a:extLst>
          </p:cNvPr>
          <p:cNvSpPr txBox="1"/>
          <p:nvPr/>
        </p:nvSpPr>
        <p:spPr>
          <a:xfrm>
            <a:off x="923544" y="597297"/>
            <a:ext cx="5480304" cy="3993401"/>
          </a:xfrm>
          <a:prstGeom prst="rect">
            <a:avLst/>
          </a:prstGeom>
          <a:noFill/>
        </p:spPr>
        <p:txBody>
          <a:bodyPr wrap="square">
            <a:spAutoFit/>
          </a:bodyPr>
          <a:lstStyle/>
          <a:p>
            <a:endParaRPr lang="nl-NL" sz="1400" kern="1200" dirty="0">
              <a:solidFill>
                <a:schemeClr val="tx1"/>
              </a:solidFill>
              <a:latin typeface="+mj-lt"/>
              <a:ea typeface="+mj-ea"/>
              <a:cs typeface="+mj-cs"/>
            </a:endParaRPr>
          </a:p>
          <a:p>
            <a:endParaRPr lang="nl-NL" sz="1400" dirty="0">
              <a:latin typeface="+mj-lt"/>
              <a:ea typeface="+mj-ea"/>
              <a:cs typeface="+mj-cs"/>
            </a:endParaRPr>
          </a:p>
          <a:p>
            <a:pPr algn="just"/>
            <a:r>
              <a:rPr lang="en-US" sz="1200" b="0" i="0" u="none" strike="noStrike" baseline="0" dirty="0">
                <a:solidFill>
                  <a:srgbClr val="000000"/>
                </a:solidFill>
              </a:rPr>
              <a:t>There are different categories of design requirements, as brought forward by Van Aken and Berends (, p. 101–102):</a:t>
            </a:r>
            <a:r>
              <a:rPr lang="en-US" sz="1200" b="0" i="0" u="none" strike="noStrike" baseline="0" dirty="0">
                <a:solidFill>
                  <a:srgbClr val="0000F9"/>
                </a:solidFill>
              </a:rPr>
              <a:t>2018</a:t>
            </a:r>
          </a:p>
          <a:p>
            <a:pPr algn="just"/>
            <a:endParaRPr lang="en-US" sz="1200" b="0" i="0" u="none" strike="noStrike" baseline="0" dirty="0">
              <a:solidFill>
                <a:srgbClr val="0000F9"/>
              </a:solidFill>
            </a:endParaRPr>
          </a:p>
          <a:p>
            <a:pPr algn="just"/>
            <a:r>
              <a:rPr lang="en-US" sz="1200" b="0" i="1" u="none" strike="noStrike" baseline="0" dirty="0">
                <a:solidFill>
                  <a:srgbClr val="000000"/>
                </a:solidFill>
              </a:rPr>
              <a:t>Functional requirements</a:t>
            </a:r>
            <a:r>
              <a:rPr lang="en-US" sz="1200" b="0" i="0" u="none" strike="noStrike" baseline="0" dirty="0">
                <a:solidFill>
                  <a:srgbClr val="000000"/>
                </a:solidFill>
              </a:rPr>
              <a:t>: these are the core of the requirements, as they are performance demands. For example, a freezer design: the temperature shall be controlled between 100 °C and – 100 °C. Or a building design: the building must present working space for between 75 and 125 employees. Or operational management: the amount of failures in the production process may not exceed 1%. Or HRM: the amount of women in the board room of the multinational must be 50%.</a:t>
            </a:r>
          </a:p>
          <a:p>
            <a:pPr algn="just"/>
            <a:endParaRPr lang="en-US" sz="1200" b="0" i="0" u="none" strike="noStrike" baseline="0" dirty="0">
              <a:solidFill>
                <a:srgbClr val="000000"/>
              </a:solidFill>
            </a:endParaRPr>
          </a:p>
          <a:p>
            <a:pPr algn="just"/>
            <a:r>
              <a:rPr lang="en-US" sz="1200" b="0" i="1" u="none" strike="noStrike" baseline="0" dirty="0">
                <a:solidFill>
                  <a:srgbClr val="000000"/>
                </a:solidFill>
              </a:rPr>
              <a:t>User requirements</a:t>
            </a:r>
            <a:r>
              <a:rPr lang="en-US" sz="1200" b="0" i="0" u="none" strike="noStrike" baseline="0" dirty="0">
                <a:solidFill>
                  <a:srgbClr val="000000"/>
                </a:solidFill>
              </a:rPr>
              <a:t>: These are from the viewpoint of the user. For example, the freezer must be easy to defrost. Or the building must be user-friendly for people with a wheelchair. Or HRM: the intranet of the organization, with crucial information about all kinds of rights and procedures in the field of HRM, must be understood by everyone in the organization from top to bottom and must easily be accessed.</a:t>
            </a:r>
          </a:p>
          <a:p>
            <a:pPr algn="just"/>
            <a:br>
              <a:rPr lang="en-US" sz="1200" kern="1200" dirty="0">
                <a:solidFill>
                  <a:schemeClr val="tx1"/>
                </a:solidFill>
                <a:ea typeface="+mj-ea"/>
                <a:cs typeface="+mj-cs"/>
              </a:rPr>
            </a:br>
            <a:br>
              <a:rPr lang="en-US" sz="2000" kern="1200" dirty="0">
                <a:solidFill>
                  <a:schemeClr val="tx1"/>
                </a:solidFill>
                <a:latin typeface="+mj-lt"/>
                <a:ea typeface="+mj-ea"/>
                <a:cs typeface="+mj-cs"/>
              </a:rPr>
            </a:br>
            <a:endParaRPr lang="en-GB" dirty="0"/>
          </a:p>
        </p:txBody>
      </p:sp>
    </p:spTree>
    <p:extLst>
      <p:ext uri="{BB962C8B-B14F-4D97-AF65-F5344CB8AC3E}">
        <p14:creationId xmlns:p14="http://schemas.microsoft.com/office/powerpoint/2010/main" val="50618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2E8D33-1C1A-39C1-F495-8C578306406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C0463E9-0630-36CF-D52A-5FD2195CD7C4}"/>
              </a:ext>
            </a:extLst>
          </p:cNvPr>
          <p:cNvSpPr>
            <a:spLocks noGrp="1"/>
          </p:cNvSpPr>
          <p:nvPr>
            <p:ph type="title"/>
          </p:nvPr>
        </p:nvSpPr>
        <p:spPr/>
        <p:txBody>
          <a:bodyPr/>
          <a:lstStyle/>
          <a:p>
            <a:r>
              <a:rPr lang="nl-NL" sz="2400" kern="1200" dirty="0" err="1">
                <a:solidFill>
                  <a:schemeClr val="tx1"/>
                </a:solidFill>
                <a:latin typeface="+mj-lt"/>
                <a:ea typeface="+mj-ea"/>
                <a:cs typeface="+mj-cs"/>
              </a:rPr>
              <a:t>Synthesize</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5906B2AC-D772-4D64-3CED-23BE5299B52A}"/>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DBF3C079-2AF1-7BB9-947E-2696701F3959}"/>
              </a:ext>
            </a:extLst>
          </p:cNvPr>
          <p:cNvSpPr>
            <a:spLocks noGrp="1"/>
          </p:cNvSpPr>
          <p:nvPr>
            <p:ph type="sldNum" sz="quarter" idx="12"/>
          </p:nvPr>
        </p:nvSpPr>
        <p:spPr/>
        <p:txBody>
          <a:bodyPr/>
          <a:lstStyle/>
          <a:p>
            <a:fld id="{C194BDB0-F4EA-4DD6-8281-CCE2440D0CE0}" type="slidenum">
              <a:rPr lang="en-GB" smtClean="0"/>
              <a:t>15</a:t>
            </a:fld>
            <a:endParaRPr lang="en-GB" dirty="0"/>
          </a:p>
        </p:txBody>
      </p:sp>
      <p:pic>
        <p:nvPicPr>
          <p:cNvPr id="6" name="Tijdelijke aanduiding voor inhoud 4">
            <a:extLst>
              <a:ext uri="{FF2B5EF4-FFF2-40B4-BE49-F238E27FC236}">
                <a16:creationId xmlns:a16="http://schemas.microsoft.com/office/drawing/2014/main" id="{11FF4C28-FE92-3964-9042-798ABB9B9D90}"/>
              </a:ext>
            </a:extLst>
          </p:cNvPr>
          <p:cNvPicPr>
            <a:picLocks noGrp="1" noChangeAspect="1"/>
          </p:cNvPicPr>
          <p:nvPr>
            <p:ph idx="1"/>
          </p:nvPr>
        </p:nvPicPr>
        <p:blipFill>
          <a:blip r:embed="rId2"/>
          <a:stretch>
            <a:fillRect/>
          </a:stretch>
        </p:blipFill>
        <p:spPr>
          <a:xfrm>
            <a:off x="6714902" y="1101198"/>
            <a:ext cx="1600423" cy="1638529"/>
          </a:xfrm>
          <a:prstGeom prst="rect">
            <a:avLst/>
          </a:prstGeom>
        </p:spPr>
      </p:pic>
      <p:sp>
        <p:nvSpPr>
          <p:cNvPr id="8" name="Tekstvak 7">
            <a:extLst>
              <a:ext uri="{FF2B5EF4-FFF2-40B4-BE49-F238E27FC236}">
                <a16:creationId xmlns:a16="http://schemas.microsoft.com/office/drawing/2014/main" id="{9B84FCB4-3765-B7FA-40CE-984A89553827}"/>
              </a:ext>
            </a:extLst>
          </p:cNvPr>
          <p:cNvSpPr txBox="1"/>
          <p:nvPr/>
        </p:nvSpPr>
        <p:spPr>
          <a:xfrm>
            <a:off x="923544" y="597297"/>
            <a:ext cx="5480304" cy="3477875"/>
          </a:xfrm>
          <a:prstGeom prst="rect">
            <a:avLst/>
          </a:prstGeom>
          <a:noFill/>
        </p:spPr>
        <p:txBody>
          <a:bodyPr wrap="square">
            <a:spAutoFit/>
          </a:bodyPr>
          <a:lstStyle/>
          <a:p>
            <a:endParaRPr lang="nl-NL" sz="1400" kern="1200" dirty="0">
              <a:solidFill>
                <a:schemeClr val="tx1"/>
              </a:solidFill>
              <a:latin typeface="+mj-lt"/>
              <a:ea typeface="+mj-ea"/>
              <a:cs typeface="+mj-cs"/>
            </a:endParaRPr>
          </a:p>
          <a:p>
            <a:endParaRPr lang="nl-NL" sz="1400" dirty="0">
              <a:latin typeface="+mj-lt"/>
              <a:ea typeface="+mj-ea"/>
              <a:cs typeface="+mj-cs"/>
            </a:endParaRPr>
          </a:p>
          <a:p>
            <a:pPr algn="just"/>
            <a:r>
              <a:rPr lang="en-US" sz="1200" b="0" i="1" u="none" strike="noStrike" baseline="0" dirty="0">
                <a:solidFill>
                  <a:srgbClr val="000000"/>
                </a:solidFill>
              </a:rPr>
              <a:t>Boundary conditions</a:t>
            </a:r>
            <a:r>
              <a:rPr lang="en-US" sz="1200" b="0" i="0" u="none" strike="noStrike" baseline="0" dirty="0">
                <a:solidFill>
                  <a:srgbClr val="000000"/>
                </a:solidFill>
              </a:rPr>
              <a:t>: These need to be met unconditionally. For example, the freezers system will use 220 volts of power supply. Or the building must consist of reusable/reused materials. Or employees are not allowed to send work-related emails after working hours (AD, 2016)</a:t>
            </a:r>
            <a:br>
              <a:rPr lang="en-US" sz="1200" kern="1200" dirty="0">
                <a:solidFill>
                  <a:schemeClr val="tx1"/>
                </a:solidFill>
                <a:ea typeface="+mj-ea"/>
                <a:cs typeface="+mj-cs"/>
              </a:rPr>
            </a:br>
            <a:br>
              <a:rPr lang="en-US" sz="1200" kern="1200" dirty="0">
                <a:solidFill>
                  <a:schemeClr val="tx1"/>
                </a:solidFill>
                <a:ea typeface="+mj-ea"/>
                <a:cs typeface="+mj-cs"/>
              </a:rPr>
            </a:br>
            <a:r>
              <a:rPr lang="en-US" sz="1200" b="0" i="1" u="none" strike="noStrike" baseline="0" dirty="0">
                <a:solidFill>
                  <a:srgbClr val="000000"/>
                </a:solidFill>
              </a:rPr>
              <a:t>Design conditions</a:t>
            </a:r>
            <a:r>
              <a:rPr lang="en-US" sz="1200" b="0" i="0" u="none" strike="noStrike" baseline="0" dirty="0">
                <a:solidFill>
                  <a:srgbClr val="000000"/>
                </a:solidFill>
              </a:rPr>
              <a:t>: These compromise the design space preferred by the principal (one or more stakeholders that play a very decisive role in the research). For example, the newly designed freezer makes use of the existing compressor; the principal does not want to bear the costs of developing a new compressor. Or the building should be built upon the stripped former building. This means that the building is stripped till only the concrete framework remains. Then the building is rebuilt, as was, for example, the case with the Atlas building of the Eindhoven Technical University. Or HRM: individual development of employees must be conducted by their own corporate university. The principal does not pay for the costs of external development.</a:t>
            </a:r>
            <a:br>
              <a:rPr lang="en-US" sz="1200" kern="1200" dirty="0">
                <a:solidFill>
                  <a:schemeClr val="tx1"/>
                </a:solidFill>
                <a:ea typeface="+mj-ea"/>
                <a:cs typeface="+mj-cs"/>
              </a:rPr>
            </a:br>
            <a:endParaRPr lang="en-GB" sz="1200" dirty="0"/>
          </a:p>
        </p:txBody>
      </p:sp>
    </p:spTree>
    <p:extLst>
      <p:ext uri="{BB962C8B-B14F-4D97-AF65-F5344CB8AC3E}">
        <p14:creationId xmlns:p14="http://schemas.microsoft.com/office/powerpoint/2010/main" val="3231337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5BF811-0903-BF18-8FCE-CF6D37B481C4}"/>
              </a:ext>
            </a:extLst>
          </p:cNvPr>
          <p:cNvSpPr>
            <a:spLocks noGrp="1"/>
          </p:cNvSpPr>
          <p:nvPr>
            <p:ph type="title"/>
          </p:nvPr>
        </p:nvSpPr>
        <p:spPr/>
        <p:txBody>
          <a:bodyPr/>
          <a:lstStyle/>
          <a:p>
            <a:r>
              <a:rPr lang="nl-NL" sz="2400" kern="1200" dirty="0" err="1">
                <a:solidFill>
                  <a:schemeClr val="tx1"/>
                </a:solidFill>
                <a:latin typeface="+mj-lt"/>
                <a:ea typeface="+mj-ea"/>
                <a:cs typeface="+mj-cs"/>
              </a:rPr>
              <a:t>Creation</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determine</a:t>
            </a:r>
            <a:r>
              <a:rPr lang="nl-NL" sz="2400" kern="1200" dirty="0">
                <a:solidFill>
                  <a:schemeClr val="tx1"/>
                </a:solidFill>
                <a:latin typeface="+mj-lt"/>
                <a:ea typeface="+mj-ea"/>
                <a:cs typeface="+mj-cs"/>
              </a:rPr>
              <a:t> solution </a:t>
            </a:r>
            <a:r>
              <a:rPr lang="nl-NL" sz="2400" kern="1200" dirty="0" err="1">
                <a:solidFill>
                  <a:schemeClr val="tx1"/>
                </a:solidFill>
                <a:latin typeface="+mj-lt"/>
                <a:ea typeface="+mj-ea"/>
                <a:cs typeface="+mj-cs"/>
              </a:rPr>
              <a:t>direction</a:t>
            </a:r>
            <a:endParaRPr lang="en-GB" dirty="0"/>
          </a:p>
        </p:txBody>
      </p:sp>
      <p:sp>
        <p:nvSpPr>
          <p:cNvPr id="4" name="Tijdelijke aanduiding voor voettekst 3">
            <a:extLst>
              <a:ext uri="{FF2B5EF4-FFF2-40B4-BE49-F238E27FC236}">
                <a16:creationId xmlns:a16="http://schemas.microsoft.com/office/drawing/2014/main" id="{C9D59744-C9A9-8FE9-7E69-1AD271291DCC}"/>
              </a:ext>
            </a:extLst>
          </p:cNvPr>
          <p:cNvSpPr>
            <a:spLocks noGrp="1"/>
          </p:cNvSpPr>
          <p:nvPr>
            <p:ph type="ftr" sz="quarter" idx="11"/>
          </p:nvPr>
        </p:nvSpPr>
        <p:spPr/>
        <p:txBody>
          <a:bodyPr/>
          <a:lstStyle/>
          <a:p>
            <a:r>
              <a:rPr lang="en-US"/>
              <a:t>All rights reserved (c) </a:t>
            </a:r>
            <a:endParaRPr lang="en-GB" dirty="0"/>
          </a:p>
        </p:txBody>
      </p:sp>
      <p:sp>
        <p:nvSpPr>
          <p:cNvPr id="5" name="Tijdelijke aanduiding voor dianummer 4">
            <a:extLst>
              <a:ext uri="{FF2B5EF4-FFF2-40B4-BE49-F238E27FC236}">
                <a16:creationId xmlns:a16="http://schemas.microsoft.com/office/drawing/2014/main" id="{11D3515B-DA34-AD8F-D0B2-D482EC95C05B}"/>
              </a:ext>
            </a:extLst>
          </p:cNvPr>
          <p:cNvSpPr>
            <a:spLocks noGrp="1"/>
          </p:cNvSpPr>
          <p:nvPr>
            <p:ph type="sldNum" sz="quarter" idx="12"/>
          </p:nvPr>
        </p:nvSpPr>
        <p:spPr/>
        <p:txBody>
          <a:bodyPr/>
          <a:lstStyle/>
          <a:p>
            <a:fld id="{C194BDB0-F4EA-4DD6-8281-CCE2440D0CE0}" type="slidenum">
              <a:rPr lang="en-GB" smtClean="0"/>
              <a:t>16</a:t>
            </a:fld>
            <a:endParaRPr lang="en-GB" dirty="0"/>
          </a:p>
        </p:txBody>
      </p:sp>
      <p:pic>
        <p:nvPicPr>
          <p:cNvPr id="6" name="Tijdelijke aanduiding voor inhoud 5">
            <a:extLst>
              <a:ext uri="{FF2B5EF4-FFF2-40B4-BE49-F238E27FC236}">
                <a16:creationId xmlns:a16="http://schemas.microsoft.com/office/drawing/2014/main" id="{5BABFAA4-0290-3031-9E8F-CF88D54DF8F5}"/>
              </a:ext>
            </a:extLst>
          </p:cNvPr>
          <p:cNvPicPr>
            <a:picLocks noGrp="1" noChangeAspect="1"/>
          </p:cNvPicPr>
          <p:nvPr>
            <p:ph idx="1"/>
          </p:nvPr>
        </p:nvPicPr>
        <p:blipFill>
          <a:blip r:embed="rId2"/>
          <a:stretch>
            <a:fillRect/>
          </a:stretch>
        </p:blipFill>
        <p:spPr>
          <a:xfrm>
            <a:off x="6811221" y="1057749"/>
            <a:ext cx="1504104" cy="1571278"/>
          </a:xfrm>
          <a:prstGeom prst="rect">
            <a:avLst/>
          </a:prstGeom>
        </p:spPr>
      </p:pic>
      <p:sp>
        <p:nvSpPr>
          <p:cNvPr id="8" name="Tekstvak 7">
            <a:extLst>
              <a:ext uri="{FF2B5EF4-FFF2-40B4-BE49-F238E27FC236}">
                <a16:creationId xmlns:a16="http://schemas.microsoft.com/office/drawing/2014/main" id="{E3281021-2E2C-03D5-3D0A-7047CD27C260}"/>
              </a:ext>
            </a:extLst>
          </p:cNvPr>
          <p:cNvSpPr txBox="1"/>
          <p:nvPr/>
        </p:nvSpPr>
        <p:spPr>
          <a:xfrm>
            <a:off x="1406549" y="1334240"/>
            <a:ext cx="4552121" cy="2800767"/>
          </a:xfrm>
          <a:prstGeom prst="rect">
            <a:avLst/>
          </a:prstGeom>
          <a:noFill/>
        </p:spPr>
        <p:txBody>
          <a:bodyPr wrap="square">
            <a:spAutoFit/>
          </a:bodyPr>
          <a:lstStyle/>
          <a:p>
            <a:pPr marL="457200" indent="-457200">
              <a:buFont typeface="Arial" panose="020B0604020202020204" pitchFamily="34" charset="0"/>
              <a:buChar char="•"/>
              <a:defRPr/>
            </a:pPr>
            <a:r>
              <a:rPr lang="en-US" sz="1600" dirty="0">
                <a:solidFill>
                  <a:srgbClr val="0070C0"/>
                </a:solidFill>
              </a:rPr>
              <a:t>Solution direction </a:t>
            </a:r>
            <a:r>
              <a:rPr lang="en-US" sz="1600" dirty="0"/>
              <a:t>is related to the type of thing you will design, and depends on the domain (e.g., Information Systems, HPM, Innovation management, ...)</a:t>
            </a:r>
          </a:p>
          <a:p>
            <a:pPr marL="457200" indent="-457200">
              <a:buFont typeface="Arial" panose="020B0604020202020204" pitchFamily="34" charset="0"/>
              <a:buChar char="•"/>
              <a:defRPr/>
            </a:pPr>
            <a:r>
              <a:rPr lang="en-US" sz="1600" dirty="0"/>
              <a:t>Examples: </a:t>
            </a:r>
          </a:p>
          <a:p>
            <a:pPr marL="914389" lvl="1" indent="-457200">
              <a:buFont typeface="Arial" panose="020B0604020202020204" pitchFamily="34" charset="0"/>
              <a:buChar char="•"/>
              <a:defRPr/>
            </a:pPr>
            <a:r>
              <a:rPr lang="en-US" sz="1600" dirty="0"/>
              <a:t>Knowledge management approach</a:t>
            </a:r>
          </a:p>
          <a:p>
            <a:pPr marL="914389" lvl="1" indent="-457200">
              <a:buFont typeface="Arial" panose="020B0604020202020204" pitchFamily="34" charset="0"/>
              <a:buChar char="•"/>
              <a:defRPr/>
            </a:pPr>
            <a:r>
              <a:rPr lang="en-US" sz="1600" dirty="0"/>
              <a:t>Organizational structure</a:t>
            </a:r>
          </a:p>
          <a:p>
            <a:pPr marL="914389" lvl="1" indent="-457200">
              <a:buFont typeface="Arial" panose="020B0604020202020204" pitchFamily="34" charset="0"/>
              <a:buChar char="•"/>
              <a:defRPr/>
            </a:pPr>
            <a:r>
              <a:rPr lang="en-US" sz="1600" dirty="0"/>
              <a:t>Internationalization strategy</a:t>
            </a:r>
          </a:p>
          <a:p>
            <a:pPr marL="914389" lvl="1" indent="-457200">
              <a:buFont typeface="Arial" panose="020B0604020202020204" pitchFamily="34" charset="0"/>
              <a:buChar char="•"/>
              <a:defRPr/>
            </a:pPr>
            <a:r>
              <a:rPr lang="en-US" sz="1600" dirty="0"/>
              <a:t>Business model innovation</a:t>
            </a:r>
          </a:p>
          <a:p>
            <a:pPr marL="457200" indent="-457200" defTabSz="757238">
              <a:buFont typeface="Arial" panose="020B0604020202020204" pitchFamily="34" charset="0"/>
              <a:buChar char="•"/>
              <a:defRPr/>
            </a:pPr>
            <a:r>
              <a:rPr lang="en-US" sz="1600" dirty="0"/>
              <a:t>Main solution direction defines the </a:t>
            </a:r>
            <a:r>
              <a:rPr lang="en-US" sz="1600" b="1" dirty="0">
                <a:solidFill>
                  <a:srgbClr val="101073"/>
                </a:solidFill>
              </a:rPr>
              <a:t>design space </a:t>
            </a:r>
            <a:r>
              <a:rPr lang="en-US" sz="1600" dirty="0"/>
              <a:t>and determines the </a:t>
            </a:r>
            <a:r>
              <a:rPr lang="en-US" sz="1600" b="1" dirty="0">
                <a:solidFill>
                  <a:srgbClr val="101073"/>
                </a:solidFill>
              </a:rPr>
              <a:t>design parameters</a:t>
            </a:r>
          </a:p>
        </p:txBody>
      </p:sp>
    </p:spTree>
    <p:extLst>
      <p:ext uri="{BB962C8B-B14F-4D97-AF65-F5344CB8AC3E}">
        <p14:creationId xmlns:p14="http://schemas.microsoft.com/office/powerpoint/2010/main" val="748380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5BF811-0903-BF18-8FCE-CF6D37B481C4}"/>
              </a:ext>
            </a:extLst>
          </p:cNvPr>
          <p:cNvSpPr>
            <a:spLocks noGrp="1"/>
          </p:cNvSpPr>
          <p:nvPr>
            <p:ph type="title"/>
          </p:nvPr>
        </p:nvSpPr>
        <p:spPr/>
        <p:txBody>
          <a:bodyPr/>
          <a:lstStyle/>
          <a:p>
            <a:r>
              <a:rPr lang="nl-NL" sz="2400" kern="1200" dirty="0" err="1">
                <a:solidFill>
                  <a:schemeClr val="tx1"/>
                </a:solidFill>
                <a:latin typeface="+mj-lt"/>
                <a:ea typeface="+mj-ea"/>
                <a:cs typeface="+mj-cs"/>
              </a:rPr>
              <a:t>Creation</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Define</a:t>
            </a:r>
            <a:r>
              <a:rPr lang="nl-NL" sz="2400" kern="1200" dirty="0">
                <a:solidFill>
                  <a:schemeClr val="tx1"/>
                </a:solidFill>
                <a:latin typeface="+mj-lt"/>
                <a:ea typeface="+mj-ea"/>
                <a:cs typeface="+mj-cs"/>
              </a:rPr>
              <a:t> design parameters</a:t>
            </a:r>
            <a:endParaRPr lang="en-GB" dirty="0"/>
          </a:p>
        </p:txBody>
      </p:sp>
      <p:sp>
        <p:nvSpPr>
          <p:cNvPr id="4" name="Tijdelijke aanduiding voor voettekst 3">
            <a:extLst>
              <a:ext uri="{FF2B5EF4-FFF2-40B4-BE49-F238E27FC236}">
                <a16:creationId xmlns:a16="http://schemas.microsoft.com/office/drawing/2014/main" id="{C9D59744-C9A9-8FE9-7E69-1AD271291DCC}"/>
              </a:ext>
            </a:extLst>
          </p:cNvPr>
          <p:cNvSpPr>
            <a:spLocks noGrp="1"/>
          </p:cNvSpPr>
          <p:nvPr>
            <p:ph type="ftr" sz="quarter" idx="11"/>
          </p:nvPr>
        </p:nvSpPr>
        <p:spPr/>
        <p:txBody>
          <a:bodyPr/>
          <a:lstStyle/>
          <a:p>
            <a:r>
              <a:rPr lang="en-US"/>
              <a:t>All rights reserved (c) </a:t>
            </a:r>
            <a:endParaRPr lang="en-GB" dirty="0"/>
          </a:p>
        </p:txBody>
      </p:sp>
      <p:sp>
        <p:nvSpPr>
          <p:cNvPr id="5" name="Tijdelijke aanduiding voor dianummer 4">
            <a:extLst>
              <a:ext uri="{FF2B5EF4-FFF2-40B4-BE49-F238E27FC236}">
                <a16:creationId xmlns:a16="http://schemas.microsoft.com/office/drawing/2014/main" id="{11D3515B-DA34-AD8F-D0B2-D482EC95C05B}"/>
              </a:ext>
            </a:extLst>
          </p:cNvPr>
          <p:cNvSpPr>
            <a:spLocks noGrp="1"/>
          </p:cNvSpPr>
          <p:nvPr>
            <p:ph type="sldNum" sz="quarter" idx="12"/>
          </p:nvPr>
        </p:nvSpPr>
        <p:spPr/>
        <p:txBody>
          <a:bodyPr/>
          <a:lstStyle/>
          <a:p>
            <a:fld id="{C194BDB0-F4EA-4DD6-8281-CCE2440D0CE0}" type="slidenum">
              <a:rPr lang="en-GB" smtClean="0"/>
              <a:t>17</a:t>
            </a:fld>
            <a:endParaRPr lang="en-GB" dirty="0"/>
          </a:p>
        </p:txBody>
      </p:sp>
      <p:pic>
        <p:nvPicPr>
          <p:cNvPr id="6" name="Tijdelijke aanduiding voor inhoud 5">
            <a:extLst>
              <a:ext uri="{FF2B5EF4-FFF2-40B4-BE49-F238E27FC236}">
                <a16:creationId xmlns:a16="http://schemas.microsoft.com/office/drawing/2014/main" id="{5BABFAA4-0290-3031-9E8F-CF88D54DF8F5}"/>
              </a:ext>
            </a:extLst>
          </p:cNvPr>
          <p:cNvPicPr>
            <a:picLocks noGrp="1" noChangeAspect="1"/>
          </p:cNvPicPr>
          <p:nvPr>
            <p:ph idx="1"/>
          </p:nvPr>
        </p:nvPicPr>
        <p:blipFill>
          <a:blip r:embed="rId2"/>
          <a:stretch>
            <a:fillRect/>
          </a:stretch>
        </p:blipFill>
        <p:spPr>
          <a:xfrm>
            <a:off x="6811221" y="1057749"/>
            <a:ext cx="1504104" cy="1571278"/>
          </a:xfrm>
          <a:prstGeom prst="rect">
            <a:avLst/>
          </a:prstGeom>
        </p:spPr>
      </p:pic>
      <p:sp>
        <p:nvSpPr>
          <p:cNvPr id="7" name="Tekstvak 6">
            <a:extLst>
              <a:ext uri="{FF2B5EF4-FFF2-40B4-BE49-F238E27FC236}">
                <a16:creationId xmlns:a16="http://schemas.microsoft.com/office/drawing/2014/main" id="{A645A415-0C2E-E8FF-E9B7-7B09E16EE9A2}"/>
              </a:ext>
            </a:extLst>
          </p:cNvPr>
          <p:cNvSpPr txBox="1"/>
          <p:nvPr/>
        </p:nvSpPr>
        <p:spPr>
          <a:xfrm>
            <a:off x="923544" y="1052865"/>
            <a:ext cx="5480304" cy="3454792"/>
          </a:xfrm>
          <a:prstGeom prst="rect">
            <a:avLst/>
          </a:prstGeom>
          <a:noFill/>
        </p:spPr>
        <p:txBody>
          <a:bodyPr wrap="square">
            <a:spAutoFit/>
          </a:bodyPr>
          <a:lstStyle/>
          <a:p>
            <a:r>
              <a:rPr lang="en-US" sz="1400" kern="1200" dirty="0">
                <a:solidFill>
                  <a:srgbClr val="0070C0"/>
                </a:solidFill>
                <a:latin typeface="+mj-lt"/>
                <a:ea typeface="+mj-ea"/>
                <a:cs typeface="+mj-cs"/>
              </a:rPr>
              <a:t>Design parameters </a:t>
            </a:r>
            <a:r>
              <a:rPr lang="en-US" sz="1400" kern="1200" dirty="0">
                <a:solidFill>
                  <a:srgbClr val="000000"/>
                </a:solidFill>
                <a:latin typeface="+mj-lt"/>
                <a:ea typeface="+mj-ea"/>
                <a:cs typeface="+mj-cs"/>
              </a:rPr>
              <a:t>are </a:t>
            </a:r>
            <a:r>
              <a:rPr lang="en-GB" sz="1400" kern="1200" dirty="0">
                <a:solidFill>
                  <a:srgbClr val="000000"/>
                </a:solidFill>
                <a:latin typeface="+mj-lt"/>
                <a:ea typeface="+mj-ea"/>
                <a:cs typeface="+mj-cs"/>
              </a:rPr>
              <a:t>dimensions of a design where choices can be made to define the artefact (Baldwin &amp; Clark 2000).</a:t>
            </a:r>
            <a:endParaRPr lang="en-US" sz="1400" kern="1200" dirty="0">
              <a:solidFill>
                <a:srgbClr val="000000"/>
              </a:solidFill>
              <a:latin typeface="+mj-lt"/>
              <a:ea typeface="+mj-ea"/>
              <a:cs typeface="+mj-cs"/>
            </a:endParaRPr>
          </a:p>
          <a:p>
            <a:endParaRPr lang="en-US" sz="1400" dirty="0">
              <a:solidFill>
                <a:srgbClr val="FF0000"/>
              </a:solidFill>
              <a:latin typeface="+mj-lt"/>
              <a:ea typeface="+mj-ea"/>
              <a:cs typeface="+mj-cs"/>
            </a:endParaRPr>
          </a:p>
          <a:p>
            <a:r>
              <a:rPr kumimoji="0" lang="en-US" sz="1400" b="0" i="0" u="none" strike="noStrike" kern="1200" cap="none" spc="0" normalizeH="0" baseline="0" noProof="0" dirty="0">
                <a:ln>
                  <a:noFill/>
                </a:ln>
                <a:solidFill>
                  <a:srgbClr val="0070C0"/>
                </a:solidFill>
                <a:effectLst/>
                <a:uLnTx/>
                <a:uFillTx/>
                <a:latin typeface="Calibri"/>
                <a:ea typeface="+mn-ea"/>
                <a:cs typeface="+mn-cs"/>
              </a:rPr>
              <a:t>Design parameters </a:t>
            </a:r>
            <a:r>
              <a:rPr lang="en-US" sz="1400" kern="1200" dirty="0">
                <a:solidFill>
                  <a:schemeClr val="tx1"/>
                </a:solidFill>
                <a:latin typeface="+mj-lt"/>
                <a:ea typeface="+mj-ea"/>
                <a:cs typeface="+mj-cs"/>
              </a:rPr>
              <a:t>interval/values</a:t>
            </a:r>
          </a:p>
          <a:p>
            <a:endParaRPr lang="en-US" sz="1400" dirty="0">
              <a:latin typeface="+mj-lt"/>
              <a:ea typeface="+mj-ea"/>
              <a:cs typeface="+mj-cs"/>
            </a:endParaRPr>
          </a:p>
          <a:p>
            <a:r>
              <a:rPr lang="en-GB" dirty="0">
                <a:solidFill>
                  <a:srgbClr val="0070C0"/>
                </a:solidFill>
              </a:rPr>
              <a:t>Example:</a:t>
            </a:r>
          </a:p>
          <a:p>
            <a:endParaRPr lang="en-GB" dirty="0">
              <a:solidFill>
                <a:srgbClr val="0070C0"/>
              </a:solidFill>
            </a:endParaRPr>
          </a:p>
          <a:p>
            <a:r>
              <a:rPr lang="en-GB" dirty="0">
                <a:solidFill>
                  <a:srgbClr val="0070C0"/>
                </a:solidFill>
              </a:rPr>
              <a:t>Design requirements </a:t>
            </a:r>
            <a:r>
              <a:rPr lang="en-GB" dirty="0"/>
              <a:t>define what the solution should do or achieve. They are sort of the goals of design and do not include solution aspects. </a:t>
            </a:r>
          </a:p>
          <a:p>
            <a:endParaRPr lang="en-GB" dirty="0"/>
          </a:p>
          <a:p>
            <a:r>
              <a:rPr lang="en-GB" dirty="0" err="1"/>
              <a:t>f.e</a:t>
            </a:r>
            <a:r>
              <a:rPr lang="en-GB" dirty="0"/>
              <a:t>. "a bottle should keep the liquid warm” (Keskin, 2024)</a:t>
            </a:r>
          </a:p>
          <a:p>
            <a:endParaRPr lang="en-GB" dirty="0"/>
          </a:p>
          <a:p>
            <a:r>
              <a:rPr lang="en-GB" dirty="0">
                <a:solidFill>
                  <a:srgbClr val="0070C0"/>
                </a:solidFill>
              </a:rPr>
              <a:t>Design parameters </a:t>
            </a:r>
            <a:r>
              <a:rPr lang="en-GB" dirty="0"/>
              <a:t>are on the other hand the aspects of the solution; they define the solution. </a:t>
            </a:r>
          </a:p>
          <a:p>
            <a:endParaRPr lang="en-GB" dirty="0"/>
          </a:p>
          <a:p>
            <a:r>
              <a:rPr lang="en-GB" dirty="0" err="1"/>
              <a:t>f.e</a:t>
            </a:r>
            <a:r>
              <a:rPr lang="en-GB" dirty="0"/>
              <a:t>. </a:t>
            </a:r>
            <a:r>
              <a:rPr lang="en-GB" dirty="0">
                <a:solidFill>
                  <a:srgbClr val="0070C0"/>
                </a:solidFill>
              </a:rPr>
              <a:t>material</a:t>
            </a:r>
            <a:r>
              <a:rPr lang="en-GB" dirty="0"/>
              <a:t>: value inner part: </a:t>
            </a:r>
            <a:r>
              <a:rPr lang="en-GB" i="1" dirty="0"/>
              <a:t>glass</a:t>
            </a:r>
            <a:r>
              <a:rPr lang="en-GB" dirty="0"/>
              <a:t>; outer part: </a:t>
            </a:r>
            <a:r>
              <a:rPr lang="en-GB" i="1" dirty="0"/>
              <a:t>plastic</a:t>
            </a:r>
            <a:r>
              <a:rPr lang="en-GB" dirty="0"/>
              <a:t>. (</a:t>
            </a:r>
            <a:r>
              <a:rPr lang="en-GB" dirty="0" err="1"/>
              <a:t>Thermo</a:t>
            </a:r>
            <a:r>
              <a:rPr lang="en-GB" dirty="0"/>
              <a:t> flask)</a:t>
            </a:r>
          </a:p>
        </p:txBody>
      </p:sp>
    </p:spTree>
    <p:extLst>
      <p:ext uri="{BB962C8B-B14F-4D97-AF65-F5344CB8AC3E}">
        <p14:creationId xmlns:p14="http://schemas.microsoft.com/office/powerpoint/2010/main" val="1416773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5BF811-0903-BF18-8FCE-CF6D37B481C4}"/>
              </a:ext>
            </a:extLst>
          </p:cNvPr>
          <p:cNvSpPr>
            <a:spLocks noGrp="1"/>
          </p:cNvSpPr>
          <p:nvPr>
            <p:ph type="title"/>
          </p:nvPr>
        </p:nvSpPr>
        <p:spPr/>
        <p:txBody>
          <a:bodyPr/>
          <a:lstStyle/>
          <a:p>
            <a:r>
              <a:rPr lang="nl-NL" sz="2400" kern="1200" dirty="0" err="1">
                <a:solidFill>
                  <a:schemeClr val="tx1"/>
                </a:solidFill>
                <a:latin typeface="+mj-lt"/>
                <a:ea typeface="+mj-ea"/>
                <a:cs typeface="+mj-cs"/>
              </a:rPr>
              <a:t>Creation</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C9D59744-C9A9-8FE9-7E69-1AD271291DCC}"/>
              </a:ext>
            </a:extLst>
          </p:cNvPr>
          <p:cNvSpPr>
            <a:spLocks noGrp="1"/>
          </p:cNvSpPr>
          <p:nvPr>
            <p:ph type="ftr" sz="quarter" idx="11"/>
          </p:nvPr>
        </p:nvSpPr>
        <p:spPr/>
        <p:txBody>
          <a:bodyPr/>
          <a:lstStyle/>
          <a:p>
            <a:r>
              <a:rPr lang="en-US"/>
              <a:t>All rights reserved (c) </a:t>
            </a:r>
            <a:endParaRPr lang="en-GB" dirty="0"/>
          </a:p>
        </p:txBody>
      </p:sp>
      <p:sp>
        <p:nvSpPr>
          <p:cNvPr id="5" name="Tijdelijke aanduiding voor dianummer 4">
            <a:extLst>
              <a:ext uri="{FF2B5EF4-FFF2-40B4-BE49-F238E27FC236}">
                <a16:creationId xmlns:a16="http://schemas.microsoft.com/office/drawing/2014/main" id="{11D3515B-DA34-AD8F-D0B2-D482EC95C05B}"/>
              </a:ext>
            </a:extLst>
          </p:cNvPr>
          <p:cNvSpPr>
            <a:spLocks noGrp="1"/>
          </p:cNvSpPr>
          <p:nvPr>
            <p:ph type="sldNum" sz="quarter" idx="12"/>
          </p:nvPr>
        </p:nvSpPr>
        <p:spPr/>
        <p:txBody>
          <a:bodyPr/>
          <a:lstStyle/>
          <a:p>
            <a:fld id="{C194BDB0-F4EA-4DD6-8281-CCE2440D0CE0}" type="slidenum">
              <a:rPr lang="en-GB" smtClean="0"/>
              <a:t>18</a:t>
            </a:fld>
            <a:endParaRPr lang="en-GB" dirty="0"/>
          </a:p>
        </p:txBody>
      </p:sp>
      <p:pic>
        <p:nvPicPr>
          <p:cNvPr id="6" name="Tijdelijke aanduiding voor inhoud 5">
            <a:extLst>
              <a:ext uri="{FF2B5EF4-FFF2-40B4-BE49-F238E27FC236}">
                <a16:creationId xmlns:a16="http://schemas.microsoft.com/office/drawing/2014/main" id="{5BABFAA4-0290-3031-9E8F-CF88D54DF8F5}"/>
              </a:ext>
            </a:extLst>
          </p:cNvPr>
          <p:cNvPicPr>
            <a:picLocks noGrp="1" noChangeAspect="1"/>
          </p:cNvPicPr>
          <p:nvPr>
            <p:ph idx="1"/>
          </p:nvPr>
        </p:nvPicPr>
        <p:blipFill>
          <a:blip r:embed="rId2"/>
          <a:stretch>
            <a:fillRect/>
          </a:stretch>
        </p:blipFill>
        <p:spPr>
          <a:xfrm>
            <a:off x="6811221" y="1057749"/>
            <a:ext cx="1504104" cy="1571278"/>
          </a:xfrm>
          <a:prstGeom prst="rect">
            <a:avLst/>
          </a:prstGeom>
        </p:spPr>
      </p:pic>
      <p:pic>
        <p:nvPicPr>
          <p:cNvPr id="7" name="Afbeelding 6">
            <a:extLst>
              <a:ext uri="{FF2B5EF4-FFF2-40B4-BE49-F238E27FC236}">
                <a16:creationId xmlns:a16="http://schemas.microsoft.com/office/drawing/2014/main" id="{560E6348-F861-926A-98EC-84B34A03DB4E}"/>
              </a:ext>
            </a:extLst>
          </p:cNvPr>
          <p:cNvPicPr>
            <a:picLocks noChangeAspect="1"/>
          </p:cNvPicPr>
          <p:nvPr/>
        </p:nvPicPr>
        <p:blipFill>
          <a:blip r:embed="rId3"/>
          <a:stretch>
            <a:fillRect/>
          </a:stretch>
        </p:blipFill>
        <p:spPr>
          <a:xfrm>
            <a:off x="758825" y="1275197"/>
            <a:ext cx="5456705" cy="2991493"/>
          </a:xfrm>
          <a:prstGeom prst="rect">
            <a:avLst/>
          </a:prstGeom>
        </p:spPr>
      </p:pic>
    </p:spTree>
    <p:extLst>
      <p:ext uri="{BB962C8B-B14F-4D97-AF65-F5344CB8AC3E}">
        <p14:creationId xmlns:p14="http://schemas.microsoft.com/office/powerpoint/2010/main" val="915195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C37699-DB14-6B84-F88D-261866363DE9}"/>
              </a:ext>
            </a:extLst>
          </p:cNvPr>
          <p:cNvSpPr>
            <a:spLocks noGrp="1"/>
          </p:cNvSpPr>
          <p:nvPr>
            <p:ph type="title"/>
          </p:nvPr>
        </p:nvSpPr>
        <p:spPr/>
        <p:txBody>
          <a:bodyPr/>
          <a:lstStyle/>
          <a:p>
            <a:r>
              <a:rPr lang="nl-NL" sz="2400" kern="1200" dirty="0" err="1">
                <a:solidFill>
                  <a:schemeClr val="tx1"/>
                </a:solidFill>
                <a:latin typeface="+mj-lt"/>
                <a:ea typeface="+mj-ea"/>
                <a:cs typeface="+mj-cs"/>
              </a:rPr>
              <a:t>Creation</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9C3DD8C9-F2FF-5054-5FAD-6DCC94B7A967}"/>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A1BD0B97-05A3-E15E-8F1D-8D367D7DEF1B}"/>
              </a:ext>
            </a:extLst>
          </p:cNvPr>
          <p:cNvSpPr>
            <a:spLocks noGrp="1"/>
          </p:cNvSpPr>
          <p:nvPr>
            <p:ph type="sldNum" sz="quarter" idx="12"/>
          </p:nvPr>
        </p:nvSpPr>
        <p:spPr/>
        <p:txBody>
          <a:bodyPr/>
          <a:lstStyle/>
          <a:p>
            <a:fld id="{C194BDB0-F4EA-4DD6-8281-CCE2440D0CE0}" type="slidenum">
              <a:rPr lang="en-GB" smtClean="0"/>
              <a:t>19</a:t>
            </a:fld>
            <a:endParaRPr lang="en-GB" dirty="0"/>
          </a:p>
        </p:txBody>
      </p:sp>
      <p:pic>
        <p:nvPicPr>
          <p:cNvPr id="6" name="Tijdelijke aanduiding voor inhoud 5">
            <a:extLst>
              <a:ext uri="{FF2B5EF4-FFF2-40B4-BE49-F238E27FC236}">
                <a16:creationId xmlns:a16="http://schemas.microsoft.com/office/drawing/2014/main" id="{B08B0DBD-7682-CD34-86C5-C7637CD5422C}"/>
              </a:ext>
            </a:extLst>
          </p:cNvPr>
          <p:cNvPicPr>
            <a:picLocks noGrp="1" noChangeAspect="1"/>
          </p:cNvPicPr>
          <p:nvPr>
            <p:ph idx="1"/>
          </p:nvPr>
        </p:nvPicPr>
        <p:blipFill>
          <a:blip r:embed="rId2"/>
          <a:stretch>
            <a:fillRect/>
          </a:stretch>
        </p:blipFill>
        <p:spPr>
          <a:xfrm>
            <a:off x="6642453" y="1065491"/>
            <a:ext cx="1672872" cy="1747583"/>
          </a:xfrm>
          <a:prstGeom prst="rect">
            <a:avLst/>
          </a:prstGeom>
        </p:spPr>
      </p:pic>
      <p:sp>
        <p:nvSpPr>
          <p:cNvPr id="8" name="Tekstvak 7">
            <a:extLst>
              <a:ext uri="{FF2B5EF4-FFF2-40B4-BE49-F238E27FC236}">
                <a16:creationId xmlns:a16="http://schemas.microsoft.com/office/drawing/2014/main" id="{A786CAFF-D200-40FC-44CA-67EF55D42116}"/>
              </a:ext>
            </a:extLst>
          </p:cNvPr>
          <p:cNvSpPr txBox="1"/>
          <p:nvPr/>
        </p:nvSpPr>
        <p:spPr>
          <a:xfrm>
            <a:off x="923544" y="806644"/>
            <a:ext cx="5480304" cy="3531736"/>
          </a:xfrm>
          <a:prstGeom prst="rect">
            <a:avLst/>
          </a:prstGeom>
          <a:noFill/>
        </p:spPr>
        <p:txBody>
          <a:bodyPr wrap="square">
            <a:spAutoFit/>
          </a:bodyPr>
          <a:lstStyle/>
          <a:p>
            <a:endParaRPr lang="en-US" sz="1400" kern="1200" dirty="0">
              <a:solidFill>
                <a:schemeClr val="tx1"/>
              </a:solidFill>
              <a:latin typeface="+mj-lt"/>
              <a:ea typeface="+mj-ea"/>
              <a:cs typeface="+mj-cs"/>
            </a:endParaRPr>
          </a:p>
          <a:p>
            <a:r>
              <a:rPr lang="en-US" sz="1400" kern="1200" dirty="0">
                <a:solidFill>
                  <a:srgbClr val="0070C0"/>
                </a:solidFill>
                <a:latin typeface="+mj-lt"/>
                <a:ea typeface="+mj-ea"/>
                <a:cs typeface="+mj-cs"/>
              </a:rPr>
              <a:t>Core of designing</a:t>
            </a:r>
            <a:r>
              <a:rPr lang="en-US" sz="1400" kern="1200" dirty="0">
                <a:solidFill>
                  <a:schemeClr val="tx1"/>
                </a:solidFill>
                <a:latin typeface="+mj-lt"/>
                <a:ea typeface="+mj-ea"/>
                <a:cs typeface="+mj-cs"/>
              </a:rPr>
              <a:t>: create what should be, things that do not yet exist</a:t>
            </a:r>
            <a:br>
              <a:rPr lang="en-US" sz="1400" kern="1200" dirty="0">
                <a:solidFill>
                  <a:schemeClr val="tx1"/>
                </a:solidFill>
                <a:latin typeface="+mj-lt"/>
                <a:ea typeface="+mj-ea"/>
                <a:cs typeface="+mj-cs"/>
              </a:rPr>
            </a:b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Input:</a:t>
            </a: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 Current situation (problem diagnosis, model of existing situation)</a:t>
            </a: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 Desired situation (requirements)</a:t>
            </a: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 Design ideas:</a:t>
            </a: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 (Initial) Design principles/models from literature</a:t>
            </a: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 Design parameters</a:t>
            </a: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 </a:t>
            </a:r>
            <a:r>
              <a:rPr lang="en-US" sz="1400" kern="1200" dirty="0">
                <a:solidFill>
                  <a:srgbClr val="0070C0"/>
                </a:solidFill>
                <a:latin typeface="+mj-lt"/>
                <a:ea typeface="+mj-ea"/>
                <a:cs typeface="+mj-cs"/>
              </a:rPr>
              <a:t>Own creativity</a:t>
            </a:r>
            <a:br>
              <a:rPr lang="en-US" sz="1400" kern="1200" dirty="0">
                <a:solidFill>
                  <a:schemeClr val="tx1"/>
                </a:solidFill>
                <a:latin typeface="+mj-lt"/>
                <a:ea typeface="+mj-ea"/>
                <a:cs typeface="+mj-cs"/>
              </a:rPr>
            </a:b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Output:</a:t>
            </a: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 Different solutions (alternatives)</a:t>
            </a: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 Each solution be an integral design (tackling several causes of the problem; being a synthesis)</a:t>
            </a:r>
            <a:br>
              <a:rPr lang="en-US" sz="2000" kern="1200" dirty="0">
                <a:solidFill>
                  <a:schemeClr val="tx1"/>
                </a:solidFill>
                <a:latin typeface="+mj-lt"/>
                <a:ea typeface="+mj-ea"/>
                <a:cs typeface="+mj-cs"/>
              </a:rPr>
            </a:br>
            <a:endParaRPr lang="en-GB" dirty="0"/>
          </a:p>
        </p:txBody>
      </p:sp>
    </p:spTree>
    <p:extLst>
      <p:ext uri="{BB962C8B-B14F-4D97-AF65-F5344CB8AC3E}">
        <p14:creationId xmlns:p14="http://schemas.microsoft.com/office/powerpoint/2010/main" val="1725967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Program</a:t>
            </a:r>
          </a:p>
        </p:txBody>
      </p:sp>
      <p:sp>
        <p:nvSpPr>
          <p:cNvPr id="3" name="Tijdelijke aanduiding voor inhoud 2"/>
          <p:cNvSpPr>
            <a:spLocks noGrp="1"/>
          </p:cNvSpPr>
          <p:nvPr>
            <p:ph idx="1"/>
          </p:nvPr>
        </p:nvSpPr>
        <p:spPr/>
        <p:txBody>
          <a:bodyPr/>
          <a:lstStyle/>
          <a:p>
            <a:pPr marL="342900" lvl="2" indent="-342900">
              <a:buFont typeface="+mj-lt"/>
              <a:buAutoNum type="arabicPeriod"/>
            </a:pPr>
            <a:r>
              <a:rPr lang="en-GB" sz="2000" dirty="0"/>
              <a:t>What is design science methodology?</a:t>
            </a:r>
          </a:p>
          <a:p>
            <a:pPr marL="342900" lvl="2" indent="-342900">
              <a:buFont typeface="+mj-lt"/>
              <a:buAutoNum type="arabicPeriod"/>
            </a:pPr>
            <a:r>
              <a:rPr lang="en-GB" sz="2000" dirty="0"/>
              <a:t>Generic Design Science Cycle</a:t>
            </a:r>
          </a:p>
          <a:p>
            <a:pPr lvl="2"/>
            <a:endParaRPr lang="en-GB" dirty="0"/>
          </a:p>
          <a:p>
            <a:pPr lvl="2"/>
            <a:endParaRPr lang="en-GB" dirty="0"/>
          </a:p>
          <a:p>
            <a:pPr lvl="2"/>
            <a:endParaRPr lang="en-GB" dirty="0"/>
          </a:p>
        </p:txBody>
      </p:sp>
      <p:sp>
        <p:nvSpPr>
          <p:cNvPr id="4" name="Tijdelijke aanduiding voor voettekst 3"/>
          <p:cNvSpPr>
            <a:spLocks noGrp="1"/>
          </p:cNvSpPr>
          <p:nvPr>
            <p:ph type="ftr" sz="quarter" idx="11"/>
          </p:nvPr>
        </p:nvSpPr>
        <p:spPr/>
        <p:txBody>
          <a:bodyPr/>
          <a:lstStyle/>
          <a:p>
            <a:r>
              <a:rPr lang="nl-NL"/>
              <a:t>All rights reserved (c) </a:t>
            </a:r>
            <a:endParaRPr lang="en-GB" dirty="0"/>
          </a:p>
        </p:txBody>
      </p:sp>
      <p:sp>
        <p:nvSpPr>
          <p:cNvPr id="5" name="Tijdelijke aanduiding voor dianummer 4"/>
          <p:cNvSpPr>
            <a:spLocks noGrp="1"/>
          </p:cNvSpPr>
          <p:nvPr>
            <p:ph type="sldNum" sz="quarter" idx="12"/>
          </p:nvPr>
        </p:nvSpPr>
        <p:spPr/>
        <p:txBody>
          <a:bodyPr/>
          <a:lstStyle/>
          <a:p>
            <a:fld id="{C194BDB0-F4EA-4DD6-8281-CCE2440D0CE0}" type="slidenum">
              <a:rPr lang="en-GB" smtClean="0"/>
              <a:pPr/>
              <a:t>2</a:t>
            </a:fld>
            <a:endParaRPr lang="en-GB" dirty="0"/>
          </a:p>
        </p:txBody>
      </p:sp>
    </p:spTree>
    <p:extLst>
      <p:ext uri="{BB962C8B-B14F-4D97-AF65-F5344CB8AC3E}">
        <p14:creationId xmlns:p14="http://schemas.microsoft.com/office/powerpoint/2010/main" val="2011167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11FB41-CC2C-3D00-A750-E6EE4071D45A}"/>
              </a:ext>
            </a:extLst>
          </p:cNvPr>
          <p:cNvSpPr>
            <a:spLocks noGrp="1"/>
          </p:cNvSpPr>
          <p:nvPr>
            <p:ph type="title"/>
          </p:nvPr>
        </p:nvSpPr>
        <p:spPr/>
        <p:txBody>
          <a:bodyPr/>
          <a:lstStyle/>
          <a:p>
            <a:r>
              <a:rPr lang="nl-NL" sz="2400" kern="1200" dirty="0" err="1">
                <a:solidFill>
                  <a:schemeClr val="tx1"/>
                </a:solidFill>
                <a:latin typeface="+mj-lt"/>
                <a:ea typeface="+mj-ea"/>
                <a:cs typeface="+mj-cs"/>
              </a:rPr>
              <a:t>Creation</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Creativity</a:t>
            </a:r>
            <a:endParaRPr lang="en-GB" dirty="0"/>
          </a:p>
        </p:txBody>
      </p:sp>
      <p:sp>
        <p:nvSpPr>
          <p:cNvPr id="4" name="Tijdelijke aanduiding voor voettekst 3">
            <a:extLst>
              <a:ext uri="{FF2B5EF4-FFF2-40B4-BE49-F238E27FC236}">
                <a16:creationId xmlns:a16="http://schemas.microsoft.com/office/drawing/2014/main" id="{5E34B0CA-3520-761C-F0CD-8BF77393096E}"/>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BD0EC87D-F790-40D0-FDE7-E662BB412FAF}"/>
              </a:ext>
            </a:extLst>
          </p:cNvPr>
          <p:cNvSpPr>
            <a:spLocks noGrp="1"/>
          </p:cNvSpPr>
          <p:nvPr>
            <p:ph type="sldNum" sz="quarter" idx="12"/>
          </p:nvPr>
        </p:nvSpPr>
        <p:spPr/>
        <p:txBody>
          <a:bodyPr/>
          <a:lstStyle/>
          <a:p>
            <a:fld id="{C194BDB0-F4EA-4DD6-8281-CCE2440D0CE0}" type="slidenum">
              <a:rPr lang="en-GB" smtClean="0"/>
              <a:t>20</a:t>
            </a:fld>
            <a:endParaRPr lang="en-GB" dirty="0"/>
          </a:p>
        </p:txBody>
      </p:sp>
      <p:pic>
        <p:nvPicPr>
          <p:cNvPr id="6" name="Tijdelijke aanduiding voor inhoud 5">
            <a:extLst>
              <a:ext uri="{FF2B5EF4-FFF2-40B4-BE49-F238E27FC236}">
                <a16:creationId xmlns:a16="http://schemas.microsoft.com/office/drawing/2014/main" id="{B0593CAF-2F94-A6D7-EA25-D782D564DA75}"/>
              </a:ext>
            </a:extLst>
          </p:cNvPr>
          <p:cNvPicPr>
            <a:picLocks noGrp="1" noChangeAspect="1"/>
          </p:cNvPicPr>
          <p:nvPr>
            <p:ph idx="1"/>
          </p:nvPr>
        </p:nvPicPr>
        <p:blipFill>
          <a:blip r:embed="rId2"/>
          <a:stretch>
            <a:fillRect/>
          </a:stretch>
        </p:blipFill>
        <p:spPr>
          <a:xfrm>
            <a:off x="6368190" y="1117537"/>
            <a:ext cx="1947135" cy="2034095"/>
          </a:xfrm>
          <a:prstGeom prst="rect">
            <a:avLst/>
          </a:prstGeom>
        </p:spPr>
      </p:pic>
      <p:sp>
        <p:nvSpPr>
          <p:cNvPr id="8" name="Tekstvak 7">
            <a:extLst>
              <a:ext uri="{FF2B5EF4-FFF2-40B4-BE49-F238E27FC236}">
                <a16:creationId xmlns:a16="http://schemas.microsoft.com/office/drawing/2014/main" id="{EAB1BA36-660F-CF4B-DCB8-0BFAD36B1CD2}"/>
              </a:ext>
            </a:extLst>
          </p:cNvPr>
          <p:cNvSpPr txBox="1"/>
          <p:nvPr/>
        </p:nvSpPr>
        <p:spPr>
          <a:xfrm>
            <a:off x="923544" y="1889958"/>
            <a:ext cx="5480304" cy="1161857"/>
          </a:xfrm>
          <a:prstGeom prst="rect">
            <a:avLst/>
          </a:prstGeom>
          <a:noFill/>
        </p:spPr>
        <p:txBody>
          <a:bodyPr wrap="square">
            <a:spAutoFit/>
          </a:bodyPr>
          <a:lstStyle/>
          <a:p>
            <a:r>
              <a:rPr lang="en-GB" sz="1400" kern="1200" dirty="0">
                <a:solidFill>
                  <a:srgbClr val="0070C0"/>
                </a:solidFill>
                <a:latin typeface="+mj-lt"/>
                <a:ea typeface="+mj-ea"/>
                <a:cs typeface="+mj-cs"/>
              </a:rPr>
              <a:t>Biomimicry</a:t>
            </a:r>
            <a:r>
              <a:rPr lang="en-GB" sz="1400" kern="1200" dirty="0">
                <a:solidFill>
                  <a:schemeClr val="tx1"/>
                </a:solidFill>
                <a:latin typeface="+mj-lt"/>
                <a:ea typeface="+mj-ea"/>
                <a:cs typeface="+mj-cs"/>
              </a:rPr>
              <a:t>: ‘Humanity’s Biggest Challenges. Nature’s Proven Solutions.</a:t>
            </a:r>
            <a:br>
              <a:rPr lang="en-GB" sz="1400" kern="1200" dirty="0">
                <a:solidFill>
                  <a:schemeClr val="tx1"/>
                </a:solidFill>
                <a:latin typeface="+mj-lt"/>
                <a:ea typeface="+mj-ea"/>
                <a:cs typeface="+mj-cs"/>
              </a:rPr>
            </a:br>
            <a:r>
              <a:rPr lang="en-GB" sz="1400" kern="1200" dirty="0">
                <a:solidFill>
                  <a:schemeClr val="tx1"/>
                </a:solidFill>
                <a:latin typeface="+mj-lt"/>
                <a:ea typeface="+mj-ea"/>
                <a:cs typeface="+mj-cs"/>
              </a:rPr>
              <a:t>We are the bridge between biology and design, advancing the adoption of nature-inspired strategies to help solve the most pressing problems of our time’. See: https://biomimicry.org/</a:t>
            </a:r>
            <a:br>
              <a:rPr lang="en-GB" sz="1400" kern="1200" dirty="0">
                <a:solidFill>
                  <a:schemeClr val="tx1"/>
                </a:solidFill>
                <a:latin typeface="+mj-lt"/>
                <a:ea typeface="+mj-ea"/>
                <a:cs typeface="+mj-cs"/>
              </a:rPr>
            </a:br>
            <a:endParaRPr lang="en-GB" dirty="0"/>
          </a:p>
        </p:txBody>
      </p:sp>
    </p:spTree>
    <p:extLst>
      <p:ext uri="{BB962C8B-B14F-4D97-AF65-F5344CB8AC3E}">
        <p14:creationId xmlns:p14="http://schemas.microsoft.com/office/powerpoint/2010/main" val="401386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1CE446-619C-FDD0-04CF-5877612B3EFE}"/>
              </a:ext>
            </a:extLst>
          </p:cNvPr>
          <p:cNvSpPr>
            <a:spLocks noGrp="1"/>
          </p:cNvSpPr>
          <p:nvPr>
            <p:ph type="title"/>
          </p:nvPr>
        </p:nvSpPr>
        <p:spPr/>
        <p:txBody>
          <a:bodyPr/>
          <a:lstStyle/>
          <a:p>
            <a:r>
              <a:rPr lang="nl-NL" sz="2400" kern="1200" dirty="0" err="1">
                <a:solidFill>
                  <a:schemeClr val="tx1"/>
                </a:solidFill>
                <a:latin typeface="+mj-lt"/>
                <a:ea typeface="+mj-ea"/>
                <a:cs typeface="+mj-cs"/>
              </a:rPr>
              <a:t>Creation</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Creativity</a:t>
            </a:r>
            <a:br>
              <a:rPr lang="nl-NL" sz="2400" kern="1200" dirty="0">
                <a:solidFill>
                  <a:schemeClr val="tx1"/>
                </a:solidFill>
                <a:latin typeface="+mj-lt"/>
                <a:ea typeface="+mj-ea"/>
                <a:cs typeface="+mj-cs"/>
              </a:rPr>
            </a:br>
            <a:br>
              <a:rPr lang="nl-NL" sz="2400" kern="1200" dirty="0">
                <a:solidFill>
                  <a:schemeClr val="tx1"/>
                </a:solidFill>
                <a:latin typeface="+mj-lt"/>
                <a:ea typeface="+mj-ea"/>
                <a:cs typeface="+mj-cs"/>
              </a:rPr>
            </a:br>
            <a:r>
              <a:rPr lang="en-GB" sz="2400" kern="1200" dirty="0">
                <a:solidFill>
                  <a:srgbClr val="FF0000"/>
                </a:solidFill>
                <a:latin typeface="+mj-lt"/>
                <a:ea typeface="+mj-ea"/>
                <a:cs typeface="+mj-cs"/>
              </a:rPr>
              <a:t>Lego Serious play ©</a:t>
            </a:r>
            <a:br>
              <a:rPr lang="en-GB" sz="2400" kern="1200" dirty="0">
                <a:solidFill>
                  <a:srgbClr val="FFFF00"/>
                </a:solidFill>
                <a:latin typeface="+mj-lt"/>
                <a:ea typeface="+mj-ea"/>
                <a:cs typeface="+mj-cs"/>
              </a:rPr>
            </a:br>
            <a:endParaRPr lang="en-GB" dirty="0"/>
          </a:p>
        </p:txBody>
      </p:sp>
      <p:sp>
        <p:nvSpPr>
          <p:cNvPr id="4" name="Tijdelijke aanduiding voor voettekst 3">
            <a:extLst>
              <a:ext uri="{FF2B5EF4-FFF2-40B4-BE49-F238E27FC236}">
                <a16:creationId xmlns:a16="http://schemas.microsoft.com/office/drawing/2014/main" id="{9B4A367E-7E5E-D826-7305-8D93921328A7}"/>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83DDE37B-9957-94B4-03AA-C878630779EA}"/>
              </a:ext>
            </a:extLst>
          </p:cNvPr>
          <p:cNvSpPr>
            <a:spLocks noGrp="1"/>
          </p:cNvSpPr>
          <p:nvPr>
            <p:ph type="sldNum" sz="quarter" idx="12"/>
          </p:nvPr>
        </p:nvSpPr>
        <p:spPr/>
        <p:txBody>
          <a:bodyPr/>
          <a:lstStyle/>
          <a:p>
            <a:fld id="{C194BDB0-F4EA-4DD6-8281-CCE2440D0CE0}" type="slidenum">
              <a:rPr lang="en-GB" smtClean="0"/>
              <a:t>21</a:t>
            </a:fld>
            <a:endParaRPr lang="en-GB" dirty="0"/>
          </a:p>
        </p:txBody>
      </p:sp>
      <p:pic>
        <p:nvPicPr>
          <p:cNvPr id="6" name="Tijdelijke aanduiding voor inhoud 5">
            <a:extLst>
              <a:ext uri="{FF2B5EF4-FFF2-40B4-BE49-F238E27FC236}">
                <a16:creationId xmlns:a16="http://schemas.microsoft.com/office/drawing/2014/main" id="{515527B5-D8C9-59DB-7831-DC441A9098E0}"/>
              </a:ext>
            </a:extLst>
          </p:cNvPr>
          <p:cNvPicPr>
            <a:picLocks noGrp="1" noChangeAspect="1"/>
          </p:cNvPicPr>
          <p:nvPr>
            <p:ph idx="1"/>
          </p:nvPr>
        </p:nvPicPr>
        <p:blipFill>
          <a:blip r:embed="rId2"/>
          <a:stretch>
            <a:fillRect/>
          </a:stretch>
        </p:blipFill>
        <p:spPr>
          <a:xfrm>
            <a:off x="6683301" y="1057749"/>
            <a:ext cx="1632024" cy="1704911"/>
          </a:xfrm>
          <a:prstGeom prst="rect">
            <a:avLst/>
          </a:prstGeom>
        </p:spPr>
      </p:pic>
      <p:pic>
        <p:nvPicPr>
          <p:cNvPr id="7" name="Afbeelding 6">
            <a:extLst>
              <a:ext uri="{FF2B5EF4-FFF2-40B4-BE49-F238E27FC236}">
                <a16:creationId xmlns:a16="http://schemas.microsoft.com/office/drawing/2014/main" id="{9DE69678-C1E5-EA1F-F1A6-7EF00E574E59}"/>
              </a:ext>
            </a:extLst>
          </p:cNvPr>
          <p:cNvPicPr>
            <a:picLocks noChangeAspect="1"/>
          </p:cNvPicPr>
          <p:nvPr/>
        </p:nvPicPr>
        <p:blipFill>
          <a:blip r:embed="rId3"/>
          <a:stretch>
            <a:fillRect/>
          </a:stretch>
        </p:blipFill>
        <p:spPr>
          <a:xfrm>
            <a:off x="987425" y="1704553"/>
            <a:ext cx="4718431" cy="2600838"/>
          </a:xfrm>
          <a:prstGeom prst="rect">
            <a:avLst/>
          </a:prstGeom>
        </p:spPr>
      </p:pic>
    </p:spTree>
    <p:extLst>
      <p:ext uri="{BB962C8B-B14F-4D97-AF65-F5344CB8AC3E}">
        <p14:creationId xmlns:p14="http://schemas.microsoft.com/office/powerpoint/2010/main" val="1531820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43EF83-AD22-D3BE-3098-FE693DBB7A02}"/>
              </a:ext>
            </a:extLst>
          </p:cNvPr>
          <p:cNvSpPr>
            <a:spLocks noGrp="1"/>
          </p:cNvSpPr>
          <p:nvPr>
            <p:ph type="title"/>
          </p:nvPr>
        </p:nvSpPr>
        <p:spPr/>
        <p:txBody>
          <a:bodyPr/>
          <a:lstStyle/>
          <a:p>
            <a:r>
              <a:rPr lang="nl-NL" sz="2400" kern="1200" dirty="0" err="1">
                <a:solidFill>
                  <a:schemeClr val="tx1"/>
                </a:solidFill>
                <a:latin typeface="+mj-lt"/>
                <a:ea typeface="+mj-ea"/>
                <a:cs typeface="+mj-cs"/>
              </a:rPr>
              <a:t>Creation</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B5740E02-FC9B-1F92-A90D-9E69246D83BA}"/>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C551AFF8-F2FF-513A-9A30-2B88C1997EDA}"/>
              </a:ext>
            </a:extLst>
          </p:cNvPr>
          <p:cNvSpPr>
            <a:spLocks noGrp="1"/>
          </p:cNvSpPr>
          <p:nvPr>
            <p:ph type="sldNum" sz="quarter" idx="12"/>
          </p:nvPr>
        </p:nvSpPr>
        <p:spPr/>
        <p:txBody>
          <a:bodyPr/>
          <a:lstStyle/>
          <a:p>
            <a:fld id="{C194BDB0-F4EA-4DD6-8281-CCE2440D0CE0}" type="slidenum">
              <a:rPr lang="en-GB" smtClean="0"/>
              <a:t>22</a:t>
            </a:fld>
            <a:endParaRPr lang="en-GB" dirty="0"/>
          </a:p>
        </p:txBody>
      </p:sp>
      <p:pic>
        <p:nvPicPr>
          <p:cNvPr id="6" name="Tijdelijke aanduiding voor inhoud 5">
            <a:extLst>
              <a:ext uri="{FF2B5EF4-FFF2-40B4-BE49-F238E27FC236}">
                <a16:creationId xmlns:a16="http://schemas.microsoft.com/office/drawing/2014/main" id="{5A4EB768-1212-4120-9A13-B2AF2238A4B6}"/>
              </a:ext>
            </a:extLst>
          </p:cNvPr>
          <p:cNvPicPr>
            <a:picLocks noGrp="1" noChangeAspect="1"/>
          </p:cNvPicPr>
          <p:nvPr>
            <p:ph idx="1"/>
          </p:nvPr>
        </p:nvPicPr>
        <p:blipFill>
          <a:blip r:embed="rId2"/>
          <a:stretch>
            <a:fillRect/>
          </a:stretch>
        </p:blipFill>
        <p:spPr>
          <a:xfrm>
            <a:off x="6494229" y="1105345"/>
            <a:ext cx="1821096" cy="1902427"/>
          </a:xfrm>
          <a:prstGeom prst="rect">
            <a:avLst/>
          </a:prstGeom>
        </p:spPr>
      </p:pic>
      <p:sp>
        <p:nvSpPr>
          <p:cNvPr id="8" name="Tekstvak 7">
            <a:extLst>
              <a:ext uri="{FF2B5EF4-FFF2-40B4-BE49-F238E27FC236}">
                <a16:creationId xmlns:a16="http://schemas.microsoft.com/office/drawing/2014/main" id="{8B841245-FD9F-37C3-8365-9DB181E8DE2C}"/>
              </a:ext>
            </a:extLst>
          </p:cNvPr>
          <p:cNvSpPr txBox="1"/>
          <p:nvPr/>
        </p:nvSpPr>
        <p:spPr>
          <a:xfrm>
            <a:off x="923544" y="2418624"/>
            <a:ext cx="5480304" cy="1146468"/>
          </a:xfrm>
          <a:prstGeom prst="rect">
            <a:avLst/>
          </a:prstGeom>
          <a:noFill/>
        </p:spPr>
        <p:txBody>
          <a:bodyPr wrap="square">
            <a:spAutoFit/>
          </a:bodyPr>
          <a:lstStyle/>
          <a:p>
            <a:r>
              <a:rPr lang="en-US" sz="1400" kern="1200" dirty="0">
                <a:solidFill>
                  <a:srgbClr val="0070C0"/>
                </a:solidFill>
                <a:latin typeface="+mj-lt"/>
                <a:ea typeface="+mj-ea"/>
                <a:cs typeface="+mj-cs"/>
              </a:rPr>
              <a:t>Select a solution</a:t>
            </a:r>
            <a:r>
              <a:rPr lang="en-US" sz="1400" kern="1200" dirty="0">
                <a:solidFill>
                  <a:schemeClr val="tx1"/>
                </a:solidFill>
                <a:latin typeface="+mj-lt"/>
                <a:ea typeface="+mj-ea"/>
                <a:cs typeface="+mj-cs"/>
              </a:rPr>
              <a:t>:</a:t>
            </a:r>
          </a:p>
          <a:p>
            <a:endParaRPr lang="en-US" sz="1400" dirty="0">
              <a:latin typeface="+mj-lt"/>
              <a:ea typeface="+mj-ea"/>
              <a:cs typeface="+mj-cs"/>
            </a:endParaRPr>
          </a:p>
          <a:p>
            <a:pPr marL="285750" indent="-285750">
              <a:buFontTx/>
              <a:buChar char="-"/>
            </a:pPr>
            <a:r>
              <a:rPr lang="en-GB" dirty="0"/>
              <a:t>Select criteria (</a:t>
            </a:r>
            <a:r>
              <a:rPr lang="en-GB" dirty="0" err="1"/>
              <a:t>f.e</a:t>
            </a:r>
            <a:r>
              <a:rPr lang="en-GB" dirty="0"/>
              <a:t>. requirements) for comparing the solution concepts</a:t>
            </a:r>
          </a:p>
          <a:p>
            <a:pPr marL="285750" indent="-285750">
              <a:buFontTx/>
              <a:buChar char="-"/>
            </a:pPr>
            <a:r>
              <a:rPr lang="en-GB" dirty="0"/>
              <a:t>Compare solutions concepts based on these criteria</a:t>
            </a:r>
          </a:p>
          <a:p>
            <a:pPr marL="285750" indent="-285750">
              <a:buFontTx/>
              <a:buChar char="-"/>
            </a:pPr>
            <a:r>
              <a:rPr lang="en-GB" dirty="0"/>
              <a:t>Choose the solution that rates best on the criteria</a:t>
            </a:r>
          </a:p>
        </p:txBody>
      </p:sp>
    </p:spTree>
    <p:extLst>
      <p:ext uri="{BB962C8B-B14F-4D97-AF65-F5344CB8AC3E}">
        <p14:creationId xmlns:p14="http://schemas.microsoft.com/office/powerpoint/2010/main" val="3994897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4D33AC-5420-F34A-6722-F39FA2E8FC9A}"/>
              </a:ext>
            </a:extLst>
          </p:cNvPr>
          <p:cNvSpPr>
            <a:spLocks noGrp="1"/>
          </p:cNvSpPr>
          <p:nvPr>
            <p:ph type="title"/>
          </p:nvPr>
        </p:nvSpPr>
        <p:spPr/>
        <p:txBody>
          <a:bodyPr/>
          <a:lstStyle/>
          <a:p>
            <a:r>
              <a:rPr lang="nl-NL" sz="2400" kern="1200" dirty="0">
                <a:solidFill>
                  <a:schemeClr val="tx1"/>
                </a:solidFill>
                <a:latin typeface="+mj-lt"/>
                <a:ea typeface="+mj-ea"/>
                <a:cs typeface="+mj-cs"/>
              </a:rPr>
              <a:t>Evaluation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331079CC-716F-195D-0F04-2034482D8D99}"/>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C561086C-30C3-60F9-FA33-D5B4715EE588}"/>
              </a:ext>
            </a:extLst>
          </p:cNvPr>
          <p:cNvSpPr>
            <a:spLocks noGrp="1"/>
          </p:cNvSpPr>
          <p:nvPr>
            <p:ph type="sldNum" sz="quarter" idx="12"/>
          </p:nvPr>
        </p:nvSpPr>
        <p:spPr/>
        <p:txBody>
          <a:bodyPr/>
          <a:lstStyle/>
          <a:p>
            <a:fld id="{C194BDB0-F4EA-4DD6-8281-CCE2440D0CE0}" type="slidenum">
              <a:rPr lang="en-GB" smtClean="0"/>
              <a:t>23</a:t>
            </a:fld>
            <a:endParaRPr lang="en-GB" dirty="0"/>
          </a:p>
        </p:txBody>
      </p:sp>
      <p:pic>
        <p:nvPicPr>
          <p:cNvPr id="6" name="Tijdelijke aanduiding voor inhoud 5">
            <a:extLst>
              <a:ext uri="{FF2B5EF4-FFF2-40B4-BE49-F238E27FC236}">
                <a16:creationId xmlns:a16="http://schemas.microsoft.com/office/drawing/2014/main" id="{A1336A78-5211-F900-CEBF-DB517A025E83}"/>
              </a:ext>
            </a:extLst>
          </p:cNvPr>
          <p:cNvPicPr>
            <a:picLocks noGrp="1" noChangeAspect="1"/>
          </p:cNvPicPr>
          <p:nvPr>
            <p:ph idx="1"/>
          </p:nvPr>
        </p:nvPicPr>
        <p:blipFill>
          <a:blip r:embed="rId2"/>
          <a:stretch>
            <a:fillRect/>
          </a:stretch>
        </p:blipFill>
        <p:spPr>
          <a:xfrm>
            <a:off x="6224814" y="680037"/>
            <a:ext cx="2224623" cy="1534223"/>
          </a:xfrm>
          <a:prstGeom prst="rect">
            <a:avLst/>
          </a:prstGeom>
        </p:spPr>
      </p:pic>
      <p:sp>
        <p:nvSpPr>
          <p:cNvPr id="8" name="Tekstvak 7">
            <a:extLst>
              <a:ext uri="{FF2B5EF4-FFF2-40B4-BE49-F238E27FC236}">
                <a16:creationId xmlns:a16="http://schemas.microsoft.com/office/drawing/2014/main" id="{B762D67D-423B-C555-CC32-022E39495EE3}"/>
              </a:ext>
            </a:extLst>
          </p:cNvPr>
          <p:cNvSpPr txBox="1"/>
          <p:nvPr/>
        </p:nvSpPr>
        <p:spPr>
          <a:xfrm>
            <a:off x="923544" y="2418624"/>
            <a:ext cx="5480304" cy="307777"/>
          </a:xfrm>
          <a:prstGeom prst="rect">
            <a:avLst/>
          </a:prstGeom>
          <a:noFill/>
        </p:spPr>
        <p:txBody>
          <a:bodyPr wrap="square">
            <a:spAutoFit/>
          </a:bodyPr>
          <a:lstStyle/>
          <a:p>
            <a:r>
              <a:rPr lang="nl-NL" sz="1400" dirty="0" err="1"/>
              <a:t>Venable</a:t>
            </a:r>
            <a:r>
              <a:rPr lang="nl-NL" sz="1400" dirty="0"/>
              <a:t> et al. (2016)</a:t>
            </a:r>
            <a:endParaRPr lang="en-GB" dirty="0"/>
          </a:p>
        </p:txBody>
      </p:sp>
      <p:pic>
        <p:nvPicPr>
          <p:cNvPr id="9" name="Afbeelding 8">
            <a:extLst>
              <a:ext uri="{FF2B5EF4-FFF2-40B4-BE49-F238E27FC236}">
                <a16:creationId xmlns:a16="http://schemas.microsoft.com/office/drawing/2014/main" id="{5E12619E-8A16-62DC-AB4F-11E27217E81D}"/>
              </a:ext>
            </a:extLst>
          </p:cNvPr>
          <p:cNvPicPr>
            <a:picLocks noChangeAspect="1"/>
          </p:cNvPicPr>
          <p:nvPr/>
        </p:nvPicPr>
        <p:blipFill>
          <a:blip r:embed="rId3"/>
          <a:stretch>
            <a:fillRect/>
          </a:stretch>
        </p:blipFill>
        <p:spPr>
          <a:xfrm>
            <a:off x="2578679" y="1263234"/>
            <a:ext cx="3549522" cy="2321214"/>
          </a:xfrm>
          <a:prstGeom prst="rect">
            <a:avLst/>
          </a:prstGeom>
        </p:spPr>
      </p:pic>
    </p:spTree>
    <p:extLst>
      <p:ext uri="{BB962C8B-B14F-4D97-AF65-F5344CB8AC3E}">
        <p14:creationId xmlns:p14="http://schemas.microsoft.com/office/powerpoint/2010/main" val="4272345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42F62F-C97D-8006-8CF1-AA200333D134}"/>
              </a:ext>
            </a:extLst>
          </p:cNvPr>
          <p:cNvSpPr>
            <a:spLocks noGrp="1"/>
          </p:cNvSpPr>
          <p:nvPr>
            <p:ph type="title"/>
          </p:nvPr>
        </p:nvSpPr>
        <p:spPr/>
        <p:txBody>
          <a:bodyPr/>
          <a:lstStyle/>
          <a:p>
            <a:r>
              <a:rPr lang="en-GB" sz="2800" dirty="0"/>
              <a:t>Evaluation phase</a:t>
            </a:r>
            <a:endParaRPr lang="en-GB" dirty="0"/>
          </a:p>
        </p:txBody>
      </p:sp>
      <p:sp>
        <p:nvSpPr>
          <p:cNvPr id="3" name="Tijdelijke aanduiding voor inhoud 2">
            <a:extLst>
              <a:ext uri="{FF2B5EF4-FFF2-40B4-BE49-F238E27FC236}">
                <a16:creationId xmlns:a16="http://schemas.microsoft.com/office/drawing/2014/main" id="{61022EE3-9FB4-A56E-BE5A-0F38DE9FC657}"/>
              </a:ext>
            </a:extLst>
          </p:cNvPr>
          <p:cNvSpPr>
            <a:spLocks noGrp="1"/>
          </p:cNvSpPr>
          <p:nvPr>
            <p:ph idx="1"/>
          </p:nvPr>
        </p:nvSpPr>
        <p:spPr/>
        <p:txBody>
          <a:bodyPr/>
          <a:lstStyle/>
          <a:p>
            <a:r>
              <a:rPr lang="en-GB" sz="2000" dirty="0">
                <a:solidFill>
                  <a:srgbClr val="FF0000"/>
                </a:solidFill>
              </a:rPr>
              <a:t>Alpha testing</a:t>
            </a:r>
            <a:r>
              <a:rPr lang="en-GB" sz="2000" dirty="0"/>
              <a:t>: is to confirm that your intervention is likely to work, checking flaws, incompleteness, and application issues by ‘peers’ (i.e., colleagues)</a:t>
            </a:r>
            <a:br>
              <a:rPr lang="en-GB" sz="2000" dirty="0"/>
            </a:br>
            <a:br>
              <a:rPr lang="en-GB" sz="2000" dirty="0"/>
            </a:br>
            <a:br>
              <a:rPr lang="en-GB" sz="2000" dirty="0"/>
            </a:br>
            <a:br>
              <a:rPr lang="en-GB" sz="2000" dirty="0"/>
            </a:br>
            <a:r>
              <a:rPr lang="en-GB" sz="2000" dirty="0">
                <a:solidFill>
                  <a:srgbClr val="FF0000"/>
                </a:solidFill>
              </a:rPr>
              <a:t>Beta testing</a:t>
            </a:r>
            <a:r>
              <a:rPr lang="en-GB" sz="2000" dirty="0"/>
              <a:t>: the intended audience (stakeholders) tries out your intervention, to give some feedback about the intervention (real-world check)</a:t>
            </a:r>
            <a:br>
              <a:rPr lang="en-GB" sz="2000" dirty="0"/>
            </a:br>
            <a:endParaRPr lang="en-GB" dirty="0"/>
          </a:p>
        </p:txBody>
      </p:sp>
      <p:sp>
        <p:nvSpPr>
          <p:cNvPr id="4" name="Tijdelijke aanduiding voor voettekst 3">
            <a:extLst>
              <a:ext uri="{FF2B5EF4-FFF2-40B4-BE49-F238E27FC236}">
                <a16:creationId xmlns:a16="http://schemas.microsoft.com/office/drawing/2014/main" id="{8C80BAA3-95F7-2FE3-896E-F1C08D87A1E8}"/>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26011EF3-D643-EDEB-B674-55EAFD833434}"/>
              </a:ext>
            </a:extLst>
          </p:cNvPr>
          <p:cNvSpPr>
            <a:spLocks noGrp="1"/>
          </p:cNvSpPr>
          <p:nvPr>
            <p:ph type="sldNum" sz="quarter" idx="12"/>
          </p:nvPr>
        </p:nvSpPr>
        <p:spPr/>
        <p:txBody>
          <a:bodyPr/>
          <a:lstStyle/>
          <a:p>
            <a:fld id="{C194BDB0-F4EA-4DD6-8281-CCE2440D0CE0}" type="slidenum">
              <a:rPr lang="en-GB" smtClean="0"/>
              <a:t>24</a:t>
            </a:fld>
            <a:endParaRPr lang="en-GB" dirty="0"/>
          </a:p>
        </p:txBody>
      </p:sp>
    </p:spTree>
    <p:extLst>
      <p:ext uri="{BB962C8B-B14F-4D97-AF65-F5344CB8AC3E}">
        <p14:creationId xmlns:p14="http://schemas.microsoft.com/office/powerpoint/2010/main" val="2068606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601E55-5CFE-AAD2-DBA9-D1C9F379BCA7}"/>
              </a:ext>
            </a:extLst>
          </p:cNvPr>
          <p:cNvSpPr>
            <a:spLocks noGrp="1"/>
          </p:cNvSpPr>
          <p:nvPr>
            <p:ph type="title"/>
          </p:nvPr>
        </p:nvSpPr>
        <p:spPr/>
        <p:txBody>
          <a:bodyPr/>
          <a:lstStyle/>
          <a:p>
            <a:r>
              <a:rPr lang="en-GB" sz="2400" dirty="0"/>
              <a:t>Evaluation phase: How to evaluate/validate?</a:t>
            </a:r>
            <a:br>
              <a:rPr lang="en-GB" sz="2400" dirty="0"/>
            </a:br>
            <a:br>
              <a:rPr lang="en-GB" dirty="0"/>
            </a:br>
            <a:endParaRPr lang="en-GB" dirty="0"/>
          </a:p>
        </p:txBody>
      </p:sp>
      <p:sp>
        <p:nvSpPr>
          <p:cNvPr id="3" name="Tijdelijke aanduiding voor inhoud 2">
            <a:extLst>
              <a:ext uri="{FF2B5EF4-FFF2-40B4-BE49-F238E27FC236}">
                <a16:creationId xmlns:a16="http://schemas.microsoft.com/office/drawing/2014/main" id="{61081C8D-6C6E-43FB-9A02-6D44EC7F430E}"/>
              </a:ext>
            </a:extLst>
          </p:cNvPr>
          <p:cNvSpPr>
            <a:spLocks noGrp="1"/>
          </p:cNvSpPr>
          <p:nvPr>
            <p:ph idx="1"/>
          </p:nvPr>
        </p:nvSpPr>
        <p:spPr/>
        <p:txBody>
          <a:bodyPr/>
          <a:lstStyle/>
          <a:p>
            <a:r>
              <a:rPr lang="en-GB" sz="1600" dirty="0">
                <a:solidFill>
                  <a:srgbClr val="FF0000"/>
                </a:solidFill>
              </a:rPr>
              <a:t>Qualitative</a:t>
            </a:r>
            <a:r>
              <a:rPr lang="en-GB" sz="1600" dirty="0"/>
              <a:t> methods:</a:t>
            </a:r>
          </a:p>
          <a:p>
            <a:r>
              <a:rPr lang="en-GB" sz="1600" dirty="0"/>
              <a:t>- Thought experiment (logic) / scenarios</a:t>
            </a:r>
          </a:p>
          <a:p>
            <a:r>
              <a:rPr lang="en-GB" sz="1600" dirty="0"/>
              <a:t>- Role playing</a:t>
            </a:r>
          </a:p>
          <a:p>
            <a:r>
              <a:rPr lang="en-GB" sz="1600" dirty="0"/>
              <a:t>- Pilot</a:t>
            </a:r>
          </a:p>
          <a:p>
            <a:r>
              <a:rPr lang="en-GB" sz="1600" dirty="0"/>
              <a:t>- Focus groups</a:t>
            </a:r>
          </a:p>
          <a:p>
            <a:r>
              <a:rPr lang="en-GB" sz="1600" dirty="0"/>
              <a:t>- Expert interviews</a:t>
            </a:r>
          </a:p>
          <a:p>
            <a:r>
              <a:rPr lang="en-GB" sz="1600" dirty="0"/>
              <a:t>- Case-based reasoning</a:t>
            </a:r>
          </a:p>
          <a:p>
            <a:endParaRPr lang="en-GB" sz="1600" dirty="0"/>
          </a:p>
          <a:p>
            <a:r>
              <a:rPr lang="en-GB" sz="1600" dirty="0">
                <a:solidFill>
                  <a:srgbClr val="FF0000"/>
                </a:solidFill>
              </a:rPr>
              <a:t>Quantitative</a:t>
            </a:r>
            <a:r>
              <a:rPr lang="en-GB" sz="1600" dirty="0"/>
              <a:t> methods:</a:t>
            </a:r>
          </a:p>
          <a:p>
            <a:r>
              <a:rPr lang="en-GB" sz="1600" dirty="0"/>
              <a:t>- Simulation</a:t>
            </a:r>
          </a:p>
          <a:p>
            <a:r>
              <a:rPr lang="en-GB" sz="1600" dirty="0"/>
              <a:t>- Generalisation</a:t>
            </a:r>
          </a:p>
        </p:txBody>
      </p:sp>
      <p:sp>
        <p:nvSpPr>
          <p:cNvPr id="4" name="Tijdelijke aanduiding voor voettekst 3">
            <a:extLst>
              <a:ext uri="{FF2B5EF4-FFF2-40B4-BE49-F238E27FC236}">
                <a16:creationId xmlns:a16="http://schemas.microsoft.com/office/drawing/2014/main" id="{E36838FE-4107-9B16-FB27-F6245D06CD34}"/>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92132254-423D-DEA6-2FD2-FBFCE2D09717}"/>
              </a:ext>
            </a:extLst>
          </p:cNvPr>
          <p:cNvSpPr>
            <a:spLocks noGrp="1"/>
          </p:cNvSpPr>
          <p:nvPr>
            <p:ph type="sldNum" sz="quarter" idx="12"/>
          </p:nvPr>
        </p:nvSpPr>
        <p:spPr/>
        <p:txBody>
          <a:bodyPr/>
          <a:lstStyle/>
          <a:p>
            <a:fld id="{C194BDB0-F4EA-4DD6-8281-CCE2440D0CE0}" type="slidenum">
              <a:rPr lang="en-GB" smtClean="0"/>
              <a:t>25</a:t>
            </a:fld>
            <a:endParaRPr lang="en-GB" dirty="0"/>
          </a:p>
        </p:txBody>
      </p:sp>
    </p:spTree>
    <p:extLst>
      <p:ext uri="{BB962C8B-B14F-4D97-AF65-F5344CB8AC3E}">
        <p14:creationId xmlns:p14="http://schemas.microsoft.com/office/powerpoint/2010/main" val="944898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88B208-715C-FFA4-A492-65D3091DF9CB}"/>
              </a:ext>
            </a:extLst>
          </p:cNvPr>
          <p:cNvSpPr>
            <a:spLocks noGrp="1"/>
          </p:cNvSpPr>
          <p:nvPr>
            <p:ph type="title"/>
          </p:nvPr>
        </p:nvSpPr>
        <p:spPr/>
        <p:txBody>
          <a:bodyPr/>
          <a:lstStyle/>
          <a:p>
            <a:r>
              <a:rPr lang="nl-NL" sz="1600" dirty="0" err="1"/>
              <a:t>Methods</a:t>
            </a:r>
            <a:r>
              <a:rPr lang="nl-NL" sz="1600" dirty="0"/>
              <a:t> </a:t>
            </a:r>
            <a:r>
              <a:rPr lang="nl-NL" sz="1600" dirty="0" err="1"/>
              <a:t>and</a:t>
            </a:r>
            <a:r>
              <a:rPr lang="nl-NL" sz="1600" dirty="0"/>
              <a:t> tools </a:t>
            </a:r>
            <a:r>
              <a:rPr lang="nl-NL" sz="1600" dirty="0" err="1"/>
              <a:t>often</a:t>
            </a:r>
            <a:r>
              <a:rPr lang="nl-NL" sz="1600" dirty="0"/>
              <a:t> </a:t>
            </a:r>
            <a:r>
              <a:rPr lang="nl-NL" sz="1600" dirty="0" err="1"/>
              <a:t>used</a:t>
            </a:r>
            <a:r>
              <a:rPr lang="nl-NL" sz="1600" dirty="0"/>
              <a:t> in Design </a:t>
            </a:r>
            <a:r>
              <a:rPr lang="nl-NL" sz="1600" dirty="0" err="1"/>
              <a:t>Science</a:t>
            </a:r>
            <a:r>
              <a:rPr lang="nl-NL" sz="1600" dirty="0"/>
              <a:t> Research </a:t>
            </a:r>
            <a:r>
              <a:rPr lang="nl-NL" sz="1600" b="0" dirty="0"/>
              <a:t>(</a:t>
            </a:r>
            <a:r>
              <a:rPr lang="nl-NL" sz="1600" b="0" dirty="0" err="1"/>
              <a:t>Keskin</a:t>
            </a:r>
            <a:r>
              <a:rPr lang="nl-NL" sz="1600" b="0" dirty="0"/>
              <a:t> </a:t>
            </a:r>
            <a:r>
              <a:rPr lang="nl-NL" sz="1600" b="0" dirty="0" err="1"/>
              <a:t>and</a:t>
            </a:r>
            <a:r>
              <a:rPr lang="nl-NL" sz="1600" b="0" dirty="0"/>
              <a:t> Romme, 2020)</a:t>
            </a:r>
            <a:endParaRPr lang="en-GB" sz="1600" b="0" dirty="0"/>
          </a:p>
        </p:txBody>
      </p:sp>
      <p:pic>
        <p:nvPicPr>
          <p:cNvPr id="7" name="Tijdelijke aanduiding voor inhoud 6">
            <a:extLst>
              <a:ext uri="{FF2B5EF4-FFF2-40B4-BE49-F238E27FC236}">
                <a16:creationId xmlns:a16="http://schemas.microsoft.com/office/drawing/2014/main" id="{42C153CC-50E5-E760-FA99-251633FDD0F7}"/>
              </a:ext>
            </a:extLst>
          </p:cNvPr>
          <p:cNvPicPr>
            <a:picLocks noGrp="1" noChangeAspect="1"/>
          </p:cNvPicPr>
          <p:nvPr>
            <p:ph idx="1"/>
          </p:nvPr>
        </p:nvPicPr>
        <p:blipFill>
          <a:blip r:embed="rId2"/>
          <a:stretch>
            <a:fillRect/>
          </a:stretch>
        </p:blipFill>
        <p:spPr>
          <a:xfrm>
            <a:off x="3075781" y="1306513"/>
            <a:ext cx="2922587" cy="2922587"/>
          </a:xfrm>
        </p:spPr>
      </p:pic>
      <p:sp>
        <p:nvSpPr>
          <p:cNvPr id="4" name="Tijdelijke aanduiding voor voettekst 3">
            <a:extLst>
              <a:ext uri="{FF2B5EF4-FFF2-40B4-BE49-F238E27FC236}">
                <a16:creationId xmlns:a16="http://schemas.microsoft.com/office/drawing/2014/main" id="{E064B6F4-B8C4-4A3E-4B7E-494DFFFC57EA}"/>
              </a:ext>
            </a:extLst>
          </p:cNvPr>
          <p:cNvSpPr>
            <a:spLocks noGrp="1"/>
          </p:cNvSpPr>
          <p:nvPr>
            <p:ph type="ftr" sz="quarter" idx="11"/>
          </p:nvPr>
        </p:nvSpPr>
        <p:spPr/>
        <p:txBody>
          <a:bodyPr/>
          <a:lstStyle/>
          <a:p>
            <a:r>
              <a:rPr lang="en-US"/>
              <a:t>All rights reserved (c) </a:t>
            </a:r>
            <a:endParaRPr lang="en-GB" dirty="0"/>
          </a:p>
        </p:txBody>
      </p:sp>
      <p:sp>
        <p:nvSpPr>
          <p:cNvPr id="5" name="Tijdelijke aanduiding voor dianummer 4">
            <a:extLst>
              <a:ext uri="{FF2B5EF4-FFF2-40B4-BE49-F238E27FC236}">
                <a16:creationId xmlns:a16="http://schemas.microsoft.com/office/drawing/2014/main" id="{A38B9750-AEA2-3D60-B741-57D7D8480A64}"/>
              </a:ext>
            </a:extLst>
          </p:cNvPr>
          <p:cNvSpPr>
            <a:spLocks noGrp="1"/>
          </p:cNvSpPr>
          <p:nvPr>
            <p:ph type="sldNum" sz="quarter" idx="12"/>
          </p:nvPr>
        </p:nvSpPr>
        <p:spPr/>
        <p:txBody>
          <a:bodyPr/>
          <a:lstStyle/>
          <a:p>
            <a:fld id="{C194BDB0-F4EA-4DD6-8281-CCE2440D0CE0}" type="slidenum">
              <a:rPr lang="en-GB" smtClean="0"/>
              <a:t>26</a:t>
            </a:fld>
            <a:endParaRPr lang="en-GB" dirty="0"/>
          </a:p>
        </p:txBody>
      </p:sp>
    </p:spTree>
    <p:extLst>
      <p:ext uri="{BB962C8B-B14F-4D97-AF65-F5344CB8AC3E}">
        <p14:creationId xmlns:p14="http://schemas.microsoft.com/office/powerpoint/2010/main" val="1486354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52173B-CE8C-A94D-752A-333C2C7D3034}"/>
              </a:ext>
            </a:extLst>
          </p:cNvPr>
          <p:cNvSpPr>
            <a:spLocks noGrp="1"/>
          </p:cNvSpPr>
          <p:nvPr>
            <p:ph type="title"/>
          </p:nvPr>
        </p:nvSpPr>
        <p:spPr/>
        <p:txBody>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Relevant literature:</a:t>
            </a:r>
            <a:br>
              <a:rPr lang="en-GB" sz="2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Tijdelijke aanduiding voor inhoud 2">
            <a:extLst>
              <a:ext uri="{FF2B5EF4-FFF2-40B4-BE49-F238E27FC236}">
                <a16:creationId xmlns:a16="http://schemas.microsoft.com/office/drawing/2014/main" id="{5C93052F-75AC-452E-406D-24C8C65BDBFF}"/>
              </a:ext>
            </a:extLst>
          </p:cNvPr>
          <p:cNvSpPr>
            <a:spLocks noGrp="1"/>
          </p:cNvSpPr>
          <p:nvPr>
            <p:ph idx="1"/>
          </p:nvPr>
        </p:nvSpPr>
        <p:spPr/>
        <p:txBody>
          <a:bodyPr/>
          <a:lstStyle/>
          <a:p>
            <a:pPr marL="285750" indent="-285750">
              <a:buFontTx/>
              <a:buChar char="-"/>
            </a:pPr>
            <a:r>
              <a:rPr lang="en-US" sz="1600" dirty="0" err="1">
                <a:effectLst/>
                <a:latin typeface="Calibri" panose="020F0502020204030204" pitchFamily="34" charset="0"/>
                <a:ea typeface="Calibri" panose="020F0502020204030204" pitchFamily="34" charset="0"/>
                <a:cs typeface="Times New Roman" panose="02020603050405020304" pitchFamily="18" charset="0"/>
              </a:rPr>
              <a:t>Dresch</a:t>
            </a:r>
            <a:r>
              <a:rPr lang="en-US" sz="1600" dirty="0">
                <a:effectLst/>
                <a:latin typeface="Calibri" panose="020F0502020204030204" pitchFamily="34" charset="0"/>
                <a:ea typeface="Calibri" panose="020F0502020204030204" pitchFamily="34" charset="0"/>
                <a:cs typeface="Times New Roman" panose="02020603050405020304" pitchFamily="18" charset="0"/>
              </a:rPr>
              <a:t>, A.,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Lacerda</a:t>
            </a:r>
            <a:r>
              <a:rPr lang="en-US" sz="1600" dirty="0">
                <a:effectLst/>
                <a:latin typeface="Calibri" panose="020F0502020204030204" pitchFamily="34" charset="0"/>
                <a:ea typeface="Calibri" panose="020F0502020204030204" pitchFamily="34" charset="0"/>
                <a:cs typeface="Times New Roman" panose="02020603050405020304" pitchFamily="18" charset="0"/>
              </a:rPr>
              <a:t>, D. P., Antunes Jr, J. A. V.,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Dresch</a:t>
            </a:r>
            <a:r>
              <a:rPr lang="en-US" sz="1600" dirty="0">
                <a:effectLst/>
                <a:latin typeface="Calibri" panose="020F0502020204030204" pitchFamily="34" charset="0"/>
                <a:ea typeface="Calibri" panose="020F0502020204030204" pitchFamily="34" charset="0"/>
                <a:cs typeface="Times New Roman" panose="02020603050405020304" pitchFamily="18" charset="0"/>
              </a:rPr>
              <a:t>, A.,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Lacerda</a:t>
            </a:r>
            <a:r>
              <a:rPr lang="en-US" sz="1600" dirty="0">
                <a:effectLst/>
                <a:latin typeface="Calibri" panose="020F0502020204030204" pitchFamily="34" charset="0"/>
                <a:ea typeface="Calibri" panose="020F0502020204030204" pitchFamily="34" charset="0"/>
                <a:cs typeface="Times New Roman" panose="02020603050405020304" pitchFamily="18" charset="0"/>
              </a:rPr>
              <a:t>, D. P., &amp; Antunes, J. A. V. (2015). Design science research (pp. 67-102). Springer International Publishing.</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Tx/>
              <a:buChar char="-"/>
            </a:pPr>
            <a:r>
              <a:rPr lang="en-GB" sz="1600" dirty="0" err="1">
                <a:effectLst/>
                <a:latin typeface="Calibri" panose="020F0502020204030204" pitchFamily="34" charset="0"/>
                <a:ea typeface="Calibri" panose="020F0502020204030204" pitchFamily="34" charset="0"/>
                <a:cs typeface="Times New Roman" panose="02020603050405020304" pitchFamily="18" charset="0"/>
              </a:rPr>
              <a:t>Denyer</a:t>
            </a:r>
            <a:r>
              <a:rPr lang="en-GB" sz="1600" dirty="0">
                <a:effectLst/>
                <a:latin typeface="Calibri" panose="020F0502020204030204" pitchFamily="34" charset="0"/>
                <a:ea typeface="Calibri" panose="020F0502020204030204" pitchFamily="34" charset="0"/>
                <a:cs typeface="Times New Roman" panose="02020603050405020304" pitchFamily="18" charset="0"/>
              </a:rPr>
              <a:t>, D., </a:t>
            </a:r>
            <a:r>
              <a:rPr lang="en-GB" sz="1600" dirty="0" err="1">
                <a:effectLst/>
                <a:latin typeface="Calibri" panose="020F0502020204030204" pitchFamily="34" charset="0"/>
                <a:ea typeface="Calibri" panose="020F0502020204030204" pitchFamily="34" charset="0"/>
                <a:cs typeface="Times New Roman" panose="02020603050405020304" pitchFamily="18" charset="0"/>
              </a:rPr>
              <a:t>Tranfield</a:t>
            </a:r>
            <a:r>
              <a:rPr lang="en-GB" sz="1600" dirty="0">
                <a:effectLst/>
                <a:latin typeface="Calibri" panose="020F0502020204030204" pitchFamily="34" charset="0"/>
                <a:ea typeface="Calibri" panose="020F0502020204030204" pitchFamily="34" charset="0"/>
                <a:cs typeface="Times New Roman" panose="02020603050405020304" pitchFamily="18" charset="0"/>
              </a:rPr>
              <a:t>, D., &amp; Van </a:t>
            </a:r>
            <a:r>
              <a:rPr lang="en-GB" sz="1600" dirty="0" err="1">
                <a:effectLst/>
                <a:latin typeface="Calibri" panose="020F0502020204030204" pitchFamily="34" charset="0"/>
                <a:ea typeface="Calibri" panose="020F0502020204030204" pitchFamily="34" charset="0"/>
                <a:cs typeface="Times New Roman" panose="02020603050405020304" pitchFamily="18" charset="0"/>
              </a:rPr>
              <a:t>Aken</a:t>
            </a:r>
            <a:r>
              <a:rPr lang="en-GB" sz="1600" dirty="0">
                <a:effectLst/>
                <a:latin typeface="Calibri" panose="020F0502020204030204" pitchFamily="34" charset="0"/>
                <a:ea typeface="Calibri" panose="020F0502020204030204" pitchFamily="34" charset="0"/>
                <a:cs typeface="Times New Roman" panose="02020603050405020304" pitchFamily="18" charset="0"/>
              </a:rPr>
              <a:t>, J. E. (2008). Developing design propositions through research synthesis. Organization studies, 29(3), 393-413. </a:t>
            </a:r>
          </a:p>
          <a:p>
            <a:pPr marL="285750" indent="-285750">
              <a:buFontTx/>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Keskin, D., &amp; </a:t>
            </a:r>
            <a:r>
              <a:rPr lang="en-GB" sz="1600" dirty="0" err="1">
                <a:effectLst/>
                <a:latin typeface="Calibri" panose="020F0502020204030204" pitchFamily="34" charset="0"/>
                <a:ea typeface="Calibri" panose="020F0502020204030204" pitchFamily="34" charset="0"/>
                <a:cs typeface="Times New Roman" panose="02020603050405020304" pitchFamily="18" charset="0"/>
              </a:rPr>
              <a:t>Romme</a:t>
            </a:r>
            <a:r>
              <a:rPr lang="en-GB" sz="1600" dirty="0">
                <a:effectLst/>
                <a:latin typeface="Calibri" panose="020F0502020204030204" pitchFamily="34" charset="0"/>
                <a:ea typeface="Calibri" panose="020F0502020204030204" pitchFamily="34" charset="0"/>
                <a:cs typeface="Times New Roman" panose="02020603050405020304" pitchFamily="18" charset="0"/>
              </a:rPr>
              <a:t>, G. (2020). Mixing oil with water: How to effectively teach design science in management education?. BAR-Brazilian Administration Review, 17.</a:t>
            </a:r>
          </a:p>
          <a:p>
            <a:pPr marL="285750" indent="-285750">
              <a:buFontTx/>
              <a:buChar char="-"/>
            </a:pPr>
            <a:r>
              <a:rPr lang="en-US" sz="1600" dirty="0">
                <a:effectLst/>
                <a:latin typeface="Calibri" panose="020F0502020204030204" pitchFamily="34" charset="0"/>
                <a:ea typeface="Calibri" panose="020F0502020204030204" pitchFamily="34" charset="0"/>
                <a:cs typeface="Times New Roman" panose="02020603050405020304" pitchFamily="18" charset="0"/>
              </a:rPr>
              <a:t>Opdenakker, R., &amp;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Cuypers</a:t>
            </a:r>
            <a:r>
              <a:rPr lang="en-US" sz="1600" dirty="0">
                <a:effectLst/>
                <a:latin typeface="Calibri" panose="020F0502020204030204" pitchFamily="34" charset="0"/>
                <a:ea typeface="Calibri" panose="020F0502020204030204" pitchFamily="34" charset="0"/>
                <a:cs typeface="Times New Roman" panose="02020603050405020304" pitchFamily="18" charset="0"/>
              </a:rPr>
              <a:t>, C. (2019). Effective virtual project teams: a design science approach to building a strategic momentum. Springer.</a:t>
            </a:r>
          </a:p>
          <a:p>
            <a:pPr marL="285750" indent="-285750">
              <a:buFontTx/>
              <a:buChar char="-"/>
            </a:pPr>
            <a:r>
              <a:rPr lang="en-US" sz="1600" dirty="0">
                <a:latin typeface="Calibri" panose="020F0502020204030204" pitchFamily="34" charset="0"/>
                <a:ea typeface="Calibri" panose="020F0502020204030204" pitchFamily="34" charset="0"/>
                <a:cs typeface="Times New Roman" panose="02020603050405020304" pitchFamily="18" charset="0"/>
              </a:rPr>
              <a:t>Opdenakker, R., &amp; Cuijpers, C. (2025). Design science methodology </a:t>
            </a:r>
            <a:r>
              <a:rPr lang="en-US" sz="1600" dirty="0" err="1">
                <a:latin typeface="Calibri" panose="020F0502020204030204" pitchFamily="34" charset="0"/>
                <a:ea typeface="Calibri" panose="020F0502020204030204" pitchFamily="34" charset="0"/>
                <a:cs typeface="Times New Roman" panose="02020603050405020304" pitchFamily="18" charset="0"/>
              </a:rPr>
              <a:t>fro</a:t>
            </a:r>
            <a:r>
              <a:rPr lang="en-US" sz="1600" dirty="0">
                <a:latin typeface="Calibri" panose="020F0502020204030204" pitchFamily="34" charset="0"/>
                <a:ea typeface="Calibri" panose="020F0502020204030204" pitchFamily="34" charset="0"/>
                <a:cs typeface="Times New Roman" panose="02020603050405020304" pitchFamily="18" charset="0"/>
              </a:rPr>
              <a:t> the management sciences. Springer.</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Tx/>
              <a:buChar char="-"/>
            </a:pPr>
            <a:br>
              <a:rPr lang="nl-NL" sz="2400" kern="1200" dirty="0">
                <a:solidFill>
                  <a:schemeClr val="tx1"/>
                </a:solidFill>
                <a:latin typeface="+mj-lt"/>
                <a:ea typeface="+mj-ea"/>
                <a:cs typeface="+mj-cs"/>
              </a:rPr>
            </a:br>
            <a:endParaRPr lang="en-GB" dirty="0"/>
          </a:p>
        </p:txBody>
      </p:sp>
      <p:sp>
        <p:nvSpPr>
          <p:cNvPr id="4" name="Tijdelijke aanduiding voor voettekst 3">
            <a:extLst>
              <a:ext uri="{FF2B5EF4-FFF2-40B4-BE49-F238E27FC236}">
                <a16:creationId xmlns:a16="http://schemas.microsoft.com/office/drawing/2014/main" id="{34FDB729-AA81-B8BB-8FD9-53842BB91341}"/>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6F1D25D7-14B5-042A-4F70-F32D9F44B6AD}"/>
              </a:ext>
            </a:extLst>
          </p:cNvPr>
          <p:cNvSpPr>
            <a:spLocks noGrp="1"/>
          </p:cNvSpPr>
          <p:nvPr>
            <p:ph type="sldNum" sz="quarter" idx="12"/>
          </p:nvPr>
        </p:nvSpPr>
        <p:spPr/>
        <p:txBody>
          <a:bodyPr/>
          <a:lstStyle/>
          <a:p>
            <a:fld id="{C194BDB0-F4EA-4DD6-8281-CCE2440D0CE0}" type="slidenum">
              <a:rPr lang="en-GB" smtClean="0"/>
              <a:t>27</a:t>
            </a:fld>
            <a:endParaRPr lang="en-GB" dirty="0"/>
          </a:p>
        </p:txBody>
      </p:sp>
    </p:spTree>
    <p:extLst>
      <p:ext uri="{BB962C8B-B14F-4D97-AF65-F5344CB8AC3E}">
        <p14:creationId xmlns:p14="http://schemas.microsoft.com/office/powerpoint/2010/main" val="392542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57ECAA-38DD-7D57-B935-A166820F93B4}"/>
              </a:ext>
            </a:extLst>
          </p:cNvPr>
          <p:cNvSpPr>
            <a:spLocks noGrp="1"/>
          </p:cNvSpPr>
          <p:nvPr>
            <p:ph type="title"/>
          </p:nvPr>
        </p:nvSpPr>
        <p:spPr/>
        <p:txBody>
          <a:bodyPr/>
          <a:lstStyle/>
          <a:p>
            <a:endParaRPr lang="en-GB" dirty="0"/>
          </a:p>
        </p:txBody>
      </p:sp>
      <p:sp>
        <p:nvSpPr>
          <p:cNvPr id="3" name="Tijdelijke aanduiding voor inhoud 2">
            <a:extLst>
              <a:ext uri="{FF2B5EF4-FFF2-40B4-BE49-F238E27FC236}">
                <a16:creationId xmlns:a16="http://schemas.microsoft.com/office/drawing/2014/main" id="{6AA8BA6C-CAD8-B9D4-432D-FB4B49D639A5}"/>
              </a:ext>
            </a:extLst>
          </p:cNvPr>
          <p:cNvSpPr>
            <a:spLocks noGrp="1"/>
          </p:cNvSpPr>
          <p:nvPr>
            <p:ph idx="1"/>
          </p:nvPr>
        </p:nvSpPr>
        <p:spPr/>
        <p:txBody>
          <a:bodyPr/>
          <a:lstStyle/>
          <a:p>
            <a:pPr marL="342900" indent="-342900">
              <a:buFontTx/>
              <a:buChar char="-"/>
            </a:pPr>
            <a:r>
              <a:rPr lang="en-US" sz="1600" dirty="0"/>
              <a:t>Van Aken, J. E., &amp; Romme, G. (2009). Reinventing the future: adding design science to the repertoire of organization and management studies. Organization Management Journal, 6(1), 5-12.</a:t>
            </a:r>
          </a:p>
          <a:p>
            <a:pPr marL="342900" indent="-342900">
              <a:buFontTx/>
              <a:buChar char="-"/>
            </a:pPr>
            <a:r>
              <a:rPr lang="en-GB" sz="1600" dirty="0"/>
              <a:t>Venable, J., Pries-Heje, J., &amp; Baskerville, R. (2016). FEDS: a framework for evaluation in design science research. European journal of information systems, 25, 77-89.</a:t>
            </a:r>
          </a:p>
          <a:p>
            <a:pPr marL="342900" indent="-342900">
              <a:buFontTx/>
              <a:buChar char="-"/>
            </a:pPr>
            <a:r>
              <a:rPr lang="en-GB" sz="1600" dirty="0"/>
              <a:t>Romme, A. G. L., &amp; </a:t>
            </a:r>
            <a:r>
              <a:rPr lang="en-GB" sz="1600" dirty="0" err="1"/>
              <a:t>Dimov</a:t>
            </a:r>
            <a:r>
              <a:rPr lang="en-GB" sz="1600" dirty="0"/>
              <a:t>, D. (2021). Mixing oil with water: Framing and theorizing in management research informed by design science. Designs, 5(1), 13.</a:t>
            </a:r>
          </a:p>
          <a:p>
            <a:pPr marL="342900" indent="-342900">
              <a:buFontTx/>
              <a:buChar char="-"/>
            </a:pPr>
            <a:endParaRPr lang="en-GB" dirty="0"/>
          </a:p>
        </p:txBody>
      </p:sp>
      <p:sp>
        <p:nvSpPr>
          <p:cNvPr id="4" name="Tijdelijke aanduiding voor voettekst 3">
            <a:extLst>
              <a:ext uri="{FF2B5EF4-FFF2-40B4-BE49-F238E27FC236}">
                <a16:creationId xmlns:a16="http://schemas.microsoft.com/office/drawing/2014/main" id="{F840B903-7F27-460F-B8A4-28A0DFA5658A}"/>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5753CD9D-3453-1A8C-ECF0-0F51EEFF9BA5}"/>
              </a:ext>
            </a:extLst>
          </p:cNvPr>
          <p:cNvSpPr>
            <a:spLocks noGrp="1"/>
          </p:cNvSpPr>
          <p:nvPr>
            <p:ph type="sldNum" sz="quarter" idx="12"/>
          </p:nvPr>
        </p:nvSpPr>
        <p:spPr/>
        <p:txBody>
          <a:bodyPr/>
          <a:lstStyle/>
          <a:p>
            <a:fld id="{C194BDB0-F4EA-4DD6-8281-CCE2440D0CE0}" type="slidenum">
              <a:rPr lang="en-GB" smtClean="0"/>
              <a:t>28</a:t>
            </a:fld>
            <a:endParaRPr lang="en-GB" dirty="0"/>
          </a:p>
        </p:txBody>
      </p:sp>
    </p:spTree>
    <p:extLst>
      <p:ext uri="{BB962C8B-B14F-4D97-AF65-F5344CB8AC3E}">
        <p14:creationId xmlns:p14="http://schemas.microsoft.com/office/powerpoint/2010/main" val="40571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77BFF8-84AC-43DF-AEA4-9FBE9F0D0828}"/>
              </a:ext>
            </a:extLst>
          </p:cNvPr>
          <p:cNvSpPr>
            <a:spLocks noGrp="1"/>
          </p:cNvSpPr>
          <p:nvPr>
            <p:ph type="title"/>
          </p:nvPr>
        </p:nvSpPr>
        <p:spPr/>
        <p:txBody>
          <a:bodyPr/>
          <a:lstStyle/>
          <a:p>
            <a:r>
              <a:rPr lang="nl-NL" dirty="0" err="1"/>
              <a:t>Questions</a:t>
            </a:r>
            <a:r>
              <a:rPr lang="nl-NL" dirty="0"/>
              <a:t>?</a:t>
            </a:r>
          </a:p>
        </p:txBody>
      </p:sp>
      <p:sp>
        <p:nvSpPr>
          <p:cNvPr id="4" name="Tijdelijke aanduiding voor voettekst 3">
            <a:extLst>
              <a:ext uri="{FF2B5EF4-FFF2-40B4-BE49-F238E27FC236}">
                <a16:creationId xmlns:a16="http://schemas.microsoft.com/office/drawing/2014/main" id="{1247016D-5242-4F57-BE7E-0C325E7BB4B6}"/>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437DD294-FD75-4015-916A-08DC12E46694}"/>
              </a:ext>
            </a:extLst>
          </p:cNvPr>
          <p:cNvSpPr>
            <a:spLocks noGrp="1"/>
          </p:cNvSpPr>
          <p:nvPr>
            <p:ph type="sldNum" sz="quarter" idx="12"/>
          </p:nvPr>
        </p:nvSpPr>
        <p:spPr/>
        <p:txBody>
          <a:bodyPr/>
          <a:lstStyle/>
          <a:p>
            <a:fld id="{C194BDB0-F4EA-4DD6-8281-CCE2440D0CE0}" type="slidenum">
              <a:rPr lang="en-GB" smtClean="0"/>
              <a:t>29</a:t>
            </a:fld>
            <a:endParaRPr lang="en-GB" dirty="0"/>
          </a:p>
        </p:txBody>
      </p:sp>
      <p:graphicFrame>
        <p:nvGraphicFramePr>
          <p:cNvPr id="6" name="Tijdelijke aanduiding voor inhoud 5">
            <a:extLst>
              <a:ext uri="{FF2B5EF4-FFF2-40B4-BE49-F238E27FC236}">
                <a16:creationId xmlns:a16="http://schemas.microsoft.com/office/drawing/2014/main" id="{FB21660B-FF52-4838-A7AC-9630C927ADD5}"/>
              </a:ext>
            </a:extLst>
          </p:cNvPr>
          <p:cNvGraphicFramePr>
            <a:graphicFrameLocks noGrp="1" noChangeAspect="1"/>
          </p:cNvGraphicFramePr>
          <p:nvPr>
            <p:ph idx="1"/>
          </p:nvPr>
        </p:nvGraphicFramePr>
        <p:xfrm>
          <a:off x="2755900" y="1420019"/>
          <a:ext cx="3562350" cy="2695575"/>
        </p:xfrm>
        <a:graphic>
          <a:graphicData uri="http://schemas.openxmlformats.org/presentationml/2006/ole">
            <mc:AlternateContent xmlns:mc="http://schemas.openxmlformats.org/markup-compatibility/2006">
              <mc:Choice xmlns:v="urn:schemas-microsoft-com:vml" Requires="v">
                <p:oleObj name="Bitmapafbeelding" r:id="rId2" imgW="3561905" imgH="2695951" progId="Paint.Picture">
                  <p:embed/>
                </p:oleObj>
              </mc:Choice>
              <mc:Fallback>
                <p:oleObj name="Bitmapafbeelding" r:id="rId2" imgW="3561905" imgH="2695951" progId="Paint.Picture">
                  <p:embed/>
                  <p:pic>
                    <p:nvPicPr>
                      <p:cNvPr id="6" name="Tijdelijke aanduiding voor inhoud 5">
                        <a:extLst>
                          <a:ext uri="{FF2B5EF4-FFF2-40B4-BE49-F238E27FC236}">
                            <a16:creationId xmlns:a16="http://schemas.microsoft.com/office/drawing/2014/main" id="{24CD9B32-A4F8-424F-8B1B-73C1D195AF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5900" y="1420019"/>
                        <a:ext cx="3562350"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968596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3F9779-4658-B15F-3FF5-0016EE9D675F}"/>
              </a:ext>
            </a:extLst>
          </p:cNvPr>
          <p:cNvSpPr>
            <a:spLocks noGrp="1"/>
          </p:cNvSpPr>
          <p:nvPr>
            <p:ph type="title"/>
          </p:nvPr>
        </p:nvSpPr>
        <p:spPr/>
        <p:txBody>
          <a:bodyPr/>
          <a:lstStyle/>
          <a:p>
            <a:r>
              <a:rPr lang="en-GB" dirty="0"/>
              <a:t>1. What is design science methodology</a:t>
            </a:r>
          </a:p>
        </p:txBody>
      </p:sp>
      <p:sp>
        <p:nvSpPr>
          <p:cNvPr id="3" name="Tijdelijke aanduiding voor inhoud 2">
            <a:extLst>
              <a:ext uri="{FF2B5EF4-FFF2-40B4-BE49-F238E27FC236}">
                <a16:creationId xmlns:a16="http://schemas.microsoft.com/office/drawing/2014/main" id="{5211CA74-2A93-756C-5C56-23014255E115}"/>
              </a:ext>
            </a:extLst>
          </p:cNvPr>
          <p:cNvSpPr>
            <a:spLocks noGrp="1"/>
          </p:cNvSpPr>
          <p:nvPr>
            <p:ph idx="1"/>
          </p:nvPr>
        </p:nvSpPr>
        <p:spPr/>
        <p:txBody>
          <a:bodyPr/>
          <a:lstStyle/>
          <a:p>
            <a:r>
              <a:rPr lang="en-GB" sz="20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Definition</a:t>
            </a:r>
            <a:r>
              <a:rPr lang="en-GB" sz="2000" dirty="0">
                <a:effectLst/>
                <a:latin typeface="Calibri" panose="020F0502020204030204" pitchFamily="34" charset="0"/>
                <a:ea typeface="Calibri" panose="020F0502020204030204" pitchFamily="34" charset="0"/>
                <a:cs typeface="Times New Roman" panose="02020603050405020304" pitchFamily="18" charset="0"/>
              </a:rPr>
              <a:t> Design Science Research/Methodology:</a:t>
            </a:r>
            <a:br>
              <a:rPr lang="en-GB" sz="2000" dirty="0">
                <a:effectLst/>
                <a:latin typeface="Calibri" panose="020F0502020204030204" pitchFamily="34" charset="0"/>
                <a:ea typeface="Calibri" panose="020F0502020204030204" pitchFamily="34" charset="0"/>
                <a:cs typeface="Times New Roman" panose="02020603050405020304" pitchFamily="18" charset="0"/>
              </a:rPr>
            </a:br>
            <a:br>
              <a:rPr lang="en-GB" sz="2000" dirty="0">
                <a:effectLst/>
                <a:latin typeface="Calibri" panose="020F0502020204030204" pitchFamily="34" charset="0"/>
                <a:ea typeface="Calibri" panose="020F0502020204030204" pitchFamily="34" charset="0"/>
                <a:cs typeface="Times New Roman" panose="02020603050405020304" pitchFamily="18" charset="0"/>
              </a:rPr>
            </a:br>
            <a:r>
              <a:rPr lang="en-GB" sz="2000" dirty="0">
                <a:effectLst/>
                <a:latin typeface="Calibri" panose="020F0502020204030204" pitchFamily="34" charset="0"/>
                <a:ea typeface="Calibri" panose="020F0502020204030204" pitchFamily="34" charset="0"/>
                <a:cs typeface="Times New Roman" panose="02020603050405020304" pitchFamily="18" charset="0"/>
              </a:rPr>
              <a:t>‘Methodology/Research that aims to link science and design through the development of design knowledge, to be used for creating artifacts’ (Keskin and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Romme</a:t>
            </a:r>
            <a:r>
              <a:rPr lang="en-GB" sz="2000" dirty="0">
                <a:effectLst/>
                <a:latin typeface="Calibri" panose="020F0502020204030204" pitchFamily="34" charset="0"/>
                <a:ea typeface="Calibri" panose="020F0502020204030204" pitchFamily="34" charset="0"/>
                <a:cs typeface="Times New Roman" panose="02020603050405020304" pitchFamily="18" charset="0"/>
              </a:rPr>
              <a:t>, 2020).</a:t>
            </a:r>
            <a:endParaRPr lang="en-GB" dirty="0"/>
          </a:p>
        </p:txBody>
      </p:sp>
      <p:sp>
        <p:nvSpPr>
          <p:cNvPr id="4" name="Tijdelijke aanduiding voor voettekst 3">
            <a:extLst>
              <a:ext uri="{FF2B5EF4-FFF2-40B4-BE49-F238E27FC236}">
                <a16:creationId xmlns:a16="http://schemas.microsoft.com/office/drawing/2014/main" id="{65FC93A3-4528-E5A6-E867-2FEAD5479258}"/>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3F2D3BBC-450D-1EE9-5C14-B04330DB2F65}"/>
              </a:ext>
            </a:extLst>
          </p:cNvPr>
          <p:cNvSpPr>
            <a:spLocks noGrp="1"/>
          </p:cNvSpPr>
          <p:nvPr>
            <p:ph type="sldNum" sz="quarter" idx="12"/>
          </p:nvPr>
        </p:nvSpPr>
        <p:spPr/>
        <p:txBody>
          <a:bodyPr/>
          <a:lstStyle/>
          <a:p>
            <a:fld id="{C194BDB0-F4EA-4DD6-8281-CCE2440D0CE0}" type="slidenum">
              <a:rPr lang="en-GB" smtClean="0"/>
              <a:t>3</a:t>
            </a:fld>
            <a:endParaRPr lang="en-GB" dirty="0"/>
          </a:p>
        </p:txBody>
      </p:sp>
    </p:spTree>
    <p:extLst>
      <p:ext uri="{BB962C8B-B14F-4D97-AF65-F5344CB8AC3E}">
        <p14:creationId xmlns:p14="http://schemas.microsoft.com/office/powerpoint/2010/main" val="46157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F99C23-CA6A-A9C7-A3B4-DBB68C42E73A}"/>
              </a:ext>
            </a:extLst>
          </p:cNvPr>
          <p:cNvSpPr>
            <a:spLocks noGrp="1"/>
          </p:cNvSpPr>
          <p:nvPr>
            <p:ph type="title"/>
          </p:nvPr>
        </p:nvSpPr>
        <p:spPr/>
        <p:txBody>
          <a:bodyPr/>
          <a:lstStyle/>
          <a:p>
            <a:r>
              <a:rPr lang="nl-NL" dirty="0"/>
              <a:t>Field </a:t>
            </a:r>
            <a:r>
              <a:rPr lang="nl-NL" dirty="0" err="1"/>
              <a:t>problem</a:t>
            </a:r>
            <a:endParaRPr lang="en-GB" dirty="0"/>
          </a:p>
        </p:txBody>
      </p:sp>
      <p:sp>
        <p:nvSpPr>
          <p:cNvPr id="3" name="Tijdelijke aanduiding voor inhoud 2">
            <a:extLst>
              <a:ext uri="{FF2B5EF4-FFF2-40B4-BE49-F238E27FC236}">
                <a16:creationId xmlns:a16="http://schemas.microsoft.com/office/drawing/2014/main" id="{45E7A292-ADF2-631A-E548-D7C548CBC6E0}"/>
              </a:ext>
            </a:extLst>
          </p:cNvPr>
          <p:cNvSpPr>
            <a:spLocks noGrp="1"/>
          </p:cNvSpPr>
          <p:nvPr>
            <p:ph idx="1"/>
          </p:nvPr>
        </p:nvSpPr>
        <p:spPr/>
        <p:txBody>
          <a:bodyPr/>
          <a:lstStyle/>
          <a:p>
            <a:r>
              <a:rPr lang="en-GB" sz="1600" dirty="0"/>
              <a:t>‘A </a:t>
            </a:r>
            <a:r>
              <a:rPr lang="en-GB" sz="1600" dirty="0">
                <a:solidFill>
                  <a:srgbClr val="0070C0"/>
                </a:solidFill>
              </a:rPr>
              <a:t>field problem </a:t>
            </a:r>
            <a:r>
              <a:rPr lang="en-GB" sz="1600" dirty="0"/>
              <a:t>is a problematic state in social or material reality’ (van </a:t>
            </a:r>
            <a:r>
              <a:rPr lang="en-GB" sz="1600" dirty="0" err="1"/>
              <a:t>Aken</a:t>
            </a:r>
            <a:r>
              <a:rPr lang="en-GB" sz="1600" dirty="0"/>
              <a:t> and </a:t>
            </a:r>
            <a:r>
              <a:rPr lang="en-GB" sz="1600" dirty="0" err="1"/>
              <a:t>Romme</a:t>
            </a:r>
            <a:r>
              <a:rPr lang="en-GB" sz="1600" dirty="0"/>
              <a:t>, 2009)</a:t>
            </a:r>
          </a:p>
          <a:p>
            <a:endParaRPr lang="en-GB" sz="1600" dirty="0"/>
          </a:p>
          <a:p>
            <a:r>
              <a:rPr lang="en-GB" sz="1600" dirty="0"/>
              <a:t>According to the Greek philosopher </a:t>
            </a:r>
            <a:r>
              <a:rPr lang="en-GB" sz="1600" dirty="0">
                <a:solidFill>
                  <a:srgbClr val="0070C0"/>
                </a:solidFill>
              </a:rPr>
              <a:t>Epictetus</a:t>
            </a:r>
            <a:r>
              <a:rPr lang="en-GB" sz="1600" dirty="0"/>
              <a:t> ‘It's not the things that shock people, but the opinions they have about them’. </a:t>
            </a:r>
          </a:p>
          <a:p>
            <a:endParaRPr lang="en-GB" sz="1600" dirty="0"/>
          </a:p>
          <a:p>
            <a:r>
              <a:rPr lang="en-GB" sz="1600" dirty="0"/>
              <a:t>So, a ‘field problem’ is always </a:t>
            </a:r>
            <a:r>
              <a:rPr lang="en-GB" sz="1600" dirty="0">
                <a:solidFill>
                  <a:srgbClr val="0070C0"/>
                </a:solidFill>
              </a:rPr>
              <a:t>subjective</a:t>
            </a:r>
            <a:r>
              <a:rPr lang="en-GB" sz="1600" dirty="0"/>
              <a:t>. </a:t>
            </a:r>
          </a:p>
          <a:p>
            <a:endParaRPr lang="en-GB" sz="1600" dirty="0"/>
          </a:p>
          <a:p>
            <a:r>
              <a:rPr lang="en-GB" sz="1600" dirty="0"/>
              <a:t>Therefore, it is important to work on such a design science research project with relevant stakeholders in the field (‘participative mindset’). </a:t>
            </a:r>
          </a:p>
          <a:p>
            <a:endParaRPr lang="en-GB" sz="1600" dirty="0"/>
          </a:p>
          <a:p>
            <a:r>
              <a:rPr lang="en-GB" sz="1600" dirty="0">
                <a:solidFill>
                  <a:srgbClr val="0070C0"/>
                </a:solidFill>
              </a:rPr>
              <a:t>Class of problems</a:t>
            </a:r>
            <a:r>
              <a:rPr lang="en-GB" sz="1600" dirty="0"/>
              <a:t>: (Business) problems that are experienced in different contexts, but share common characteristics (</a:t>
            </a:r>
            <a:r>
              <a:rPr lang="en-GB" sz="1600" dirty="0" err="1"/>
              <a:t>Dresch</a:t>
            </a:r>
            <a:r>
              <a:rPr lang="en-GB" sz="1600" dirty="0"/>
              <a:t> et al., 2015).</a:t>
            </a:r>
          </a:p>
        </p:txBody>
      </p:sp>
      <p:sp>
        <p:nvSpPr>
          <p:cNvPr id="4" name="Tijdelijke aanduiding voor voettekst 3">
            <a:extLst>
              <a:ext uri="{FF2B5EF4-FFF2-40B4-BE49-F238E27FC236}">
                <a16:creationId xmlns:a16="http://schemas.microsoft.com/office/drawing/2014/main" id="{A2221F57-6188-6C26-463B-07769481E0EB}"/>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6C807491-FFD2-0D70-BF79-A40E4974F8F4}"/>
              </a:ext>
            </a:extLst>
          </p:cNvPr>
          <p:cNvSpPr>
            <a:spLocks noGrp="1"/>
          </p:cNvSpPr>
          <p:nvPr>
            <p:ph type="sldNum" sz="quarter" idx="12"/>
          </p:nvPr>
        </p:nvSpPr>
        <p:spPr/>
        <p:txBody>
          <a:bodyPr/>
          <a:lstStyle/>
          <a:p>
            <a:fld id="{C194BDB0-F4EA-4DD6-8281-CCE2440D0CE0}" type="slidenum">
              <a:rPr lang="en-GB" smtClean="0"/>
              <a:t>4</a:t>
            </a:fld>
            <a:endParaRPr lang="en-GB" dirty="0"/>
          </a:p>
        </p:txBody>
      </p:sp>
    </p:spTree>
    <p:extLst>
      <p:ext uri="{BB962C8B-B14F-4D97-AF65-F5344CB8AC3E}">
        <p14:creationId xmlns:p14="http://schemas.microsoft.com/office/powerpoint/2010/main" val="382507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1C772A-FC20-747C-F229-461ED1566A79}"/>
              </a:ext>
            </a:extLst>
          </p:cNvPr>
          <p:cNvSpPr>
            <a:spLocks noGrp="1"/>
          </p:cNvSpPr>
          <p:nvPr>
            <p:ph type="title"/>
          </p:nvPr>
        </p:nvSpPr>
        <p:spPr/>
        <p:txBody>
          <a:bodyPr/>
          <a:lstStyle/>
          <a:p>
            <a:r>
              <a:rPr lang="nl-NL" dirty="0" err="1"/>
              <a:t>Artifacts</a:t>
            </a:r>
            <a:endParaRPr lang="en-GB" dirty="0"/>
          </a:p>
        </p:txBody>
      </p:sp>
      <p:sp>
        <p:nvSpPr>
          <p:cNvPr id="3" name="Tijdelijke aanduiding voor inhoud 2">
            <a:extLst>
              <a:ext uri="{FF2B5EF4-FFF2-40B4-BE49-F238E27FC236}">
                <a16:creationId xmlns:a16="http://schemas.microsoft.com/office/drawing/2014/main" id="{C2BB23E7-D429-9793-DCFB-99D977493C85}"/>
              </a:ext>
            </a:extLst>
          </p:cNvPr>
          <p:cNvSpPr>
            <a:spLocks noGrp="1"/>
          </p:cNvSpPr>
          <p:nvPr>
            <p:ph idx="1"/>
          </p:nvPr>
        </p:nvSpPr>
        <p:spPr/>
        <p:txBody>
          <a:bodyPr/>
          <a:lstStyle/>
          <a:p>
            <a:pPr marL="342900" indent="-342900">
              <a:buFontTx/>
              <a:buChar char="-"/>
            </a:pPr>
            <a:r>
              <a:rPr lang="nl-NL" dirty="0" err="1"/>
              <a:t>Artifact</a:t>
            </a:r>
            <a:r>
              <a:rPr lang="nl-NL" dirty="0"/>
              <a:t> is a </a:t>
            </a:r>
            <a:r>
              <a:rPr lang="nl-NL" dirty="0">
                <a:solidFill>
                  <a:srgbClr val="0070C0"/>
                </a:solidFill>
              </a:rPr>
              <a:t>human </a:t>
            </a:r>
            <a:r>
              <a:rPr lang="nl-NL" dirty="0" err="1">
                <a:solidFill>
                  <a:srgbClr val="0070C0"/>
                </a:solidFill>
              </a:rPr>
              <a:t>creation</a:t>
            </a:r>
            <a:r>
              <a:rPr lang="nl-NL" dirty="0"/>
              <a:t>!</a:t>
            </a:r>
          </a:p>
          <a:p>
            <a:pPr marL="342900" indent="-342900">
              <a:buFontTx/>
              <a:buChar char="-"/>
            </a:pPr>
            <a:r>
              <a:rPr lang="nl-NL" dirty="0" err="1">
                <a:solidFill>
                  <a:srgbClr val="0070C0"/>
                </a:solidFill>
              </a:rPr>
              <a:t>Tangible</a:t>
            </a:r>
            <a:r>
              <a:rPr lang="nl-NL" dirty="0"/>
              <a:t> </a:t>
            </a:r>
            <a:r>
              <a:rPr lang="nl-NL" dirty="0" err="1"/>
              <a:t>artifacts</a:t>
            </a:r>
            <a:r>
              <a:rPr lang="nl-NL" dirty="0"/>
              <a:t> </a:t>
            </a:r>
            <a:r>
              <a:rPr lang="nl-NL" dirty="0" err="1"/>
              <a:t>and</a:t>
            </a:r>
            <a:r>
              <a:rPr lang="nl-NL" dirty="0"/>
              <a:t> </a:t>
            </a:r>
            <a:r>
              <a:rPr lang="nl-NL" i="1" dirty="0" err="1">
                <a:solidFill>
                  <a:srgbClr val="0070C0"/>
                </a:solidFill>
              </a:rPr>
              <a:t>intangible</a:t>
            </a:r>
            <a:r>
              <a:rPr lang="nl-NL" i="1" dirty="0"/>
              <a:t> </a:t>
            </a:r>
            <a:r>
              <a:rPr lang="nl-NL" i="1" dirty="0" err="1"/>
              <a:t>artifacts</a:t>
            </a:r>
            <a:r>
              <a:rPr lang="nl-NL" i="1" dirty="0"/>
              <a:t>, </a:t>
            </a:r>
            <a:r>
              <a:rPr lang="nl-NL" dirty="0"/>
              <a:t>like</a:t>
            </a:r>
            <a:r>
              <a:rPr lang="nl-NL" i="1" dirty="0"/>
              <a:t>:</a:t>
            </a:r>
          </a:p>
          <a:p>
            <a:pPr marL="342900" indent="-342900">
              <a:buFont typeface="Arial" panose="020B0604020202020204" pitchFamily="34" charset="0"/>
              <a:buChar char="•"/>
            </a:pPr>
            <a:r>
              <a:rPr lang="en-GB" dirty="0"/>
              <a:t>Model</a:t>
            </a:r>
          </a:p>
          <a:p>
            <a:pPr marL="342900" indent="-342900">
              <a:buFont typeface="Arial" panose="020B0604020202020204" pitchFamily="34" charset="0"/>
              <a:buChar char="•"/>
            </a:pPr>
            <a:r>
              <a:rPr lang="en-GB" dirty="0"/>
              <a:t>Procedure</a:t>
            </a:r>
          </a:p>
          <a:p>
            <a:pPr marL="342900" indent="-342900">
              <a:buFont typeface="Arial" panose="020B0604020202020204" pitchFamily="34" charset="0"/>
              <a:buChar char="•"/>
            </a:pPr>
            <a:r>
              <a:rPr lang="en-GB" dirty="0"/>
              <a:t>Policy</a:t>
            </a:r>
          </a:p>
          <a:p>
            <a:pPr marL="342900" indent="-342900">
              <a:buFontTx/>
              <a:buChar char="-"/>
            </a:pPr>
            <a:endParaRPr lang="en-GB" dirty="0"/>
          </a:p>
        </p:txBody>
      </p:sp>
      <p:sp>
        <p:nvSpPr>
          <p:cNvPr id="4" name="Tijdelijke aanduiding voor voettekst 3">
            <a:extLst>
              <a:ext uri="{FF2B5EF4-FFF2-40B4-BE49-F238E27FC236}">
                <a16:creationId xmlns:a16="http://schemas.microsoft.com/office/drawing/2014/main" id="{4C1FD125-7E8B-B012-769E-CDAD3B3FBE4C}"/>
              </a:ext>
            </a:extLst>
          </p:cNvPr>
          <p:cNvSpPr>
            <a:spLocks noGrp="1"/>
          </p:cNvSpPr>
          <p:nvPr>
            <p:ph type="ftr" sz="quarter" idx="11"/>
          </p:nvPr>
        </p:nvSpPr>
        <p:spPr/>
        <p:txBody>
          <a:bodyPr/>
          <a:lstStyle/>
          <a:p>
            <a:r>
              <a:rPr lang="en-US"/>
              <a:t>All rights reserved (c) </a:t>
            </a:r>
            <a:endParaRPr lang="en-GB" dirty="0"/>
          </a:p>
        </p:txBody>
      </p:sp>
      <p:sp>
        <p:nvSpPr>
          <p:cNvPr id="5" name="Tijdelijke aanduiding voor dianummer 4">
            <a:extLst>
              <a:ext uri="{FF2B5EF4-FFF2-40B4-BE49-F238E27FC236}">
                <a16:creationId xmlns:a16="http://schemas.microsoft.com/office/drawing/2014/main" id="{432BC3A1-465A-EDA6-C8B6-48BD4FB0238E}"/>
              </a:ext>
            </a:extLst>
          </p:cNvPr>
          <p:cNvSpPr>
            <a:spLocks noGrp="1"/>
          </p:cNvSpPr>
          <p:nvPr>
            <p:ph type="sldNum" sz="quarter" idx="12"/>
          </p:nvPr>
        </p:nvSpPr>
        <p:spPr/>
        <p:txBody>
          <a:bodyPr/>
          <a:lstStyle/>
          <a:p>
            <a:fld id="{C194BDB0-F4EA-4DD6-8281-CCE2440D0CE0}" type="slidenum">
              <a:rPr lang="en-GB" smtClean="0"/>
              <a:t>5</a:t>
            </a:fld>
            <a:endParaRPr lang="en-GB" dirty="0"/>
          </a:p>
        </p:txBody>
      </p:sp>
    </p:spTree>
    <p:extLst>
      <p:ext uri="{BB962C8B-B14F-4D97-AF65-F5344CB8AC3E}">
        <p14:creationId xmlns:p14="http://schemas.microsoft.com/office/powerpoint/2010/main" val="2441992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0BB610-6950-6BCD-0B39-D243D9EEA602}"/>
              </a:ext>
            </a:extLst>
          </p:cNvPr>
          <p:cNvSpPr>
            <a:spLocks noGrp="1"/>
          </p:cNvSpPr>
          <p:nvPr>
            <p:ph type="title"/>
          </p:nvPr>
        </p:nvSpPr>
        <p:spPr/>
        <p:txBody>
          <a:bodyPr/>
          <a:lstStyle/>
          <a:p>
            <a:r>
              <a:rPr lang="nl-NL" sz="2400" dirty="0"/>
              <a:t>2</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Generic</a:t>
            </a:r>
            <a:r>
              <a:rPr lang="nl-NL" sz="2400" kern="1200" dirty="0">
                <a:solidFill>
                  <a:schemeClr val="tx1"/>
                </a:solidFill>
                <a:latin typeface="+mj-lt"/>
                <a:ea typeface="+mj-ea"/>
                <a:cs typeface="+mj-cs"/>
              </a:rPr>
              <a:t> Design  </a:t>
            </a:r>
            <a:r>
              <a:rPr lang="nl-NL" sz="2400" kern="1200" dirty="0" err="1">
                <a:solidFill>
                  <a:schemeClr val="tx1"/>
                </a:solidFill>
                <a:latin typeface="+mj-lt"/>
                <a:ea typeface="+mj-ea"/>
                <a:cs typeface="+mj-cs"/>
              </a:rPr>
              <a:t>Science</a:t>
            </a:r>
            <a:r>
              <a:rPr lang="nl-NL" sz="2400" kern="1200" dirty="0">
                <a:solidFill>
                  <a:schemeClr val="tx1"/>
                </a:solidFill>
                <a:latin typeface="+mj-lt"/>
                <a:ea typeface="+mj-ea"/>
                <a:cs typeface="+mj-cs"/>
              </a:rPr>
              <a:t> </a:t>
            </a:r>
            <a:r>
              <a:rPr lang="nl-NL" sz="2400" kern="1200" dirty="0" err="1">
                <a:solidFill>
                  <a:schemeClr val="tx1"/>
                </a:solidFill>
                <a:latin typeface="+mj-lt"/>
                <a:ea typeface="+mj-ea"/>
                <a:cs typeface="+mj-cs"/>
              </a:rPr>
              <a:t>Cycle</a:t>
            </a:r>
            <a:endParaRPr lang="en-GB" dirty="0"/>
          </a:p>
        </p:txBody>
      </p:sp>
      <p:sp>
        <p:nvSpPr>
          <p:cNvPr id="4" name="Tijdelijke aanduiding voor voettekst 3">
            <a:extLst>
              <a:ext uri="{FF2B5EF4-FFF2-40B4-BE49-F238E27FC236}">
                <a16:creationId xmlns:a16="http://schemas.microsoft.com/office/drawing/2014/main" id="{4C473673-030F-BB0F-DB4B-A2E434E373DF}"/>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7EA23804-8D20-A911-0172-B3AF20391F3E}"/>
              </a:ext>
            </a:extLst>
          </p:cNvPr>
          <p:cNvSpPr>
            <a:spLocks noGrp="1"/>
          </p:cNvSpPr>
          <p:nvPr>
            <p:ph type="sldNum" sz="quarter" idx="12"/>
          </p:nvPr>
        </p:nvSpPr>
        <p:spPr/>
        <p:txBody>
          <a:bodyPr/>
          <a:lstStyle/>
          <a:p>
            <a:fld id="{C194BDB0-F4EA-4DD6-8281-CCE2440D0CE0}" type="slidenum">
              <a:rPr lang="en-GB" smtClean="0"/>
              <a:t>6</a:t>
            </a:fld>
            <a:endParaRPr lang="en-GB" dirty="0"/>
          </a:p>
        </p:txBody>
      </p:sp>
      <p:sp>
        <p:nvSpPr>
          <p:cNvPr id="9" name="Tijdelijke aanduiding voor inhoud 8">
            <a:extLst>
              <a:ext uri="{FF2B5EF4-FFF2-40B4-BE49-F238E27FC236}">
                <a16:creationId xmlns:a16="http://schemas.microsoft.com/office/drawing/2014/main" id="{2A61C675-B06D-81E5-E819-601F7AB7F750}"/>
              </a:ext>
            </a:extLst>
          </p:cNvPr>
          <p:cNvSpPr>
            <a:spLocks noGrp="1"/>
          </p:cNvSpPr>
          <p:nvPr>
            <p:ph idx="1"/>
          </p:nvPr>
        </p:nvSpPr>
        <p:spPr/>
        <p:txBody>
          <a:bodyPr/>
          <a:lstStyle/>
          <a:p>
            <a:r>
              <a:rPr lang="nl-NL" dirty="0" err="1"/>
              <a:t>Figure</a:t>
            </a:r>
            <a:r>
              <a:rPr lang="nl-NL" dirty="0"/>
              <a:t> 1. The </a:t>
            </a:r>
            <a:r>
              <a:rPr lang="nl-NL" dirty="0" err="1"/>
              <a:t>generic</a:t>
            </a:r>
            <a:r>
              <a:rPr lang="nl-NL" dirty="0"/>
              <a:t> design </a:t>
            </a:r>
            <a:r>
              <a:rPr lang="nl-NL" dirty="0" err="1"/>
              <a:t>science</a:t>
            </a:r>
            <a:r>
              <a:rPr lang="nl-NL" dirty="0"/>
              <a:t> </a:t>
            </a:r>
            <a:r>
              <a:rPr lang="nl-NL" dirty="0" err="1"/>
              <a:t>cycle</a:t>
            </a:r>
            <a:r>
              <a:rPr lang="nl-NL" dirty="0"/>
              <a:t> (</a:t>
            </a:r>
            <a:r>
              <a:rPr lang="nl-NL" dirty="0" err="1"/>
              <a:t>Keskin</a:t>
            </a:r>
            <a:r>
              <a:rPr lang="nl-NL" dirty="0"/>
              <a:t> </a:t>
            </a:r>
            <a:r>
              <a:rPr lang="nl-NL" dirty="0" err="1"/>
              <a:t>and</a:t>
            </a:r>
            <a:r>
              <a:rPr lang="nl-NL" dirty="0"/>
              <a:t> Romme, 2020)</a:t>
            </a:r>
          </a:p>
          <a:p>
            <a:endParaRPr lang="en-GB" dirty="0"/>
          </a:p>
        </p:txBody>
      </p:sp>
      <p:pic>
        <p:nvPicPr>
          <p:cNvPr id="10" name="Afbeelding 9">
            <a:extLst>
              <a:ext uri="{FF2B5EF4-FFF2-40B4-BE49-F238E27FC236}">
                <a16:creationId xmlns:a16="http://schemas.microsoft.com/office/drawing/2014/main" id="{1AE5D8CF-C41E-4EA7-08C6-87129BF6E894}"/>
              </a:ext>
            </a:extLst>
          </p:cNvPr>
          <p:cNvPicPr>
            <a:picLocks noChangeAspect="1"/>
          </p:cNvPicPr>
          <p:nvPr/>
        </p:nvPicPr>
        <p:blipFill>
          <a:blip r:embed="rId2"/>
          <a:stretch>
            <a:fillRect/>
          </a:stretch>
        </p:blipFill>
        <p:spPr>
          <a:xfrm>
            <a:off x="2937599" y="1859529"/>
            <a:ext cx="3162539" cy="3138820"/>
          </a:xfrm>
          <a:prstGeom prst="rect">
            <a:avLst/>
          </a:prstGeom>
        </p:spPr>
      </p:pic>
    </p:spTree>
    <p:extLst>
      <p:ext uri="{BB962C8B-B14F-4D97-AF65-F5344CB8AC3E}">
        <p14:creationId xmlns:p14="http://schemas.microsoft.com/office/powerpoint/2010/main" val="3569022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BA8D59-C53A-351D-B8FE-97D6FB5A8EB4}"/>
              </a:ext>
            </a:extLst>
          </p:cNvPr>
          <p:cNvSpPr>
            <a:spLocks noGrp="1"/>
          </p:cNvSpPr>
          <p:nvPr>
            <p:ph type="title"/>
          </p:nvPr>
        </p:nvSpPr>
        <p:spPr/>
        <p:txBody>
          <a:bodyPr/>
          <a:lstStyle/>
          <a:p>
            <a:r>
              <a:rPr lang="nl-NL" sz="2400" dirty="0"/>
              <a:t>Design </a:t>
            </a:r>
            <a:r>
              <a:rPr lang="nl-NL" sz="2400" dirty="0" err="1"/>
              <a:t>princples</a:t>
            </a:r>
            <a:endParaRPr lang="en-GB" dirty="0"/>
          </a:p>
        </p:txBody>
      </p:sp>
      <p:sp>
        <p:nvSpPr>
          <p:cNvPr id="3" name="Tijdelijke aanduiding voor inhoud 2">
            <a:extLst>
              <a:ext uri="{FF2B5EF4-FFF2-40B4-BE49-F238E27FC236}">
                <a16:creationId xmlns:a16="http://schemas.microsoft.com/office/drawing/2014/main" id="{C4DFE3DE-00EF-7E19-3AB6-560010F34FF4}"/>
              </a:ext>
            </a:extLst>
          </p:cNvPr>
          <p:cNvSpPr>
            <a:spLocks noGrp="1"/>
          </p:cNvSpPr>
          <p:nvPr>
            <p:ph idx="1"/>
          </p:nvPr>
        </p:nvSpPr>
        <p:spPr/>
        <p:txBody>
          <a:bodyPr/>
          <a:lstStyle/>
          <a:p>
            <a:r>
              <a:rPr lang="en-US" sz="1400" dirty="0"/>
              <a:t>Prescriptive design principles (or rule), grounded in research evidence, that serves to create and assess artifacts as well as generalize these artifacts in knowledge that is more broadly applicable. Design principles can be formulated using CAMO logic (</a:t>
            </a:r>
            <a:r>
              <a:rPr lang="en-US" sz="1400" dirty="0" err="1"/>
              <a:t>Denyer</a:t>
            </a:r>
            <a:r>
              <a:rPr lang="en-US" sz="1400" dirty="0"/>
              <a:t> et al., 2008).</a:t>
            </a:r>
            <a:br>
              <a:rPr lang="en-US" sz="1400" dirty="0"/>
            </a:br>
            <a:br>
              <a:rPr lang="en-US" sz="1400" dirty="0"/>
            </a:br>
            <a:r>
              <a:rPr lang="en-US" sz="1400" dirty="0">
                <a:solidFill>
                  <a:srgbClr val="0070C0"/>
                </a:solidFill>
              </a:rPr>
              <a:t>Context</a:t>
            </a:r>
            <a:r>
              <a:rPr lang="en-US" sz="1400" dirty="0"/>
              <a:t>: the context of the problem</a:t>
            </a:r>
            <a:br>
              <a:rPr lang="en-US" sz="1400" dirty="0"/>
            </a:br>
            <a:br>
              <a:rPr lang="en-US" sz="1400" dirty="0"/>
            </a:br>
            <a:r>
              <a:rPr lang="en-US" sz="1400" dirty="0">
                <a:solidFill>
                  <a:srgbClr val="0070C0"/>
                </a:solidFill>
              </a:rPr>
              <a:t>Agent</a:t>
            </a:r>
            <a:r>
              <a:rPr lang="en-US" sz="1400" dirty="0"/>
              <a:t> (Or Intervention): The Agent that introduces an intervention in the specific context</a:t>
            </a:r>
            <a:br>
              <a:rPr lang="en-US" sz="1400" dirty="0"/>
            </a:br>
            <a:br>
              <a:rPr lang="en-US" sz="1400" dirty="0"/>
            </a:br>
            <a:r>
              <a:rPr lang="en-US" sz="1400" dirty="0">
                <a:solidFill>
                  <a:srgbClr val="0070C0"/>
                </a:solidFill>
              </a:rPr>
              <a:t>Mechanism</a:t>
            </a:r>
            <a:r>
              <a:rPr lang="en-US" sz="1400" dirty="0"/>
              <a:t>: A theoretical construct that explains why a particular agency (i.e. actor and its action) in a specific context leads to a particular outcome (pattern) (Keskin and </a:t>
            </a:r>
            <a:r>
              <a:rPr lang="en-US" sz="1400" dirty="0" err="1"/>
              <a:t>Romme</a:t>
            </a:r>
            <a:r>
              <a:rPr lang="en-US" sz="1400" dirty="0"/>
              <a:t>, 2020).  </a:t>
            </a:r>
            <a:br>
              <a:rPr lang="en-US" sz="1400" dirty="0"/>
            </a:br>
            <a:br>
              <a:rPr lang="en-US" sz="1400" dirty="0"/>
            </a:br>
            <a:r>
              <a:rPr lang="en-US" sz="1400" dirty="0">
                <a:solidFill>
                  <a:srgbClr val="0070C0"/>
                </a:solidFill>
              </a:rPr>
              <a:t>Outcome</a:t>
            </a:r>
            <a:r>
              <a:rPr lang="en-US" sz="1400" dirty="0"/>
              <a:t>: A desired future state that an actor seeks to achieve through a particular action (</a:t>
            </a:r>
            <a:r>
              <a:rPr lang="en-US" sz="1400" dirty="0" err="1"/>
              <a:t>Denyer</a:t>
            </a:r>
            <a:r>
              <a:rPr lang="en-US" sz="1400" dirty="0"/>
              <a:t> et al., 2008; </a:t>
            </a:r>
            <a:r>
              <a:rPr lang="en-US" sz="1400" dirty="0" err="1"/>
              <a:t>Holmström</a:t>
            </a:r>
            <a:r>
              <a:rPr lang="en-US" sz="1400" dirty="0"/>
              <a:t> et al., 2009; Van Burg and </a:t>
            </a:r>
            <a:r>
              <a:rPr lang="en-US" sz="1400" dirty="0" err="1"/>
              <a:t>Romme</a:t>
            </a:r>
            <a:r>
              <a:rPr lang="en-US" sz="1400" dirty="0"/>
              <a:t>, 2014).</a:t>
            </a:r>
            <a:endParaRPr lang="en-GB" sz="1400" dirty="0"/>
          </a:p>
        </p:txBody>
      </p:sp>
      <p:sp>
        <p:nvSpPr>
          <p:cNvPr id="4" name="Tijdelijke aanduiding voor voettekst 3">
            <a:extLst>
              <a:ext uri="{FF2B5EF4-FFF2-40B4-BE49-F238E27FC236}">
                <a16:creationId xmlns:a16="http://schemas.microsoft.com/office/drawing/2014/main" id="{4BED2FED-1205-3798-FD8E-2103C3BDEEF0}"/>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B9FA9565-D475-49E1-318D-80C0FA736D3C}"/>
              </a:ext>
            </a:extLst>
          </p:cNvPr>
          <p:cNvSpPr>
            <a:spLocks noGrp="1"/>
          </p:cNvSpPr>
          <p:nvPr>
            <p:ph type="sldNum" sz="quarter" idx="12"/>
          </p:nvPr>
        </p:nvSpPr>
        <p:spPr/>
        <p:txBody>
          <a:bodyPr/>
          <a:lstStyle/>
          <a:p>
            <a:fld id="{C194BDB0-F4EA-4DD6-8281-CCE2440D0CE0}" type="slidenum">
              <a:rPr lang="en-GB" smtClean="0"/>
              <a:t>7</a:t>
            </a:fld>
            <a:endParaRPr lang="en-GB" dirty="0"/>
          </a:p>
        </p:txBody>
      </p:sp>
    </p:spTree>
    <p:extLst>
      <p:ext uri="{BB962C8B-B14F-4D97-AF65-F5344CB8AC3E}">
        <p14:creationId xmlns:p14="http://schemas.microsoft.com/office/powerpoint/2010/main" val="604408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BC7543-9B60-65A3-3A74-81C658CBE93A}"/>
              </a:ext>
            </a:extLst>
          </p:cNvPr>
          <p:cNvSpPr>
            <a:spLocks noGrp="1"/>
          </p:cNvSpPr>
          <p:nvPr>
            <p:ph type="title"/>
          </p:nvPr>
        </p:nvSpPr>
        <p:spPr/>
        <p:txBody>
          <a:bodyPr/>
          <a:lstStyle/>
          <a:p>
            <a:r>
              <a:rPr lang="nl-NL" sz="2800" dirty="0"/>
              <a:t>Design </a:t>
            </a:r>
            <a:r>
              <a:rPr lang="nl-NL" sz="2800" dirty="0" err="1"/>
              <a:t>principles</a:t>
            </a:r>
            <a:endParaRPr lang="en-GB" dirty="0"/>
          </a:p>
        </p:txBody>
      </p:sp>
      <p:sp>
        <p:nvSpPr>
          <p:cNvPr id="3" name="Tijdelijke aanduiding voor inhoud 2">
            <a:extLst>
              <a:ext uri="{FF2B5EF4-FFF2-40B4-BE49-F238E27FC236}">
                <a16:creationId xmlns:a16="http://schemas.microsoft.com/office/drawing/2014/main" id="{B98F108C-CEB8-A553-0984-6F930AAE15AD}"/>
              </a:ext>
            </a:extLst>
          </p:cNvPr>
          <p:cNvSpPr>
            <a:spLocks noGrp="1"/>
          </p:cNvSpPr>
          <p:nvPr>
            <p:ph idx="1"/>
          </p:nvPr>
        </p:nvSpPr>
        <p:spPr/>
        <p:txBody>
          <a:bodyPr/>
          <a:lstStyle/>
          <a:p>
            <a:r>
              <a:rPr lang="en-US" sz="1600" dirty="0"/>
              <a:t>Van den Berg (2020):</a:t>
            </a:r>
            <a:br>
              <a:rPr lang="en-US" sz="1600" dirty="0"/>
            </a:br>
            <a:br>
              <a:rPr lang="en-US" sz="1600" dirty="0"/>
            </a:br>
            <a:r>
              <a:rPr lang="en-US" sz="1600" dirty="0"/>
              <a:t>Field problem: “</a:t>
            </a:r>
            <a:r>
              <a:rPr lang="en-US" sz="1600" dirty="0">
                <a:solidFill>
                  <a:srgbClr val="0070C0"/>
                </a:solidFill>
              </a:rPr>
              <a:t>How to </a:t>
            </a:r>
            <a:r>
              <a:rPr lang="en-US" sz="1600" dirty="0"/>
              <a:t>create efficient and effective stakeholder engagement during infrastructural road projects to decrease time and cost overrun?”</a:t>
            </a:r>
            <a:br>
              <a:rPr lang="en-US" sz="1600" dirty="0"/>
            </a:br>
            <a:br>
              <a:rPr lang="en-US" sz="1600" dirty="0"/>
            </a:br>
            <a:r>
              <a:rPr lang="en-US" sz="1600" dirty="0"/>
              <a:t>The design principle according to the CAMO-logic: If there is an (infrastructural road) project with cost and time overrun due to inefficient stakeholder engagement (C), use an elaborate stakeholder analysis (A) to determine an effective and efficient, project and stakeholder specific stakeholder engagement strategy (M) so that the effectiveness and efficiency of the project increases (O).</a:t>
            </a:r>
            <a:br>
              <a:rPr lang="en-US" sz="1600" dirty="0"/>
            </a:br>
            <a:br>
              <a:rPr lang="en-US" sz="1600" dirty="0"/>
            </a:br>
            <a:r>
              <a:rPr lang="en-US" sz="1600" dirty="0"/>
              <a:t>Broader class of problems: (infrastructural road) projects with cost and time overrun.</a:t>
            </a:r>
            <a:br>
              <a:rPr lang="en-US" sz="2400" dirty="0"/>
            </a:br>
            <a:endParaRPr lang="en-GB" dirty="0"/>
          </a:p>
        </p:txBody>
      </p:sp>
      <p:sp>
        <p:nvSpPr>
          <p:cNvPr id="4" name="Tijdelijke aanduiding voor voettekst 3">
            <a:extLst>
              <a:ext uri="{FF2B5EF4-FFF2-40B4-BE49-F238E27FC236}">
                <a16:creationId xmlns:a16="http://schemas.microsoft.com/office/drawing/2014/main" id="{7EB3940C-D6F3-7F45-AB60-9A28E3497230}"/>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4FDC315D-070D-E810-9941-596654C45B81}"/>
              </a:ext>
            </a:extLst>
          </p:cNvPr>
          <p:cNvSpPr>
            <a:spLocks noGrp="1"/>
          </p:cNvSpPr>
          <p:nvPr>
            <p:ph type="sldNum" sz="quarter" idx="12"/>
          </p:nvPr>
        </p:nvSpPr>
        <p:spPr/>
        <p:txBody>
          <a:bodyPr/>
          <a:lstStyle/>
          <a:p>
            <a:fld id="{C194BDB0-F4EA-4DD6-8281-CCE2440D0CE0}" type="slidenum">
              <a:rPr lang="en-GB" smtClean="0"/>
              <a:t>8</a:t>
            </a:fld>
            <a:endParaRPr lang="en-GB" dirty="0"/>
          </a:p>
        </p:txBody>
      </p:sp>
    </p:spTree>
    <p:extLst>
      <p:ext uri="{BB962C8B-B14F-4D97-AF65-F5344CB8AC3E}">
        <p14:creationId xmlns:p14="http://schemas.microsoft.com/office/powerpoint/2010/main" val="3955746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CA90F1-A1AE-4E82-5792-36D6ADD7D21B}"/>
              </a:ext>
            </a:extLst>
          </p:cNvPr>
          <p:cNvSpPr>
            <a:spLocks noGrp="1"/>
          </p:cNvSpPr>
          <p:nvPr>
            <p:ph type="title"/>
          </p:nvPr>
        </p:nvSpPr>
        <p:spPr/>
        <p:txBody>
          <a:bodyPr/>
          <a:lstStyle/>
          <a:p>
            <a:r>
              <a:rPr lang="nl-NL" sz="2400" kern="1200" dirty="0">
                <a:solidFill>
                  <a:schemeClr val="tx1"/>
                </a:solidFill>
                <a:latin typeface="+mj-lt"/>
                <a:ea typeface="+mj-ea"/>
                <a:cs typeface="+mj-cs"/>
              </a:rPr>
              <a:t>Exploration </a:t>
            </a:r>
            <a:r>
              <a:rPr lang="nl-NL" sz="2400" kern="1200" dirty="0" err="1">
                <a:solidFill>
                  <a:schemeClr val="tx1"/>
                </a:solidFill>
                <a:latin typeface="+mj-lt"/>
                <a:ea typeface="+mj-ea"/>
                <a:cs typeface="+mj-cs"/>
              </a:rPr>
              <a:t>phase</a:t>
            </a:r>
            <a:endParaRPr lang="en-GB" dirty="0"/>
          </a:p>
        </p:txBody>
      </p:sp>
      <p:sp>
        <p:nvSpPr>
          <p:cNvPr id="4" name="Tijdelijke aanduiding voor voettekst 3">
            <a:extLst>
              <a:ext uri="{FF2B5EF4-FFF2-40B4-BE49-F238E27FC236}">
                <a16:creationId xmlns:a16="http://schemas.microsoft.com/office/drawing/2014/main" id="{3FCD9B36-00BF-5849-5F6A-1636F3E784D6}"/>
              </a:ext>
            </a:extLst>
          </p:cNvPr>
          <p:cNvSpPr>
            <a:spLocks noGrp="1"/>
          </p:cNvSpPr>
          <p:nvPr>
            <p:ph type="ftr" sz="quarter" idx="11"/>
          </p:nvPr>
        </p:nvSpPr>
        <p:spPr/>
        <p:txBody>
          <a:bodyPr/>
          <a:lstStyle/>
          <a:p>
            <a:r>
              <a:rPr lang="en-GB"/>
              <a:t>All rights reserved (c) </a:t>
            </a:r>
            <a:endParaRPr lang="en-GB" dirty="0"/>
          </a:p>
        </p:txBody>
      </p:sp>
      <p:sp>
        <p:nvSpPr>
          <p:cNvPr id="5" name="Tijdelijke aanduiding voor dianummer 4">
            <a:extLst>
              <a:ext uri="{FF2B5EF4-FFF2-40B4-BE49-F238E27FC236}">
                <a16:creationId xmlns:a16="http://schemas.microsoft.com/office/drawing/2014/main" id="{5AAA1C0C-5CF7-3600-5D31-F6453764D54C}"/>
              </a:ext>
            </a:extLst>
          </p:cNvPr>
          <p:cNvSpPr>
            <a:spLocks noGrp="1"/>
          </p:cNvSpPr>
          <p:nvPr>
            <p:ph type="sldNum" sz="quarter" idx="12"/>
          </p:nvPr>
        </p:nvSpPr>
        <p:spPr/>
        <p:txBody>
          <a:bodyPr/>
          <a:lstStyle/>
          <a:p>
            <a:fld id="{C194BDB0-F4EA-4DD6-8281-CCE2440D0CE0}" type="slidenum">
              <a:rPr lang="en-GB" smtClean="0"/>
              <a:t>9</a:t>
            </a:fld>
            <a:endParaRPr lang="en-GB" dirty="0"/>
          </a:p>
        </p:txBody>
      </p:sp>
      <p:pic>
        <p:nvPicPr>
          <p:cNvPr id="6" name="Tijdelijke aanduiding voor inhoud 5">
            <a:extLst>
              <a:ext uri="{FF2B5EF4-FFF2-40B4-BE49-F238E27FC236}">
                <a16:creationId xmlns:a16="http://schemas.microsoft.com/office/drawing/2014/main" id="{E5A14BD6-078D-0CAF-4788-11184E239CE5}"/>
              </a:ext>
            </a:extLst>
          </p:cNvPr>
          <p:cNvPicPr>
            <a:picLocks noGrp="1" noChangeAspect="1"/>
          </p:cNvPicPr>
          <p:nvPr>
            <p:ph idx="1"/>
          </p:nvPr>
        </p:nvPicPr>
        <p:blipFill>
          <a:blip r:embed="rId2"/>
          <a:stretch>
            <a:fillRect/>
          </a:stretch>
        </p:blipFill>
        <p:spPr>
          <a:xfrm>
            <a:off x="6806757" y="1279335"/>
            <a:ext cx="1800476" cy="1533739"/>
          </a:xfrm>
          <a:prstGeom prst="rect">
            <a:avLst/>
          </a:prstGeom>
        </p:spPr>
      </p:pic>
      <p:sp>
        <p:nvSpPr>
          <p:cNvPr id="8" name="Tekstvak 7">
            <a:extLst>
              <a:ext uri="{FF2B5EF4-FFF2-40B4-BE49-F238E27FC236}">
                <a16:creationId xmlns:a16="http://schemas.microsoft.com/office/drawing/2014/main" id="{89F3DF86-8465-E2D2-A349-B6031CD6F8E9}"/>
              </a:ext>
            </a:extLst>
          </p:cNvPr>
          <p:cNvSpPr txBox="1"/>
          <p:nvPr/>
        </p:nvSpPr>
        <p:spPr>
          <a:xfrm>
            <a:off x="923544" y="1083643"/>
            <a:ext cx="5480304" cy="2762295"/>
          </a:xfrm>
          <a:prstGeom prst="rect">
            <a:avLst/>
          </a:prstGeom>
          <a:noFill/>
        </p:spPr>
        <p:txBody>
          <a:bodyPr wrap="square">
            <a:spAutoFit/>
          </a:bodyPr>
          <a:lstStyle/>
          <a:p>
            <a:r>
              <a:rPr lang="en-US" sz="1400" kern="1200" dirty="0">
                <a:solidFill>
                  <a:schemeClr val="tx1"/>
                </a:solidFill>
                <a:latin typeface="+mj-lt"/>
                <a:ea typeface="+mj-ea"/>
                <a:cs typeface="+mj-cs"/>
              </a:rPr>
              <a:t>The first step in a Design Science research cycle is exploration: drawing the </a:t>
            </a:r>
            <a:r>
              <a:rPr lang="en-US" sz="1400" kern="1200" dirty="0">
                <a:solidFill>
                  <a:srgbClr val="0070C0"/>
                </a:solidFill>
                <a:latin typeface="+mj-lt"/>
                <a:ea typeface="+mj-ea"/>
                <a:cs typeface="+mj-cs"/>
              </a:rPr>
              <a:t>boundaries</a:t>
            </a:r>
            <a:r>
              <a:rPr lang="en-US" sz="1400" kern="1200" dirty="0">
                <a:solidFill>
                  <a:schemeClr val="tx1"/>
                </a:solidFill>
                <a:latin typeface="+mj-lt"/>
                <a:ea typeface="+mj-ea"/>
                <a:cs typeface="+mj-cs"/>
              </a:rPr>
              <a:t> of the problem space, and in the end </a:t>
            </a:r>
            <a:r>
              <a:rPr lang="en-US" sz="1400" kern="1200" dirty="0">
                <a:solidFill>
                  <a:srgbClr val="0070C0"/>
                </a:solidFill>
                <a:latin typeface="+mj-lt"/>
                <a:ea typeface="+mj-ea"/>
                <a:cs typeface="+mj-cs"/>
              </a:rPr>
              <a:t>frame the problem</a:t>
            </a:r>
            <a:r>
              <a:rPr lang="en-US" sz="1400" kern="1200" dirty="0">
                <a:solidFill>
                  <a:schemeClr val="tx1"/>
                </a:solidFill>
                <a:latin typeface="+mj-lt"/>
                <a:ea typeface="+mj-ea"/>
                <a:cs typeface="+mj-cs"/>
              </a:rPr>
              <a:t>. </a:t>
            </a:r>
            <a:br>
              <a:rPr lang="en-US" sz="1400" kern="1200" dirty="0">
                <a:solidFill>
                  <a:schemeClr val="tx1"/>
                </a:solidFill>
                <a:latin typeface="+mj-lt"/>
                <a:ea typeface="+mj-ea"/>
                <a:cs typeface="+mj-cs"/>
              </a:rPr>
            </a:b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rPr>
              <a:t>Goal of this step: to create an in-depth understanding of a perceived problem in its context (</a:t>
            </a:r>
            <a:r>
              <a:rPr lang="en-US" sz="1400" kern="1200" dirty="0" err="1">
                <a:solidFill>
                  <a:schemeClr val="tx1"/>
                </a:solidFill>
                <a:latin typeface="+mj-lt"/>
                <a:ea typeface="+mj-ea"/>
                <a:cs typeface="+mj-cs"/>
              </a:rPr>
              <a:t>f.e</a:t>
            </a:r>
            <a:r>
              <a:rPr lang="en-US" sz="1400" kern="1200" dirty="0">
                <a:solidFill>
                  <a:schemeClr val="tx1"/>
                </a:solidFill>
                <a:latin typeface="+mj-lt"/>
                <a:ea typeface="+mj-ea"/>
                <a:cs typeface="+mj-cs"/>
              </a:rPr>
              <a:t>. by interviewing relevant stakeholders) and define a broader class of problems that represents this specific problem. </a:t>
            </a:r>
            <a:br>
              <a:rPr lang="en-US" sz="1400" kern="1200" dirty="0">
                <a:solidFill>
                  <a:schemeClr val="tx1"/>
                </a:solidFill>
                <a:latin typeface="+mj-lt"/>
                <a:ea typeface="+mj-ea"/>
                <a:cs typeface="+mj-cs"/>
              </a:rPr>
            </a:br>
            <a:br>
              <a:rPr lang="en-US" sz="1400" kern="1200" dirty="0">
                <a:solidFill>
                  <a:schemeClr val="tx1"/>
                </a:solidFill>
                <a:latin typeface="+mj-lt"/>
                <a:ea typeface="+mj-ea"/>
                <a:cs typeface="+mj-cs"/>
              </a:rPr>
            </a:br>
            <a:br>
              <a:rPr lang="en-US" sz="2000" kern="1200" dirty="0">
                <a:solidFill>
                  <a:schemeClr val="tx1"/>
                </a:solidFill>
                <a:latin typeface="+mj-lt"/>
                <a:ea typeface="+mj-ea"/>
                <a:cs typeface="+mj-cs"/>
              </a:rPr>
            </a:br>
            <a:r>
              <a:rPr lang="en-US" sz="1400" kern="1200" dirty="0">
                <a:solidFill>
                  <a:schemeClr val="tx1"/>
                </a:solidFill>
                <a:latin typeface="+mj-lt"/>
                <a:ea typeface="+mj-ea"/>
                <a:cs typeface="+mj-cs"/>
              </a:rPr>
              <a:t>This step involves information gathering about people and systems (</a:t>
            </a:r>
            <a:r>
              <a:rPr lang="en-US" sz="1400" kern="1200" dirty="0" err="1">
                <a:solidFill>
                  <a:schemeClr val="tx1"/>
                </a:solidFill>
                <a:latin typeface="+mj-lt"/>
                <a:ea typeface="+mj-ea"/>
                <a:cs typeface="+mj-cs"/>
              </a:rPr>
              <a:t>f.e</a:t>
            </a:r>
            <a:r>
              <a:rPr lang="en-US" sz="1400" kern="1200" dirty="0">
                <a:solidFill>
                  <a:schemeClr val="tx1"/>
                </a:solidFill>
                <a:latin typeface="+mj-lt"/>
                <a:ea typeface="+mj-ea"/>
                <a:cs typeface="+mj-cs"/>
              </a:rPr>
              <a:t>., societal,  organizational, technical) through </a:t>
            </a:r>
            <a:r>
              <a:rPr lang="en-US" sz="1400" kern="1200" dirty="0">
                <a:solidFill>
                  <a:srgbClr val="0070C0"/>
                </a:solidFill>
                <a:latin typeface="+mj-lt"/>
                <a:ea typeface="+mj-ea"/>
                <a:cs typeface="+mj-cs"/>
              </a:rPr>
              <a:t>literature review </a:t>
            </a:r>
            <a:r>
              <a:rPr lang="en-US" sz="1400" kern="1200" dirty="0">
                <a:solidFill>
                  <a:schemeClr val="tx1"/>
                </a:solidFill>
                <a:latin typeface="+mj-lt"/>
                <a:ea typeface="+mj-ea"/>
                <a:cs typeface="+mj-cs"/>
              </a:rPr>
              <a:t>and </a:t>
            </a:r>
            <a:r>
              <a:rPr lang="en-US" sz="1400" kern="1200" dirty="0">
                <a:solidFill>
                  <a:srgbClr val="0070C0"/>
                </a:solidFill>
                <a:latin typeface="+mj-lt"/>
                <a:ea typeface="+mj-ea"/>
                <a:cs typeface="+mj-cs"/>
              </a:rPr>
              <a:t>field</a:t>
            </a:r>
            <a:r>
              <a:rPr lang="en-US" sz="1400" kern="1200" dirty="0">
                <a:solidFill>
                  <a:schemeClr val="tx1"/>
                </a:solidFill>
                <a:latin typeface="+mj-lt"/>
                <a:ea typeface="+mj-ea"/>
                <a:cs typeface="+mj-cs"/>
              </a:rPr>
              <a:t> </a:t>
            </a:r>
            <a:r>
              <a:rPr lang="en-US" sz="1400" kern="1200" dirty="0">
                <a:solidFill>
                  <a:srgbClr val="0070C0"/>
                </a:solidFill>
                <a:latin typeface="+mj-lt"/>
                <a:ea typeface="+mj-ea"/>
                <a:cs typeface="+mj-cs"/>
              </a:rPr>
              <a:t>research</a:t>
            </a:r>
            <a:r>
              <a:rPr lang="en-US" sz="1400" kern="1200" dirty="0">
                <a:solidFill>
                  <a:schemeClr val="tx1"/>
                </a:solidFill>
                <a:latin typeface="+mj-lt"/>
                <a:ea typeface="+mj-ea"/>
                <a:cs typeface="+mj-cs"/>
              </a:rPr>
              <a:t>.</a:t>
            </a:r>
            <a:br>
              <a:rPr lang="en-US" sz="2000" kern="1200" dirty="0">
                <a:solidFill>
                  <a:schemeClr val="tx1"/>
                </a:solidFill>
                <a:latin typeface="+mj-lt"/>
                <a:ea typeface="+mj-ea"/>
                <a:cs typeface="+mj-cs"/>
              </a:rPr>
            </a:br>
            <a:endParaRPr lang="en-GB" dirty="0"/>
          </a:p>
        </p:txBody>
      </p:sp>
    </p:spTree>
    <p:extLst>
      <p:ext uri="{BB962C8B-B14F-4D97-AF65-F5344CB8AC3E}">
        <p14:creationId xmlns:p14="http://schemas.microsoft.com/office/powerpoint/2010/main" val="1887624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TUe_PPT_V2">
      <a:dk1>
        <a:sysClr val="windowText" lastClr="000000"/>
      </a:dk1>
      <a:lt1>
        <a:sysClr val="window" lastClr="FFFFFF"/>
      </a:lt1>
      <a:dk2>
        <a:srgbClr val="C81919"/>
      </a:dk2>
      <a:lt2>
        <a:srgbClr val="101073"/>
      </a:lt2>
      <a:accent1>
        <a:srgbClr val="C81919"/>
      </a:accent1>
      <a:accent2>
        <a:srgbClr val="9E9EB1"/>
      </a:accent2>
      <a:accent3>
        <a:srgbClr val="0092B5"/>
      </a:accent3>
      <a:accent4>
        <a:srgbClr val="FF9A00"/>
      </a:accent4>
      <a:accent5>
        <a:srgbClr val="101073"/>
      </a:accent5>
      <a:accent6>
        <a:srgbClr val="CEDF00"/>
      </a:accent6>
      <a:hlink>
        <a:srgbClr val="0563C1"/>
      </a:hlink>
      <a:folHlink>
        <a:srgbClr val="954F72"/>
      </a:folHlink>
    </a:clrScheme>
    <a:fontScheme name="TUe_Calibri">
      <a:majorFont>
        <a:latin typeface="Calibri"/>
        <a:ea typeface=""/>
        <a:cs typeface=""/>
      </a:majorFont>
      <a:minorFont>
        <a:latin typeface="Calibri"/>
        <a:ea typeface=""/>
        <a:cs typeface=""/>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e_16x9.potx" id="{9370F84E-7576-4FDA-B736-A09996DF8429}" vid="{ED81D3C9-A1FB-4E5B-AF38-E92F700A58F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914</TotalTime>
  <Words>2376</Words>
  <Application>Microsoft Office PowerPoint</Application>
  <PresentationFormat>On-screen Show (16:9)</PresentationFormat>
  <Paragraphs>194</Paragraphs>
  <Slides>29</Slides>
  <Notes>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3" baseType="lpstr">
      <vt:lpstr>Arial</vt:lpstr>
      <vt:lpstr>Calibri</vt:lpstr>
      <vt:lpstr>Kantoorthema</vt:lpstr>
      <vt:lpstr>Bitmapafbeelding</vt:lpstr>
      <vt:lpstr>Design Science Methodology : ‘It’s a small step for a man to apply design science research. It’s a giant leap for mankind when it becomes “common science”’ (Raymond Opdenakker, 2024; free after Neil Armstrong, July 1969) </vt:lpstr>
      <vt:lpstr>Program</vt:lpstr>
      <vt:lpstr>1. What is design science methodology</vt:lpstr>
      <vt:lpstr>Field problem</vt:lpstr>
      <vt:lpstr>Artifacts</vt:lpstr>
      <vt:lpstr>2. Generic Design  Science Cycle</vt:lpstr>
      <vt:lpstr>Design princples</vt:lpstr>
      <vt:lpstr>Design principles</vt:lpstr>
      <vt:lpstr>Exploration phase</vt:lpstr>
      <vt:lpstr>Exploration phase</vt:lpstr>
      <vt:lpstr>Exploration phase</vt:lpstr>
      <vt:lpstr>Synthesize phase</vt:lpstr>
      <vt:lpstr>Synthesize phase</vt:lpstr>
      <vt:lpstr>Synthesize phase</vt:lpstr>
      <vt:lpstr>Synthesize phase</vt:lpstr>
      <vt:lpstr>Creation phase: determine solution direction</vt:lpstr>
      <vt:lpstr>Creation phase: Define design parameters</vt:lpstr>
      <vt:lpstr>Creation phase</vt:lpstr>
      <vt:lpstr>Creation phase</vt:lpstr>
      <vt:lpstr>Creation phase: Creativity</vt:lpstr>
      <vt:lpstr>Creation phase: Creativity  Lego Serious play © </vt:lpstr>
      <vt:lpstr>Creation phase</vt:lpstr>
      <vt:lpstr>Evaluation phase</vt:lpstr>
      <vt:lpstr>Evaluation phase</vt:lpstr>
      <vt:lpstr>Evaluation phase: How to evaluate/validate?  </vt:lpstr>
      <vt:lpstr>Methods and tools often used in Design Science Research (Keskin and Romme, 2020)</vt:lpstr>
      <vt:lpstr>Relevant literature: </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Science Methodology Lecture 1</dc:title>
  <dc:creator>burea</dc:creator>
  <cp:lastModifiedBy>Opdenakker, Raymond</cp:lastModifiedBy>
  <cp:revision>313</cp:revision>
  <dcterms:created xsi:type="dcterms:W3CDTF">2020-05-05T09:36:18Z</dcterms:created>
  <dcterms:modified xsi:type="dcterms:W3CDTF">2025-06-01T05:02:35Z</dcterms:modified>
</cp:coreProperties>
</file>