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9" r:id="rId3"/>
    <p:sldId id="313" r:id="rId4"/>
    <p:sldId id="314" r:id="rId5"/>
    <p:sldId id="316" r:id="rId6"/>
    <p:sldId id="317" r:id="rId7"/>
    <p:sldId id="321" r:id="rId8"/>
    <p:sldId id="320" r:id="rId9"/>
    <p:sldId id="318" r:id="rId10"/>
    <p:sldId id="324" r:id="rId11"/>
    <p:sldId id="319" r:id="rId12"/>
    <p:sldId id="325" r:id="rId13"/>
    <p:sldId id="326" r:id="rId14"/>
    <p:sldId id="345" r:id="rId15"/>
    <p:sldId id="514" r:id="rId16"/>
    <p:sldId id="515" r:id="rId17"/>
    <p:sldId id="516" r:id="rId18"/>
    <p:sldId id="346" r:id="rId19"/>
    <p:sldId id="517" r:id="rId20"/>
    <p:sldId id="348" r:id="rId21"/>
    <p:sldId id="513" r:id="rId22"/>
    <p:sldId id="49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8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59F10-FAA8-4B04-B056-3AADA28A6DB4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EBC35-7FFF-437A-9C8E-9CCFA35E61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45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489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39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367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B3E5D-F7C4-49C9-8F55-8A414867B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4F051A-2DC1-7564-031E-A57061A512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69345F-46B2-CBB8-0A74-5C4F7DE3CE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CED34B-2281-9F83-21E7-55F18E80A8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1536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9B6866-1130-1F95-805C-DBB71B9BC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5C1607-77C5-9ED1-DD4E-D3D75BBDD3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CD49C5-5C8A-3215-2716-16202C4491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379E90-0537-FB50-E142-F22B1009CF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5093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6F176B-ACB2-D5D4-86CE-26214DE3F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28281B-1730-976E-A855-65F65F7716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39CCC3-332F-ED35-820B-F799761247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72A38-9D9F-9D3C-C550-1E948A6A86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0535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4D81B4-BFB6-DD3E-EBA0-448CDB25D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3034D1-6518-FA69-F992-629CA880DA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ADB1FE-53F4-1365-2DDB-8981F83CE6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E1ABF-F6A1-6671-2DFA-283975793E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9488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AD4C5-09C9-6B11-FECF-D375255AC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CACD7A-0EC3-8C4E-1A87-9ED82B99C9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C72040-218B-8462-DDE3-C88A8F410F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B0A25C-D8F6-4BC5-A066-1BDAF3A6FC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4452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70FED-78E6-2B8E-4E8C-6B4654688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F01057-B118-3E8C-D5DA-EBCC6CA28C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C60A45-4967-87AF-C12C-DC5967D418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2E726-81D4-81D2-6297-6D12F3A452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1346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2A2F24-F9DE-5A0E-7C27-2F17A018A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9C30F3-AEFE-0A1C-F0FA-A25BAE73B8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D4D7CC-BB80-D0D9-C228-D58BC50051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526EAB-C08A-3990-DC5E-2DB531BAA6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2305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B30F3F-0050-791E-170B-E8A7BDE978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93E1B0-4292-A3E9-14A4-0811848B5E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B44710-808C-9F2B-365D-236FB740BB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A454AD-3003-BF60-7440-311C09C0CD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327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394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734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116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One thing physicists do is changing variables to make a problem more palatable or familiar.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055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65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45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842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FEF8D-8848-4F73-9178-70422D1C4EC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76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619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06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66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51460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84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9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22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23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91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5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0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24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87056-2621-4E8B-B1C4-831B8750ECE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904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microsoft.com/office/2007/relationships/hdphoto" Target="../media/hdphoto2.wdp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77090" y="812801"/>
            <a:ext cx="5283201" cy="5195454"/>
            <a:chOff x="958297" y="1080655"/>
            <a:chExt cx="5540548" cy="503843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297" y="1080655"/>
              <a:ext cx="5540548" cy="503843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793" y="4692022"/>
              <a:ext cx="879683" cy="1137521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5911273" y="2724251"/>
            <a:ext cx="607218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Kristen ITC" panose="03050502040202030202" pitchFamily="66" charset="0"/>
              </a:rPr>
              <a:t>Experimentation</a:t>
            </a:r>
          </a:p>
          <a:p>
            <a:pPr algn="ctr"/>
            <a:endParaRPr lang="en-US" sz="2800" dirty="0">
              <a:latin typeface="Kristen ITC" panose="03050502040202030202" pitchFamily="66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ctr"/>
            <a:r>
              <a:rPr lang="en-US" dirty="0"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Pablo Garcia Tello, </a:t>
            </a:r>
            <a:r>
              <a:rPr lang="en-US" dirty="0" err="1"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IdeaSquare</a:t>
            </a:r>
            <a:r>
              <a:rPr lang="en-US" dirty="0">
                <a:latin typeface="Kristen ITC" panose="03050502040202030202" pitchFamily="66" charset="0"/>
                <a:ea typeface="Ebrima" panose="02000000000000000000" pitchFamily="2" charset="0"/>
                <a:cs typeface="Ebrima" panose="02000000000000000000" pitchFamily="2" charset="0"/>
              </a:rPr>
              <a:t>, CERN</a:t>
            </a:r>
          </a:p>
        </p:txBody>
      </p:sp>
    </p:spTree>
    <p:extLst>
      <p:ext uri="{BB962C8B-B14F-4D97-AF65-F5344CB8AC3E}">
        <p14:creationId xmlns:p14="http://schemas.microsoft.com/office/powerpoint/2010/main" val="3160208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ED143E59-6B62-79F0-F59A-6E8A35BB4B88}"/>
              </a:ext>
            </a:extLst>
          </p:cNvPr>
          <p:cNvGrpSpPr/>
          <p:nvPr/>
        </p:nvGrpSpPr>
        <p:grpSpPr>
          <a:xfrm>
            <a:off x="2270370" y="1999340"/>
            <a:ext cx="7102850" cy="4660445"/>
            <a:chOff x="1926506" y="2309819"/>
            <a:chExt cx="8703935" cy="395305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30A199F-EAE6-4103-2042-AFD71F309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926506" y="2309819"/>
              <a:ext cx="5338531" cy="3953055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E5A8C706-3928-B26B-0DF2-106B48BB17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5363029" y="2315036"/>
              <a:ext cx="5267412" cy="3947835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1403472" y="1232836"/>
            <a:ext cx="8465698" cy="5566756"/>
            <a:chOff x="217221" y="715225"/>
            <a:chExt cx="8465698" cy="5566756"/>
          </a:xfrm>
        </p:grpSpPr>
        <p:sp>
          <p:nvSpPr>
            <p:cNvPr id="2" name="TextBox 1"/>
            <p:cNvSpPr txBox="1"/>
            <p:nvPr/>
          </p:nvSpPr>
          <p:spPr>
            <a:xfrm>
              <a:off x="6194107" y="5697206"/>
              <a:ext cx="187718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Palatino Linotype" panose="02040502050505030304" pitchFamily="18" charset="0"/>
                </a:rPr>
                <a:t>Pablo Garcia Tello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Palatino Linotype" panose="02040502050505030304" pitchFamily="18" charset="0"/>
                </a:rPr>
                <a:t>(CERN)</a:t>
              </a:r>
              <a:endParaRPr lang="en-GB" sz="1600" dirty="0">
                <a:solidFill>
                  <a:schemeClr val="bg1"/>
                </a:solidFill>
                <a:latin typeface="Palatino Linotype" panose="02040502050505030304" pitchFamily="18" charset="0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842682" y="1295383"/>
              <a:ext cx="0" cy="4329952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 flipV="1">
              <a:off x="806822" y="5625335"/>
              <a:ext cx="7808259" cy="1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217221" y="715225"/>
              <a:ext cx="156004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Kristen ITC" panose="03050502040202030202" pitchFamily="66" charset="0"/>
                </a:rPr>
                <a:t>Curiosity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843953" y="5697206"/>
              <a:ext cx="183896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Kristen ITC" panose="03050502040202030202" pitchFamily="66" charset="0"/>
                </a:rPr>
                <a:t>Knowledge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354806" y="181518"/>
            <a:ext cx="606503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Kristen ITC" panose="03050502040202030202" pitchFamily="66" charset="0"/>
              </a:rPr>
              <a:t>The Scientific Method</a:t>
            </a:r>
          </a:p>
          <a:p>
            <a:pPr algn="ctr"/>
            <a:r>
              <a:rPr lang="en-US" dirty="0">
                <a:latin typeface="Kristen ITC" panose="03050502040202030202" pitchFamily="66" charset="0"/>
              </a:rPr>
              <a:t>Trick that scientists have for pushing and keeping Curiosity to the maximum leveraging on Knowledge</a:t>
            </a:r>
            <a:endParaRPr lang="en-GB" dirty="0">
              <a:latin typeface="Kristen ITC" panose="03050502040202030202" pitchFamily="66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704827-7F9D-FF59-A8D1-936966D8D2BF}"/>
              </a:ext>
            </a:extLst>
          </p:cNvPr>
          <p:cNvGrpSpPr/>
          <p:nvPr/>
        </p:nvGrpSpPr>
        <p:grpSpPr>
          <a:xfrm>
            <a:off x="2795447" y="4444711"/>
            <a:ext cx="1512787" cy="1624396"/>
            <a:chOff x="3259609" y="4133722"/>
            <a:chExt cx="1512787" cy="1624396"/>
          </a:xfrm>
        </p:grpSpPr>
        <p:pic>
          <p:nvPicPr>
            <p:cNvPr id="43" name="Picture 42" descr="A black background with white spots&#10;&#10;AI-generated content may be incorrect.">
              <a:extLst>
                <a:ext uri="{FF2B5EF4-FFF2-40B4-BE49-F238E27FC236}">
                  <a16:creationId xmlns:a16="http://schemas.microsoft.com/office/drawing/2014/main" id="{9306CDAC-BE9D-B9BB-A472-8A341F8103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43" r="21799"/>
            <a:stretch/>
          </p:blipFill>
          <p:spPr>
            <a:xfrm rot="20842357">
              <a:off x="3259609" y="4133722"/>
              <a:ext cx="1512787" cy="1624396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4154BDB-9E68-51FB-7970-FE2B9AAFD1B7}"/>
                </a:ext>
              </a:extLst>
            </p:cNvPr>
            <p:cNvSpPr/>
            <p:nvPr/>
          </p:nvSpPr>
          <p:spPr>
            <a:xfrm>
              <a:off x="3795409" y="4494486"/>
              <a:ext cx="87556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2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Kristen ITC" panose="03050502040202030202" pitchFamily="66" charset="0"/>
                </a:rPr>
                <a:t>Curiosity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1E24986-4352-467F-C2F6-DDC942BDFCD4}"/>
              </a:ext>
            </a:extLst>
          </p:cNvPr>
          <p:cNvGrpSpPr/>
          <p:nvPr/>
        </p:nvGrpSpPr>
        <p:grpSpPr>
          <a:xfrm>
            <a:off x="4715277" y="1571985"/>
            <a:ext cx="2228048" cy="1634240"/>
            <a:chOff x="5179439" y="1260996"/>
            <a:chExt cx="2228048" cy="1634240"/>
          </a:xfrm>
        </p:grpSpPr>
        <p:pic>
          <p:nvPicPr>
            <p:cNvPr id="44" name="Picture 43" descr="A black background with white spots&#10;&#10;AI-generated content may be incorrect.">
              <a:extLst>
                <a:ext uri="{FF2B5EF4-FFF2-40B4-BE49-F238E27FC236}">
                  <a16:creationId xmlns:a16="http://schemas.microsoft.com/office/drawing/2014/main" id="{44AA3DCD-58B9-93F5-0866-C3F771AB8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43" r="21799"/>
            <a:stretch/>
          </p:blipFill>
          <p:spPr>
            <a:xfrm rot="20842357">
              <a:off x="5179439" y="1260996"/>
              <a:ext cx="1512787" cy="1624396"/>
            </a:xfrm>
            <a:prstGeom prst="rect">
              <a:avLst/>
            </a:prstGeom>
          </p:spPr>
        </p:pic>
        <p:pic>
          <p:nvPicPr>
            <p:cNvPr id="45" name="Picture 44" descr="A black background with white spots&#10;&#10;AI-generated content may be incorrect.">
              <a:extLst>
                <a:ext uri="{FF2B5EF4-FFF2-40B4-BE49-F238E27FC236}">
                  <a16:creationId xmlns:a16="http://schemas.microsoft.com/office/drawing/2014/main" id="{593A7B28-8B1B-FCEA-723B-D20ED6A32C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43" r="21799"/>
            <a:stretch/>
          </p:blipFill>
          <p:spPr>
            <a:xfrm rot="757643" flipH="1">
              <a:off x="5894700" y="1270840"/>
              <a:ext cx="1512787" cy="1624396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51CE958-6274-F8B2-088A-B5521452163A}"/>
                </a:ext>
              </a:extLst>
            </p:cNvPr>
            <p:cNvSpPr/>
            <p:nvPr/>
          </p:nvSpPr>
          <p:spPr>
            <a:xfrm>
              <a:off x="5889002" y="1635904"/>
              <a:ext cx="87556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2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Kristen ITC" panose="03050502040202030202" pitchFamily="66" charset="0"/>
                </a:rPr>
                <a:t>Curiosity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7900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65" y="393729"/>
            <a:ext cx="5724525" cy="5724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096000" y="904368"/>
            <a:ext cx="520620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Kristen ITC" panose="03050502040202030202" pitchFamily="66" charset="0"/>
              </a:rPr>
              <a:t>Experimenting is a key step in the </a:t>
            </a:r>
          </a:p>
          <a:p>
            <a:pPr algn="ctr"/>
            <a:r>
              <a:rPr lang="en-US" sz="3200" dirty="0">
                <a:latin typeface="Kristen ITC" panose="03050502040202030202" pitchFamily="66" charset="0"/>
              </a:rPr>
              <a:t>Scientific Method</a:t>
            </a:r>
          </a:p>
          <a:p>
            <a:pPr algn="ctr"/>
            <a:endParaRPr lang="en-US" sz="3200" dirty="0">
              <a:latin typeface="Kristen ITC" panose="03050502040202030202" pitchFamily="66" charset="0"/>
            </a:endParaRPr>
          </a:p>
          <a:p>
            <a:pPr algn="ctr"/>
            <a:r>
              <a:rPr lang="en-US" sz="3200" dirty="0">
                <a:latin typeface="Kristen ITC" panose="03050502040202030202" pitchFamily="66" charset="0"/>
              </a:rPr>
              <a:t>It is the only way to tame uncertainty…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18392" y="4548374"/>
            <a:ext cx="3343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Kristen ITC" panose="03050502040202030202" pitchFamily="66" charset="0"/>
              </a:rPr>
              <a:t>…but it is risky</a:t>
            </a:r>
          </a:p>
        </p:txBody>
      </p:sp>
    </p:spTree>
    <p:extLst>
      <p:ext uri="{BB962C8B-B14F-4D97-AF65-F5344CB8AC3E}">
        <p14:creationId xmlns:p14="http://schemas.microsoft.com/office/powerpoint/2010/main" val="2656330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75791">
            <a:off x="881896" y="2171449"/>
            <a:ext cx="4763490" cy="310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799203" y="158264"/>
            <a:ext cx="449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Kristen ITC" panose="03050502040202030202" pitchFamily="66" charset="0"/>
              </a:rPr>
              <a:t>Experiments…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54159" y="2407442"/>
            <a:ext cx="50486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Kristen ITC" panose="03050502040202030202" pitchFamily="66" charset="0"/>
            </a:endParaRPr>
          </a:p>
          <a:p>
            <a:r>
              <a:rPr lang="en-US" sz="2400" dirty="0">
                <a:latin typeface="Kristen ITC" panose="03050502040202030202" pitchFamily="66" charset="0"/>
              </a:rPr>
              <a:t>Deliver unexpected results</a:t>
            </a:r>
          </a:p>
          <a:p>
            <a:endParaRPr lang="en-US" sz="2400" dirty="0">
              <a:latin typeface="Kristen ITC" panose="03050502040202030202" pitchFamily="66" charset="0"/>
            </a:endParaRPr>
          </a:p>
          <a:p>
            <a:r>
              <a:rPr lang="en-US" sz="2400" dirty="0">
                <a:latin typeface="Kristen ITC" panose="03050502040202030202" pitchFamily="66" charset="0"/>
              </a:rPr>
              <a:t>Cost money &amp; resources</a:t>
            </a:r>
          </a:p>
          <a:p>
            <a:endParaRPr lang="en-US" sz="2400" dirty="0">
              <a:latin typeface="Kristen ITC" panose="03050502040202030202" pitchFamily="66" charset="0"/>
            </a:endParaRPr>
          </a:p>
          <a:p>
            <a:r>
              <a:rPr lang="en-US" sz="2400" dirty="0">
                <a:latin typeface="Kristen ITC" panose="03050502040202030202" pitchFamily="66" charset="0"/>
              </a:rPr>
              <a:t>Prove our assumptions wrong</a:t>
            </a:r>
          </a:p>
        </p:txBody>
      </p:sp>
    </p:spTree>
    <p:extLst>
      <p:ext uri="{BB962C8B-B14F-4D97-AF65-F5344CB8AC3E}">
        <p14:creationId xmlns:p14="http://schemas.microsoft.com/office/powerpoint/2010/main" val="4266856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5994" y="376931"/>
            <a:ext cx="9224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Kristen ITC" panose="03050502040202030202" pitchFamily="66" charset="0"/>
              </a:rPr>
              <a:t>…and the most important thing…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752" y="1335856"/>
            <a:ext cx="9144000" cy="3657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8530" y="5239863"/>
            <a:ext cx="81964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Kristen ITC" panose="03050502040202030202" pitchFamily="66" charset="0"/>
              </a:rPr>
              <a:t>…experiments are craftwork…</a:t>
            </a:r>
          </a:p>
          <a:p>
            <a:r>
              <a:rPr lang="en-US" sz="4000" dirty="0">
                <a:latin typeface="Kristen ITC" panose="03050502040202030202" pitchFamily="66" charset="0"/>
              </a:rPr>
              <a:t>      </a:t>
            </a:r>
            <a:r>
              <a:rPr lang="en-US" sz="3200" dirty="0">
                <a:latin typeface="Kristen ITC" panose="03050502040202030202" pitchFamily="66" charset="0"/>
              </a:rPr>
              <a:t>(No universal recipe available)</a:t>
            </a:r>
          </a:p>
        </p:txBody>
      </p:sp>
    </p:spTree>
    <p:extLst>
      <p:ext uri="{BB962C8B-B14F-4D97-AF65-F5344CB8AC3E}">
        <p14:creationId xmlns:p14="http://schemas.microsoft.com/office/powerpoint/2010/main" val="3102636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56DB59-BE9F-55B0-E2CC-EEE37498E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16E625-62F1-EE54-C055-0248D4C3D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063" y="1627819"/>
            <a:ext cx="5690426" cy="3338383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77538EA-D55C-4E40-9644-17A3BB798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2249" y="310834"/>
            <a:ext cx="4785775" cy="605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792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BEF774-3C47-1230-4597-089344C97A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25BC7B-46F9-ADE4-23C4-23FB9B489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1360" y="1019688"/>
            <a:ext cx="4031617" cy="51050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36AC80-1BB9-B1A0-2898-AC78EF2894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6026" y="1019688"/>
            <a:ext cx="3834562" cy="493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3B63BD-F8AC-21A9-3718-6BFCD9FBE797}"/>
              </a:ext>
            </a:extLst>
          </p:cNvPr>
          <p:cNvSpPr txBox="1"/>
          <p:nvPr/>
        </p:nvSpPr>
        <p:spPr>
          <a:xfrm>
            <a:off x="2748110" y="275755"/>
            <a:ext cx="62573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2400" dirty="0">
                <a:latin typeface="Kristen ITC" panose="03050502040202030202" pitchFamily="66" charset="0"/>
              </a:rPr>
              <a:t>How science happens…for real (I)</a:t>
            </a:r>
          </a:p>
        </p:txBody>
      </p:sp>
    </p:spTree>
    <p:extLst>
      <p:ext uri="{BB962C8B-B14F-4D97-AF65-F5344CB8AC3E}">
        <p14:creationId xmlns:p14="http://schemas.microsoft.com/office/powerpoint/2010/main" val="722207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DD42A0-381D-0574-C967-0DE3C66C4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90CB369-488F-3682-07C3-CCE98FF29051}"/>
              </a:ext>
            </a:extLst>
          </p:cNvPr>
          <p:cNvSpPr txBox="1"/>
          <p:nvPr/>
        </p:nvSpPr>
        <p:spPr>
          <a:xfrm>
            <a:off x="2748110" y="275755"/>
            <a:ext cx="62573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2400" dirty="0">
                <a:latin typeface="Kristen ITC" panose="03050502040202030202" pitchFamily="66" charset="0"/>
              </a:rPr>
              <a:t>How science happens…for real (II)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5F9FD3-D287-5409-D752-FC4F0D17F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67" y="1958598"/>
            <a:ext cx="3902912" cy="28621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938728-7F98-DA81-EAA6-B6409550D1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3195" y="1015279"/>
            <a:ext cx="3547505" cy="43104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CFD572-BDE9-A7F6-07FD-609E5057CB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8288" y="1015278"/>
            <a:ext cx="3178927" cy="431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817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A409E-3900-A680-4F2F-0ABDDC587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8FC5321-8215-A218-5D93-22AC3B1C1301}"/>
              </a:ext>
            </a:extLst>
          </p:cNvPr>
          <p:cNvSpPr txBox="1"/>
          <p:nvPr/>
        </p:nvSpPr>
        <p:spPr>
          <a:xfrm>
            <a:off x="2748110" y="275755"/>
            <a:ext cx="62573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2400" dirty="0">
                <a:latin typeface="Kristen ITC" panose="03050502040202030202" pitchFamily="66" charset="0"/>
              </a:rPr>
              <a:t>How science happens…for real (III)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688116-14D3-500D-63F0-835347B8D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849" y="1137458"/>
            <a:ext cx="3717348" cy="45033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7664E97-E545-A17E-77A6-FDF804177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9892" y="1137457"/>
            <a:ext cx="3835861" cy="45033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B7961E-623B-78AF-497B-6141C71966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9955" y="1137456"/>
            <a:ext cx="3490932" cy="450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333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6A13C0-ABAB-E979-0E4D-DC864D4675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BE997B3-0651-DE03-B8DA-AFF4D5D59E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783" y="1234368"/>
            <a:ext cx="4839758" cy="5294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0735E8-124C-8E6A-26DC-D4156AE5366C}"/>
              </a:ext>
            </a:extLst>
          </p:cNvPr>
          <p:cNvSpPr txBox="1"/>
          <p:nvPr/>
        </p:nvSpPr>
        <p:spPr>
          <a:xfrm>
            <a:off x="1257362" y="358882"/>
            <a:ext cx="30226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2400" dirty="0">
                <a:latin typeface="Kristen ITC" panose="03050502040202030202" pitchFamily="66" charset="0"/>
              </a:rPr>
              <a:t>The unbearable myth of linearity…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EF4366-61C7-9E0E-A47E-61FB740882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4707" y="1234368"/>
            <a:ext cx="4840644" cy="5291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63B886-D19F-771F-A5AA-74E5F28695DB}"/>
              </a:ext>
            </a:extLst>
          </p:cNvPr>
          <p:cNvSpPr txBox="1"/>
          <p:nvPr/>
        </p:nvSpPr>
        <p:spPr>
          <a:xfrm>
            <a:off x="7221777" y="621528"/>
            <a:ext cx="3022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2400" dirty="0">
                <a:latin typeface="Kristen ITC" panose="03050502040202030202" pitchFamily="66" charset="0"/>
              </a:rPr>
              <a:t>vs. reality</a:t>
            </a:r>
          </a:p>
        </p:txBody>
      </p:sp>
    </p:spTree>
    <p:extLst>
      <p:ext uri="{BB962C8B-B14F-4D97-AF65-F5344CB8AC3E}">
        <p14:creationId xmlns:p14="http://schemas.microsoft.com/office/powerpoint/2010/main" val="442991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89A6A-7513-701E-C2BF-69B1CC5AFA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ABF16D-6898-5191-909B-72EA27801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4" y="0"/>
            <a:ext cx="9144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0848FB-EE17-8184-9A70-1C8E5832F3D1}"/>
              </a:ext>
            </a:extLst>
          </p:cNvPr>
          <p:cNvSpPr txBox="1"/>
          <p:nvPr/>
        </p:nvSpPr>
        <p:spPr>
          <a:xfrm>
            <a:off x="9571512" y="3149676"/>
            <a:ext cx="26798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risten ITC" panose="03050502040202030202" pitchFamily="66" charset="0"/>
                <a:ea typeface="+mn-ea"/>
                <a:cs typeface="+mn-cs"/>
              </a:rPr>
              <a:t>An honest lesson on how the scientific method works</a:t>
            </a:r>
          </a:p>
        </p:txBody>
      </p:sp>
    </p:spTree>
    <p:extLst>
      <p:ext uri="{BB962C8B-B14F-4D97-AF65-F5344CB8AC3E}">
        <p14:creationId xmlns:p14="http://schemas.microsoft.com/office/powerpoint/2010/main" val="2234126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37028" y="5697207"/>
            <a:ext cx="2039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Kristen ITC" panose="03050502040202030202" pitchFamily="66" charset="0"/>
              </a:rPr>
              <a:t>Pablo Garcia Tello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Kristen ITC" panose="03050502040202030202" pitchFamily="66" charset="0"/>
              </a:rPr>
              <a:t>(CERN)</a:t>
            </a:r>
            <a:endParaRPr lang="en-GB" sz="1600" dirty="0">
              <a:solidFill>
                <a:schemeClr val="bg1"/>
              </a:solidFill>
              <a:latin typeface="Kristen ITC" panose="03050502040202030202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784814"/>
            <a:ext cx="5715000" cy="40005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532524" y="5119079"/>
            <a:ext cx="764343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dirty="0">
                <a:latin typeface="Kristen ITC" panose="03050502040202030202" pitchFamily="66" charset="0"/>
              </a:rPr>
              <a:t>Change, uncertainty and the invisible</a:t>
            </a:r>
          </a:p>
          <a:p>
            <a:pPr algn="ctr"/>
            <a:r>
              <a:rPr lang="en-US" sz="2400" dirty="0">
                <a:latin typeface="Kristen ITC" panose="03050502040202030202" pitchFamily="66" charset="0"/>
              </a:rPr>
              <a:t>(a physicist perspective on experimentation) </a:t>
            </a:r>
            <a:endParaRPr lang="en-GB" sz="2400" dirty="0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8680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F1A98B-7DD0-707E-5323-789F64FE7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A458BD-6A91-21DA-7C0D-B4FE212DF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7192" y="2413588"/>
            <a:ext cx="2276103" cy="22761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F4229D-C398-7283-4FF3-B70AD3E219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7120" y="2046340"/>
            <a:ext cx="2276103" cy="27938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593EDD-EE63-2C5C-FF3C-C89A590DD8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0515" y="1577255"/>
            <a:ext cx="2296945" cy="40870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AAA04D-5F5F-060C-5251-B4C13046EB6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9487" r="21770"/>
          <a:stretch/>
        </p:blipFill>
        <p:spPr>
          <a:xfrm>
            <a:off x="6297015" y="1577255"/>
            <a:ext cx="3001095" cy="408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01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8BEF3-C370-75B9-C8FA-6FC41E5E0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1864463-1A34-281F-F088-AA99EFB2C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7829" y="2438419"/>
            <a:ext cx="3080637" cy="24304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B032FD0-F87D-A57D-480B-CBBB1EB636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8856" y="1137424"/>
            <a:ext cx="3190191" cy="498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594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8204" y="2958600"/>
            <a:ext cx="5202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/>
                </a:solidFill>
                <a:latin typeface="Kristen ITC" panose="03050502040202030202" pitchFamily="66" charset="0"/>
              </a:rPr>
              <a:t>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Kristen ITC" panose="03050502040202030202" pitchFamily="66" charset="0"/>
              </a:rPr>
              <a:t>hanks and Questions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40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18" y="1985630"/>
            <a:ext cx="4805587" cy="26740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316" y="1985630"/>
            <a:ext cx="5004420" cy="26782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0977" y="4800306"/>
            <a:ext cx="4981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Kristen ITC" panose="03050502040202030202" pitchFamily="66" charset="0"/>
              </a:rPr>
              <a:t>Messy is the natural way to be.</a:t>
            </a:r>
            <a:endParaRPr lang="en-GB" dirty="0">
              <a:latin typeface="Kristen ITC" panose="03050502040202030202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99654" y="4730682"/>
            <a:ext cx="4873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Kristen ITC" panose="03050502040202030202" pitchFamily="66" charset="0"/>
              </a:rPr>
              <a:t>Things are totally unpredictable.</a:t>
            </a:r>
            <a:endParaRPr lang="en-GB" dirty="0">
              <a:latin typeface="Kristen ITC" panose="03050502040202030202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22095" y="363595"/>
            <a:ext cx="8904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Kristen ITC" panose="03050502040202030202" pitchFamily="66" charset="0"/>
              </a:rPr>
              <a:t>Some things physicists have learnt about </a:t>
            </a:r>
            <a:r>
              <a:rPr lang="en-US" sz="2800" b="1" dirty="0">
                <a:latin typeface="Kristen ITC" panose="03050502040202030202" pitchFamily="66" charset="0"/>
              </a:rPr>
              <a:t>Change</a:t>
            </a:r>
            <a:endParaRPr lang="en-GB" sz="2800" b="1" dirty="0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779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3553" y="4985583"/>
            <a:ext cx="4206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Kristen ITC" panose="03050502040202030202" pitchFamily="66" charset="0"/>
              </a:rPr>
              <a:t>You can't have your cake and eat it</a:t>
            </a:r>
            <a:r>
              <a:rPr lang="en-US" dirty="0">
                <a:latin typeface="Kristen ITC" panose="03050502040202030202" pitchFamily="66" charset="0"/>
              </a:rPr>
              <a:t>.</a:t>
            </a:r>
            <a:endParaRPr lang="en-GB" dirty="0">
              <a:latin typeface="Kristen ITC" panose="03050502040202030202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12610" y="4985583"/>
            <a:ext cx="5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Kristen ITC" panose="03050502040202030202" pitchFamily="66" charset="0"/>
              </a:rPr>
              <a:t>The answers you get depend on how you ask.</a:t>
            </a:r>
            <a:endParaRPr lang="en-GB" dirty="0">
              <a:latin typeface="Kristen ITC" panose="03050502040202030202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0225" y="367554"/>
            <a:ext cx="87363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Kristen ITC" panose="03050502040202030202" pitchFamily="66" charset="0"/>
              </a:rPr>
              <a:t>Some things physicists have learnt about </a:t>
            </a:r>
            <a:r>
              <a:rPr lang="en-US" sz="2800" b="1" dirty="0">
                <a:latin typeface="Kristen ITC" panose="03050502040202030202" pitchFamily="66" charset="0"/>
              </a:rPr>
              <a:t>Uncertainty</a:t>
            </a:r>
            <a:endParaRPr lang="en-GB" sz="2800" b="1" dirty="0">
              <a:latin typeface="Kristen ITC" panose="03050502040202030202" pitchFamily="66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058" y="1623964"/>
            <a:ext cx="2620621" cy="31172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98" y="1623964"/>
            <a:ext cx="3565023" cy="326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41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7573" y="5179391"/>
            <a:ext cx="413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Kristen ITC" panose="03050502040202030202" pitchFamily="66" charset="0"/>
              </a:rPr>
              <a:t>The is more than meets the eye</a:t>
            </a:r>
            <a:r>
              <a:rPr lang="en-US" dirty="0">
                <a:latin typeface="Kristen ITC" panose="03050502040202030202" pitchFamily="66" charset="0"/>
              </a:rPr>
              <a:t>.</a:t>
            </a:r>
            <a:endParaRPr lang="en-GB" dirty="0">
              <a:latin typeface="Kristen ITC" panose="03050502040202030202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9533" y="5179391"/>
            <a:ext cx="409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Kristen ITC" panose="03050502040202030202" pitchFamily="66" charset="0"/>
              </a:rPr>
              <a:t>It is possible to see the invisible.</a:t>
            </a:r>
            <a:endParaRPr lang="en-GB" dirty="0">
              <a:latin typeface="Kristen ITC" panose="03050502040202030202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0225" y="367554"/>
            <a:ext cx="8736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Kristen ITC" panose="03050502040202030202" pitchFamily="66" charset="0"/>
              </a:rPr>
              <a:t>Some things physicists have learnt about </a:t>
            </a:r>
            <a:r>
              <a:rPr lang="en-US" sz="2800" b="1" dirty="0">
                <a:latin typeface="Kristen ITC" panose="03050502040202030202" pitchFamily="66" charset="0"/>
              </a:rPr>
              <a:t>Invisible</a:t>
            </a:r>
            <a:endParaRPr lang="en-GB" sz="2800" b="1" dirty="0">
              <a:latin typeface="Kristen ITC" panose="03050502040202030202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289" y="1568246"/>
            <a:ext cx="3221243" cy="35013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565" y="1462631"/>
            <a:ext cx="2681759" cy="360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43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812789" y="764335"/>
            <a:ext cx="8566421" cy="5000417"/>
            <a:chOff x="301557" y="244814"/>
            <a:chExt cx="8566421" cy="5710947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557" y="244814"/>
              <a:ext cx="8566421" cy="5710947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 rot="20899832">
              <a:off x="3575557" y="3361981"/>
              <a:ext cx="3927677" cy="45696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0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Kristen ITC" panose="03050502040202030202" pitchFamily="66" charset="0"/>
                </a:rPr>
                <a:t>Let’s think about Uncertainty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7727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791117" y="2199891"/>
            <a:ext cx="8609766" cy="2083831"/>
            <a:chOff x="157934" y="2500911"/>
            <a:chExt cx="8609766" cy="2083831"/>
          </a:xfrm>
        </p:grpSpPr>
        <p:sp>
          <p:nvSpPr>
            <p:cNvPr id="2" name="Rectangle 1"/>
            <p:cNvSpPr/>
            <p:nvPr/>
          </p:nvSpPr>
          <p:spPr>
            <a:xfrm>
              <a:off x="157934" y="2973106"/>
              <a:ext cx="484299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Kristen ITC" panose="03050502040202030202" pitchFamily="66" charset="0"/>
                </a:rPr>
                <a:t>Uncertainty =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6168576" y="2500911"/>
              <a:ext cx="50366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Kristen ITC" panose="03050502040202030202" pitchFamily="66" charset="0"/>
                </a:rPr>
                <a:t>1</a:t>
              </a:r>
            </a:p>
          </p:txBody>
        </p:sp>
        <p:cxnSp>
          <p:nvCxnSpPr>
            <p:cNvPr id="5" name="Straight Connector 4"/>
            <p:cNvCxnSpPr>
              <a:cxnSpLocks/>
            </p:cNvCxnSpPr>
            <p:nvPr/>
          </p:nvCxnSpPr>
          <p:spPr>
            <a:xfrm>
              <a:off x="4972231" y="3434771"/>
              <a:ext cx="3657217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4856052" y="3661412"/>
              <a:ext cx="391164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Kristen ITC" panose="03050502040202030202" pitchFamily="66" charset="0"/>
                </a:rPr>
                <a:t>Knowledge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3912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010" y="436418"/>
            <a:ext cx="7841674" cy="5881255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187559" y="4831126"/>
            <a:ext cx="739070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Kristen ITC" panose="03050502040202030202" pitchFamily="66" charset="0"/>
              </a:rPr>
              <a:t>…and Knowledge is very</a:t>
            </a:r>
          </a:p>
          <a:p>
            <a:pPr algn="ctr"/>
            <a:r>
              <a:rPr lang="en-US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Kristen ITC" panose="03050502040202030202" pitchFamily="66" charset="0"/>
              </a:rPr>
              <a:t> related to Curiosity</a:t>
            </a:r>
          </a:p>
        </p:txBody>
      </p:sp>
    </p:spTree>
    <p:extLst>
      <p:ext uri="{BB962C8B-B14F-4D97-AF65-F5344CB8AC3E}">
        <p14:creationId xmlns:p14="http://schemas.microsoft.com/office/powerpoint/2010/main" val="2564562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511191" y="715225"/>
            <a:ext cx="8972247" cy="5566756"/>
            <a:chOff x="-12810" y="715225"/>
            <a:chExt cx="8972247" cy="5566756"/>
          </a:xfrm>
        </p:grpSpPr>
        <p:sp>
          <p:nvSpPr>
            <p:cNvPr id="2" name="TextBox 1"/>
            <p:cNvSpPr txBox="1"/>
            <p:nvPr/>
          </p:nvSpPr>
          <p:spPr>
            <a:xfrm>
              <a:off x="6113028" y="5697206"/>
              <a:ext cx="203934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  <a:latin typeface="Kristen ITC" panose="03050502040202030202" pitchFamily="66" charset="0"/>
                </a:rPr>
                <a:t>Pablo Garcia Tello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Kristen ITC" panose="03050502040202030202" pitchFamily="66" charset="0"/>
                </a:rPr>
                <a:t>(CERN)</a:t>
              </a:r>
              <a:endParaRPr lang="en-GB" sz="1600" dirty="0">
                <a:solidFill>
                  <a:schemeClr val="bg1"/>
                </a:solidFill>
                <a:latin typeface="Kristen ITC" panose="03050502040202030202" pitchFamily="66" charset="0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842682" y="1295383"/>
              <a:ext cx="0" cy="4329952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 flipV="1">
              <a:off x="806822" y="5625335"/>
              <a:ext cx="7808259" cy="1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-12810" y="715225"/>
              <a:ext cx="202010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Kristen ITC" panose="03050502040202030202" pitchFamily="66" charset="0"/>
                </a:rPr>
                <a:t>Curiosity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567436" y="5697206"/>
              <a:ext cx="239200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Kristen ITC" panose="03050502040202030202" pitchFamily="66" charset="0"/>
                </a:rPr>
                <a:t>Knowledge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545878" y="766008"/>
            <a:ext cx="4344459" cy="64633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risten ITC" panose="03050502040202030202" pitchFamily="66" charset="0"/>
              </a:rPr>
              <a:t>Curiosity=</a:t>
            </a:r>
            <a:r>
              <a:rPr 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risten ITC" panose="03050502040202030202" pitchFamily="66" charset="0"/>
              </a:rPr>
              <a:t>f</a:t>
            </a:r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risten ITC" panose="03050502040202030202" pitchFamily="66" charset="0"/>
              </a:rPr>
              <a:t>(Knowledge)</a:t>
            </a:r>
          </a:p>
        </p:txBody>
      </p:sp>
      <p:sp>
        <p:nvSpPr>
          <p:cNvPr id="10" name="Freeform 29"/>
          <p:cNvSpPr>
            <a:spLocks/>
          </p:cNvSpPr>
          <p:nvPr/>
        </p:nvSpPr>
        <p:spPr bwMode="auto">
          <a:xfrm>
            <a:off x="2402543" y="2366683"/>
            <a:ext cx="6291716" cy="3470771"/>
          </a:xfrm>
          <a:custGeom>
            <a:avLst/>
            <a:gdLst>
              <a:gd name="T0" fmla="*/ 0 w 6180"/>
              <a:gd name="T1" fmla="*/ 2715 h 2930"/>
              <a:gd name="T2" fmla="*/ 1650 w 6180"/>
              <a:gd name="T3" fmla="*/ 2295 h 2930"/>
              <a:gd name="T4" fmla="*/ 3180 w 6180"/>
              <a:gd name="T5" fmla="*/ 30 h 2930"/>
              <a:gd name="T6" fmla="*/ 4665 w 6180"/>
              <a:gd name="T7" fmla="*/ 2475 h 2930"/>
              <a:gd name="T8" fmla="*/ 6180 w 6180"/>
              <a:gd name="T9" fmla="*/ 2760 h 2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80" h="2930">
                <a:moveTo>
                  <a:pt x="0" y="2715"/>
                </a:moveTo>
                <a:cubicBezTo>
                  <a:pt x="560" y="2728"/>
                  <a:pt x="1120" y="2742"/>
                  <a:pt x="1650" y="2295"/>
                </a:cubicBezTo>
                <a:cubicBezTo>
                  <a:pt x="2180" y="1848"/>
                  <a:pt x="2678" y="0"/>
                  <a:pt x="3180" y="30"/>
                </a:cubicBezTo>
                <a:cubicBezTo>
                  <a:pt x="3682" y="60"/>
                  <a:pt x="4165" y="2020"/>
                  <a:pt x="4665" y="2475"/>
                </a:cubicBezTo>
                <a:cubicBezTo>
                  <a:pt x="5165" y="2930"/>
                  <a:pt x="5928" y="2713"/>
                  <a:pt x="6180" y="2760"/>
                </a:cubicBezTo>
              </a:path>
            </a:pathLst>
          </a:custGeom>
          <a:noFill/>
          <a:ln w="57150" cap="flat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5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3359</TotalTime>
  <Words>293</Words>
  <Application>Microsoft Office PowerPoint</Application>
  <PresentationFormat>Widescreen</PresentationFormat>
  <Paragraphs>77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Kristen ITC</vt:lpstr>
      <vt:lpstr>Palatino Linotype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Pablo Garcia Tello</cp:lastModifiedBy>
  <cp:revision>726</cp:revision>
  <dcterms:created xsi:type="dcterms:W3CDTF">2020-02-07T09:42:44Z</dcterms:created>
  <dcterms:modified xsi:type="dcterms:W3CDTF">2025-06-10T08:39:16Z</dcterms:modified>
</cp:coreProperties>
</file>