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2"/>
  </p:notesMasterIdLst>
  <p:sldIdLst>
    <p:sldId id="494" r:id="rId3"/>
    <p:sldId id="468" r:id="rId4"/>
    <p:sldId id="497" r:id="rId5"/>
    <p:sldId id="496" r:id="rId6"/>
    <p:sldId id="498" r:id="rId7"/>
    <p:sldId id="501" r:id="rId8"/>
    <p:sldId id="514" r:id="rId9"/>
    <p:sldId id="505" r:id="rId10"/>
    <p:sldId id="506" r:id="rId11"/>
    <p:sldId id="507" r:id="rId12"/>
    <p:sldId id="509" r:id="rId13"/>
    <p:sldId id="508" r:id="rId14"/>
    <p:sldId id="513" r:id="rId15"/>
    <p:sldId id="510" r:id="rId16"/>
    <p:sldId id="511" r:id="rId17"/>
    <p:sldId id="512" r:id="rId18"/>
    <p:sldId id="515" r:id="rId19"/>
    <p:sldId id="285" r:id="rId20"/>
    <p:sldId id="504" r:id="rId2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73" autoAdjust="0"/>
    <p:restoredTop sz="94660"/>
  </p:normalViewPr>
  <p:slideViewPr>
    <p:cSldViewPr snapToGrid="0">
      <p:cViewPr varScale="1">
        <p:scale>
          <a:sx n="99" d="100"/>
          <a:sy n="99" d="100"/>
        </p:scale>
        <p:origin x="211"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5EBCA0-8BAC-458C-8DB6-1580E01EA424}" type="datetimeFigureOut">
              <a:rPr lang="fr-FR" smtClean="0"/>
              <a:t>04/05/2025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FB7EEC-2A05-4C33-AE37-91FDF75CB15F}" type="slidenum">
              <a:rPr lang="fr-FR" smtClean="0"/>
              <a:t>‹N°›</a:t>
            </a:fld>
            <a:endParaRPr lang="fr-FR"/>
          </a:p>
        </p:txBody>
      </p:sp>
    </p:spTree>
    <p:extLst>
      <p:ext uri="{BB962C8B-B14F-4D97-AF65-F5344CB8AC3E}">
        <p14:creationId xmlns:p14="http://schemas.microsoft.com/office/powerpoint/2010/main" val="21495507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d5045f70c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9" name="Google Shape;59;g2d5045f70c9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d5045f70c9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2d5045f70c9_0_19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064319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d5045f70c9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2d5045f70c9_0_19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059435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d5045f70c9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2d5045f70c9_0_19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805053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d5045f70c9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2d5045f70c9_0_19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252578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d5045f70c9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2d5045f70c9_0_19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423932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d5045f70c9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2d5045f70c9_0_19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253935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d5045f70c9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2d5045f70c9_0_19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342709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d5045f70c9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2d5045f70c9_0_19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072162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g2d504fe29be_0_5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8" name="Google Shape;398;g2d504fe29be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d5045f70c9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2d5045f70c9_0_19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55906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d5045f70c9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2d5045f70c9_0_19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841156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d5045f70c9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2d5045f70c9_0_19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447396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d5045f70c9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2d5045f70c9_0_19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866710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d5045f70c9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2d5045f70c9_0_19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72567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d5045f70c9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2d5045f70c9_0_19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499239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d5045f70c9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2d5045f70c9_0_19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125781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d5045f70c9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2d5045f70c9_0_19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623955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d5045f70c9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2d5045f70c9_0_19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60938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396C07-EDF4-4B04-AB32-F1BD7014BDEF}"/>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5129B989-D5A1-4C62-8D00-1DDA0908A63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03973BFB-4173-4C2D-89CD-BCBB633227EC}"/>
              </a:ext>
            </a:extLst>
          </p:cNvPr>
          <p:cNvSpPr>
            <a:spLocks noGrp="1"/>
          </p:cNvSpPr>
          <p:nvPr>
            <p:ph type="dt" sz="half" idx="10"/>
          </p:nvPr>
        </p:nvSpPr>
        <p:spPr/>
        <p:txBody>
          <a:bodyPr/>
          <a:lstStyle/>
          <a:p>
            <a:fld id="{BBCC66B9-1565-47A0-B02F-F43CE7555764}" type="datetimeFigureOut">
              <a:rPr lang="fr-FR" smtClean="0"/>
              <a:t>04/05/2025</a:t>
            </a:fld>
            <a:endParaRPr lang="fr-FR"/>
          </a:p>
        </p:txBody>
      </p:sp>
      <p:sp>
        <p:nvSpPr>
          <p:cNvPr id="5" name="Espace réservé du pied de page 4">
            <a:extLst>
              <a:ext uri="{FF2B5EF4-FFF2-40B4-BE49-F238E27FC236}">
                <a16:creationId xmlns:a16="http://schemas.microsoft.com/office/drawing/2014/main" id="{3B815B0A-5173-440F-9E2E-79738284EE2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9C9B91E-417C-4567-9A6A-100689CFA1A3}"/>
              </a:ext>
            </a:extLst>
          </p:cNvPr>
          <p:cNvSpPr>
            <a:spLocks noGrp="1"/>
          </p:cNvSpPr>
          <p:nvPr>
            <p:ph type="sldNum" sz="quarter" idx="12"/>
          </p:nvPr>
        </p:nvSpPr>
        <p:spPr/>
        <p:txBody>
          <a:bodyPr/>
          <a:lstStyle/>
          <a:p>
            <a:fld id="{A2ECE061-91D0-44AD-AF3F-B6407D8745CF}" type="slidenum">
              <a:rPr lang="fr-FR" smtClean="0"/>
              <a:t>‹N°›</a:t>
            </a:fld>
            <a:endParaRPr lang="fr-FR"/>
          </a:p>
        </p:txBody>
      </p:sp>
    </p:spTree>
    <p:extLst>
      <p:ext uri="{BB962C8B-B14F-4D97-AF65-F5344CB8AC3E}">
        <p14:creationId xmlns:p14="http://schemas.microsoft.com/office/powerpoint/2010/main" val="1039718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9648A6-CB10-4EE1-A8C3-665DCD333BBB}"/>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2DEAAB41-05B3-44A0-BFC4-94B6BFA22C88}"/>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C44C6C0-1063-4095-A4D1-6303AF22BF56}"/>
              </a:ext>
            </a:extLst>
          </p:cNvPr>
          <p:cNvSpPr>
            <a:spLocks noGrp="1"/>
          </p:cNvSpPr>
          <p:nvPr>
            <p:ph type="dt" sz="half" idx="10"/>
          </p:nvPr>
        </p:nvSpPr>
        <p:spPr/>
        <p:txBody>
          <a:bodyPr/>
          <a:lstStyle/>
          <a:p>
            <a:fld id="{BBCC66B9-1565-47A0-B02F-F43CE7555764}" type="datetimeFigureOut">
              <a:rPr lang="fr-FR" smtClean="0"/>
              <a:t>04/05/2025</a:t>
            </a:fld>
            <a:endParaRPr lang="fr-FR"/>
          </a:p>
        </p:txBody>
      </p:sp>
      <p:sp>
        <p:nvSpPr>
          <p:cNvPr id="5" name="Espace réservé du pied de page 4">
            <a:extLst>
              <a:ext uri="{FF2B5EF4-FFF2-40B4-BE49-F238E27FC236}">
                <a16:creationId xmlns:a16="http://schemas.microsoft.com/office/drawing/2014/main" id="{FB0A16D1-89BE-4EC9-82AA-9072D2FBD45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710F2FA-2058-4597-8C1A-5634538B07A5}"/>
              </a:ext>
            </a:extLst>
          </p:cNvPr>
          <p:cNvSpPr>
            <a:spLocks noGrp="1"/>
          </p:cNvSpPr>
          <p:nvPr>
            <p:ph type="sldNum" sz="quarter" idx="12"/>
          </p:nvPr>
        </p:nvSpPr>
        <p:spPr/>
        <p:txBody>
          <a:bodyPr/>
          <a:lstStyle/>
          <a:p>
            <a:fld id="{A2ECE061-91D0-44AD-AF3F-B6407D8745CF}" type="slidenum">
              <a:rPr lang="fr-FR" smtClean="0"/>
              <a:t>‹N°›</a:t>
            </a:fld>
            <a:endParaRPr lang="fr-FR"/>
          </a:p>
        </p:txBody>
      </p:sp>
    </p:spTree>
    <p:extLst>
      <p:ext uri="{BB962C8B-B14F-4D97-AF65-F5344CB8AC3E}">
        <p14:creationId xmlns:p14="http://schemas.microsoft.com/office/powerpoint/2010/main" val="794284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E1EFAD56-F562-4385-BA3F-9B9D9A851BE1}"/>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1A9AAB1A-0EEB-4221-9AD5-EC854401DC3A}"/>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07A52B2-E8E9-4BA4-9118-2D7850CA6856}"/>
              </a:ext>
            </a:extLst>
          </p:cNvPr>
          <p:cNvSpPr>
            <a:spLocks noGrp="1"/>
          </p:cNvSpPr>
          <p:nvPr>
            <p:ph type="dt" sz="half" idx="10"/>
          </p:nvPr>
        </p:nvSpPr>
        <p:spPr/>
        <p:txBody>
          <a:bodyPr/>
          <a:lstStyle/>
          <a:p>
            <a:fld id="{BBCC66B9-1565-47A0-B02F-F43CE7555764}" type="datetimeFigureOut">
              <a:rPr lang="fr-FR" smtClean="0"/>
              <a:t>04/05/2025</a:t>
            </a:fld>
            <a:endParaRPr lang="fr-FR"/>
          </a:p>
        </p:txBody>
      </p:sp>
      <p:sp>
        <p:nvSpPr>
          <p:cNvPr id="5" name="Espace réservé du pied de page 4">
            <a:extLst>
              <a:ext uri="{FF2B5EF4-FFF2-40B4-BE49-F238E27FC236}">
                <a16:creationId xmlns:a16="http://schemas.microsoft.com/office/drawing/2014/main" id="{B239207B-E79D-4518-845C-E113BAA1F05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63EEC69-ABFF-4898-81B0-28304BE43291}"/>
              </a:ext>
            </a:extLst>
          </p:cNvPr>
          <p:cNvSpPr>
            <a:spLocks noGrp="1"/>
          </p:cNvSpPr>
          <p:nvPr>
            <p:ph type="sldNum" sz="quarter" idx="12"/>
          </p:nvPr>
        </p:nvSpPr>
        <p:spPr/>
        <p:txBody>
          <a:bodyPr/>
          <a:lstStyle/>
          <a:p>
            <a:fld id="{A2ECE061-91D0-44AD-AF3F-B6407D8745CF}" type="slidenum">
              <a:rPr lang="fr-FR" smtClean="0"/>
              <a:t>‹N°›</a:t>
            </a:fld>
            <a:endParaRPr lang="fr-FR"/>
          </a:p>
        </p:txBody>
      </p:sp>
    </p:spTree>
    <p:extLst>
      <p:ext uri="{BB962C8B-B14F-4D97-AF65-F5344CB8AC3E}">
        <p14:creationId xmlns:p14="http://schemas.microsoft.com/office/powerpoint/2010/main" val="40556706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Título y objetos">
  <p:cSld name="1_Título y objetos">
    <p:spTree>
      <p:nvGrpSpPr>
        <p:cNvPr id="1" name="Shape 13"/>
        <p:cNvGrpSpPr/>
        <p:nvPr/>
      </p:nvGrpSpPr>
      <p:grpSpPr>
        <a:xfrm>
          <a:off x="0" y="0"/>
          <a:ext cx="0" cy="0"/>
          <a:chOff x="0" y="0"/>
          <a:chExt cx="0" cy="0"/>
        </a:xfrm>
      </p:grpSpPr>
      <p:sp>
        <p:nvSpPr>
          <p:cNvPr id="14" name="Google Shape;14;p11"/>
          <p:cNvSpPr txBox="1">
            <a:spLocks noGrp="1"/>
          </p:cNvSpPr>
          <p:nvPr>
            <p:ph type="title"/>
          </p:nvPr>
        </p:nvSpPr>
        <p:spPr>
          <a:xfrm>
            <a:off x="838200" y="365125"/>
            <a:ext cx="10515600" cy="1325563"/>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15" name="Google Shape;15;p11"/>
          <p:cNvSpPr txBox="1">
            <a:spLocks noGrp="1"/>
          </p:cNvSpPr>
          <p:nvPr>
            <p:ph type="body" idx="1"/>
          </p:nvPr>
        </p:nvSpPr>
        <p:spPr>
          <a:xfrm>
            <a:off x="838200" y="2044699"/>
            <a:ext cx="10515600" cy="4328160"/>
          </a:xfrm>
          <a:prstGeom prst="rect">
            <a:avLst/>
          </a:prstGeom>
          <a:noFill/>
          <a:ln>
            <a:noFill/>
          </a:ln>
        </p:spPr>
        <p:txBody>
          <a:bodyPr spcFirstLastPara="1" wrap="square" lIns="45700" tIns="45700" rIns="45700" bIns="45700" anchor="t" anchorCtr="0">
            <a:normAutofit/>
          </a:bodyPr>
          <a:lstStyle>
            <a:lvl1pPr marL="457200" lvl="0" indent="-342900" algn="l">
              <a:lnSpc>
                <a:spcPct val="90000"/>
              </a:lnSpc>
              <a:spcBef>
                <a:spcPts val="1200"/>
              </a:spcBef>
              <a:spcAft>
                <a:spcPts val="0"/>
              </a:spcAft>
              <a:buClr>
                <a:srgbClr val="000000"/>
              </a:buClr>
              <a:buSzPts val="1800"/>
              <a:buChar char="•"/>
              <a:defRPr/>
            </a:lvl1pPr>
            <a:lvl2pPr marL="914400" lvl="1" indent="-342900" algn="l">
              <a:lnSpc>
                <a:spcPct val="90000"/>
              </a:lnSpc>
              <a:spcBef>
                <a:spcPts val="1200"/>
              </a:spcBef>
              <a:spcAft>
                <a:spcPts val="0"/>
              </a:spcAft>
              <a:buClr>
                <a:srgbClr val="000000"/>
              </a:buClr>
              <a:buSzPts val="1800"/>
              <a:buChar char="•"/>
              <a:defRPr/>
            </a:lvl2pPr>
            <a:lvl3pPr marL="1371600" lvl="2" indent="-342900" algn="l">
              <a:lnSpc>
                <a:spcPct val="90000"/>
              </a:lnSpc>
              <a:spcBef>
                <a:spcPts val="1200"/>
              </a:spcBef>
              <a:spcAft>
                <a:spcPts val="0"/>
              </a:spcAft>
              <a:buClr>
                <a:srgbClr val="000000"/>
              </a:buClr>
              <a:buSzPts val="1800"/>
              <a:buChar char="•"/>
              <a:defRPr/>
            </a:lvl3pPr>
            <a:lvl4pPr marL="1828800" lvl="3" indent="-342900" algn="l">
              <a:lnSpc>
                <a:spcPct val="90000"/>
              </a:lnSpc>
              <a:spcBef>
                <a:spcPts val="1200"/>
              </a:spcBef>
              <a:spcAft>
                <a:spcPts val="0"/>
              </a:spcAft>
              <a:buClr>
                <a:srgbClr val="000000"/>
              </a:buClr>
              <a:buSzPts val="1800"/>
              <a:buChar char="•"/>
              <a:defRPr/>
            </a:lvl4pPr>
            <a:lvl5pPr marL="2286000" lvl="4" indent="-342900" algn="l">
              <a:lnSpc>
                <a:spcPct val="90000"/>
              </a:lnSpc>
              <a:spcBef>
                <a:spcPts val="1200"/>
              </a:spcBef>
              <a:spcAft>
                <a:spcPts val="0"/>
              </a:spcAft>
              <a:buClr>
                <a:srgbClr val="000000"/>
              </a:buClr>
              <a:buSzPts val="1800"/>
              <a:buChar char="•"/>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16" name="Google Shape;16;p11"/>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52006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ítulo y objetos">
  <p:cSld name="Título y objetos">
    <p:spTree>
      <p:nvGrpSpPr>
        <p:cNvPr id="1" name="Shape 21"/>
        <p:cNvGrpSpPr/>
        <p:nvPr/>
      </p:nvGrpSpPr>
      <p:grpSpPr>
        <a:xfrm>
          <a:off x="0" y="0"/>
          <a:ext cx="0" cy="0"/>
          <a:chOff x="0" y="0"/>
          <a:chExt cx="0" cy="0"/>
        </a:xfrm>
      </p:grpSpPr>
      <p:sp>
        <p:nvSpPr>
          <p:cNvPr id="22" name="Google Shape;22;p13"/>
          <p:cNvSpPr txBox="1">
            <a:spLocks noGrp="1"/>
          </p:cNvSpPr>
          <p:nvPr>
            <p:ph type="title"/>
          </p:nvPr>
        </p:nvSpPr>
        <p:spPr>
          <a:xfrm>
            <a:off x="838200" y="365125"/>
            <a:ext cx="10515600" cy="1325563"/>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23" name="Google Shape;23;p13"/>
          <p:cNvSpPr txBox="1">
            <a:spLocks noGrp="1"/>
          </p:cNvSpPr>
          <p:nvPr>
            <p:ph type="body" idx="1"/>
          </p:nvPr>
        </p:nvSpPr>
        <p:spPr>
          <a:xfrm>
            <a:off x="838200" y="1825625"/>
            <a:ext cx="10515600" cy="4351338"/>
          </a:xfrm>
          <a:prstGeom prst="rect">
            <a:avLst/>
          </a:prstGeom>
          <a:noFill/>
          <a:ln>
            <a:noFill/>
          </a:ln>
        </p:spPr>
        <p:txBody>
          <a:bodyPr spcFirstLastPara="1" wrap="square" lIns="45700" tIns="45700" rIns="45700" bIns="45700" anchor="t" anchorCtr="0">
            <a:normAutofit/>
          </a:bodyPr>
          <a:lstStyle>
            <a:lvl1pPr marL="457200" lvl="0" indent="-342900" algn="l">
              <a:lnSpc>
                <a:spcPct val="90000"/>
              </a:lnSpc>
              <a:spcBef>
                <a:spcPts val="1000"/>
              </a:spcBef>
              <a:spcAft>
                <a:spcPts val="0"/>
              </a:spcAft>
              <a:buClr>
                <a:srgbClr val="000000"/>
              </a:buClr>
              <a:buSzPts val="1800"/>
              <a:buChar char="•"/>
              <a:defRPr/>
            </a:lvl1pPr>
            <a:lvl2pPr marL="914400" lvl="1" indent="-342900" algn="l">
              <a:lnSpc>
                <a:spcPct val="90000"/>
              </a:lnSpc>
              <a:spcBef>
                <a:spcPts val="1000"/>
              </a:spcBef>
              <a:spcAft>
                <a:spcPts val="0"/>
              </a:spcAft>
              <a:buClr>
                <a:srgbClr val="000000"/>
              </a:buClr>
              <a:buSzPts val="1800"/>
              <a:buChar char="•"/>
              <a:defRPr/>
            </a:lvl2pPr>
            <a:lvl3pPr marL="1371600" lvl="2" indent="-342900" algn="l">
              <a:lnSpc>
                <a:spcPct val="90000"/>
              </a:lnSpc>
              <a:spcBef>
                <a:spcPts val="1000"/>
              </a:spcBef>
              <a:spcAft>
                <a:spcPts val="0"/>
              </a:spcAft>
              <a:buClr>
                <a:srgbClr val="000000"/>
              </a:buClr>
              <a:buSzPts val="1800"/>
              <a:buChar char="•"/>
              <a:defRPr/>
            </a:lvl3pPr>
            <a:lvl4pPr marL="1828800" lvl="3" indent="-342900" algn="l">
              <a:lnSpc>
                <a:spcPct val="90000"/>
              </a:lnSpc>
              <a:spcBef>
                <a:spcPts val="1000"/>
              </a:spcBef>
              <a:spcAft>
                <a:spcPts val="0"/>
              </a:spcAft>
              <a:buClr>
                <a:srgbClr val="000000"/>
              </a:buClr>
              <a:buSzPts val="1800"/>
              <a:buChar char="•"/>
              <a:defRPr/>
            </a:lvl4pPr>
            <a:lvl5pPr marL="2286000" lvl="4" indent="-342900" algn="l">
              <a:lnSpc>
                <a:spcPct val="90000"/>
              </a:lnSpc>
              <a:spcBef>
                <a:spcPts val="1000"/>
              </a:spcBef>
              <a:spcAft>
                <a:spcPts val="0"/>
              </a:spcAft>
              <a:buClr>
                <a:srgbClr val="000000"/>
              </a:buClr>
              <a:buSzPts val="1800"/>
              <a:buChar char="•"/>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24" name="Google Shape;24;p13"/>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631478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Encabezado de sección">
  <p:cSld name="Encabezado de sección">
    <p:spTree>
      <p:nvGrpSpPr>
        <p:cNvPr id="1" name="Shape 25"/>
        <p:cNvGrpSpPr/>
        <p:nvPr/>
      </p:nvGrpSpPr>
      <p:grpSpPr>
        <a:xfrm>
          <a:off x="0" y="0"/>
          <a:ext cx="0" cy="0"/>
          <a:chOff x="0" y="0"/>
          <a:chExt cx="0" cy="0"/>
        </a:xfrm>
      </p:grpSpPr>
      <p:sp>
        <p:nvSpPr>
          <p:cNvPr id="26" name="Google Shape;26;p14"/>
          <p:cNvSpPr txBox="1">
            <a:spLocks noGrp="1"/>
          </p:cNvSpPr>
          <p:nvPr>
            <p:ph type="title"/>
          </p:nvPr>
        </p:nvSpPr>
        <p:spPr>
          <a:xfrm>
            <a:off x="831850" y="1709738"/>
            <a:ext cx="10515600" cy="2852737"/>
          </a:xfrm>
          <a:prstGeom prst="rect">
            <a:avLst/>
          </a:prstGeom>
          <a:noFill/>
          <a:ln>
            <a:noFill/>
          </a:ln>
        </p:spPr>
        <p:txBody>
          <a:bodyPr spcFirstLastPara="1" wrap="square" lIns="45700" tIns="45700" rIns="45700" bIns="45700" anchor="b" anchorCtr="0">
            <a:normAutofit/>
          </a:bodyPr>
          <a:lstStyle>
            <a:lvl1pPr lvl="0" algn="l">
              <a:lnSpc>
                <a:spcPct val="90000"/>
              </a:lnSpc>
              <a:spcBef>
                <a:spcPts val="0"/>
              </a:spcBef>
              <a:spcAft>
                <a:spcPts val="0"/>
              </a:spcAft>
              <a:buClr>
                <a:srgbClr val="000000"/>
              </a:buClr>
              <a:buSzPts val="6000"/>
              <a:buFont typeface="Calibri"/>
              <a:buNone/>
              <a:defRPr sz="6000"/>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27" name="Google Shape;27;p14"/>
          <p:cNvSpPr txBox="1">
            <a:spLocks noGrp="1"/>
          </p:cNvSpPr>
          <p:nvPr>
            <p:ph type="body" idx="1"/>
          </p:nvPr>
        </p:nvSpPr>
        <p:spPr>
          <a:xfrm>
            <a:off x="831850" y="4589462"/>
            <a:ext cx="10515600" cy="1500188"/>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000"/>
              </a:spcBef>
              <a:spcAft>
                <a:spcPts val="0"/>
              </a:spcAft>
              <a:buClr>
                <a:srgbClr val="888888"/>
              </a:buClr>
              <a:buSzPts val="2400"/>
              <a:buFont typeface="Calibri"/>
              <a:buNone/>
              <a:defRPr sz="2400">
                <a:solidFill>
                  <a:srgbClr val="888888"/>
                </a:solidFill>
              </a:defRPr>
            </a:lvl1pPr>
            <a:lvl2pPr marL="914400" lvl="1" indent="-228600" algn="l">
              <a:lnSpc>
                <a:spcPct val="90000"/>
              </a:lnSpc>
              <a:spcBef>
                <a:spcPts val="1000"/>
              </a:spcBef>
              <a:spcAft>
                <a:spcPts val="0"/>
              </a:spcAft>
              <a:buClr>
                <a:srgbClr val="888888"/>
              </a:buClr>
              <a:buSzPts val="2400"/>
              <a:buFont typeface="Calibri"/>
              <a:buNone/>
              <a:defRPr sz="2400">
                <a:solidFill>
                  <a:srgbClr val="888888"/>
                </a:solidFill>
              </a:defRPr>
            </a:lvl2pPr>
            <a:lvl3pPr marL="1371600" lvl="2" indent="-228600" algn="l">
              <a:lnSpc>
                <a:spcPct val="90000"/>
              </a:lnSpc>
              <a:spcBef>
                <a:spcPts val="1000"/>
              </a:spcBef>
              <a:spcAft>
                <a:spcPts val="0"/>
              </a:spcAft>
              <a:buClr>
                <a:srgbClr val="888888"/>
              </a:buClr>
              <a:buSzPts val="2400"/>
              <a:buFont typeface="Calibri"/>
              <a:buNone/>
              <a:defRPr sz="2400">
                <a:solidFill>
                  <a:srgbClr val="888888"/>
                </a:solidFill>
              </a:defRPr>
            </a:lvl3pPr>
            <a:lvl4pPr marL="1828800" lvl="3" indent="-228600" algn="l">
              <a:lnSpc>
                <a:spcPct val="90000"/>
              </a:lnSpc>
              <a:spcBef>
                <a:spcPts val="1000"/>
              </a:spcBef>
              <a:spcAft>
                <a:spcPts val="0"/>
              </a:spcAft>
              <a:buClr>
                <a:srgbClr val="888888"/>
              </a:buClr>
              <a:buSzPts val="2400"/>
              <a:buFont typeface="Calibri"/>
              <a:buNone/>
              <a:defRPr sz="2400">
                <a:solidFill>
                  <a:srgbClr val="888888"/>
                </a:solidFill>
              </a:defRPr>
            </a:lvl4pPr>
            <a:lvl5pPr marL="2286000" lvl="4" indent="-228600" algn="l">
              <a:lnSpc>
                <a:spcPct val="90000"/>
              </a:lnSpc>
              <a:spcBef>
                <a:spcPts val="1000"/>
              </a:spcBef>
              <a:spcAft>
                <a:spcPts val="0"/>
              </a:spcAft>
              <a:buClr>
                <a:srgbClr val="888888"/>
              </a:buClr>
              <a:buSzPts val="2400"/>
              <a:buFont typeface="Calibri"/>
              <a:buNone/>
              <a:defRPr sz="2400">
                <a:solidFill>
                  <a:srgbClr val="888888"/>
                </a:solidFill>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28" name="Google Shape;28;p14"/>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33297542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Dos objetos">
  <p:cSld name="Dos objetos">
    <p:spTree>
      <p:nvGrpSpPr>
        <p:cNvPr id="1" name="Shape 29"/>
        <p:cNvGrpSpPr/>
        <p:nvPr/>
      </p:nvGrpSpPr>
      <p:grpSpPr>
        <a:xfrm>
          <a:off x="0" y="0"/>
          <a:ext cx="0" cy="0"/>
          <a:chOff x="0" y="0"/>
          <a:chExt cx="0" cy="0"/>
        </a:xfrm>
      </p:grpSpPr>
      <p:sp>
        <p:nvSpPr>
          <p:cNvPr id="30" name="Google Shape;30;p15"/>
          <p:cNvSpPr txBox="1">
            <a:spLocks noGrp="1"/>
          </p:cNvSpPr>
          <p:nvPr>
            <p:ph type="title"/>
          </p:nvPr>
        </p:nvSpPr>
        <p:spPr>
          <a:xfrm>
            <a:off x="838200" y="365125"/>
            <a:ext cx="10515600" cy="1325563"/>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31" name="Google Shape;31;p15"/>
          <p:cNvSpPr txBox="1">
            <a:spLocks noGrp="1"/>
          </p:cNvSpPr>
          <p:nvPr>
            <p:ph type="body" idx="1"/>
          </p:nvPr>
        </p:nvSpPr>
        <p:spPr>
          <a:xfrm>
            <a:off x="838200" y="1825625"/>
            <a:ext cx="5181600" cy="4351338"/>
          </a:xfrm>
          <a:prstGeom prst="rect">
            <a:avLst/>
          </a:prstGeom>
          <a:noFill/>
          <a:ln>
            <a:noFill/>
          </a:ln>
        </p:spPr>
        <p:txBody>
          <a:bodyPr spcFirstLastPara="1" wrap="square" lIns="45700" tIns="45700" rIns="45700" bIns="45700" anchor="t" anchorCtr="0">
            <a:normAutofit/>
          </a:bodyPr>
          <a:lstStyle>
            <a:lvl1pPr marL="457200" lvl="0" indent="-342900" algn="l">
              <a:lnSpc>
                <a:spcPct val="90000"/>
              </a:lnSpc>
              <a:spcBef>
                <a:spcPts val="1000"/>
              </a:spcBef>
              <a:spcAft>
                <a:spcPts val="0"/>
              </a:spcAft>
              <a:buClr>
                <a:srgbClr val="000000"/>
              </a:buClr>
              <a:buSzPts val="1800"/>
              <a:buChar char="•"/>
              <a:defRPr/>
            </a:lvl1pPr>
            <a:lvl2pPr marL="914400" lvl="1" indent="-342900" algn="l">
              <a:lnSpc>
                <a:spcPct val="90000"/>
              </a:lnSpc>
              <a:spcBef>
                <a:spcPts val="1000"/>
              </a:spcBef>
              <a:spcAft>
                <a:spcPts val="0"/>
              </a:spcAft>
              <a:buClr>
                <a:srgbClr val="000000"/>
              </a:buClr>
              <a:buSzPts val="1800"/>
              <a:buChar char="•"/>
              <a:defRPr/>
            </a:lvl2pPr>
            <a:lvl3pPr marL="1371600" lvl="2" indent="-342900" algn="l">
              <a:lnSpc>
                <a:spcPct val="90000"/>
              </a:lnSpc>
              <a:spcBef>
                <a:spcPts val="1000"/>
              </a:spcBef>
              <a:spcAft>
                <a:spcPts val="0"/>
              </a:spcAft>
              <a:buClr>
                <a:srgbClr val="000000"/>
              </a:buClr>
              <a:buSzPts val="1800"/>
              <a:buChar char="•"/>
              <a:defRPr/>
            </a:lvl3pPr>
            <a:lvl4pPr marL="1828800" lvl="3" indent="-342900" algn="l">
              <a:lnSpc>
                <a:spcPct val="90000"/>
              </a:lnSpc>
              <a:spcBef>
                <a:spcPts val="1000"/>
              </a:spcBef>
              <a:spcAft>
                <a:spcPts val="0"/>
              </a:spcAft>
              <a:buClr>
                <a:srgbClr val="000000"/>
              </a:buClr>
              <a:buSzPts val="1800"/>
              <a:buChar char="•"/>
              <a:defRPr/>
            </a:lvl4pPr>
            <a:lvl5pPr marL="2286000" lvl="4" indent="-342900" algn="l">
              <a:lnSpc>
                <a:spcPct val="90000"/>
              </a:lnSpc>
              <a:spcBef>
                <a:spcPts val="1000"/>
              </a:spcBef>
              <a:spcAft>
                <a:spcPts val="0"/>
              </a:spcAft>
              <a:buClr>
                <a:srgbClr val="000000"/>
              </a:buClr>
              <a:buSzPts val="1800"/>
              <a:buChar char="•"/>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32" name="Google Shape;32;p15"/>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15630075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mparación">
  <p:cSld name="Comparación">
    <p:spTree>
      <p:nvGrpSpPr>
        <p:cNvPr id="1" name="Shape 33"/>
        <p:cNvGrpSpPr/>
        <p:nvPr/>
      </p:nvGrpSpPr>
      <p:grpSpPr>
        <a:xfrm>
          <a:off x="0" y="0"/>
          <a:ext cx="0" cy="0"/>
          <a:chOff x="0" y="0"/>
          <a:chExt cx="0" cy="0"/>
        </a:xfrm>
      </p:grpSpPr>
      <p:sp>
        <p:nvSpPr>
          <p:cNvPr id="34" name="Google Shape;34;p16"/>
          <p:cNvSpPr txBox="1">
            <a:spLocks noGrp="1"/>
          </p:cNvSpPr>
          <p:nvPr>
            <p:ph type="title"/>
          </p:nvPr>
        </p:nvSpPr>
        <p:spPr>
          <a:xfrm>
            <a:off x="839787" y="365125"/>
            <a:ext cx="10515601" cy="1325563"/>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35" name="Google Shape;35;p16"/>
          <p:cNvSpPr txBox="1">
            <a:spLocks noGrp="1"/>
          </p:cNvSpPr>
          <p:nvPr>
            <p:ph type="body" idx="1"/>
          </p:nvPr>
        </p:nvSpPr>
        <p:spPr>
          <a:xfrm>
            <a:off x="839787" y="1681163"/>
            <a:ext cx="5157789" cy="823913"/>
          </a:xfrm>
          <a:prstGeom prst="rect">
            <a:avLst/>
          </a:prstGeom>
          <a:noFill/>
          <a:ln>
            <a:noFill/>
          </a:ln>
        </p:spPr>
        <p:txBody>
          <a:bodyPr spcFirstLastPara="1" wrap="square" lIns="45700" tIns="45700" rIns="45700" bIns="45700" anchor="b" anchorCtr="0">
            <a:normAutofit/>
          </a:bodyPr>
          <a:lstStyle>
            <a:lvl1pPr marL="457200" lvl="0" indent="-228600" algn="l">
              <a:lnSpc>
                <a:spcPct val="90000"/>
              </a:lnSpc>
              <a:spcBef>
                <a:spcPts val="1000"/>
              </a:spcBef>
              <a:spcAft>
                <a:spcPts val="0"/>
              </a:spcAft>
              <a:buClr>
                <a:srgbClr val="000000"/>
              </a:buClr>
              <a:buSzPts val="2400"/>
              <a:buFont typeface="Calibri"/>
              <a:buNone/>
              <a:defRPr sz="2400" b="1"/>
            </a:lvl1pPr>
            <a:lvl2pPr marL="914400" lvl="1" indent="-228600" algn="l">
              <a:lnSpc>
                <a:spcPct val="90000"/>
              </a:lnSpc>
              <a:spcBef>
                <a:spcPts val="1000"/>
              </a:spcBef>
              <a:spcAft>
                <a:spcPts val="0"/>
              </a:spcAft>
              <a:buClr>
                <a:srgbClr val="000000"/>
              </a:buClr>
              <a:buSzPts val="2400"/>
              <a:buFont typeface="Calibri"/>
              <a:buNone/>
              <a:defRPr sz="2400" b="1"/>
            </a:lvl2pPr>
            <a:lvl3pPr marL="1371600" lvl="2" indent="-228600" algn="l">
              <a:lnSpc>
                <a:spcPct val="90000"/>
              </a:lnSpc>
              <a:spcBef>
                <a:spcPts val="1000"/>
              </a:spcBef>
              <a:spcAft>
                <a:spcPts val="0"/>
              </a:spcAft>
              <a:buClr>
                <a:srgbClr val="000000"/>
              </a:buClr>
              <a:buSzPts val="2400"/>
              <a:buFont typeface="Calibri"/>
              <a:buNone/>
              <a:defRPr sz="2400" b="1"/>
            </a:lvl3pPr>
            <a:lvl4pPr marL="1828800" lvl="3" indent="-228600" algn="l">
              <a:lnSpc>
                <a:spcPct val="90000"/>
              </a:lnSpc>
              <a:spcBef>
                <a:spcPts val="1000"/>
              </a:spcBef>
              <a:spcAft>
                <a:spcPts val="0"/>
              </a:spcAft>
              <a:buClr>
                <a:srgbClr val="000000"/>
              </a:buClr>
              <a:buSzPts val="2400"/>
              <a:buFont typeface="Calibri"/>
              <a:buNone/>
              <a:defRPr sz="2400" b="1"/>
            </a:lvl4pPr>
            <a:lvl5pPr marL="2286000" lvl="4" indent="-228600" algn="l">
              <a:lnSpc>
                <a:spcPct val="90000"/>
              </a:lnSpc>
              <a:spcBef>
                <a:spcPts val="1000"/>
              </a:spcBef>
              <a:spcAft>
                <a:spcPts val="0"/>
              </a:spcAft>
              <a:buClr>
                <a:srgbClr val="000000"/>
              </a:buClr>
              <a:buSzPts val="2400"/>
              <a:buFont typeface="Calibri"/>
              <a:buNone/>
              <a:defRPr sz="2400" b="1"/>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36" name="Google Shape;36;p16"/>
          <p:cNvSpPr txBox="1">
            <a:spLocks noGrp="1"/>
          </p:cNvSpPr>
          <p:nvPr>
            <p:ph type="body" idx="2"/>
          </p:nvPr>
        </p:nvSpPr>
        <p:spPr>
          <a:xfrm>
            <a:off x="6172200" y="1681163"/>
            <a:ext cx="5183188" cy="823913"/>
          </a:xfrm>
          <a:prstGeom prst="rect">
            <a:avLst/>
          </a:prstGeom>
          <a:noFill/>
          <a:ln>
            <a:noFill/>
          </a:ln>
        </p:spPr>
        <p:txBody>
          <a:bodyPr spcFirstLastPara="1" wrap="square" lIns="45700" tIns="45700" rIns="45700" bIns="45700" anchor="b" anchorCtr="0">
            <a:normAutofit/>
          </a:bodyPr>
          <a:lstStyle>
            <a:lvl1pPr marL="457200" lvl="0" indent="-342900" algn="l">
              <a:lnSpc>
                <a:spcPct val="90000"/>
              </a:lnSpc>
              <a:spcBef>
                <a:spcPts val="1000"/>
              </a:spcBef>
              <a:spcAft>
                <a:spcPts val="0"/>
              </a:spcAft>
              <a:buClr>
                <a:srgbClr val="000000"/>
              </a:buClr>
              <a:buSzPts val="1800"/>
              <a:buChar char="•"/>
              <a:defRPr/>
            </a:lvl1pPr>
            <a:lvl2pPr marL="914400" lvl="1" indent="-342900" algn="l">
              <a:lnSpc>
                <a:spcPct val="90000"/>
              </a:lnSpc>
              <a:spcBef>
                <a:spcPts val="1000"/>
              </a:spcBef>
              <a:spcAft>
                <a:spcPts val="0"/>
              </a:spcAft>
              <a:buClr>
                <a:srgbClr val="000000"/>
              </a:buClr>
              <a:buSzPts val="1800"/>
              <a:buChar char="•"/>
              <a:defRPr/>
            </a:lvl2pPr>
            <a:lvl3pPr marL="1371600" lvl="2" indent="-342900" algn="l">
              <a:lnSpc>
                <a:spcPct val="90000"/>
              </a:lnSpc>
              <a:spcBef>
                <a:spcPts val="1000"/>
              </a:spcBef>
              <a:spcAft>
                <a:spcPts val="0"/>
              </a:spcAft>
              <a:buClr>
                <a:srgbClr val="000000"/>
              </a:buClr>
              <a:buSzPts val="1800"/>
              <a:buChar char="•"/>
              <a:defRPr/>
            </a:lvl3pPr>
            <a:lvl4pPr marL="1828800" lvl="3" indent="-342900" algn="l">
              <a:lnSpc>
                <a:spcPct val="90000"/>
              </a:lnSpc>
              <a:spcBef>
                <a:spcPts val="1000"/>
              </a:spcBef>
              <a:spcAft>
                <a:spcPts val="0"/>
              </a:spcAft>
              <a:buClr>
                <a:srgbClr val="000000"/>
              </a:buClr>
              <a:buSzPts val="1800"/>
              <a:buChar char="•"/>
              <a:defRPr/>
            </a:lvl4pPr>
            <a:lvl5pPr marL="2286000" lvl="4" indent="-342900" algn="l">
              <a:lnSpc>
                <a:spcPct val="90000"/>
              </a:lnSpc>
              <a:spcBef>
                <a:spcPts val="1000"/>
              </a:spcBef>
              <a:spcAft>
                <a:spcPts val="0"/>
              </a:spcAft>
              <a:buClr>
                <a:srgbClr val="000000"/>
              </a:buClr>
              <a:buSzPts val="1800"/>
              <a:buChar char="•"/>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37" name="Google Shape;37;p16"/>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36211682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olo el título">
  <p:cSld name="Solo el título">
    <p:spTree>
      <p:nvGrpSpPr>
        <p:cNvPr id="1" name="Shape 38"/>
        <p:cNvGrpSpPr/>
        <p:nvPr/>
      </p:nvGrpSpPr>
      <p:grpSpPr>
        <a:xfrm>
          <a:off x="0" y="0"/>
          <a:ext cx="0" cy="0"/>
          <a:chOff x="0" y="0"/>
          <a:chExt cx="0" cy="0"/>
        </a:xfrm>
      </p:grpSpPr>
      <p:sp>
        <p:nvSpPr>
          <p:cNvPr id="39" name="Google Shape;39;p17"/>
          <p:cNvSpPr txBox="1">
            <a:spLocks noGrp="1"/>
          </p:cNvSpPr>
          <p:nvPr>
            <p:ph type="title"/>
          </p:nvPr>
        </p:nvSpPr>
        <p:spPr>
          <a:xfrm>
            <a:off x="838200" y="365125"/>
            <a:ext cx="10515600" cy="1325563"/>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40" name="Google Shape;40;p17"/>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19500186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En blanco">
  <p:cSld name="En blanco">
    <p:spTree>
      <p:nvGrpSpPr>
        <p:cNvPr id="1" name="Shape 41"/>
        <p:cNvGrpSpPr/>
        <p:nvPr/>
      </p:nvGrpSpPr>
      <p:grpSpPr>
        <a:xfrm>
          <a:off x="0" y="0"/>
          <a:ext cx="0" cy="0"/>
          <a:chOff x="0" y="0"/>
          <a:chExt cx="0" cy="0"/>
        </a:xfrm>
      </p:grpSpPr>
      <p:sp>
        <p:nvSpPr>
          <p:cNvPr id="42" name="Google Shape;42;p18"/>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6200816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ido con título">
  <p:cSld name="Contenido con título">
    <p:spTree>
      <p:nvGrpSpPr>
        <p:cNvPr id="1" name="Shape 43"/>
        <p:cNvGrpSpPr/>
        <p:nvPr/>
      </p:nvGrpSpPr>
      <p:grpSpPr>
        <a:xfrm>
          <a:off x="0" y="0"/>
          <a:ext cx="0" cy="0"/>
          <a:chOff x="0" y="0"/>
          <a:chExt cx="0" cy="0"/>
        </a:xfrm>
      </p:grpSpPr>
      <p:sp>
        <p:nvSpPr>
          <p:cNvPr id="44" name="Google Shape;44;p19"/>
          <p:cNvSpPr txBox="1">
            <a:spLocks noGrp="1"/>
          </p:cNvSpPr>
          <p:nvPr>
            <p:ph type="title"/>
          </p:nvPr>
        </p:nvSpPr>
        <p:spPr>
          <a:xfrm>
            <a:off x="839787" y="457200"/>
            <a:ext cx="3932239" cy="1600200"/>
          </a:xfrm>
          <a:prstGeom prst="rect">
            <a:avLst/>
          </a:prstGeom>
          <a:noFill/>
          <a:ln>
            <a:noFill/>
          </a:ln>
        </p:spPr>
        <p:txBody>
          <a:bodyPr spcFirstLastPara="1" wrap="square" lIns="45700" tIns="45700" rIns="45700" bIns="45700" anchor="b" anchorCtr="0">
            <a:normAutofit/>
          </a:bodyPr>
          <a:lstStyle>
            <a:lvl1pPr lvl="0" algn="l">
              <a:lnSpc>
                <a:spcPct val="90000"/>
              </a:lnSpc>
              <a:spcBef>
                <a:spcPts val="0"/>
              </a:spcBef>
              <a:spcAft>
                <a:spcPts val="0"/>
              </a:spcAft>
              <a:buClr>
                <a:srgbClr val="000000"/>
              </a:buClr>
              <a:buSzPts val="3200"/>
              <a:buFont typeface="Calibri"/>
              <a:buNone/>
              <a:defRPr sz="3200"/>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45" name="Google Shape;45;p19"/>
          <p:cNvSpPr txBox="1">
            <a:spLocks noGrp="1"/>
          </p:cNvSpPr>
          <p:nvPr>
            <p:ph type="body" idx="1"/>
          </p:nvPr>
        </p:nvSpPr>
        <p:spPr>
          <a:xfrm>
            <a:off x="5183187" y="987425"/>
            <a:ext cx="6172201" cy="4873625"/>
          </a:xfrm>
          <a:prstGeom prst="rect">
            <a:avLst/>
          </a:prstGeom>
          <a:noFill/>
          <a:ln>
            <a:noFill/>
          </a:ln>
        </p:spPr>
        <p:txBody>
          <a:bodyPr spcFirstLastPara="1" wrap="square" lIns="45700" tIns="45700" rIns="45700" bIns="45700" anchor="t" anchorCtr="0">
            <a:normAutofit/>
          </a:bodyPr>
          <a:lstStyle>
            <a:lvl1pPr marL="457200" lvl="0" indent="-431800" algn="l">
              <a:lnSpc>
                <a:spcPct val="90000"/>
              </a:lnSpc>
              <a:spcBef>
                <a:spcPts val="1000"/>
              </a:spcBef>
              <a:spcAft>
                <a:spcPts val="0"/>
              </a:spcAft>
              <a:buClr>
                <a:srgbClr val="000000"/>
              </a:buClr>
              <a:buSzPts val="3200"/>
              <a:buChar char="•"/>
              <a:defRPr sz="3200"/>
            </a:lvl1pPr>
            <a:lvl2pPr marL="914400" lvl="1" indent="-431800" algn="l">
              <a:lnSpc>
                <a:spcPct val="90000"/>
              </a:lnSpc>
              <a:spcBef>
                <a:spcPts val="1000"/>
              </a:spcBef>
              <a:spcAft>
                <a:spcPts val="0"/>
              </a:spcAft>
              <a:buClr>
                <a:srgbClr val="000000"/>
              </a:buClr>
              <a:buSzPts val="3200"/>
              <a:buChar char="•"/>
              <a:defRPr sz="3200"/>
            </a:lvl2pPr>
            <a:lvl3pPr marL="1371600" lvl="2" indent="-431800" algn="l">
              <a:lnSpc>
                <a:spcPct val="90000"/>
              </a:lnSpc>
              <a:spcBef>
                <a:spcPts val="1000"/>
              </a:spcBef>
              <a:spcAft>
                <a:spcPts val="0"/>
              </a:spcAft>
              <a:buClr>
                <a:srgbClr val="000000"/>
              </a:buClr>
              <a:buSzPts val="3200"/>
              <a:buChar char="•"/>
              <a:defRPr sz="3200"/>
            </a:lvl3pPr>
            <a:lvl4pPr marL="1828800" lvl="3" indent="-431800" algn="l">
              <a:lnSpc>
                <a:spcPct val="90000"/>
              </a:lnSpc>
              <a:spcBef>
                <a:spcPts val="1000"/>
              </a:spcBef>
              <a:spcAft>
                <a:spcPts val="0"/>
              </a:spcAft>
              <a:buClr>
                <a:srgbClr val="000000"/>
              </a:buClr>
              <a:buSzPts val="3200"/>
              <a:buChar char="•"/>
              <a:defRPr sz="3200"/>
            </a:lvl4pPr>
            <a:lvl5pPr marL="2286000" lvl="4" indent="-431800" algn="l">
              <a:lnSpc>
                <a:spcPct val="90000"/>
              </a:lnSpc>
              <a:spcBef>
                <a:spcPts val="1000"/>
              </a:spcBef>
              <a:spcAft>
                <a:spcPts val="0"/>
              </a:spcAft>
              <a:buClr>
                <a:srgbClr val="000000"/>
              </a:buClr>
              <a:buSzPts val="3200"/>
              <a:buChar char="•"/>
              <a:defRPr sz="3200"/>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46" name="Google Shape;46;p19"/>
          <p:cNvSpPr txBox="1">
            <a:spLocks noGrp="1"/>
          </p:cNvSpPr>
          <p:nvPr>
            <p:ph type="body" idx="2"/>
          </p:nvPr>
        </p:nvSpPr>
        <p:spPr>
          <a:xfrm>
            <a:off x="839787" y="2057400"/>
            <a:ext cx="3932239" cy="3811588"/>
          </a:xfrm>
          <a:prstGeom prst="rect">
            <a:avLst/>
          </a:prstGeom>
          <a:noFill/>
          <a:ln>
            <a:noFill/>
          </a:ln>
        </p:spPr>
        <p:txBody>
          <a:bodyPr spcFirstLastPara="1" wrap="square" lIns="45700" tIns="45700" rIns="45700" bIns="45700" anchor="t" anchorCtr="0">
            <a:normAutofit/>
          </a:bodyPr>
          <a:lstStyle>
            <a:lvl1pPr marL="457200" lvl="0" indent="-342900" algn="l">
              <a:lnSpc>
                <a:spcPct val="90000"/>
              </a:lnSpc>
              <a:spcBef>
                <a:spcPts val="1000"/>
              </a:spcBef>
              <a:spcAft>
                <a:spcPts val="0"/>
              </a:spcAft>
              <a:buClr>
                <a:srgbClr val="000000"/>
              </a:buClr>
              <a:buSzPts val="1800"/>
              <a:buChar char="•"/>
              <a:defRPr/>
            </a:lvl1pPr>
            <a:lvl2pPr marL="914400" lvl="1" indent="-342900" algn="l">
              <a:lnSpc>
                <a:spcPct val="90000"/>
              </a:lnSpc>
              <a:spcBef>
                <a:spcPts val="1000"/>
              </a:spcBef>
              <a:spcAft>
                <a:spcPts val="0"/>
              </a:spcAft>
              <a:buClr>
                <a:srgbClr val="000000"/>
              </a:buClr>
              <a:buSzPts val="1800"/>
              <a:buChar char="•"/>
              <a:defRPr/>
            </a:lvl2pPr>
            <a:lvl3pPr marL="1371600" lvl="2" indent="-342900" algn="l">
              <a:lnSpc>
                <a:spcPct val="90000"/>
              </a:lnSpc>
              <a:spcBef>
                <a:spcPts val="1000"/>
              </a:spcBef>
              <a:spcAft>
                <a:spcPts val="0"/>
              </a:spcAft>
              <a:buClr>
                <a:srgbClr val="000000"/>
              </a:buClr>
              <a:buSzPts val="1800"/>
              <a:buChar char="•"/>
              <a:defRPr/>
            </a:lvl3pPr>
            <a:lvl4pPr marL="1828800" lvl="3" indent="-342900" algn="l">
              <a:lnSpc>
                <a:spcPct val="90000"/>
              </a:lnSpc>
              <a:spcBef>
                <a:spcPts val="1000"/>
              </a:spcBef>
              <a:spcAft>
                <a:spcPts val="0"/>
              </a:spcAft>
              <a:buClr>
                <a:srgbClr val="000000"/>
              </a:buClr>
              <a:buSzPts val="1800"/>
              <a:buChar char="•"/>
              <a:defRPr/>
            </a:lvl4pPr>
            <a:lvl5pPr marL="2286000" lvl="4" indent="-342900" algn="l">
              <a:lnSpc>
                <a:spcPct val="90000"/>
              </a:lnSpc>
              <a:spcBef>
                <a:spcPts val="1000"/>
              </a:spcBef>
              <a:spcAft>
                <a:spcPts val="0"/>
              </a:spcAft>
              <a:buClr>
                <a:srgbClr val="000000"/>
              </a:buClr>
              <a:buSzPts val="1800"/>
              <a:buChar char="•"/>
              <a:defRPr/>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47" name="Google Shape;47;p19"/>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4538898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4E4B22A-7130-4E34-BB9A-14148DF18A0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CA1C656A-F6E6-44F1-B51C-16B073688C04}"/>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921BDE8-0E94-4560-811D-7971CE68C51B}"/>
              </a:ext>
            </a:extLst>
          </p:cNvPr>
          <p:cNvSpPr>
            <a:spLocks noGrp="1"/>
          </p:cNvSpPr>
          <p:nvPr>
            <p:ph type="dt" sz="half" idx="10"/>
          </p:nvPr>
        </p:nvSpPr>
        <p:spPr/>
        <p:txBody>
          <a:bodyPr/>
          <a:lstStyle/>
          <a:p>
            <a:fld id="{BBCC66B9-1565-47A0-B02F-F43CE7555764}" type="datetimeFigureOut">
              <a:rPr lang="fr-FR" smtClean="0"/>
              <a:t>04/05/2025</a:t>
            </a:fld>
            <a:endParaRPr lang="fr-FR"/>
          </a:p>
        </p:txBody>
      </p:sp>
      <p:sp>
        <p:nvSpPr>
          <p:cNvPr id="5" name="Espace réservé du pied de page 4">
            <a:extLst>
              <a:ext uri="{FF2B5EF4-FFF2-40B4-BE49-F238E27FC236}">
                <a16:creationId xmlns:a16="http://schemas.microsoft.com/office/drawing/2014/main" id="{BE928E05-C9CA-48AE-90E6-99625AFAD19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94251A6-20FA-4927-912D-75270B48281E}"/>
              </a:ext>
            </a:extLst>
          </p:cNvPr>
          <p:cNvSpPr>
            <a:spLocks noGrp="1"/>
          </p:cNvSpPr>
          <p:nvPr>
            <p:ph type="sldNum" sz="quarter" idx="12"/>
          </p:nvPr>
        </p:nvSpPr>
        <p:spPr/>
        <p:txBody>
          <a:bodyPr/>
          <a:lstStyle/>
          <a:p>
            <a:fld id="{A2ECE061-91D0-44AD-AF3F-B6407D8745CF}" type="slidenum">
              <a:rPr lang="fr-FR" smtClean="0"/>
              <a:t>‹N°›</a:t>
            </a:fld>
            <a:endParaRPr lang="fr-FR"/>
          </a:p>
        </p:txBody>
      </p:sp>
    </p:spTree>
    <p:extLst>
      <p:ext uri="{BB962C8B-B14F-4D97-AF65-F5344CB8AC3E}">
        <p14:creationId xmlns:p14="http://schemas.microsoft.com/office/powerpoint/2010/main" val="18637093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Imagen con título">
  <p:cSld name="Imagen con título">
    <p:spTree>
      <p:nvGrpSpPr>
        <p:cNvPr id="1" name="Shape 48"/>
        <p:cNvGrpSpPr/>
        <p:nvPr/>
      </p:nvGrpSpPr>
      <p:grpSpPr>
        <a:xfrm>
          <a:off x="0" y="0"/>
          <a:ext cx="0" cy="0"/>
          <a:chOff x="0" y="0"/>
          <a:chExt cx="0" cy="0"/>
        </a:xfrm>
      </p:grpSpPr>
      <p:sp>
        <p:nvSpPr>
          <p:cNvPr id="49" name="Google Shape;49;p20"/>
          <p:cNvSpPr txBox="1">
            <a:spLocks noGrp="1"/>
          </p:cNvSpPr>
          <p:nvPr>
            <p:ph type="title"/>
          </p:nvPr>
        </p:nvSpPr>
        <p:spPr>
          <a:xfrm>
            <a:off x="839787" y="457200"/>
            <a:ext cx="3932239" cy="1600200"/>
          </a:xfrm>
          <a:prstGeom prst="rect">
            <a:avLst/>
          </a:prstGeom>
          <a:noFill/>
          <a:ln>
            <a:noFill/>
          </a:ln>
        </p:spPr>
        <p:txBody>
          <a:bodyPr spcFirstLastPara="1" wrap="square" lIns="45700" tIns="45700" rIns="45700" bIns="45700" anchor="b" anchorCtr="0">
            <a:normAutofit/>
          </a:bodyPr>
          <a:lstStyle>
            <a:lvl1pPr lvl="0" algn="l">
              <a:lnSpc>
                <a:spcPct val="90000"/>
              </a:lnSpc>
              <a:spcBef>
                <a:spcPts val="0"/>
              </a:spcBef>
              <a:spcAft>
                <a:spcPts val="0"/>
              </a:spcAft>
              <a:buClr>
                <a:srgbClr val="000000"/>
              </a:buClr>
              <a:buSzPts val="3200"/>
              <a:buFont typeface="Calibri"/>
              <a:buNone/>
              <a:defRPr sz="3200"/>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50" name="Google Shape;50;p20"/>
          <p:cNvSpPr>
            <a:spLocks noGrp="1"/>
          </p:cNvSpPr>
          <p:nvPr>
            <p:ph type="pic" idx="2"/>
          </p:nvPr>
        </p:nvSpPr>
        <p:spPr>
          <a:xfrm>
            <a:off x="5183187" y="987425"/>
            <a:ext cx="6172201" cy="4873625"/>
          </a:xfrm>
          <a:prstGeom prst="rect">
            <a:avLst/>
          </a:prstGeom>
          <a:noFill/>
          <a:ln>
            <a:noFill/>
          </a:ln>
        </p:spPr>
      </p:sp>
      <p:sp>
        <p:nvSpPr>
          <p:cNvPr id="51" name="Google Shape;51;p20"/>
          <p:cNvSpPr txBox="1">
            <a:spLocks noGrp="1"/>
          </p:cNvSpPr>
          <p:nvPr>
            <p:ph type="body" idx="1"/>
          </p:nvPr>
        </p:nvSpPr>
        <p:spPr>
          <a:xfrm>
            <a:off x="839787" y="2057400"/>
            <a:ext cx="3932239" cy="3811588"/>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000"/>
              </a:spcBef>
              <a:spcAft>
                <a:spcPts val="0"/>
              </a:spcAft>
              <a:buClr>
                <a:srgbClr val="000000"/>
              </a:buClr>
              <a:buSzPts val="1600"/>
              <a:buFont typeface="Calibri"/>
              <a:buNone/>
              <a:defRPr sz="1600"/>
            </a:lvl1pPr>
            <a:lvl2pPr marL="914400" lvl="1" indent="-228600" algn="l">
              <a:lnSpc>
                <a:spcPct val="90000"/>
              </a:lnSpc>
              <a:spcBef>
                <a:spcPts val="1000"/>
              </a:spcBef>
              <a:spcAft>
                <a:spcPts val="0"/>
              </a:spcAft>
              <a:buClr>
                <a:srgbClr val="000000"/>
              </a:buClr>
              <a:buSzPts val="1600"/>
              <a:buFont typeface="Calibri"/>
              <a:buNone/>
              <a:defRPr sz="1600"/>
            </a:lvl2pPr>
            <a:lvl3pPr marL="1371600" lvl="2" indent="-228600" algn="l">
              <a:lnSpc>
                <a:spcPct val="90000"/>
              </a:lnSpc>
              <a:spcBef>
                <a:spcPts val="1000"/>
              </a:spcBef>
              <a:spcAft>
                <a:spcPts val="0"/>
              </a:spcAft>
              <a:buClr>
                <a:srgbClr val="000000"/>
              </a:buClr>
              <a:buSzPts val="1600"/>
              <a:buFont typeface="Calibri"/>
              <a:buNone/>
              <a:defRPr sz="1600"/>
            </a:lvl3pPr>
            <a:lvl4pPr marL="1828800" lvl="3" indent="-228600" algn="l">
              <a:lnSpc>
                <a:spcPct val="90000"/>
              </a:lnSpc>
              <a:spcBef>
                <a:spcPts val="1000"/>
              </a:spcBef>
              <a:spcAft>
                <a:spcPts val="0"/>
              </a:spcAft>
              <a:buClr>
                <a:srgbClr val="000000"/>
              </a:buClr>
              <a:buSzPts val="1600"/>
              <a:buFont typeface="Calibri"/>
              <a:buNone/>
              <a:defRPr sz="1600"/>
            </a:lvl4pPr>
            <a:lvl5pPr marL="2286000" lvl="4" indent="-228600" algn="l">
              <a:lnSpc>
                <a:spcPct val="90000"/>
              </a:lnSpc>
              <a:spcBef>
                <a:spcPts val="1000"/>
              </a:spcBef>
              <a:spcAft>
                <a:spcPts val="0"/>
              </a:spcAft>
              <a:buClr>
                <a:srgbClr val="000000"/>
              </a:buClr>
              <a:buSzPts val="1600"/>
              <a:buFont typeface="Calibri"/>
              <a:buNone/>
              <a:defRPr sz="1600"/>
            </a:lvl5pPr>
            <a:lvl6pPr marL="2743200" lvl="5" indent="-342900" algn="l">
              <a:lnSpc>
                <a:spcPct val="90000"/>
              </a:lnSpc>
              <a:spcBef>
                <a:spcPts val="1000"/>
              </a:spcBef>
              <a:spcAft>
                <a:spcPts val="0"/>
              </a:spcAft>
              <a:buClr>
                <a:srgbClr val="000000"/>
              </a:buClr>
              <a:buSzPts val="1800"/>
              <a:buChar char="•"/>
              <a:defRPr/>
            </a:lvl6pPr>
            <a:lvl7pPr marL="3200400" lvl="6" indent="-342900" algn="l">
              <a:lnSpc>
                <a:spcPct val="90000"/>
              </a:lnSpc>
              <a:spcBef>
                <a:spcPts val="1000"/>
              </a:spcBef>
              <a:spcAft>
                <a:spcPts val="0"/>
              </a:spcAft>
              <a:buClr>
                <a:srgbClr val="000000"/>
              </a:buClr>
              <a:buSzPts val="1800"/>
              <a:buChar char="•"/>
              <a:defRPr/>
            </a:lvl7pPr>
            <a:lvl8pPr marL="3657600" lvl="7" indent="-342900" algn="l">
              <a:lnSpc>
                <a:spcPct val="90000"/>
              </a:lnSpc>
              <a:spcBef>
                <a:spcPts val="1000"/>
              </a:spcBef>
              <a:spcAft>
                <a:spcPts val="0"/>
              </a:spcAft>
              <a:buClr>
                <a:srgbClr val="000000"/>
              </a:buClr>
              <a:buSzPts val="1800"/>
              <a:buChar char="•"/>
              <a:defRPr/>
            </a:lvl8pPr>
            <a:lvl9pPr marL="4114800" lvl="8" indent="-342900" algn="l">
              <a:lnSpc>
                <a:spcPct val="90000"/>
              </a:lnSpc>
              <a:spcBef>
                <a:spcPts val="1000"/>
              </a:spcBef>
              <a:spcAft>
                <a:spcPts val="0"/>
              </a:spcAft>
              <a:buClr>
                <a:srgbClr val="000000"/>
              </a:buClr>
              <a:buSzPts val="1800"/>
              <a:buChar char="•"/>
              <a:defRPr/>
            </a:lvl9pPr>
          </a:lstStyle>
          <a:p>
            <a:endParaRPr/>
          </a:p>
        </p:txBody>
      </p:sp>
      <p:sp>
        <p:nvSpPr>
          <p:cNvPr id="52" name="Google Shape;52;p20"/>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23667647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g2d5045f70c9_0_86"/>
          <p:cNvSpPr txBox="1">
            <a:spLocks noGrp="1"/>
          </p:cNvSpPr>
          <p:nvPr>
            <p:ph type="dt" idx="10"/>
          </p:nvPr>
        </p:nvSpPr>
        <p:spPr>
          <a:xfrm>
            <a:off x="304800" y="4237567"/>
            <a:ext cx="1422300" cy="243300"/>
          </a:xfrm>
          <a:prstGeom prst="rect">
            <a:avLst/>
          </a:prstGeom>
          <a:noFill/>
          <a:ln>
            <a:noFill/>
          </a:ln>
        </p:spPr>
        <p:txBody>
          <a:bodyPr spcFirstLastPara="1" wrap="square" lIns="60950" tIns="30475" rIns="60950" bIns="30475" anchor="ctr" anchorCtr="0">
            <a:noAutofit/>
          </a:bodyPr>
          <a:lstStyle>
            <a:lvl1pPr lvl="0" algn="l">
              <a:lnSpc>
                <a:spcPct val="100000"/>
              </a:lnSpc>
              <a:spcBef>
                <a:spcPts val="0"/>
              </a:spcBef>
              <a:spcAft>
                <a:spcPts val="0"/>
              </a:spcAft>
              <a:buSzPts val="900"/>
              <a:buNone/>
              <a:defRPr sz="900"/>
            </a:lvl1pPr>
            <a:lvl2pPr lvl="1" algn="l">
              <a:lnSpc>
                <a:spcPct val="100000"/>
              </a:lnSpc>
              <a:spcBef>
                <a:spcPts val="0"/>
              </a:spcBef>
              <a:spcAft>
                <a:spcPts val="0"/>
              </a:spcAft>
              <a:buSzPts val="900"/>
              <a:buNone/>
              <a:defRPr sz="900"/>
            </a:lvl2pPr>
            <a:lvl3pPr lvl="2" algn="l">
              <a:lnSpc>
                <a:spcPct val="100000"/>
              </a:lnSpc>
              <a:spcBef>
                <a:spcPts val="0"/>
              </a:spcBef>
              <a:spcAft>
                <a:spcPts val="0"/>
              </a:spcAft>
              <a:buSzPts val="900"/>
              <a:buNone/>
              <a:defRPr sz="900"/>
            </a:lvl3pPr>
            <a:lvl4pPr lvl="3" algn="l">
              <a:lnSpc>
                <a:spcPct val="100000"/>
              </a:lnSpc>
              <a:spcBef>
                <a:spcPts val="0"/>
              </a:spcBef>
              <a:spcAft>
                <a:spcPts val="0"/>
              </a:spcAft>
              <a:buSzPts val="900"/>
              <a:buNone/>
              <a:defRPr sz="900"/>
            </a:lvl4pPr>
            <a:lvl5pPr lvl="4" algn="l">
              <a:lnSpc>
                <a:spcPct val="100000"/>
              </a:lnSpc>
              <a:spcBef>
                <a:spcPts val="0"/>
              </a:spcBef>
              <a:spcAft>
                <a:spcPts val="0"/>
              </a:spcAft>
              <a:buSzPts val="900"/>
              <a:buNone/>
              <a:defRPr sz="900"/>
            </a:lvl5pPr>
            <a:lvl6pPr lvl="5" algn="l">
              <a:lnSpc>
                <a:spcPct val="100000"/>
              </a:lnSpc>
              <a:spcBef>
                <a:spcPts val="0"/>
              </a:spcBef>
              <a:spcAft>
                <a:spcPts val="0"/>
              </a:spcAft>
              <a:buSzPts val="900"/>
              <a:buNone/>
              <a:defRPr sz="900"/>
            </a:lvl6pPr>
            <a:lvl7pPr lvl="6" algn="l">
              <a:lnSpc>
                <a:spcPct val="100000"/>
              </a:lnSpc>
              <a:spcBef>
                <a:spcPts val="0"/>
              </a:spcBef>
              <a:spcAft>
                <a:spcPts val="0"/>
              </a:spcAft>
              <a:buSzPts val="900"/>
              <a:buNone/>
              <a:defRPr sz="900"/>
            </a:lvl7pPr>
            <a:lvl8pPr lvl="7" algn="l">
              <a:lnSpc>
                <a:spcPct val="100000"/>
              </a:lnSpc>
              <a:spcBef>
                <a:spcPts val="0"/>
              </a:spcBef>
              <a:spcAft>
                <a:spcPts val="0"/>
              </a:spcAft>
              <a:buSzPts val="900"/>
              <a:buNone/>
              <a:defRPr sz="900"/>
            </a:lvl8pPr>
            <a:lvl9pPr lvl="8" algn="l">
              <a:lnSpc>
                <a:spcPct val="100000"/>
              </a:lnSpc>
              <a:spcBef>
                <a:spcPts val="0"/>
              </a:spcBef>
              <a:spcAft>
                <a:spcPts val="0"/>
              </a:spcAft>
              <a:buSzPts val="900"/>
              <a:buNone/>
              <a:defRPr sz="900"/>
            </a:lvl9pPr>
          </a:lstStyle>
          <a:p>
            <a:endParaRPr/>
          </a:p>
        </p:txBody>
      </p:sp>
      <p:sp>
        <p:nvSpPr>
          <p:cNvPr id="55" name="Google Shape;55;g2d5045f70c9_0_86"/>
          <p:cNvSpPr txBox="1">
            <a:spLocks noGrp="1"/>
          </p:cNvSpPr>
          <p:nvPr>
            <p:ph type="ftr" idx="11"/>
          </p:nvPr>
        </p:nvSpPr>
        <p:spPr>
          <a:xfrm>
            <a:off x="2082800" y="4237567"/>
            <a:ext cx="1930500" cy="243300"/>
          </a:xfrm>
          <a:prstGeom prst="rect">
            <a:avLst/>
          </a:prstGeom>
          <a:noFill/>
          <a:ln>
            <a:noFill/>
          </a:ln>
        </p:spPr>
        <p:txBody>
          <a:bodyPr spcFirstLastPara="1" wrap="square" lIns="60950" tIns="30475" rIns="60950" bIns="30475" anchor="ctr" anchorCtr="0">
            <a:noAutofit/>
          </a:bodyPr>
          <a:lstStyle>
            <a:lvl1pPr lvl="0" algn="ctr">
              <a:lnSpc>
                <a:spcPct val="100000"/>
              </a:lnSpc>
              <a:spcBef>
                <a:spcPts val="0"/>
              </a:spcBef>
              <a:spcAft>
                <a:spcPts val="0"/>
              </a:spcAft>
              <a:buSzPts val="900"/>
              <a:buNone/>
              <a:defRPr sz="900"/>
            </a:lvl1pPr>
            <a:lvl2pPr lvl="1" algn="l">
              <a:lnSpc>
                <a:spcPct val="100000"/>
              </a:lnSpc>
              <a:spcBef>
                <a:spcPts val="0"/>
              </a:spcBef>
              <a:spcAft>
                <a:spcPts val="0"/>
              </a:spcAft>
              <a:buSzPts val="900"/>
              <a:buNone/>
              <a:defRPr sz="900"/>
            </a:lvl2pPr>
            <a:lvl3pPr lvl="2" algn="l">
              <a:lnSpc>
                <a:spcPct val="100000"/>
              </a:lnSpc>
              <a:spcBef>
                <a:spcPts val="0"/>
              </a:spcBef>
              <a:spcAft>
                <a:spcPts val="0"/>
              </a:spcAft>
              <a:buSzPts val="900"/>
              <a:buNone/>
              <a:defRPr sz="900"/>
            </a:lvl3pPr>
            <a:lvl4pPr lvl="3" algn="l">
              <a:lnSpc>
                <a:spcPct val="100000"/>
              </a:lnSpc>
              <a:spcBef>
                <a:spcPts val="0"/>
              </a:spcBef>
              <a:spcAft>
                <a:spcPts val="0"/>
              </a:spcAft>
              <a:buSzPts val="900"/>
              <a:buNone/>
              <a:defRPr sz="900"/>
            </a:lvl4pPr>
            <a:lvl5pPr lvl="4" algn="l">
              <a:lnSpc>
                <a:spcPct val="100000"/>
              </a:lnSpc>
              <a:spcBef>
                <a:spcPts val="0"/>
              </a:spcBef>
              <a:spcAft>
                <a:spcPts val="0"/>
              </a:spcAft>
              <a:buSzPts val="900"/>
              <a:buNone/>
              <a:defRPr sz="900"/>
            </a:lvl5pPr>
            <a:lvl6pPr lvl="5" algn="l">
              <a:lnSpc>
                <a:spcPct val="100000"/>
              </a:lnSpc>
              <a:spcBef>
                <a:spcPts val="0"/>
              </a:spcBef>
              <a:spcAft>
                <a:spcPts val="0"/>
              </a:spcAft>
              <a:buSzPts val="900"/>
              <a:buNone/>
              <a:defRPr sz="900"/>
            </a:lvl6pPr>
            <a:lvl7pPr lvl="6" algn="l">
              <a:lnSpc>
                <a:spcPct val="100000"/>
              </a:lnSpc>
              <a:spcBef>
                <a:spcPts val="0"/>
              </a:spcBef>
              <a:spcAft>
                <a:spcPts val="0"/>
              </a:spcAft>
              <a:buSzPts val="900"/>
              <a:buNone/>
              <a:defRPr sz="900"/>
            </a:lvl7pPr>
            <a:lvl8pPr lvl="7" algn="l">
              <a:lnSpc>
                <a:spcPct val="100000"/>
              </a:lnSpc>
              <a:spcBef>
                <a:spcPts val="0"/>
              </a:spcBef>
              <a:spcAft>
                <a:spcPts val="0"/>
              </a:spcAft>
              <a:buSzPts val="900"/>
              <a:buNone/>
              <a:defRPr sz="900"/>
            </a:lvl8pPr>
            <a:lvl9pPr lvl="8" algn="l">
              <a:lnSpc>
                <a:spcPct val="100000"/>
              </a:lnSpc>
              <a:spcBef>
                <a:spcPts val="0"/>
              </a:spcBef>
              <a:spcAft>
                <a:spcPts val="0"/>
              </a:spcAft>
              <a:buSzPts val="900"/>
              <a:buNone/>
              <a:defRPr sz="900"/>
            </a:lvl9pPr>
          </a:lstStyle>
          <a:p>
            <a:endParaRPr/>
          </a:p>
        </p:txBody>
      </p:sp>
      <p:sp>
        <p:nvSpPr>
          <p:cNvPr id="56" name="Google Shape;56;g2d5045f70c9_0_86"/>
          <p:cNvSpPr txBox="1">
            <a:spLocks noGrp="1"/>
          </p:cNvSpPr>
          <p:nvPr>
            <p:ph type="sldNum" idx="12"/>
          </p:nvPr>
        </p:nvSpPr>
        <p:spPr>
          <a:xfrm>
            <a:off x="4368800" y="4237567"/>
            <a:ext cx="1422300" cy="243300"/>
          </a:xfrm>
          <a:prstGeom prst="rect">
            <a:avLst/>
          </a:prstGeom>
          <a:noFill/>
          <a:ln>
            <a:noFill/>
          </a:ln>
        </p:spPr>
        <p:txBody>
          <a:bodyPr spcFirstLastPara="1" wrap="square" lIns="60950" tIns="30475" rIns="60950" bIns="304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a:p>
        </p:txBody>
      </p:sp>
    </p:spTree>
    <p:extLst>
      <p:ext uri="{BB962C8B-B14F-4D97-AF65-F5344CB8AC3E}">
        <p14:creationId xmlns:p14="http://schemas.microsoft.com/office/powerpoint/2010/main" val="2664124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431E64-F3C7-4BCE-B310-28A02D55F0C8}"/>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5FF2DB7A-DAA2-41F6-B745-10B777250AD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BEA47C76-5313-42C2-BF3F-BA930AED2738}"/>
              </a:ext>
            </a:extLst>
          </p:cNvPr>
          <p:cNvSpPr>
            <a:spLocks noGrp="1"/>
          </p:cNvSpPr>
          <p:nvPr>
            <p:ph type="dt" sz="half" idx="10"/>
          </p:nvPr>
        </p:nvSpPr>
        <p:spPr/>
        <p:txBody>
          <a:bodyPr/>
          <a:lstStyle/>
          <a:p>
            <a:fld id="{BBCC66B9-1565-47A0-B02F-F43CE7555764}" type="datetimeFigureOut">
              <a:rPr lang="fr-FR" smtClean="0"/>
              <a:t>04/05/2025</a:t>
            </a:fld>
            <a:endParaRPr lang="fr-FR"/>
          </a:p>
        </p:txBody>
      </p:sp>
      <p:sp>
        <p:nvSpPr>
          <p:cNvPr id="5" name="Espace réservé du pied de page 4">
            <a:extLst>
              <a:ext uri="{FF2B5EF4-FFF2-40B4-BE49-F238E27FC236}">
                <a16:creationId xmlns:a16="http://schemas.microsoft.com/office/drawing/2014/main" id="{762CF55D-6494-47E5-8EC1-E40582E1E3F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30F132D-7224-42FC-A59F-C1B06590781A}"/>
              </a:ext>
            </a:extLst>
          </p:cNvPr>
          <p:cNvSpPr>
            <a:spLocks noGrp="1"/>
          </p:cNvSpPr>
          <p:nvPr>
            <p:ph type="sldNum" sz="quarter" idx="12"/>
          </p:nvPr>
        </p:nvSpPr>
        <p:spPr/>
        <p:txBody>
          <a:bodyPr/>
          <a:lstStyle/>
          <a:p>
            <a:fld id="{A2ECE061-91D0-44AD-AF3F-B6407D8745CF}" type="slidenum">
              <a:rPr lang="fr-FR" smtClean="0"/>
              <a:t>‹N°›</a:t>
            </a:fld>
            <a:endParaRPr lang="fr-FR"/>
          </a:p>
        </p:txBody>
      </p:sp>
    </p:spTree>
    <p:extLst>
      <p:ext uri="{BB962C8B-B14F-4D97-AF65-F5344CB8AC3E}">
        <p14:creationId xmlns:p14="http://schemas.microsoft.com/office/powerpoint/2010/main" val="3883227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85BE22-EDEC-482C-AE53-A856A88C29C4}"/>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AF25788-BDED-4F81-83FE-DB46DFE26C87}"/>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7265BE6A-5E43-4CBF-894B-AF16E4FABD95}"/>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BF69F1E8-8CF2-4DFE-934D-D18F6EA1A2C5}"/>
              </a:ext>
            </a:extLst>
          </p:cNvPr>
          <p:cNvSpPr>
            <a:spLocks noGrp="1"/>
          </p:cNvSpPr>
          <p:nvPr>
            <p:ph type="dt" sz="half" idx="10"/>
          </p:nvPr>
        </p:nvSpPr>
        <p:spPr/>
        <p:txBody>
          <a:bodyPr/>
          <a:lstStyle/>
          <a:p>
            <a:fld id="{BBCC66B9-1565-47A0-B02F-F43CE7555764}" type="datetimeFigureOut">
              <a:rPr lang="fr-FR" smtClean="0"/>
              <a:t>04/05/2025</a:t>
            </a:fld>
            <a:endParaRPr lang="fr-FR"/>
          </a:p>
        </p:txBody>
      </p:sp>
      <p:sp>
        <p:nvSpPr>
          <p:cNvPr id="6" name="Espace réservé du pied de page 5">
            <a:extLst>
              <a:ext uri="{FF2B5EF4-FFF2-40B4-BE49-F238E27FC236}">
                <a16:creationId xmlns:a16="http://schemas.microsoft.com/office/drawing/2014/main" id="{85492927-2226-407A-95FB-014673D8D276}"/>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DEB46EF7-82BC-41FE-A9EE-B1C18F67C2DE}"/>
              </a:ext>
            </a:extLst>
          </p:cNvPr>
          <p:cNvSpPr>
            <a:spLocks noGrp="1"/>
          </p:cNvSpPr>
          <p:nvPr>
            <p:ph type="sldNum" sz="quarter" idx="12"/>
          </p:nvPr>
        </p:nvSpPr>
        <p:spPr/>
        <p:txBody>
          <a:bodyPr/>
          <a:lstStyle/>
          <a:p>
            <a:fld id="{A2ECE061-91D0-44AD-AF3F-B6407D8745CF}" type="slidenum">
              <a:rPr lang="fr-FR" smtClean="0"/>
              <a:t>‹N°›</a:t>
            </a:fld>
            <a:endParaRPr lang="fr-FR"/>
          </a:p>
        </p:txBody>
      </p:sp>
    </p:spTree>
    <p:extLst>
      <p:ext uri="{BB962C8B-B14F-4D97-AF65-F5344CB8AC3E}">
        <p14:creationId xmlns:p14="http://schemas.microsoft.com/office/powerpoint/2010/main" val="4224766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FB137A-19EF-4A51-9E77-C2AB3B54C33F}"/>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950F0EFF-11D0-4DF0-8E84-9E79A35F58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DBC602CE-A4A7-40DB-B7B1-C33696F60F25}"/>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BEBE4A6D-295E-44FD-9ABF-D84F16E1F02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EA30D623-97C6-40BC-9885-00992D812661}"/>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F3F4E66C-56F1-40A9-9353-E8E870F50DBB}"/>
              </a:ext>
            </a:extLst>
          </p:cNvPr>
          <p:cNvSpPr>
            <a:spLocks noGrp="1"/>
          </p:cNvSpPr>
          <p:nvPr>
            <p:ph type="dt" sz="half" idx="10"/>
          </p:nvPr>
        </p:nvSpPr>
        <p:spPr/>
        <p:txBody>
          <a:bodyPr/>
          <a:lstStyle/>
          <a:p>
            <a:fld id="{BBCC66B9-1565-47A0-B02F-F43CE7555764}" type="datetimeFigureOut">
              <a:rPr lang="fr-FR" smtClean="0"/>
              <a:t>04/05/2025</a:t>
            </a:fld>
            <a:endParaRPr lang="fr-FR"/>
          </a:p>
        </p:txBody>
      </p:sp>
      <p:sp>
        <p:nvSpPr>
          <p:cNvPr id="8" name="Espace réservé du pied de page 7">
            <a:extLst>
              <a:ext uri="{FF2B5EF4-FFF2-40B4-BE49-F238E27FC236}">
                <a16:creationId xmlns:a16="http://schemas.microsoft.com/office/drawing/2014/main" id="{66C6991B-FE28-4407-A15E-811020C3634E}"/>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A8FE9633-C73F-494C-BE9F-CE628423B8C8}"/>
              </a:ext>
            </a:extLst>
          </p:cNvPr>
          <p:cNvSpPr>
            <a:spLocks noGrp="1"/>
          </p:cNvSpPr>
          <p:nvPr>
            <p:ph type="sldNum" sz="quarter" idx="12"/>
          </p:nvPr>
        </p:nvSpPr>
        <p:spPr/>
        <p:txBody>
          <a:bodyPr/>
          <a:lstStyle/>
          <a:p>
            <a:fld id="{A2ECE061-91D0-44AD-AF3F-B6407D8745CF}" type="slidenum">
              <a:rPr lang="fr-FR" smtClean="0"/>
              <a:t>‹N°›</a:t>
            </a:fld>
            <a:endParaRPr lang="fr-FR"/>
          </a:p>
        </p:txBody>
      </p:sp>
    </p:spTree>
    <p:extLst>
      <p:ext uri="{BB962C8B-B14F-4D97-AF65-F5344CB8AC3E}">
        <p14:creationId xmlns:p14="http://schemas.microsoft.com/office/powerpoint/2010/main" val="44311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300395-61AE-4CDF-846B-7B6AA048AF8D}"/>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E0BA547C-BD06-484C-935A-5A85EA734B42}"/>
              </a:ext>
            </a:extLst>
          </p:cNvPr>
          <p:cNvSpPr>
            <a:spLocks noGrp="1"/>
          </p:cNvSpPr>
          <p:nvPr>
            <p:ph type="dt" sz="half" idx="10"/>
          </p:nvPr>
        </p:nvSpPr>
        <p:spPr/>
        <p:txBody>
          <a:bodyPr/>
          <a:lstStyle/>
          <a:p>
            <a:fld id="{BBCC66B9-1565-47A0-B02F-F43CE7555764}" type="datetimeFigureOut">
              <a:rPr lang="fr-FR" smtClean="0"/>
              <a:t>04/05/2025</a:t>
            </a:fld>
            <a:endParaRPr lang="fr-FR"/>
          </a:p>
        </p:txBody>
      </p:sp>
      <p:sp>
        <p:nvSpPr>
          <p:cNvPr id="4" name="Espace réservé du pied de page 3">
            <a:extLst>
              <a:ext uri="{FF2B5EF4-FFF2-40B4-BE49-F238E27FC236}">
                <a16:creationId xmlns:a16="http://schemas.microsoft.com/office/drawing/2014/main" id="{47AE66ED-BB4F-47C4-BEF3-08B6D5C0CA37}"/>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E0ED71F8-6E42-4FE4-B124-D273272C75CA}"/>
              </a:ext>
            </a:extLst>
          </p:cNvPr>
          <p:cNvSpPr>
            <a:spLocks noGrp="1"/>
          </p:cNvSpPr>
          <p:nvPr>
            <p:ph type="sldNum" sz="quarter" idx="12"/>
          </p:nvPr>
        </p:nvSpPr>
        <p:spPr/>
        <p:txBody>
          <a:bodyPr/>
          <a:lstStyle/>
          <a:p>
            <a:fld id="{A2ECE061-91D0-44AD-AF3F-B6407D8745CF}" type="slidenum">
              <a:rPr lang="fr-FR" smtClean="0"/>
              <a:t>‹N°›</a:t>
            </a:fld>
            <a:endParaRPr lang="fr-FR"/>
          </a:p>
        </p:txBody>
      </p:sp>
    </p:spTree>
    <p:extLst>
      <p:ext uri="{BB962C8B-B14F-4D97-AF65-F5344CB8AC3E}">
        <p14:creationId xmlns:p14="http://schemas.microsoft.com/office/powerpoint/2010/main" val="5067089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EF8F37D-5BFA-481E-8E36-34F14D156D85}"/>
              </a:ext>
            </a:extLst>
          </p:cNvPr>
          <p:cNvSpPr>
            <a:spLocks noGrp="1"/>
          </p:cNvSpPr>
          <p:nvPr>
            <p:ph type="dt" sz="half" idx="10"/>
          </p:nvPr>
        </p:nvSpPr>
        <p:spPr/>
        <p:txBody>
          <a:bodyPr/>
          <a:lstStyle/>
          <a:p>
            <a:fld id="{BBCC66B9-1565-47A0-B02F-F43CE7555764}" type="datetimeFigureOut">
              <a:rPr lang="fr-FR" smtClean="0"/>
              <a:t>04/05/2025</a:t>
            </a:fld>
            <a:endParaRPr lang="fr-FR"/>
          </a:p>
        </p:txBody>
      </p:sp>
      <p:sp>
        <p:nvSpPr>
          <p:cNvPr id="3" name="Espace réservé du pied de page 2">
            <a:extLst>
              <a:ext uri="{FF2B5EF4-FFF2-40B4-BE49-F238E27FC236}">
                <a16:creationId xmlns:a16="http://schemas.microsoft.com/office/drawing/2014/main" id="{13997D0E-9735-4C14-A3C3-C780859A52A6}"/>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8171E094-C28E-4A1A-BEDB-C72973846964}"/>
              </a:ext>
            </a:extLst>
          </p:cNvPr>
          <p:cNvSpPr>
            <a:spLocks noGrp="1"/>
          </p:cNvSpPr>
          <p:nvPr>
            <p:ph type="sldNum" sz="quarter" idx="12"/>
          </p:nvPr>
        </p:nvSpPr>
        <p:spPr/>
        <p:txBody>
          <a:bodyPr/>
          <a:lstStyle/>
          <a:p>
            <a:fld id="{A2ECE061-91D0-44AD-AF3F-B6407D8745CF}" type="slidenum">
              <a:rPr lang="fr-FR" smtClean="0"/>
              <a:t>‹N°›</a:t>
            </a:fld>
            <a:endParaRPr lang="fr-FR"/>
          </a:p>
        </p:txBody>
      </p:sp>
    </p:spTree>
    <p:extLst>
      <p:ext uri="{BB962C8B-B14F-4D97-AF65-F5344CB8AC3E}">
        <p14:creationId xmlns:p14="http://schemas.microsoft.com/office/powerpoint/2010/main" val="996218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39CB24-512D-4318-8218-4FD10A55721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C3BFB03-2549-4DBE-9B88-0A829466CB4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56890EF-F709-4566-8BDF-ED01E96D3D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AB26F07-2C2B-4960-8537-65B043ECB16D}"/>
              </a:ext>
            </a:extLst>
          </p:cNvPr>
          <p:cNvSpPr>
            <a:spLocks noGrp="1"/>
          </p:cNvSpPr>
          <p:nvPr>
            <p:ph type="dt" sz="half" idx="10"/>
          </p:nvPr>
        </p:nvSpPr>
        <p:spPr/>
        <p:txBody>
          <a:bodyPr/>
          <a:lstStyle/>
          <a:p>
            <a:fld id="{BBCC66B9-1565-47A0-B02F-F43CE7555764}" type="datetimeFigureOut">
              <a:rPr lang="fr-FR" smtClean="0"/>
              <a:t>04/05/2025</a:t>
            </a:fld>
            <a:endParaRPr lang="fr-FR"/>
          </a:p>
        </p:txBody>
      </p:sp>
      <p:sp>
        <p:nvSpPr>
          <p:cNvPr id="6" name="Espace réservé du pied de page 5">
            <a:extLst>
              <a:ext uri="{FF2B5EF4-FFF2-40B4-BE49-F238E27FC236}">
                <a16:creationId xmlns:a16="http://schemas.microsoft.com/office/drawing/2014/main" id="{9EF3837C-6131-488A-ABAD-B3D8E6BFD99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FAB54D2-EB89-4A6B-B146-0EF90733AC97}"/>
              </a:ext>
            </a:extLst>
          </p:cNvPr>
          <p:cNvSpPr>
            <a:spLocks noGrp="1"/>
          </p:cNvSpPr>
          <p:nvPr>
            <p:ph type="sldNum" sz="quarter" idx="12"/>
          </p:nvPr>
        </p:nvSpPr>
        <p:spPr/>
        <p:txBody>
          <a:bodyPr/>
          <a:lstStyle/>
          <a:p>
            <a:fld id="{A2ECE061-91D0-44AD-AF3F-B6407D8745CF}" type="slidenum">
              <a:rPr lang="fr-FR" smtClean="0"/>
              <a:t>‹N°›</a:t>
            </a:fld>
            <a:endParaRPr lang="fr-FR"/>
          </a:p>
        </p:txBody>
      </p:sp>
    </p:spTree>
    <p:extLst>
      <p:ext uri="{BB962C8B-B14F-4D97-AF65-F5344CB8AC3E}">
        <p14:creationId xmlns:p14="http://schemas.microsoft.com/office/powerpoint/2010/main" val="1132151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9A7EB58-B94C-4226-88F8-7E435A57719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2209919D-F232-4468-8F4E-8F56035428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C42D36B5-16CF-4863-9AA2-25311C7CC6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21E5CD2-93BF-43CC-9411-CAA3C60DDA6A}"/>
              </a:ext>
            </a:extLst>
          </p:cNvPr>
          <p:cNvSpPr>
            <a:spLocks noGrp="1"/>
          </p:cNvSpPr>
          <p:nvPr>
            <p:ph type="dt" sz="half" idx="10"/>
          </p:nvPr>
        </p:nvSpPr>
        <p:spPr/>
        <p:txBody>
          <a:bodyPr/>
          <a:lstStyle/>
          <a:p>
            <a:fld id="{BBCC66B9-1565-47A0-B02F-F43CE7555764}" type="datetimeFigureOut">
              <a:rPr lang="fr-FR" smtClean="0"/>
              <a:t>04/05/2025</a:t>
            </a:fld>
            <a:endParaRPr lang="fr-FR"/>
          </a:p>
        </p:txBody>
      </p:sp>
      <p:sp>
        <p:nvSpPr>
          <p:cNvPr id="6" name="Espace réservé du pied de page 5">
            <a:extLst>
              <a:ext uri="{FF2B5EF4-FFF2-40B4-BE49-F238E27FC236}">
                <a16:creationId xmlns:a16="http://schemas.microsoft.com/office/drawing/2014/main" id="{C4E2EE68-DE1B-4371-98C9-59EC096D0C9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5C08F0FC-C5C7-4A49-AEC2-B3775F5EB313}"/>
              </a:ext>
            </a:extLst>
          </p:cNvPr>
          <p:cNvSpPr>
            <a:spLocks noGrp="1"/>
          </p:cNvSpPr>
          <p:nvPr>
            <p:ph type="sldNum" sz="quarter" idx="12"/>
          </p:nvPr>
        </p:nvSpPr>
        <p:spPr/>
        <p:txBody>
          <a:bodyPr/>
          <a:lstStyle/>
          <a:p>
            <a:fld id="{A2ECE061-91D0-44AD-AF3F-B6407D8745CF}" type="slidenum">
              <a:rPr lang="fr-FR" smtClean="0"/>
              <a:t>‹N°›</a:t>
            </a:fld>
            <a:endParaRPr lang="fr-FR"/>
          </a:p>
        </p:txBody>
      </p:sp>
    </p:spTree>
    <p:extLst>
      <p:ext uri="{BB962C8B-B14F-4D97-AF65-F5344CB8AC3E}">
        <p14:creationId xmlns:p14="http://schemas.microsoft.com/office/powerpoint/2010/main" val="3547985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07D4DED0-A7E0-41BC-8371-576068CB1E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D91C4714-C260-4651-983A-394A0194B2B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ABA4F4C-F36A-4B01-9430-032B9AD2924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CC66B9-1565-47A0-B02F-F43CE7555764}" type="datetimeFigureOut">
              <a:rPr lang="fr-FR" smtClean="0"/>
              <a:t>04/05/2025</a:t>
            </a:fld>
            <a:endParaRPr lang="fr-FR"/>
          </a:p>
        </p:txBody>
      </p:sp>
      <p:sp>
        <p:nvSpPr>
          <p:cNvPr id="5" name="Espace réservé du pied de page 4">
            <a:extLst>
              <a:ext uri="{FF2B5EF4-FFF2-40B4-BE49-F238E27FC236}">
                <a16:creationId xmlns:a16="http://schemas.microsoft.com/office/drawing/2014/main" id="{83E89256-CC6C-4831-9085-9716D6D215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2F517CCC-7C7C-435F-90E8-DAF27269764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ECE061-91D0-44AD-AF3F-B6407D8745CF}" type="slidenum">
              <a:rPr lang="fr-FR" smtClean="0"/>
              <a:t>‹N°›</a:t>
            </a:fld>
            <a:endParaRPr lang="fr-FR"/>
          </a:p>
        </p:txBody>
      </p:sp>
    </p:spTree>
    <p:extLst>
      <p:ext uri="{BB962C8B-B14F-4D97-AF65-F5344CB8AC3E}">
        <p14:creationId xmlns:p14="http://schemas.microsoft.com/office/powerpoint/2010/main" val="12198202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838200" y="365125"/>
            <a:ext cx="10515600" cy="1325563"/>
          </a:xfrm>
          <a:prstGeom prst="rect">
            <a:avLst/>
          </a:prstGeom>
          <a:noFill/>
          <a:ln>
            <a:noFill/>
          </a:ln>
        </p:spPr>
        <p:txBody>
          <a:bodyPr spcFirstLastPara="1" wrap="square" lIns="45700" tIns="45700" rIns="45700" bIns="45700" anchor="ctr" anchorCtr="0">
            <a:normAutofit/>
          </a:bodyPr>
          <a:lstStyle>
            <a:lvl1pPr marR="0" lvl="0"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1pPr>
            <a:lvl2pPr marR="0" lvl="1"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2pPr>
            <a:lvl3pPr marR="0" lvl="2"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3pPr>
            <a:lvl4pPr marR="0" lvl="3"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4pPr>
            <a:lvl5pPr marR="0" lvl="4"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5pPr>
            <a:lvl6pPr marR="0" lvl="5"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6pPr>
            <a:lvl7pPr marR="0" lvl="6"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7pPr>
            <a:lvl8pPr marR="0" lvl="7"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8pPr>
            <a:lvl9pPr marR="0" lvl="8"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9pPr>
          </a:lstStyle>
          <a:p>
            <a:endParaRPr/>
          </a:p>
        </p:txBody>
      </p:sp>
      <p:sp>
        <p:nvSpPr>
          <p:cNvPr id="7" name="Google Shape;7;p9"/>
          <p:cNvSpPr txBox="1">
            <a:spLocks noGrp="1"/>
          </p:cNvSpPr>
          <p:nvPr>
            <p:ph type="body" idx="1"/>
          </p:nvPr>
        </p:nvSpPr>
        <p:spPr>
          <a:xfrm>
            <a:off x="838200" y="1825625"/>
            <a:ext cx="10515600" cy="4351338"/>
          </a:xfrm>
          <a:prstGeom prst="rect">
            <a:avLst/>
          </a:prstGeom>
          <a:noFill/>
          <a:ln>
            <a:noFill/>
          </a:ln>
        </p:spPr>
        <p:txBody>
          <a:bodyPr spcFirstLastPara="1" wrap="square" lIns="45700" tIns="45700" rIns="45700" bIns="45700" anchor="t" anchorCtr="0">
            <a:normAutofit/>
          </a:bodyPr>
          <a:lstStyle>
            <a:lvl1pPr marL="457200" marR="0" lvl="0"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1pPr>
            <a:lvl2pPr marL="914400" marR="0" lvl="1"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2pPr>
            <a:lvl3pPr marL="1371600" marR="0" lvl="2"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3pPr>
            <a:lvl4pPr marL="1828800" marR="0" lvl="3"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4pPr>
            <a:lvl5pPr marL="2286000" marR="0" lvl="4"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5pPr>
            <a:lvl6pPr marL="2743200" marR="0" lvl="5"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endParaRPr/>
          </a:p>
        </p:txBody>
      </p:sp>
      <p:sp>
        <p:nvSpPr>
          <p:cNvPr id="8" name="Google Shape;8;p9"/>
          <p:cNvSpPr txBox="1">
            <a:spLocks noGrp="1"/>
          </p:cNvSpPr>
          <p:nvPr>
            <p:ph type="sldNum" idx="12"/>
          </p:nvPr>
        </p:nvSpPr>
        <p:spPr>
          <a:xfrm>
            <a:off x="11095176" y="6414760"/>
            <a:ext cx="258624" cy="248305"/>
          </a:xfrm>
          <a:prstGeom prst="rect">
            <a:avLst/>
          </a:prstGeom>
          <a:noFill/>
          <a:ln>
            <a:noFill/>
          </a:ln>
        </p:spPr>
        <p:txBody>
          <a:bodyPr spcFirstLastPara="1" wrap="square" lIns="45700" tIns="45700" rIns="45700" bIns="45700" anchor="ctr" anchorCtr="0">
            <a:spAutoFit/>
          </a:bodyPr>
          <a:lstStyle>
            <a:lvl1pPr marL="0" marR="0" lvl="0"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a:t>
            </a:fld>
            <a:endParaRPr sz="1400">
              <a:solidFill>
                <a:srgbClr val="000000"/>
              </a:solidFill>
              <a:latin typeface="Arial"/>
              <a:ea typeface="Arial"/>
              <a:cs typeface="Arial"/>
              <a:sym typeface="Arial"/>
            </a:endParaRPr>
          </a:p>
        </p:txBody>
      </p:sp>
    </p:spTree>
    <p:extLst>
      <p:ext uri="{BB962C8B-B14F-4D97-AF65-F5344CB8AC3E}">
        <p14:creationId xmlns:p14="http://schemas.microsoft.com/office/powerpoint/2010/main" val="277814842"/>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CC"/>
        </a:solidFill>
        <a:effectLst/>
      </p:bgPr>
    </p:bg>
    <p:spTree>
      <p:nvGrpSpPr>
        <p:cNvPr id="1" name="Shape 60"/>
        <p:cNvGrpSpPr/>
        <p:nvPr/>
      </p:nvGrpSpPr>
      <p:grpSpPr>
        <a:xfrm>
          <a:off x="0" y="0"/>
          <a:ext cx="0" cy="0"/>
          <a:chOff x="0" y="0"/>
          <a:chExt cx="0" cy="0"/>
        </a:xfrm>
      </p:grpSpPr>
      <p:sp>
        <p:nvSpPr>
          <p:cNvPr id="61" name="Google Shape;61;g2d5045f70c9_0_0"/>
          <p:cNvSpPr txBox="1"/>
          <p:nvPr/>
        </p:nvSpPr>
        <p:spPr>
          <a:xfrm>
            <a:off x="7286974" y="2453579"/>
            <a:ext cx="5053324" cy="3037200"/>
          </a:xfrm>
          <a:prstGeom prst="rect">
            <a:avLst/>
          </a:prstGeom>
          <a:noFill/>
          <a:ln>
            <a:noFill/>
          </a:ln>
        </p:spPr>
        <p:txBody>
          <a:bodyPr spcFirstLastPara="1" wrap="square" lIns="30475" tIns="30475" rIns="30475" bIns="30475" anchor="t" anchorCtr="0">
            <a:noAutofit/>
          </a:bodyPr>
          <a:lstStyle/>
          <a:p>
            <a:pPr marL="0" marR="0" lvl="0" indent="0" algn="l" defTabSz="914400" rtl="0" eaLnBrk="1" fontAlgn="auto" latinLnBrk="0" hangingPunct="1">
              <a:lnSpc>
                <a:spcPct val="115000"/>
              </a:lnSpc>
              <a:spcBef>
                <a:spcPts val="0"/>
              </a:spcBef>
              <a:spcAft>
                <a:spcPts val="0"/>
              </a:spcAft>
              <a:buClr>
                <a:srgbClr val="000000"/>
              </a:buClr>
              <a:buSzPts val="2090"/>
              <a:buFont typeface="Arial"/>
              <a:buNone/>
              <a:tabLst/>
              <a:defRPr/>
            </a:pPr>
            <a:r>
              <a:rPr kumimoji="0" lang="en-US" sz="2890" b="0" i="0" u="none" strike="noStrike" kern="0" cap="none" spc="0" normalizeH="0" baseline="0" noProof="0" dirty="0">
                <a:ln>
                  <a:noFill/>
                </a:ln>
                <a:solidFill>
                  <a:srgbClr val="FFFFFF"/>
                </a:solidFill>
                <a:effectLst/>
                <a:uLnTx/>
                <a:uFillTx/>
                <a:latin typeface="Open Sans SemiBold"/>
                <a:ea typeface="Open Sans SemiBold"/>
                <a:cs typeface="Open Sans SemiBold"/>
                <a:sym typeface="Open Sans SemiBold"/>
              </a:rPr>
              <a:t>ETO Task Force – Risk – Flexibility - TRL</a:t>
            </a:r>
            <a:endParaRPr kumimoji="0" lang="fr-FR" sz="2160" b="0" i="0" u="none" strike="noStrike" kern="0" cap="none" spc="0" normalizeH="0" baseline="0" noProof="0" dirty="0">
              <a:ln>
                <a:noFill/>
              </a:ln>
              <a:solidFill>
                <a:srgbClr val="FFFFFF"/>
              </a:solidFill>
              <a:effectLst/>
              <a:uLnTx/>
              <a:uFillTx/>
              <a:latin typeface="Open Sans SemiBold"/>
              <a:ea typeface="Open Sans SemiBold"/>
              <a:cs typeface="Open Sans SemiBold"/>
              <a:sym typeface="Open Sans SemiBold"/>
            </a:endParaRPr>
          </a:p>
        </p:txBody>
      </p:sp>
      <p:sp>
        <p:nvSpPr>
          <p:cNvPr id="62" name="Google Shape;62;g2d5045f70c9_0_0"/>
          <p:cNvSpPr txBox="1"/>
          <p:nvPr/>
        </p:nvSpPr>
        <p:spPr>
          <a:xfrm>
            <a:off x="6200324" y="5022963"/>
            <a:ext cx="5424300" cy="482100"/>
          </a:xfrm>
          <a:prstGeom prst="rect">
            <a:avLst/>
          </a:prstGeom>
          <a:noFill/>
          <a:ln>
            <a:noFill/>
          </a:ln>
        </p:spPr>
        <p:txBody>
          <a:bodyPr spcFirstLastPara="1" wrap="square" lIns="30475" tIns="30475" rIns="30475" bIns="30475" anchor="t" anchorCtr="0">
            <a:noAutofit/>
          </a:bodyPr>
          <a:lstStyle/>
          <a:p>
            <a:pPr marL="0" marR="0" lvl="0" indent="0" algn="r" defTabSz="914400" rtl="0" eaLnBrk="1" fontAlgn="auto" latinLnBrk="0" hangingPunct="1">
              <a:lnSpc>
                <a:spcPct val="115000"/>
              </a:lnSpc>
              <a:spcBef>
                <a:spcPts val="0"/>
              </a:spcBef>
              <a:spcAft>
                <a:spcPts val="0"/>
              </a:spcAft>
              <a:buClr>
                <a:srgbClr val="000000"/>
              </a:buClr>
              <a:buSzPts val="1900"/>
              <a:buFont typeface="Arial"/>
              <a:buNone/>
              <a:tabLst/>
              <a:defRPr/>
            </a:pPr>
            <a:r>
              <a:rPr kumimoji="0" lang="en-US" sz="1600" b="0" i="0" u="none" strike="noStrike" kern="0" cap="none" spc="0" normalizeH="0" baseline="0" noProof="0" dirty="0">
                <a:ln>
                  <a:noFill/>
                </a:ln>
                <a:solidFill>
                  <a:srgbClr val="FFFFFF"/>
                </a:solidFill>
                <a:effectLst/>
                <a:uLnTx/>
                <a:uFillTx/>
                <a:latin typeface="Arial"/>
                <a:cs typeface="Arial"/>
                <a:sym typeface="Arial"/>
              </a:rPr>
              <a:t>Ghada Mahmoud  on behalf of </a:t>
            </a:r>
            <a:r>
              <a:rPr kumimoji="0" lang="fr-FR" sz="1600" b="0" i="0" u="none" strike="noStrike" kern="0" cap="none" spc="0" normalizeH="0" baseline="0" noProof="0" dirty="0">
                <a:ln>
                  <a:noFill/>
                </a:ln>
                <a:solidFill>
                  <a:srgbClr val="FFFFFF"/>
                </a:solidFill>
                <a:effectLst/>
                <a:uLnTx/>
                <a:uFillTx/>
                <a:latin typeface="Arial"/>
                <a:cs typeface="Arial"/>
                <a:sym typeface="Arial"/>
              </a:rPr>
              <a:t>the Project Office</a:t>
            </a:r>
          </a:p>
          <a:p>
            <a:pPr marL="0" marR="0" lvl="0" indent="0" algn="r" defTabSz="914400" rtl="0" eaLnBrk="1" fontAlgn="auto" latinLnBrk="0" hangingPunct="1">
              <a:lnSpc>
                <a:spcPct val="115000"/>
              </a:lnSpc>
              <a:spcBef>
                <a:spcPts val="0"/>
              </a:spcBef>
              <a:spcAft>
                <a:spcPts val="0"/>
              </a:spcAft>
              <a:buClr>
                <a:srgbClr val="000000"/>
              </a:buClr>
              <a:buSzPts val="1900"/>
              <a:buFont typeface="Arial"/>
              <a:buNone/>
              <a:tabLst/>
              <a:defRPr/>
            </a:pPr>
            <a:r>
              <a:rPr kumimoji="0" lang="fr-FR" sz="1600" b="0" i="0" u="none" strike="noStrike" kern="0" cap="none" spc="0" normalizeH="0" baseline="0" noProof="0" dirty="0">
                <a:ln>
                  <a:noFill/>
                </a:ln>
                <a:solidFill>
                  <a:srgbClr val="FFFFFF"/>
                </a:solidFill>
                <a:effectLst/>
                <a:uLnTx/>
                <a:uFillTx/>
                <a:latin typeface="Arial"/>
                <a:cs typeface="Arial"/>
                <a:sym typeface="Arial"/>
              </a:rPr>
              <a:t>ghada.mahmoud@apc.in2p3.fr</a:t>
            </a:r>
          </a:p>
          <a:p>
            <a:pPr marL="0" marR="0" lvl="0" indent="0" algn="r" defTabSz="914400" rtl="0" eaLnBrk="1" fontAlgn="auto" latinLnBrk="0" hangingPunct="1">
              <a:lnSpc>
                <a:spcPct val="115000"/>
              </a:lnSpc>
              <a:spcBef>
                <a:spcPts val="0"/>
              </a:spcBef>
              <a:spcAft>
                <a:spcPts val="0"/>
              </a:spcAft>
              <a:buClr>
                <a:srgbClr val="000000"/>
              </a:buClr>
              <a:buSzPts val="1900"/>
              <a:buFont typeface="Arial"/>
              <a:buNone/>
              <a:tabLst/>
              <a:defRPr/>
            </a:pPr>
            <a:r>
              <a:rPr kumimoji="0" lang="fr-FR" sz="1600" b="0" i="0" u="none" strike="noStrike" kern="0" cap="none" spc="0" normalizeH="0" baseline="0" noProof="0" dirty="0">
                <a:ln>
                  <a:noFill/>
                </a:ln>
                <a:solidFill>
                  <a:srgbClr val="FFFFFF"/>
                </a:solidFill>
                <a:effectLst/>
                <a:uLnTx/>
                <a:uFillTx/>
                <a:latin typeface="Arial"/>
                <a:cs typeface="Arial"/>
                <a:sym typeface="Arial"/>
              </a:rPr>
              <a:t>14. 4</a:t>
            </a:r>
            <a:r>
              <a:rPr kumimoji="0" lang="en-US" sz="1600" b="0" i="0" u="none" strike="noStrike" kern="0" cap="none" spc="0" normalizeH="0" baseline="0" noProof="0" dirty="0">
                <a:ln>
                  <a:noFill/>
                </a:ln>
                <a:solidFill>
                  <a:srgbClr val="FFFFFF"/>
                </a:solidFill>
                <a:effectLst/>
                <a:uLnTx/>
                <a:uFillTx/>
                <a:latin typeface="Arial"/>
                <a:cs typeface="Arial"/>
                <a:sym typeface="Arial"/>
              </a:rPr>
              <a:t> . 2025 </a:t>
            </a:r>
            <a:endParaRPr kumimoji="0" sz="1600" b="0" i="0" u="none" strike="noStrike" kern="0" cap="none" spc="0" normalizeH="0" baseline="0" noProof="0" dirty="0">
              <a:ln>
                <a:noFill/>
              </a:ln>
              <a:solidFill>
                <a:srgbClr val="FFFFFF"/>
              </a:solidFill>
              <a:effectLst/>
              <a:uLnTx/>
              <a:uFillTx/>
              <a:latin typeface="Calibri"/>
              <a:ea typeface="Calibri"/>
              <a:cs typeface="Calibri"/>
              <a:sym typeface="Calibri"/>
            </a:endParaRPr>
          </a:p>
          <a:p>
            <a:pPr marL="0" marR="0" lvl="0" indent="0" algn="r" defTabSz="914400" rtl="0" eaLnBrk="1" fontAlgn="auto" latinLnBrk="0" hangingPunct="1">
              <a:lnSpc>
                <a:spcPct val="90000"/>
              </a:lnSpc>
              <a:spcBef>
                <a:spcPts val="700"/>
              </a:spcBef>
              <a:spcAft>
                <a:spcPts val="0"/>
              </a:spcAft>
              <a:buClr>
                <a:srgbClr val="000000"/>
              </a:buClr>
              <a:buSzPts val="1300"/>
              <a:buFont typeface="Arial"/>
              <a:buNone/>
              <a:tabLst/>
              <a:defRPr/>
            </a:pPr>
            <a:endParaRPr kumimoji="0" sz="27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
        <p:nvSpPr>
          <p:cNvPr id="63" name="Google Shape;63;g2d5045f70c9_0_0"/>
          <p:cNvSpPr/>
          <p:nvPr/>
        </p:nvSpPr>
        <p:spPr>
          <a:xfrm>
            <a:off x="0" y="-48789"/>
            <a:ext cx="5991678" cy="6955578"/>
          </a:xfrm>
          <a:custGeom>
            <a:avLst/>
            <a:gdLst/>
            <a:ahLst/>
            <a:cxnLst/>
            <a:rect l="l" t="t" r="r" b="b"/>
            <a:pathLst>
              <a:path w="21600" h="21600" extrusionOk="0">
                <a:moveTo>
                  <a:pt x="0" y="0"/>
                </a:moveTo>
                <a:lnTo>
                  <a:pt x="21348" y="0"/>
                </a:lnTo>
                <a:lnTo>
                  <a:pt x="21477" y="895"/>
                </a:lnTo>
                <a:cubicBezTo>
                  <a:pt x="21558" y="1598"/>
                  <a:pt x="21600" y="2311"/>
                  <a:pt x="21600" y="3033"/>
                </a:cubicBezTo>
                <a:cubicBezTo>
                  <a:pt x="21600" y="10972"/>
                  <a:pt x="16563" y="17877"/>
                  <a:pt x="9143" y="21418"/>
                </a:cubicBezTo>
                <a:lnTo>
                  <a:pt x="8738" y="21600"/>
                </a:lnTo>
                <a:lnTo>
                  <a:pt x="0" y="21600"/>
                </a:lnTo>
                <a:close/>
              </a:path>
            </a:pathLst>
          </a:custGeom>
          <a:solidFill>
            <a:srgbClr val="FFFFFF"/>
          </a:solidFill>
          <a:ln>
            <a:noFill/>
          </a:ln>
        </p:spPr>
        <p:txBody>
          <a:bodyPr spcFirstLastPara="1" wrap="square" lIns="30475" tIns="30475" rIns="30475" bIns="30475"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200"/>
              <a:buFont typeface="Calibri"/>
              <a:buNone/>
              <a:tabLst/>
              <a:defRPr/>
            </a:pPr>
            <a:endParaRPr kumimoji="0" sz="12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64" name="Google Shape;64;g2d5045f70c9_0_0"/>
          <p:cNvSpPr txBox="1"/>
          <p:nvPr/>
        </p:nvSpPr>
        <p:spPr>
          <a:xfrm>
            <a:off x="266159" y="5505063"/>
            <a:ext cx="2954700" cy="200100"/>
          </a:xfrm>
          <a:prstGeom prst="rect">
            <a:avLst/>
          </a:prstGeom>
          <a:noFill/>
          <a:ln>
            <a:noFill/>
          </a:ln>
        </p:spPr>
        <p:txBody>
          <a:bodyPr spcFirstLastPara="1" wrap="square" lIns="30475" tIns="30475" rIns="30475" bIns="30475" anchor="t" anchorCtr="0">
            <a:spAutoFit/>
          </a:bodyPr>
          <a:lstStyle/>
          <a:p>
            <a:pPr marL="0" marR="0" lvl="0" indent="0" algn="l" defTabSz="914400" rtl="0" eaLnBrk="1" fontAlgn="auto" latinLnBrk="0" hangingPunct="1">
              <a:lnSpc>
                <a:spcPct val="100000"/>
              </a:lnSpc>
              <a:spcBef>
                <a:spcPts val="0"/>
              </a:spcBef>
              <a:spcAft>
                <a:spcPts val="0"/>
              </a:spcAft>
              <a:buClr>
                <a:srgbClr val="808080"/>
              </a:buClr>
              <a:buSzPts val="1200"/>
              <a:buFont typeface="Calibri"/>
              <a:buNone/>
              <a:tabLst/>
              <a:defRPr/>
            </a:pPr>
            <a:endParaRPr kumimoji="0" sz="9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65" name="Google Shape;65;g2d5045f70c9_0_0"/>
          <p:cNvSpPr txBox="1"/>
          <p:nvPr/>
        </p:nvSpPr>
        <p:spPr>
          <a:xfrm>
            <a:off x="595575" y="385367"/>
            <a:ext cx="5130300" cy="246300"/>
          </a:xfrm>
          <a:prstGeom prst="rect">
            <a:avLst/>
          </a:prstGeom>
          <a:noFill/>
          <a:ln>
            <a:noFill/>
          </a:ln>
        </p:spPr>
        <p:txBody>
          <a:bodyPr spcFirstLastPara="1" wrap="square" lIns="30475" tIns="30475" rIns="30475" bIns="30475" anchor="t" anchorCtr="0">
            <a:spAutoFit/>
          </a:bodyPr>
          <a:lstStyle/>
          <a:p>
            <a:pPr marL="0" marR="0" lvl="0" indent="0" algn="l" defTabSz="914400" rtl="0" eaLnBrk="1" fontAlgn="auto" latinLnBrk="0" hangingPunct="1">
              <a:lnSpc>
                <a:spcPct val="100000"/>
              </a:lnSpc>
              <a:spcBef>
                <a:spcPts val="0"/>
              </a:spcBef>
              <a:spcAft>
                <a:spcPts val="0"/>
              </a:spcAft>
              <a:buClr>
                <a:srgbClr val="808080"/>
              </a:buClr>
              <a:buSzPts val="1200"/>
              <a:buFont typeface="Calibri"/>
              <a:buNone/>
              <a:tabLst/>
              <a:defRPr/>
            </a:pPr>
            <a:r>
              <a:rPr kumimoji="0" lang="en-US" sz="1200" b="1" i="0" u="none" strike="noStrike" kern="0" cap="none" spc="0" normalizeH="0" baseline="0" noProof="0" dirty="0">
                <a:ln>
                  <a:noFill/>
                </a:ln>
                <a:solidFill>
                  <a:srgbClr val="808080"/>
                </a:solidFill>
                <a:effectLst/>
                <a:uLnTx/>
                <a:uFillTx/>
                <a:latin typeface="Calibri"/>
                <a:ea typeface="Calibri"/>
                <a:cs typeface="Calibri"/>
                <a:sym typeface="Calibri"/>
              </a:rPr>
              <a:t>Project: 101079696 — ET-PP — HORIZON-INFRA-2021-DEV-02</a:t>
            </a:r>
            <a:endParaRPr kumimoji="0" sz="9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66" name="Google Shape;66;g2d5045f70c9_0_0"/>
          <p:cNvSpPr txBox="1"/>
          <p:nvPr/>
        </p:nvSpPr>
        <p:spPr>
          <a:xfrm>
            <a:off x="643876" y="5630013"/>
            <a:ext cx="2954700" cy="482400"/>
          </a:xfrm>
          <a:prstGeom prst="rect">
            <a:avLst/>
          </a:prstGeom>
          <a:noFill/>
          <a:ln>
            <a:noFill/>
          </a:ln>
        </p:spPr>
        <p:txBody>
          <a:bodyPr spcFirstLastPara="1" wrap="square" lIns="30475" tIns="30475" rIns="30475" bIns="30475" anchor="t" anchorCtr="0">
            <a:spAutoFit/>
          </a:bodyPr>
          <a:lstStyle/>
          <a:p>
            <a:pPr marL="0" marR="0" lvl="0" indent="0" algn="l" defTabSz="914400" rtl="0" eaLnBrk="1" fontAlgn="auto" latinLnBrk="0" hangingPunct="1">
              <a:lnSpc>
                <a:spcPct val="100000"/>
              </a:lnSpc>
              <a:spcBef>
                <a:spcPts val="0"/>
              </a:spcBef>
              <a:spcAft>
                <a:spcPts val="0"/>
              </a:spcAft>
              <a:buClr>
                <a:srgbClr val="808080"/>
              </a:buClr>
              <a:buSzPts val="1200"/>
              <a:buFont typeface="Calibri"/>
              <a:buNone/>
              <a:tabLst/>
              <a:defRPr/>
            </a:pPr>
            <a:r>
              <a:rPr kumimoji="0" lang="en-US" sz="1200" b="1" i="0" u="none" strike="noStrike" kern="0" cap="none" spc="0" normalizeH="0" baseline="0" noProof="0">
                <a:ln>
                  <a:noFill/>
                </a:ln>
                <a:solidFill>
                  <a:srgbClr val="808080"/>
                </a:solidFill>
                <a:effectLst/>
                <a:uLnTx/>
                <a:uFillTx/>
                <a:latin typeface="Calibri"/>
                <a:ea typeface="Calibri"/>
                <a:cs typeface="Calibri"/>
                <a:sym typeface="Calibri"/>
              </a:rPr>
              <a:t>Horizon Europe: Coordination </a:t>
            </a:r>
            <a:endParaRPr kumimoji="0" sz="9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400"/>
              </a:spcBef>
              <a:spcAft>
                <a:spcPts val="0"/>
              </a:spcAft>
              <a:buClr>
                <a:srgbClr val="808080"/>
              </a:buClr>
              <a:buSzPts val="1200"/>
              <a:buFont typeface="Calibri"/>
              <a:buNone/>
              <a:tabLst/>
              <a:defRPr/>
            </a:pPr>
            <a:r>
              <a:rPr kumimoji="0" lang="en-US" sz="1200" b="1" i="0" u="none" strike="noStrike" kern="0" cap="none" spc="0" normalizeH="0" baseline="0" noProof="0">
                <a:ln>
                  <a:noFill/>
                </a:ln>
                <a:solidFill>
                  <a:srgbClr val="808080"/>
                </a:solidFill>
                <a:effectLst/>
                <a:uLnTx/>
                <a:uFillTx/>
                <a:latin typeface="Calibri"/>
                <a:ea typeface="Calibri"/>
                <a:cs typeface="Calibri"/>
                <a:sym typeface="Calibri"/>
              </a:rPr>
              <a:t>and Support Actions</a:t>
            </a:r>
            <a:endParaRPr kumimoji="0" sz="900" b="0" i="0" u="none" strike="noStrike" kern="0" cap="none" spc="0" normalizeH="0" baseline="0" noProof="0">
              <a:ln>
                <a:noFill/>
              </a:ln>
              <a:solidFill>
                <a:srgbClr val="000000"/>
              </a:solidFill>
              <a:effectLst/>
              <a:uLnTx/>
              <a:uFillTx/>
              <a:latin typeface="Arial"/>
              <a:ea typeface="Arial"/>
              <a:cs typeface="Arial"/>
              <a:sym typeface="Arial"/>
            </a:endParaRPr>
          </a:p>
        </p:txBody>
      </p:sp>
      <p:pic>
        <p:nvPicPr>
          <p:cNvPr id="67" name="Google Shape;67;g2d5045f70c9_0_0"/>
          <p:cNvPicPr preferRelativeResize="0"/>
          <p:nvPr/>
        </p:nvPicPr>
        <p:blipFill rotWithShape="1">
          <a:blip r:embed="rId3">
            <a:alphaModFix/>
          </a:blip>
          <a:srcRect/>
          <a:stretch/>
        </p:blipFill>
        <p:spPr>
          <a:xfrm>
            <a:off x="595581" y="1595848"/>
            <a:ext cx="3323458" cy="3398231"/>
          </a:xfrm>
          <a:prstGeom prst="rect">
            <a:avLst/>
          </a:prstGeom>
          <a:noFill/>
          <a:ln>
            <a:noFill/>
          </a:ln>
        </p:spPr>
      </p:pic>
      <p:pic>
        <p:nvPicPr>
          <p:cNvPr id="68" name="Google Shape;68;g2d5045f70c9_0_0"/>
          <p:cNvPicPr preferRelativeResize="0"/>
          <p:nvPr/>
        </p:nvPicPr>
        <p:blipFill>
          <a:blip r:embed="rId4">
            <a:alphaModFix/>
          </a:blip>
          <a:stretch>
            <a:fillRect/>
          </a:stretch>
        </p:blipFill>
        <p:spPr>
          <a:xfrm>
            <a:off x="643875" y="5008379"/>
            <a:ext cx="2297605" cy="4824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cxnSp>
        <p:nvCxnSpPr>
          <p:cNvPr id="249" name="Google Shape;249;g2d5045f70c9_0_196"/>
          <p:cNvCxnSpPr/>
          <p:nvPr/>
        </p:nvCxnSpPr>
        <p:spPr>
          <a:xfrm>
            <a:off x="304800" y="540800"/>
            <a:ext cx="11588700" cy="0"/>
          </a:xfrm>
          <a:prstGeom prst="straightConnector1">
            <a:avLst/>
          </a:prstGeom>
          <a:noFill/>
          <a:ln w="9525" cap="flat" cmpd="sng">
            <a:solidFill>
              <a:srgbClr val="0000CC"/>
            </a:solidFill>
            <a:prstDash val="solid"/>
            <a:miter lim="800000"/>
            <a:headEnd type="none" w="med" len="med"/>
            <a:tailEnd type="none" w="med" len="med"/>
          </a:ln>
        </p:spPr>
      </p:cxnSp>
      <p:cxnSp>
        <p:nvCxnSpPr>
          <p:cNvPr id="250" name="Google Shape;250;g2d5045f70c9_0_196"/>
          <p:cNvCxnSpPr/>
          <p:nvPr/>
        </p:nvCxnSpPr>
        <p:spPr>
          <a:xfrm>
            <a:off x="304800" y="226483"/>
            <a:ext cx="11588700" cy="0"/>
          </a:xfrm>
          <a:prstGeom prst="straightConnector1">
            <a:avLst/>
          </a:prstGeom>
          <a:noFill/>
          <a:ln w="9525" cap="flat" cmpd="sng">
            <a:solidFill>
              <a:srgbClr val="0000CC"/>
            </a:solidFill>
            <a:prstDash val="solid"/>
            <a:miter lim="800000"/>
            <a:headEnd type="none" w="med" len="med"/>
            <a:tailEnd type="none" w="med" len="med"/>
          </a:ln>
        </p:spPr>
      </p:cxnSp>
      <p:sp>
        <p:nvSpPr>
          <p:cNvPr id="251" name="Google Shape;251;g2d5045f70c9_0_196"/>
          <p:cNvSpPr txBox="1"/>
          <p:nvPr/>
        </p:nvSpPr>
        <p:spPr>
          <a:xfrm>
            <a:off x="3209833" y="861400"/>
            <a:ext cx="4345500" cy="446400"/>
          </a:xfrm>
          <a:prstGeom prst="rect">
            <a:avLst/>
          </a:prstGeom>
          <a:noFill/>
          <a:ln>
            <a:noFill/>
          </a:ln>
        </p:spPr>
        <p:txBody>
          <a:bodyPr spcFirstLastPara="1" wrap="square" lIns="60950" tIns="60950" rIns="60950" bIns="60950" anchor="t" anchorCtr="0">
            <a:spAutoFit/>
          </a:bodyPr>
          <a:lstStyle/>
          <a:p>
            <a:pPr marL="0" lvl="0" indent="0" algn="l" rtl="0">
              <a:spcBef>
                <a:spcPts val="0"/>
              </a:spcBef>
              <a:spcAft>
                <a:spcPts val="0"/>
              </a:spcAft>
              <a:buNone/>
            </a:pPr>
            <a:endParaRPr sz="2100">
              <a:solidFill>
                <a:schemeClr val="dk1"/>
              </a:solidFill>
              <a:latin typeface="Calibri"/>
              <a:ea typeface="Calibri"/>
              <a:cs typeface="Calibri"/>
              <a:sym typeface="Calibri"/>
            </a:endParaRPr>
          </a:p>
        </p:txBody>
      </p:sp>
      <p:cxnSp>
        <p:nvCxnSpPr>
          <p:cNvPr id="252" name="Google Shape;252;g2d5045f70c9_0_196"/>
          <p:cNvCxnSpPr/>
          <p:nvPr/>
        </p:nvCxnSpPr>
        <p:spPr>
          <a:xfrm>
            <a:off x="304800" y="6544008"/>
            <a:ext cx="11570700" cy="16500"/>
          </a:xfrm>
          <a:prstGeom prst="straightConnector1">
            <a:avLst/>
          </a:prstGeom>
          <a:noFill/>
          <a:ln w="9525" cap="flat" cmpd="sng">
            <a:solidFill>
              <a:srgbClr val="0000CC"/>
            </a:solidFill>
            <a:prstDash val="solid"/>
            <a:miter lim="800000"/>
            <a:headEnd type="none" w="med" len="med"/>
            <a:tailEnd type="none" w="med" len="med"/>
          </a:ln>
        </p:spPr>
      </p:cxnSp>
      <p:cxnSp>
        <p:nvCxnSpPr>
          <p:cNvPr id="253" name="Google Shape;253;g2d5045f70c9_0_196"/>
          <p:cNvCxnSpPr/>
          <p:nvPr/>
        </p:nvCxnSpPr>
        <p:spPr>
          <a:xfrm>
            <a:off x="304800" y="5998967"/>
            <a:ext cx="11570700" cy="30900"/>
          </a:xfrm>
          <a:prstGeom prst="straightConnector1">
            <a:avLst/>
          </a:prstGeom>
          <a:noFill/>
          <a:ln w="9525" cap="flat" cmpd="sng">
            <a:solidFill>
              <a:srgbClr val="0000CC"/>
            </a:solidFill>
            <a:prstDash val="solid"/>
            <a:miter lim="800000"/>
            <a:headEnd type="none" w="med" len="med"/>
            <a:tailEnd type="none" w="med" len="med"/>
          </a:ln>
        </p:spPr>
      </p:cxnSp>
      <p:pic>
        <p:nvPicPr>
          <p:cNvPr id="254" name="Google Shape;254;g2d5045f70c9_0_196"/>
          <p:cNvPicPr preferRelativeResize="0"/>
          <p:nvPr/>
        </p:nvPicPr>
        <p:blipFill>
          <a:blip r:embed="rId3">
            <a:alphaModFix/>
          </a:blip>
          <a:stretch>
            <a:fillRect/>
          </a:stretch>
        </p:blipFill>
        <p:spPr>
          <a:xfrm>
            <a:off x="304800" y="6115922"/>
            <a:ext cx="1750482" cy="326516"/>
          </a:xfrm>
          <a:prstGeom prst="rect">
            <a:avLst/>
          </a:prstGeom>
          <a:noFill/>
          <a:ln>
            <a:noFill/>
          </a:ln>
        </p:spPr>
      </p:pic>
      <p:sp>
        <p:nvSpPr>
          <p:cNvPr id="255" name="Google Shape;255;g2d5045f70c9_0_196"/>
          <p:cNvSpPr txBox="1"/>
          <p:nvPr/>
        </p:nvSpPr>
        <p:spPr>
          <a:xfrm>
            <a:off x="311150" y="305858"/>
            <a:ext cx="3612000" cy="204000"/>
          </a:xfrm>
          <a:prstGeom prst="rect">
            <a:avLst/>
          </a:prstGeom>
          <a:noFill/>
          <a:ln>
            <a:noFill/>
          </a:ln>
        </p:spPr>
        <p:txBody>
          <a:bodyPr spcFirstLastPara="1" wrap="square" lIns="33875" tIns="33875" rIns="33875" bIns="33875" anchor="t" anchorCtr="0">
            <a:spAutoFit/>
          </a:bodyPr>
          <a:lstStyle/>
          <a:p>
            <a:pPr marL="0" marR="0" lvl="0" indent="0" algn="l" rtl="0">
              <a:lnSpc>
                <a:spcPct val="80000"/>
              </a:lnSpc>
              <a:spcBef>
                <a:spcPts val="0"/>
              </a:spcBef>
              <a:spcAft>
                <a:spcPts val="0"/>
              </a:spcAft>
              <a:buClr>
                <a:srgbClr val="FFFFFF"/>
              </a:buClr>
              <a:buSzPts val="1100"/>
              <a:buFont typeface="Schibsted Grotesk"/>
              <a:buNone/>
            </a:pPr>
            <a:r>
              <a:rPr lang="en-US" sz="1100" b="0" i="0" u="none">
                <a:solidFill>
                  <a:srgbClr val="0000CC"/>
                </a:solidFill>
                <a:latin typeface="Schibsted Grotesk"/>
                <a:ea typeface="Schibsted Grotesk"/>
                <a:cs typeface="Schibsted Grotesk"/>
                <a:sym typeface="Schibsted Grotesk"/>
              </a:rPr>
              <a:t>Einstein Telescope </a:t>
            </a:r>
            <a:endParaRPr sz="900">
              <a:solidFill>
                <a:srgbClr val="0000CC"/>
              </a:solidFill>
            </a:endParaRPr>
          </a:p>
        </p:txBody>
      </p:sp>
      <p:sp>
        <p:nvSpPr>
          <p:cNvPr id="259" name="Google Shape;259;g2d5045f70c9_0_196"/>
          <p:cNvSpPr txBox="1"/>
          <p:nvPr/>
        </p:nvSpPr>
        <p:spPr>
          <a:xfrm>
            <a:off x="8268852" y="276680"/>
            <a:ext cx="3410100" cy="171900"/>
          </a:xfrm>
          <a:prstGeom prst="rect">
            <a:avLst/>
          </a:prstGeom>
          <a:noFill/>
          <a:ln>
            <a:noFill/>
          </a:ln>
        </p:spPr>
        <p:txBody>
          <a:bodyPr spcFirstLastPara="1" wrap="square" lIns="18050" tIns="18050" rIns="18050" bIns="18050" anchor="t" anchorCtr="0">
            <a:spAutoFit/>
          </a:bodyPr>
          <a:lstStyle/>
          <a:p>
            <a:pPr marL="0" lvl="0" indent="0" algn="r" rtl="0">
              <a:lnSpc>
                <a:spcPct val="80000"/>
              </a:lnSpc>
              <a:spcBef>
                <a:spcPts val="0"/>
              </a:spcBef>
              <a:spcAft>
                <a:spcPts val="0"/>
              </a:spcAft>
              <a:buClr>
                <a:srgbClr val="FFFFFF"/>
              </a:buClr>
              <a:buSzPts val="1100"/>
              <a:buFont typeface="Schibsted Grotesk"/>
              <a:buNone/>
            </a:pPr>
            <a:r>
              <a:rPr lang="en-US" sz="1100" dirty="0">
                <a:solidFill>
                  <a:srgbClr val="0000CC"/>
                </a:solidFill>
                <a:latin typeface="Schibsted Grotesk"/>
                <a:ea typeface="Schibsted Grotesk"/>
                <a:cs typeface="Schibsted Grotesk"/>
                <a:sym typeface="Schibsted Grotesk"/>
              </a:rPr>
              <a:t>14. 4 .2025</a:t>
            </a:r>
          </a:p>
        </p:txBody>
      </p:sp>
      <p:sp>
        <p:nvSpPr>
          <p:cNvPr id="5" name="Rectangle 4">
            <a:extLst>
              <a:ext uri="{FF2B5EF4-FFF2-40B4-BE49-F238E27FC236}">
                <a16:creationId xmlns:a16="http://schemas.microsoft.com/office/drawing/2014/main" id="{55A41F42-32A8-443E-9894-E2423D1EF770}"/>
              </a:ext>
            </a:extLst>
          </p:cNvPr>
          <p:cNvSpPr>
            <a:spLocks noChangeArrowheads="1"/>
          </p:cNvSpPr>
          <p:nvPr/>
        </p:nvSpPr>
        <p:spPr bwMode="auto">
          <a:xfrm>
            <a:off x="311150" y="1416585"/>
            <a:ext cx="11582400" cy="3910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nSpc>
                <a:spcPct val="107000"/>
              </a:lnSpc>
              <a:spcAft>
                <a:spcPts val="800"/>
              </a:spcAf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3. ET-2L-Conf-2-5 – Shared HF IMC Tunnel (Risk Register Line 74– 75)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Risks </a:t>
            </a:r>
            <a:r>
              <a:rPr lang="fr-FR" sz="1200" dirty="0" err="1">
                <a:effectLst/>
                <a:latin typeface="Times New Roman" panose="02020603050405020304" pitchFamily="18" charset="0"/>
                <a:ea typeface="Times New Roman" panose="02020603050405020304" pitchFamily="18" charset="0"/>
                <a:cs typeface="Times New Roman" panose="02020603050405020304" pitchFamily="18" charset="0"/>
              </a:rPr>
              <a:t>Identified</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Limited beam steering capability due to removal of one vacuum tower.</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fr-FR" sz="1200" dirty="0" err="1">
                <a:effectLst/>
                <a:latin typeface="Times New Roman" panose="02020603050405020304" pitchFamily="18" charset="0"/>
                <a:ea typeface="Times New Roman" panose="02020603050405020304" pitchFamily="18" charset="0"/>
                <a:cs typeface="Times New Roman" panose="02020603050405020304" pitchFamily="18" charset="0"/>
              </a:rPr>
              <a:t>Criticality</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12</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Mitigation: Perform high-precision simulations of the mode-matching telescope to ensure optical compatibility.</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Space constraints from additional optical elements.</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fr-FR" sz="1200" dirty="0" err="1">
                <a:effectLst/>
                <a:latin typeface="Times New Roman" panose="02020603050405020304" pitchFamily="18" charset="0"/>
                <a:ea typeface="Times New Roman" panose="02020603050405020304" pitchFamily="18" charset="0"/>
                <a:cs typeface="Times New Roman" panose="02020603050405020304" pitchFamily="18" charset="0"/>
              </a:rPr>
              <a:t>Criticality</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12</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Mitigation: Employ compact, integrated optical mounts and conduct detailed 3D mechanical layouts.</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Acceptability Consideration:</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This configuration is conditionally acceptable provided simulations confirm that alignment tolerances can be met without compromising optical flexibility.</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b="1"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fr-FR" altLang="fr-FR" sz="1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037442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cxnSp>
        <p:nvCxnSpPr>
          <p:cNvPr id="249" name="Google Shape;249;g2d5045f70c9_0_196"/>
          <p:cNvCxnSpPr/>
          <p:nvPr/>
        </p:nvCxnSpPr>
        <p:spPr>
          <a:xfrm>
            <a:off x="304800" y="540800"/>
            <a:ext cx="11588700" cy="0"/>
          </a:xfrm>
          <a:prstGeom prst="straightConnector1">
            <a:avLst/>
          </a:prstGeom>
          <a:noFill/>
          <a:ln w="9525" cap="flat" cmpd="sng">
            <a:solidFill>
              <a:srgbClr val="0000CC"/>
            </a:solidFill>
            <a:prstDash val="solid"/>
            <a:miter lim="800000"/>
            <a:headEnd type="none" w="med" len="med"/>
            <a:tailEnd type="none" w="med" len="med"/>
          </a:ln>
        </p:spPr>
      </p:cxnSp>
      <p:cxnSp>
        <p:nvCxnSpPr>
          <p:cNvPr id="250" name="Google Shape;250;g2d5045f70c9_0_196"/>
          <p:cNvCxnSpPr/>
          <p:nvPr/>
        </p:nvCxnSpPr>
        <p:spPr>
          <a:xfrm>
            <a:off x="304800" y="226483"/>
            <a:ext cx="11588700" cy="0"/>
          </a:xfrm>
          <a:prstGeom prst="straightConnector1">
            <a:avLst/>
          </a:prstGeom>
          <a:noFill/>
          <a:ln w="9525" cap="flat" cmpd="sng">
            <a:solidFill>
              <a:srgbClr val="0000CC"/>
            </a:solidFill>
            <a:prstDash val="solid"/>
            <a:miter lim="800000"/>
            <a:headEnd type="none" w="med" len="med"/>
            <a:tailEnd type="none" w="med" len="med"/>
          </a:ln>
        </p:spPr>
      </p:cxnSp>
      <p:sp>
        <p:nvSpPr>
          <p:cNvPr id="251" name="Google Shape;251;g2d5045f70c9_0_196"/>
          <p:cNvSpPr txBox="1"/>
          <p:nvPr/>
        </p:nvSpPr>
        <p:spPr>
          <a:xfrm>
            <a:off x="3209833" y="861400"/>
            <a:ext cx="4345500" cy="446400"/>
          </a:xfrm>
          <a:prstGeom prst="rect">
            <a:avLst/>
          </a:prstGeom>
          <a:noFill/>
          <a:ln>
            <a:noFill/>
          </a:ln>
        </p:spPr>
        <p:txBody>
          <a:bodyPr spcFirstLastPara="1" wrap="square" lIns="60950" tIns="60950" rIns="60950" bIns="60950" anchor="t" anchorCtr="0">
            <a:spAutoFit/>
          </a:bodyPr>
          <a:lstStyle/>
          <a:p>
            <a:pPr marL="0" lvl="0" indent="0" algn="l" rtl="0">
              <a:spcBef>
                <a:spcPts val="0"/>
              </a:spcBef>
              <a:spcAft>
                <a:spcPts val="0"/>
              </a:spcAft>
              <a:buNone/>
            </a:pPr>
            <a:endParaRPr sz="2100">
              <a:solidFill>
                <a:schemeClr val="dk1"/>
              </a:solidFill>
              <a:latin typeface="Calibri"/>
              <a:ea typeface="Calibri"/>
              <a:cs typeface="Calibri"/>
              <a:sym typeface="Calibri"/>
            </a:endParaRPr>
          </a:p>
        </p:txBody>
      </p:sp>
      <p:cxnSp>
        <p:nvCxnSpPr>
          <p:cNvPr id="252" name="Google Shape;252;g2d5045f70c9_0_196"/>
          <p:cNvCxnSpPr/>
          <p:nvPr/>
        </p:nvCxnSpPr>
        <p:spPr>
          <a:xfrm>
            <a:off x="304800" y="6544008"/>
            <a:ext cx="11570700" cy="16500"/>
          </a:xfrm>
          <a:prstGeom prst="straightConnector1">
            <a:avLst/>
          </a:prstGeom>
          <a:noFill/>
          <a:ln w="9525" cap="flat" cmpd="sng">
            <a:solidFill>
              <a:srgbClr val="0000CC"/>
            </a:solidFill>
            <a:prstDash val="solid"/>
            <a:miter lim="800000"/>
            <a:headEnd type="none" w="med" len="med"/>
            <a:tailEnd type="none" w="med" len="med"/>
          </a:ln>
        </p:spPr>
      </p:cxnSp>
      <p:cxnSp>
        <p:nvCxnSpPr>
          <p:cNvPr id="253" name="Google Shape;253;g2d5045f70c9_0_196"/>
          <p:cNvCxnSpPr/>
          <p:nvPr/>
        </p:nvCxnSpPr>
        <p:spPr>
          <a:xfrm>
            <a:off x="304800" y="5998967"/>
            <a:ext cx="11570700" cy="30900"/>
          </a:xfrm>
          <a:prstGeom prst="straightConnector1">
            <a:avLst/>
          </a:prstGeom>
          <a:noFill/>
          <a:ln w="9525" cap="flat" cmpd="sng">
            <a:solidFill>
              <a:srgbClr val="0000CC"/>
            </a:solidFill>
            <a:prstDash val="solid"/>
            <a:miter lim="800000"/>
            <a:headEnd type="none" w="med" len="med"/>
            <a:tailEnd type="none" w="med" len="med"/>
          </a:ln>
        </p:spPr>
      </p:cxnSp>
      <p:pic>
        <p:nvPicPr>
          <p:cNvPr id="254" name="Google Shape;254;g2d5045f70c9_0_196"/>
          <p:cNvPicPr preferRelativeResize="0"/>
          <p:nvPr/>
        </p:nvPicPr>
        <p:blipFill>
          <a:blip r:embed="rId3">
            <a:alphaModFix/>
          </a:blip>
          <a:stretch>
            <a:fillRect/>
          </a:stretch>
        </p:blipFill>
        <p:spPr>
          <a:xfrm>
            <a:off x="304800" y="6115922"/>
            <a:ext cx="1750482" cy="326516"/>
          </a:xfrm>
          <a:prstGeom prst="rect">
            <a:avLst/>
          </a:prstGeom>
          <a:noFill/>
          <a:ln>
            <a:noFill/>
          </a:ln>
        </p:spPr>
      </p:pic>
      <p:sp>
        <p:nvSpPr>
          <p:cNvPr id="255" name="Google Shape;255;g2d5045f70c9_0_196"/>
          <p:cNvSpPr txBox="1"/>
          <p:nvPr/>
        </p:nvSpPr>
        <p:spPr>
          <a:xfrm>
            <a:off x="311150" y="305858"/>
            <a:ext cx="3612000" cy="204000"/>
          </a:xfrm>
          <a:prstGeom prst="rect">
            <a:avLst/>
          </a:prstGeom>
          <a:noFill/>
          <a:ln>
            <a:noFill/>
          </a:ln>
        </p:spPr>
        <p:txBody>
          <a:bodyPr spcFirstLastPara="1" wrap="square" lIns="33875" tIns="33875" rIns="33875" bIns="33875" anchor="t" anchorCtr="0">
            <a:spAutoFit/>
          </a:bodyPr>
          <a:lstStyle/>
          <a:p>
            <a:pPr marL="0" marR="0" lvl="0" indent="0" algn="l" rtl="0">
              <a:lnSpc>
                <a:spcPct val="80000"/>
              </a:lnSpc>
              <a:spcBef>
                <a:spcPts val="0"/>
              </a:spcBef>
              <a:spcAft>
                <a:spcPts val="0"/>
              </a:spcAft>
              <a:buClr>
                <a:srgbClr val="FFFFFF"/>
              </a:buClr>
              <a:buSzPts val="1100"/>
              <a:buFont typeface="Schibsted Grotesk"/>
              <a:buNone/>
            </a:pPr>
            <a:r>
              <a:rPr lang="en-US" sz="1100" b="0" i="0" u="none">
                <a:solidFill>
                  <a:srgbClr val="0000CC"/>
                </a:solidFill>
                <a:latin typeface="Schibsted Grotesk"/>
                <a:ea typeface="Schibsted Grotesk"/>
                <a:cs typeface="Schibsted Grotesk"/>
                <a:sym typeface="Schibsted Grotesk"/>
              </a:rPr>
              <a:t>Einstein Telescope </a:t>
            </a:r>
            <a:endParaRPr sz="900">
              <a:solidFill>
                <a:srgbClr val="0000CC"/>
              </a:solidFill>
            </a:endParaRPr>
          </a:p>
        </p:txBody>
      </p:sp>
      <p:sp>
        <p:nvSpPr>
          <p:cNvPr id="259" name="Google Shape;259;g2d5045f70c9_0_196"/>
          <p:cNvSpPr txBox="1"/>
          <p:nvPr/>
        </p:nvSpPr>
        <p:spPr>
          <a:xfrm>
            <a:off x="8268852" y="276680"/>
            <a:ext cx="3410100" cy="171900"/>
          </a:xfrm>
          <a:prstGeom prst="rect">
            <a:avLst/>
          </a:prstGeom>
          <a:noFill/>
          <a:ln>
            <a:noFill/>
          </a:ln>
        </p:spPr>
        <p:txBody>
          <a:bodyPr spcFirstLastPara="1" wrap="square" lIns="18050" tIns="18050" rIns="18050" bIns="18050" anchor="t" anchorCtr="0">
            <a:spAutoFit/>
          </a:bodyPr>
          <a:lstStyle/>
          <a:p>
            <a:pPr marL="0" lvl="0" indent="0" algn="r" rtl="0">
              <a:lnSpc>
                <a:spcPct val="80000"/>
              </a:lnSpc>
              <a:spcBef>
                <a:spcPts val="0"/>
              </a:spcBef>
              <a:spcAft>
                <a:spcPts val="0"/>
              </a:spcAft>
              <a:buClr>
                <a:srgbClr val="FFFFFF"/>
              </a:buClr>
              <a:buSzPts val="1100"/>
              <a:buFont typeface="Schibsted Grotesk"/>
              <a:buNone/>
            </a:pPr>
            <a:r>
              <a:rPr lang="en-US" sz="1100" dirty="0">
                <a:solidFill>
                  <a:srgbClr val="0000CC"/>
                </a:solidFill>
                <a:latin typeface="Schibsted Grotesk"/>
                <a:ea typeface="Schibsted Grotesk"/>
                <a:cs typeface="Schibsted Grotesk"/>
                <a:sym typeface="Schibsted Grotesk"/>
              </a:rPr>
              <a:t>14. 4 .2025</a:t>
            </a:r>
          </a:p>
        </p:txBody>
      </p:sp>
      <p:sp>
        <p:nvSpPr>
          <p:cNvPr id="5" name="Rectangle 4">
            <a:extLst>
              <a:ext uri="{FF2B5EF4-FFF2-40B4-BE49-F238E27FC236}">
                <a16:creationId xmlns:a16="http://schemas.microsoft.com/office/drawing/2014/main" id="{55A41F42-32A8-443E-9894-E2423D1EF770}"/>
              </a:ext>
            </a:extLst>
          </p:cNvPr>
          <p:cNvSpPr>
            <a:spLocks noChangeArrowheads="1"/>
          </p:cNvSpPr>
          <p:nvPr/>
        </p:nvSpPr>
        <p:spPr bwMode="auto">
          <a:xfrm>
            <a:off x="311150" y="1582367"/>
            <a:ext cx="11582400" cy="357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nSpc>
                <a:spcPct val="107000"/>
              </a:lnSpc>
              <a:spcAft>
                <a:spcPts val="800"/>
              </a:spcAf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4. ET-2L-Conf-2-6 – Balanced Homodyne Detection (BHD) Routed through Beam Splitter ( Risk Register Line 76-77-78)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Risks </a:t>
            </a:r>
            <a:r>
              <a:rPr lang="fr-FR" sz="1200" dirty="0" err="1">
                <a:effectLst/>
                <a:latin typeface="Times New Roman" panose="02020603050405020304" pitchFamily="18" charset="0"/>
                <a:ea typeface="Times New Roman" panose="02020603050405020304" pitchFamily="18" charset="0"/>
                <a:cs typeface="Times New Roman" panose="02020603050405020304" pitchFamily="18" charset="0"/>
              </a:rPr>
              <a:t>Identified</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Optical congestion in LBS towers, including possible beam overlap.</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fr-FR" sz="1200" dirty="0" err="1">
                <a:effectLst/>
                <a:latin typeface="Times New Roman" panose="02020603050405020304" pitchFamily="18" charset="0"/>
                <a:ea typeface="Times New Roman" panose="02020603050405020304" pitchFamily="18" charset="0"/>
                <a:cs typeface="Times New Roman" panose="02020603050405020304" pitchFamily="18" charset="0"/>
              </a:rPr>
              <a:t>Criticality</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16</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Mitigation: Advanced ray-tracing simulations and beam clearance studies to define safe optical paths and minimize interference.</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Crowding in LSEM and LSQI towers reduces alignment flexibility.</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fr-FR" sz="1200" dirty="0" err="1">
                <a:effectLst/>
                <a:latin typeface="Times New Roman" panose="02020603050405020304" pitchFamily="18" charset="0"/>
                <a:ea typeface="Times New Roman" panose="02020603050405020304" pitchFamily="18" charset="0"/>
                <a:cs typeface="Times New Roman" panose="02020603050405020304" pitchFamily="18" charset="0"/>
              </a:rPr>
              <a:t>Criticality</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12 </a:t>
            </a:r>
            <a:r>
              <a:rPr lang="fr-FR" sz="1200" dirty="0" err="1">
                <a:effectLst/>
                <a:latin typeface="Times New Roman" panose="02020603050405020304" pitchFamily="18" charset="0"/>
                <a:ea typeface="Times New Roman" panose="02020603050405020304" pitchFamily="18" charset="0"/>
                <a:cs typeface="Times New Roman" panose="02020603050405020304" pitchFamily="18" charset="0"/>
              </a:rPr>
              <a:t>each</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Mitigation: Rigorous 3D simulations of beam layout to preserve required space and tolerances for beam steering.</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Acceptability Consideration:</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This  option is only acceptable if validated by simulation and mock-up studies that confirm spatial feasibility and stability under operational conditions.</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b="1"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kumimoji="0" lang="fr-FR" altLang="fr-FR" sz="1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0605607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cxnSp>
        <p:nvCxnSpPr>
          <p:cNvPr id="249" name="Google Shape;249;g2d5045f70c9_0_196"/>
          <p:cNvCxnSpPr/>
          <p:nvPr/>
        </p:nvCxnSpPr>
        <p:spPr>
          <a:xfrm>
            <a:off x="304800" y="540800"/>
            <a:ext cx="11588700" cy="0"/>
          </a:xfrm>
          <a:prstGeom prst="straightConnector1">
            <a:avLst/>
          </a:prstGeom>
          <a:noFill/>
          <a:ln w="9525" cap="flat" cmpd="sng">
            <a:solidFill>
              <a:srgbClr val="0000CC"/>
            </a:solidFill>
            <a:prstDash val="solid"/>
            <a:miter lim="800000"/>
            <a:headEnd type="none" w="med" len="med"/>
            <a:tailEnd type="none" w="med" len="med"/>
          </a:ln>
        </p:spPr>
      </p:cxnSp>
      <p:cxnSp>
        <p:nvCxnSpPr>
          <p:cNvPr id="250" name="Google Shape;250;g2d5045f70c9_0_196"/>
          <p:cNvCxnSpPr/>
          <p:nvPr/>
        </p:nvCxnSpPr>
        <p:spPr>
          <a:xfrm>
            <a:off x="304800" y="226483"/>
            <a:ext cx="11588700" cy="0"/>
          </a:xfrm>
          <a:prstGeom prst="straightConnector1">
            <a:avLst/>
          </a:prstGeom>
          <a:noFill/>
          <a:ln w="9525" cap="flat" cmpd="sng">
            <a:solidFill>
              <a:srgbClr val="0000CC"/>
            </a:solidFill>
            <a:prstDash val="solid"/>
            <a:miter lim="800000"/>
            <a:headEnd type="none" w="med" len="med"/>
            <a:tailEnd type="none" w="med" len="med"/>
          </a:ln>
        </p:spPr>
      </p:cxnSp>
      <p:sp>
        <p:nvSpPr>
          <p:cNvPr id="251" name="Google Shape;251;g2d5045f70c9_0_196"/>
          <p:cNvSpPr txBox="1"/>
          <p:nvPr/>
        </p:nvSpPr>
        <p:spPr>
          <a:xfrm>
            <a:off x="3209833" y="861400"/>
            <a:ext cx="4345500" cy="446400"/>
          </a:xfrm>
          <a:prstGeom prst="rect">
            <a:avLst/>
          </a:prstGeom>
          <a:noFill/>
          <a:ln>
            <a:noFill/>
          </a:ln>
        </p:spPr>
        <p:txBody>
          <a:bodyPr spcFirstLastPara="1" wrap="square" lIns="60950" tIns="60950" rIns="60950" bIns="60950" anchor="t" anchorCtr="0">
            <a:spAutoFit/>
          </a:bodyPr>
          <a:lstStyle/>
          <a:p>
            <a:pPr marL="0" lvl="0" indent="0" algn="l" rtl="0">
              <a:spcBef>
                <a:spcPts val="0"/>
              </a:spcBef>
              <a:spcAft>
                <a:spcPts val="0"/>
              </a:spcAft>
              <a:buNone/>
            </a:pPr>
            <a:endParaRPr sz="2100">
              <a:solidFill>
                <a:schemeClr val="dk1"/>
              </a:solidFill>
              <a:latin typeface="Calibri"/>
              <a:ea typeface="Calibri"/>
              <a:cs typeface="Calibri"/>
              <a:sym typeface="Calibri"/>
            </a:endParaRPr>
          </a:p>
        </p:txBody>
      </p:sp>
      <p:cxnSp>
        <p:nvCxnSpPr>
          <p:cNvPr id="252" name="Google Shape;252;g2d5045f70c9_0_196"/>
          <p:cNvCxnSpPr/>
          <p:nvPr/>
        </p:nvCxnSpPr>
        <p:spPr>
          <a:xfrm>
            <a:off x="304800" y="6544008"/>
            <a:ext cx="11570700" cy="16500"/>
          </a:xfrm>
          <a:prstGeom prst="straightConnector1">
            <a:avLst/>
          </a:prstGeom>
          <a:noFill/>
          <a:ln w="9525" cap="flat" cmpd="sng">
            <a:solidFill>
              <a:srgbClr val="0000CC"/>
            </a:solidFill>
            <a:prstDash val="solid"/>
            <a:miter lim="800000"/>
            <a:headEnd type="none" w="med" len="med"/>
            <a:tailEnd type="none" w="med" len="med"/>
          </a:ln>
        </p:spPr>
      </p:cxnSp>
      <p:cxnSp>
        <p:nvCxnSpPr>
          <p:cNvPr id="253" name="Google Shape;253;g2d5045f70c9_0_196"/>
          <p:cNvCxnSpPr/>
          <p:nvPr/>
        </p:nvCxnSpPr>
        <p:spPr>
          <a:xfrm>
            <a:off x="304800" y="5998967"/>
            <a:ext cx="11570700" cy="30900"/>
          </a:xfrm>
          <a:prstGeom prst="straightConnector1">
            <a:avLst/>
          </a:prstGeom>
          <a:noFill/>
          <a:ln w="9525" cap="flat" cmpd="sng">
            <a:solidFill>
              <a:srgbClr val="0000CC"/>
            </a:solidFill>
            <a:prstDash val="solid"/>
            <a:miter lim="800000"/>
            <a:headEnd type="none" w="med" len="med"/>
            <a:tailEnd type="none" w="med" len="med"/>
          </a:ln>
        </p:spPr>
      </p:cxnSp>
      <p:pic>
        <p:nvPicPr>
          <p:cNvPr id="254" name="Google Shape;254;g2d5045f70c9_0_196"/>
          <p:cNvPicPr preferRelativeResize="0"/>
          <p:nvPr/>
        </p:nvPicPr>
        <p:blipFill>
          <a:blip r:embed="rId3">
            <a:alphaModFix/>
          </a:blip>
          <a:stretch>
            <a:fillRect/>
          </a:stretch>
        </p:blipFill>
        <p:spPr>
          <a:xfrm>
            <a:off x="304800" y="6115922"/>
            <a:ext cx="1750482" cy="326516"/>
          </a:xfrm>
          <a:prstGeom prst="rect">
            <a:avLst/>
          </a:prstGeom>
          <a:noFill/>
          <a:ln>
            <a:noFill/>
          </a:ln>
        </p:spPr>
      </p:pic>
      <p:sp>
        <p:nvSpPr>
          <p:cNvPr id="255" name="Google Shape;255;g2d5045f70c9_0_196"/>
          <p:cNvSpPr txBox="1"/>
          <p:nvPr/>
        </p:nvSpPr>
        <p:spPr>
          <a:xfrm>
            <a:off x="311150" y="305858"/>
            <a:ext cx="3612000" cy="204000"/>
          </a:xfrm>
          <a:prstGeom prst="rect">
            <a:avLst/>
          </a:prstGeom>
          <a:noFill/>
          <a:ln>
            <a:noFill/>
          </a:ln>
        </p:spPr>
        <p:txBody>
          <a:bodyPr spcFirstLastPara="1" wrap="square" lIns="33875" tIns="33875" rIns="33875" bIns="33875" anchor="t" anchorCtr="0">
            <a:spAutoFit/>
          </a:bodyPr>
          <a:lstStyle/>
          <a:p>
            <a:pPr marL="0" marR="0" lvl="0" indent="0" algn="l" rtl="0">
              <a:lnSpc>
                <a:spcPct val="80000"/>
              </a:lnSpc>
              <a:spcBef>
                <a:spcPts val="0"/>
              </a:spcBef>
              <a:spcAft>
                <a:spcPts val="0"/>
              </a:spcAft>
              <a:buClr>
                <a:srgbClr val="FFFFFF"/>
              </a:buClr>
              <a:buSzPts val="1100"/>
              <a:buFont typeface="Schibsted Grotesk"/>
              <a:buNone/>
            </a:pPr>
            <a:r>
              <a:rPr lang="en-US" sz="1100" b="0" i="0" u="none">
                <a:solidFill>
                  <a:srgbClr val="0000CC"/>
                </a:solidFill>
                <a:latin typeface="Schibsted Grotesk"/>
                <a:ea typeface="Schibsted Grotesk"/>
                <a:cs typeface="Schibsted Grotesk"/>
                <a:sym typeface="Schibsted Grotesk"/>
              </a:rPr>
              <a:t>Einstein Telescope </a:t>
            </a:r>
            <a:endParaRPr sz="900">
              <a:solidFill>
                <a:srgbClr val="0000CC"/>
              </a:solidFill>
            </a:endParaRPr>
          </a:p>
        </p:txBody>
      </p:sp>
      <p:sp>
        <p:nvSpPr>
          <p:cNvPr id="259" name="Google Shape;259;g2d5045f70c9_0_196"/>
          <p:cNvSpPr txBox="1"/>
          <p:nvPr/>
        </p:nvSpPr>
        <p:spPr>
          <a:xfrm>
            <a:off x="8268852" y="276680"/>
            <a:ext cx="3410100" cy="171900"/>
          </a:xfrm>
          <a:prstGeom prst="rect">
            <a:avLst/>
          </a:prstGeom>
          <a:noFill/>
          <a:ln>
            <a:noFill/>
          </a:ln>
        </p:spPr>
        <p:txBody>
          <a:bodyPr spcFirstLastPara="1" wrap="square" lIns="18050" tIns="18050" rIns="18050" bIns="18050" anchor="t" anchorCtr="0">
            <a:spAutoFit/>
          </a:bodyPr>
          <a:lstStyle/>
          <a:p>
            <a:pPr marL="0" lvl="0" indent="0" algn="r" rtl="0">
              <a:lnSpc>
                <a:spcPct val="80000"/>
              </a:lnSpc>
              <a:spcBef>
                <a:spcPts val="0"/>
              </a:spcBef>
              <a:spcAft>
                <a:spcPts val="0"/>
              </a:spcAft>
              <a:buClr>
                <a:srgbClr val="FFFFFF"/>
              </a:buClr>
              <a:buSzPts val="1100"/>
              <a:buFont typeface="Schibsted Grotesk"/>
              <a:buNone/>
            </a:pPr>
            <a:r>
              <a:rPr lang="en-US" sz="1100" dirty="0">
                <a:solidFill>
                  <a:srgbClr val="0000CC"/>
                </a:solidFill>
                <a:latin typeface="Schibsted Grotesk"/>
                <a:ea typeface="Schibsted Grotesk"/>
                <a:cs typeface="Schibsted Grotesk"/>
                <a:sym typeface="Schibsted Grotesk"/>
              </a:rPr>
              <a:t>14. 4 .2025</a:t>
            </a:r>
          </a:p>
        </p:txBody>
      </p:sp>
      <p:sp>
        <p:nvSpPr>
          <p:cNvPr id="5" name="Rectangle 4">
            <a:extLst>
              <a:ext uri="{FF2B5EF4-FFF2-40B4-BE49-F238E27FC236}">
                <a16:creationId xmlns:a16="http://schemas.microsoft.com/office/drawing/2014/main" id="{55A41F42-32A8-443E-9894-E2423D1EF770}"/>
              </a:ext>
            </a:extLst>
          </p:cNvPr>
          <p:cNvSpPr>
            <a:spLocks noChangeArrowheads="1"/>
          </p:cNvSpPr>
          <p:nvPr/>
        </p:nvSpPr>
        <p:spPr bwMode="auto">
          <a:xfrm>
            <a:off x="311150" y="867460"/>
            <a:ext cx="11582400" cy="5008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nSpc>
                <a:spcPct val="107000"/>
              </a:lnSpc>
              <a:spcAft>
                <a:spcPts val="800"/>
              </a:spcAft>
            </a:pPr>
            <a:r>
              <a:rPr lang="en-US" sz="1200" b="1"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5. ET-2L-Conf-2-7 – Bow-Tie IMC Geometry ( Risk Register Line 79 - 80 - 81)</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Risks </a:t>
            </a:r>
            <a:r>
              <a:rPr lang="fr-FR" sz="1200" dirty="0" err="1">
                <a:effectLst/>
                <a:latin typeface="Times New Roman" panose="02020603050405020304" pitchFamily="18" charset="0"/>
                <a:ea typeface="Times New Roman" panose="02020603050405020304" pitchFamily="18" charset="0"/>
                <a:cs typeface="Times New Roman" panose="02020603050405020304" pitchFamily="18" charset="0"/>
              </a:rPr>
              <a:t>Identified</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Reduced tunnel length due to compact cavity limits upgradability.</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fr-FR" sz="1200" dirty="0" err="1">
                <a:effectLst/>
                <a:latin typeface="Times New Roman" panose="02020603050405020304" pitchFamily="18" charset="0"/>
                <a:ea typeface="Times New Roman" panose="02020603050405020304" pitchFamily="18" charset="0"/>
                <a:cs typeface="Times New Roman" panose="02020603050405020304" pitchFamily="18" charset="0"/>
              </a:rPr>
              <a:t>Criticality</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16</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Mitigation: Optical simulations must confirm performance and future compatibility.</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Higher optical losses due to 4-mirrors geometry.</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fr-FR" sz="1200" dirty="0" err="1">
                <a:effectLst/>
                <a:latin typeface="Times New Roman" panose="02020603050405020304" pitchFamily="18" charset="0"/>
                <a:ea typeface="Times New Roman" panose="02020603050405020304" pitchFamily="18" charset="0"/>
                <a:cs typeface="Times New Roman" panose="02020603050405020304" pitchFamily="18" charset="0"/>
              </a:rPr>
              <a:t>Criticality</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8</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Mitigation: Procure high-spec mirrors with minimized scattering and absorption.</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No experimental demonstration of long bow-tie IMC.</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fr-FR" sz="1200" dirty="0" err="1">
                <a:effectLst/>
                <a:latin typeface="Times New Roman" panose="02020603050405020304" pitchFamily="18" charset="0"/>
                <a:ea typeface="Times New Roman" panose="02020603050405020304" pitchFamily="18" charset="0"/>
                <a:cs typeface="Times New Roman" panose="02020603050405020304" pitchFamily="18" charset="0"/>
              </a:rPr>
              <a:t>Criticality</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15</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Mitigation: Develop test benches or prototypes to evaluate performance prior to adoption.</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Acceptability Consideration:</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This configuration poses significant technical and strategic risks due to its untested nature and structural constraints. It should be considered experimental unless supported by a dedicated R&amp;D program and/ or confirmed optical simulation results.</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b="1"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fr-FR" altLang="fr-FR" sz="1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635618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cxnSp>
        <p:nvCxnSpPr>
          <p:cNvPr id="249" name="Google Shape;249;g2d5045f70c9_0_196"/>
          <p:cNvCxnSpPr/>
          <p:nvPr/>
        </p:nvCxnSpPr>
        <p:spPr>
          <a:xfrm>
            <a:off x="304800" y="540800"/>
            <a:ext cx="11588700" cy="0"/>
          </a:xfrm>
          <a:prstGeom prst="straightConnector1">
            <a:avLst/>
          </a:prstGeom>
          <a:noFill/>
          <a:ln w="9525" cap="flat" cmpd="sng">
            <a:solidFill>
              <a:srgbClr val="0000CC"/>
            </a:solidFill>
            <a:prstDash val="solid"/>
            <a:miter lim="800000"/>
            <a:headEnd type="none" w="med" len="med"/>
            <a:tailEnd type="none" w="med" len="med"/>
          </a:ln>
        </p:spPr>
      </p:cxnSp>
      <p:cxnSp>
        <p:nvCxnSpPr>
          <p:cNvPr id="250" name="Google Shape;250;g2d5045f70c9_0_196"/>
          <p:cNvCxnSpPr/>
          <p:nvPr/>
        </p:nvCxnSpPr>
        <p:spPr>
          <a:xfrm>
            <a:off x="304800" y="226483"/>
            <a:ext cx="11588700" cy="0"/>
          </a:xfrm>
          <a:prstGeom prst="straightConnector1">
            <a:avLst/>
          </a:prstGeom>
          <a:noFill/>
          <a:ln w="9525" cap="flat" cmpd="sng">
            <a:solidFill>
              <a:srgbClr val="0000CC"/>
            </a:solidFill>
            <a:prstDash val="solid"/>
            <a:miter lim="800000"/>
            <a:headEnd type="none" w="med" len="med"/>
            <a:tailEnd type="none" w="med" len="med"/>
          </a:ln>
        </p:spPr>
      </p:cxnSp>
      <p:sp>
        <p:nvSpPr>
          <p:cNvPr id="251" name="Google Shape;251;g2d5045f70c9_0_196"/>
          <p:cNvSpPr txBox="1"/>
          <p:nvPr/>
        </p:nvSpPr>
        <p:spPr>
          <a:xfrm>
            <a:off x="3209833" y="861400"/>
            <a:ext cx="4345500" cy="446400"/>
          </a:xfrm>
          <a:prstGeom prst="rect">
            <a:avLst/>
          </a:prstGeom>
          <a:noFill/>
          <a:ln>
            <a:noFill/>
          </a:ln>
        </p:spPr>
        <p:txBody>
          <a:bodyPr spcFirstLastPara="1" wrap="square" lIns="60950" tIns="60950" rIns="60950" bIns="60950" anchor="t" anchorCtr="0">
            <a:spAutoFit/>
          </a:bodyPr>
          <a:lstStyle/>
          <a:p>
            <a:pPr marL="0" lvl="0" indent="0" algn="l" rtl="0">
              <a:spcBef>
                <a:spcPts val="0"/>
              </a:spcBef>
              <a:spcAft>
                <a:spcPts val="0"/>
              </a:spcAft>
              <a:buNone/>
            </a:pPr>
            <a:endParaRPr sz="2100">
              <a:solidFill>
                <a:schemeClr val="dk1"/>
              </a:solidFill>
              <a:latin typeface="Calibri"/>
              <a:ea typeface="Calibri"/>
              <a:cs typeface="Calibri"/>
              <a:sym typeface="Calibri"/>
            </a:endParaRPr>
          </a:p>
        </p:txBody>
      </p:sp>
      <p:cxnSp>
        <p:nvCxnSpPr>
          <p:cNvPr id="252" name="Google Shape;252;g2d5045f70c9_0_196"/>
          <p:cNvCxnSpPr/>
          <p:nvPr/>
        </p:nvCxnSpPr>
        <p:spPr>
          <a:xfrm>
            <a:off x="304800" y="6544008"/>
            <a:ext cx="11570700" cy="16500"/>
          </a:xfrm>
          <a:prstGeom prst="straightConnector1">
            <a:avLst/>
          </a:prstGeom>
          <a:noFill/>
          <a:ln w="9525" cap="flat" cmpd="sng">
            <a:solidFill>
              <a:srgbClr val="0000CC"/>
            </a:solidFill>
            <a:prstDash val="solid"/>
            <a:miter lim="800000"/>
            <a:headEnd type="none" w="med" len="med"/>
            <a:tailEnd type="none" w="med" len="med"/>
          </a:ln>
        </p:spPr>
      </p:cxnSp>
      <p:cxnSp>
        <p:nvCxnSpPr>
          <p:cNvPr id="253" name="Google Shape;253;g2d5045f70c9_0_196"/>
          <p:cNvCxnSpPr/>
          <p:nvPr/>
        </p:nvCxnSpPr>
        <p:spPr>
          <a:xfrm>
            <a:off x="304800" y="5998967"/>
            <a:ext cx="11570700" cy="30900"/>
          </a:xfrm>
          <a:prstGeom prst="straightConnector1">
            <a:avLst/>
          </a:prstGeom>
          <a:noFill/>
          <a:ln w="9525" cap="flat" cmpd="sng">
            <a:solidFill>
              <a:srgbClr val="0000CC"/>
            </a:solidFill>
            <a:prstDash val="solid"/>
            <a:miter lim="800000"/>
            <a:headEnd type="none" w="med" len="med"/>
            <a:tailEnd type="none" w="med" len="med"/>
          </a:ln>
        </p:spPr>
      </p:cxnSp>
      <p:pic>
        <p:nvPicPr>
          <p:cNvPr id="254" name="Google Shape;254;g2d5045f70c9_0_196"/>
          <p:cNvPicPr preferRelativeResize="0"/>
          <p:nvPr/>
        </p:nvPicPr>
        <p:blipFill>
          <a:blip r:embed="rId3">
            <a:alphaModFix/>
          </a:blip>
          <a:stretch>
            <a:fillRect/>
          </a:stretch>
        </p:blipFill>
        <p:spPr>
          <a:xfrm>
            <a:off x="304800" y="6115922"/>
            <a:ext cx="1750482" cy="326516"/>
          </a:xfrm>
          <a:prstGeom prst="rect">
            <a:avLst/>
          </a:prstGeom>
          <a:noFill/>
          <a:ln>
            <a:noFill/>
          </a:ln>
        </p:spPr>
      </p:pic>
      <p:sp>
        <p:nvSpPr>
          <p:cNvPr id="255" name="Google Shape;255;g2d5045f70c9_0_196"/>
          <p:cNvSpPr txBox="1"/>
          <p:nvPr/>
        </p:nvSpPr>
        <p:spPr>
          <a:xfrm>
            <a:off x="311150" y="305858"/>
            <a:ext cx="3612000" cy="204000"/>
          </a:xfrm>
          <a:prstGeom prst="rect">
            <a:avLst/>
          </a:prstGeom>
          <a:noFill/>
          <a:ln>
            <a:noFill/>
          </a:ln>
        </p:spPr>
        <p:txBody>
          <a:bodyPr spcFirstLastPara="1" wrap="square" lIns="33875" tIns="33875" rIns="33875" bIns="33875" anchor="t" anchorCtr="0">
            <a:spAutoFit/>
          </a:bodyPr>
          <a:lstStyle/>
          <a:p>
            <a:pPr marL="0" marR="0" lvl="0" indent="0" algn="l" rtl="0">
              <a:lnSpc>
                <a:spcPct val="80000"/>
              </a:lnSpc>
              <a:spcBef>
                <a:spcPts val="0"/>
              </a:spcBef>
              <a:spcAft>
                <a:spcPts val="0"/>
              </a:spcAft>
              <a:buClr>
                <a:srgbClr val="FFFFFF"/>
              </a:buClr>
              <a:buSzPts val="1100"/>
              <a:buFont typeface="Schibsted Grotesk"/>
              <a:buNone/>
            </a:pPr>
            <a:r>
              <a:rPr lang="en-US" sz="1100" b="0" i="0" u="none">
                <a:solidFill>
                  <a:srgbClr val="0000CC"/>
                </a:solidFill>
                <a:latin typeface="Schibsted Grotesk"/>
                <a:ea typeface="Schibsted Grotesk"/>
                <a:cs typeface="Schibsted Grotesk"/>
                <a:sym typeface="Schibsted Grotesk"/>
              </a:rPr>
              <a:t>Einstein Telescope </a:t>
            </a:r>
            <a:endParaRPr sz="900">
              <a:solidFill>
                <a:srgbClr val="0000CC"/>
              </a:solidFill>
            </a:endParaRPr>
          </a:p>
        </p:txBody>
      </p:sp>
      <p:sp>
        <p:nvSpPr>
          <p:cNvPr id="259" name="Google Shape;259;g2d5045f70c9_0_196"/>
          <p:cNvSpPr txBox="1"/>
          <p:nvPr/>
        </p:nvSpPr>
        <p:spPr>
          <a:xfrm>
            <a:off x="8268852" y="276680"/>
            <a:ext cx="3410100" cy="171900"/>
          </a:xfrm>
          <a:prstGeom prst="rect">
            <a:avLst/>
          </a:prstGeom>
          <a:noFill/>
          <a:ln>
            <a:noFill/>
          </a:ln>
        </p:spPr>
        <p:txBody>
          <a:bodyPr spcFirstLastPara="1" wrap="square" lIns="18050" tIns="18050" rIns="18050" bIns="18050" anchor="t" anchorCtr="0">
            <a:spAutoFit/>
          </a:bodyPr>
          <a:lstStyle/>
          <a:p>
            <a:pPr marL="0" lvl="0" indent="0" algn="r" rtl="0">
              <a:lnSpc>
                <a:spcPct val="80000"/>
              </a:lnSpc>
              <a:spcBef>
                <a:spcPts val="0"/>
              </a:spcBef>
              <a:spcAft>
                <a:spcPts val="0"/>
              </a:spcAft>
              <a:buClr>
                <a:srgbClr val="FFFFFF"/>
              </a:buClr>
              <a:buSzPts val="1100"/>
              <a:buFont typeface="Schibsted Grotesk"/>
              <a:buNone/>
            </a:pPr>
            <a:r>
              <a:rPr lang="en-US" sz="1100" dirty="0">
                <a:solidFill>
                  <a:srgbClr val="0000CC"/>
                </a:solidFill>
                <a:latin typeface="Schibsted Grotesk"/>
                <a:ea typeface="Schibsted Grotesk"/>
                <a:cs typeface="Schibsted Grotesk"/>
                <a:sym typeface="Schibsted Grotesk"/>
              </a:rPr>
              <a:t>14. 4 .2025</a:t>
            </a:r>
          </a:p>
        </p:txBody>
      </p:sp>
      <p:sp>
        <p:nvSpPr>
          <p:cNvPr id="5" name="Rectangle 4">
            <a:extLst>
              <a:ext uri="{FF2B5EF4-FFF2-40B4-BE49-F238E27FC236}">
                <a16:creationId xmlns:a16="http://schemas.microsoft.com/office/drawing/2014/main" id="{55A41F42-32A8-443E-9894-E2423D1EF770}"/>
              </a:ext>
            </a:extLst>
          </p:cNvPr>
          <p:cNvSpPr>
            <a:spLocks noChangeArrowheads="1"/>
          </p:cNvSpPr>
          <p:nvPr/>
        </p:nvSpPr>
        <p:spPr bwMode="auto">
          <a:xfrm>
            <a:off x="3689781" y="2453703"/>
            <a:ext cx="4043874" cy="1402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nSpc>
                <a:spcPct val="107000"/>
              </a:lnSpc>
              <a:spcAft>
                <a:spcPts val="800"/>
              </a:spcAft>
            </a:pPr>
            <a:r>
              <a:rPr lang="fr-FR" sz="3600" b="1"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Penalty of Change </a:t>
            </a:r>
            <a:endParaRPr lang="fr-FR" sz="3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fr-FR" altLang="fr-FR" sz="1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335668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cxnSp>
        <p:nvCxnSpPr>
          <p:cNvPr id="249" name="Google Shape;249;g2d5045f70c9_0_196"/>
          <p:cNvCxnSpPr/>
          <p:nvPr/>
        </p:nvCxnSpPr>
        <p:spPr>
          <a:xfrm>
            <a:off x="304800" y="540800"/>
            <a:ext cx="11588700" cy="0"/>
          </a:xfrm>
          <a:prstGeom prst="straightConnector1">
            <a:avLst/>
          </a:prstGeom>
          <a:noFill/>
          <a:ln w="9525" cap="flat" cmpd="sng">
            <a:solidFill>
              <a:srgbClr val="0000CC"/>
            </a:solidFill>
            <a:prstDash val="solid"/>
            <a:miter lim="800000"/>
            <a:headEnd type="none" w="med" len="med"/>
            <a:tailEnd type="none" w="med" len="med"/>
          </a:ln>
        </p:spPr>
      </p:cxnSp>
      <p:cxnSp>
        <p:nvCxnSpPr>
          <p:cNvPr id="250" name="Google Shape;250;g2d5045f70c9_0_196"/>
          <p:cNvCxnSpPr/>
          <p:nvPr/>
        </p:nvCxnSpPr>
        <p:spPr>
          <a:xfrm>
            <a:off x="304800" y="226483"/>
            <a:ext cx="11588700" cy="0"/>
          </a:xfrm>
          <a:prstGeom prst="straightConnector1">
            <a:avLst/>
          </a:prstGeom>
          <a:noFill/>
          <a:ln w="9525" cap="flat" cmpd="sng">
            <a:solidFill>
              <a:srgbClr val="0000CC"/>
            </a:solidFill>
            <a:prstDash val="solid"/>
            <a:miter lim="800000"/>
            <a:headEnd type="none" w="med" len="med"/>
            <a:tailEnd type="none" w="med" len="med"/>
          </a:ln>
        </p:spPr>
      </p:cxnSp>
      <p:sp>
        <p:nvSpPr>
          <p:cNvPr id="251" name="Google Shape;251;g2d5045f70c9_0_196"/>
          <p:cNvSpPr txBox="1"/>
          <p:nvPr/>
        </p:nvSpPr>
        <p:spPr>
          <a:xfrm>
            <a:off x="3209833" y="861400"/>
            <a:ext cx="4345500" cy="446400"/>
          </a:xfrm>
          <a:prstGeom prst="rect">
            <a:avLst/>
          </a:prstGeom>
          <a:noFill/>
          <a:ln>
            <a:noFill/>
          </a:ln>
        </p:spPr>
        <p:txBody>
          <a:bodyPr spcFirstLastPara="1" wrap="square" lIns="60950" tIns="60950" rIns="60950" bIns="60950" anchor="t" anchorCtr="0">
            <a:spAutoFit/>
          </a:bodyPr>
          <a:lstStyle/>
          <a:p>
            <a:pPr marL="0" lvl="0" indent="0" algn="l" rtl="0">
              <a:spcBef>
                <a:spcPts val="0"/>
              </a:spcBef>
              <a:spcAft>
                <a:spcPts val="0"/>
              </a:spcAft>
              <a:buNone/>
            </a:pPr>
            <a:endParaRPr sz="2100">
              <a:solidFill>
                <a:schemeClr val="dk1"/>
              </a:solidFill>
              <a:latin typeface="Calibri"/>
              <a:ea typeface="Calibri"/>
              <a:cs typeface="Calibri"/>
              <a:sym typeface="Calibri"/>
            </a:endParaRPr>
          </a:p>
        </p:txBody>
      </p:sp>
      <p:cxnSp>
        <p:nvCxnSpPr>
          <p:cNvPr id="252" name="Google Shape;252;g2d5045f70c9_0_196"/>
          <p:cNvCxnSpPr/>
          <p:nvPr/>
        </p:nvCxnSpPr>
        <p:spPr>
          <a:xfrm>
            <a:off x="304800" y="6544008"/>
            <a:ext cx="11570700" cy="16500"/>
          </a:xfrm>
          <a:prstGeom prst="straightConnector1">
            <a:avLst/>
          </a:prstGeom>
          <a:noFill/>
          <a:ln w="9525" cap="flat" cmpd="sng">
            <a:solidFill>
              <a:srgbClr val="0000CC"/>
            </a:solidFill>
            <a:prstDash val="solid"/>
            <a:miter lim="800000"/>
            <a:headEnd type="none" w="med" len="med"/>
            <a:tailEnd type="none" w="med" len="med"/>
          </a:ln>
        </p:spPr>
      </p:cxnSp>
      <p:cxnSp>
        <p:nvCxnSpPr>
          <p:cNvPr id="253" name="Google Shape;253;g2d5045f70c9_0_196"/>
          <p:cNvCxnSpPr/>
          <p:nvPr/>
        </p:nvCxnSpPr>
        <p:spPr>
          <a:xfrm>
            <a:off x="304800" y="5998967"/>
            <a:ext cx="11570700" cy="30900"/>
          </a:xfrm>
          <a:prstGeom prst="straightConnector1">
            <a:avLst/>
          </a:prstGeom>
          <a:noFill/>
          <a:ln w="9525" cap="flat" cmpd="sng">
            <a:solidFill>
              <a:srgbClr val="0000CC"/>
            </a:solidFill>
            <a:prstDash val="solid"/>
            <a:miter lim="800000"/>
            <a:headEnd type="none" w="med" len="med"/>
            <a:tailEnd type="none" w="med" len="med"/>
          </a:ln>
        </p:spPr>
      </p:cxnSp>
      <p:pic>
        <p:nvPicPr>
          <p:cNvPr id="254" name="Google Shape;254;g2d5045f70c9_0_196"/>
          <p:cNvPicPr preferRelativeResize="0"/>
          <p:nvPr/>
        </p:nvPicPr>
        <p:blipFill>
          <a:blip r:embed="rId3">
            <a:alphaModFix/>
          </a:blip>
          <a:stretch>
            <a:fillRect/>
          </a:stretch>
        </p:blipFill>
        <p:spPr>
          <a:xfrm>
            <a:off x="304800" y="6115922"/>
            <a:ext cx="1750482" cy="326516"/>
          </a:xfrm>
          <a:prstGeom prst="rect">
            <a:avLst/>
          </a:prstGeom>
          <a:noFill/>
          <a:ln>
            <a:noFill/>
          </a:ln>
        </p:spPr>
      </p:pic>
      <p:sp>
        <p:nvSpPr>
          <p:cNvPr id="255" name="Google Shape;255;g2d5045f70c9_0_196"/>
          <p:cNvSpPr txBox="1"/>
          <p:nvPr/>
        </p:nvSpPr>
        <p:spPr>
          <a:xfrm>
            <a:off x="311150" y="305858"/>
            <a:ext cx="3612000" cy="204000"/>
          </a:xfrm>
          <a:prstGeom prst="rect">
            <a:avLst/>
          </a:prstGeom>
          <a:noFill/>
          <a:ln>
            <a:noFill/>
          </a:ln>
        </p:spPr>
        <p:txBody>
          <a:bodyPr spcFirstLastPara="1" wrap="square" lIns="33875" tIns="33875" rIns="33875" bIns="33875" anchor="t" anchorCtr="0">
            <a:spAutoFit/>
          </a:bodyPr>
          <a:lstStyle/>
          <a:p>
            <a:pPr marL="0" marR="0" lvl="0" indent="0" algn="l" rtl="0">
              <a:lnSpc>
                <a:spcPct val="80000"/>
              </a:lnSpc>
              <a:spcBef>
                <a:spcPts val="0"/>
              </a:spcBef>
              <a:spcAft>
                <a:spcPts val="0"/>
              </a:spcAft>
              <a:buClr>
                <a:srgbClr val="FFFFFF"/>
              </a:buClr>
              <a:buSzPts val="1100"/>
              <a:buFont typeface="Schibsted Grotesk"/>
              <a:buNone/>
            </a:pPr>
            <a:r>
              <a:rPr lang="en-US" sz="1100" b="0" i="0" u="none">
                <a:solidFill>
                  <a:srgbClr val="0000CC"/>
                </a:solidFill>
                <a:latin typeface="Schibsted Grotesk"/>
                <a:ea typeface="Schibsted Grotesk"/>
                <a:cs typeface="Schibsted Grotesk"/>
                <a:sym typeface="Schibsted Grotesk"/>
              </a:rPr>
              <a:t>Einstein Telescope </a:t>
            </a:r>
            <a:endParaRPr sz="900">
              <a:solidFill>
                <a:srgbClr val="0000CC"/>
              </a:solidFill>
            </a:endParaRPr>
          </a:p>
        </p:txBody>
      </p:sp>
      <p:sp>
        <p:nvSpPr>
          <p:cNvPr id="259" name="Google Shape;259;g2d5045f70c9_0_196"/>
          <p:cNvSpPr txBox="1"/>
          <p:nvPr/>
        </p:nvSpPr>
        <p:spPr>
          <a:xfrm>
            <a:off x="8268852" y="276680"/>
            <a:ext cx="3410100" cy="171900"/>
          </a:xfrm>
          <a:prstGeom prst="rect">
            <a:avLst/>
          </a:prstGeom>
          <a:noFill/>
          <a:ln>
            <a:noFill/>
          </a:ln>
        </p:spPr>
        <p:txBody>
          <a:bodyPr spcFirstLastPara="1" wrap="square" lIns="18050" tIns="18050" rIns="18050" bIns="18050" anchor="t" anchorCtr="0">
            <a:spAutoFit/>
          </a:bodyPr>
          <a:lstStyle/>
          <a:p>
            <a:pPr marL="0" lvl="0" indent="0" algn="r" rtl="0">
              <a:lnSpc>
                <a:spcPct val="80000"/>
              </a:lnSpc>
              <a:spcBef>
                <a:spcPts val="0"/>
              </a:spcBef>
              <a:spcAft>
                <a:spcPts val="0"/>
              </a:spcAft>
              <a:buClr>
                <a:srgbClr val="FFFFFF"/>
              </a:buClr>
              <a:buSzPts val="1100"/>
              <a:buFont typeface="Schibsted Grotesk"/>
              <a:buNone/>
            </a:pPr>
            <a:r>
              <a:rPr lang="en-US" sz="1100" dirty="0">
                <a:solidFill>
                  <a:srgbClr val="0000CC"/>
                </a:solidFill>
                <a:latin typeface="Schibsted Grotesk"/>
                <a:ea typeface="Schibsted Grotesk"/>
                <a:cs typeface="Schibsted Grotesk"/>
                <a:sym typeface="Schibsted Grotesk"/>
              </a:rPr>
              <a:t>14. 4 .2025</a:t>
            </a:r>
          </a:p>
        </p:txBody>
      </p:sp>
      <p:sp>
        <p:nvSpPr>
          <p:cNvPr id="5" name="Rectangle 4">
            <a:extLst>
              <a:ext uri="{FF2B5EF4-FFF2-40B4-BE49-F238E27FC236}">
                <a16:creationId xmlns:a16="http://schemas.microsoft.com/office/drawing/2014/main" id="{55A41F42-32A8-443E-9894-E2423D1EF770}"/>
              </a:ext>
            </a:extLst>
          </p:cNvPr>
          <p:cNvSpPr>
            <a:spLocks noChangeArrowheads="1"/>
          </p:cNvSpPr>
          <p:nvPr/>
        </p:nvSpPr>
        <p:spPr bwMode="auto">
          <a:xfrm>
            <a:off x="311150" y="1138209"/>
            <a:ext cx="11582400" cy="44670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nSpc>
                <a:spcPct val="107000"/>
              </a:lnSpc>
              <a:spcAft>
                <a:spcPts val="800"/>
              </a:spcAft>
            </a:pPr>
            <a:r>
              <a:rPr lang="en-US" b="1"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altLang="fr-FR" b="1" dirty="0">
                <a:solidFill>
                  <a:prstClr val="black"/>
                </a:solidFill>
                <a:latin typeface="Arial" panose="020B0604020202020204" pitchFamily="34" charset="0"/>
              </a:rPr>
              <a:t>LIMC </a:t>
            </a:r>
            <a:r>
              <a:rPr lang="fr-FR" altLang="fr-FR" b="1" dirty="0" err="1">
                <a:solidFill>
                  <a:prstClr val="black"/>
                </a:solidFill>
                <a:latin typeface="Arial" panose="020B0604020202020204" pitchFamily="34" charset="0"/>
              </a:rPr>
              <a:t>Length</a:t>
            </a:r>
            <a:r>
              <a:rPr lang="fr-FR" altLang="fr-FR" b="1" dirty="0">
                <a:solidFill>
                  <a:prstClr val="black"/>
                </a:solidFill>
                <a:latin typeface="Arial" panose="020B0604020202020204" pitchFamily="34" charset="0"/>
              </a:rPr>
              <a:t> : 120 m </a:t>
            </a:r>
            <a:r>
              <a:rPr lang="fr-FR" altLang="fr-FR" b="1" dirty="0">
                <a:solidFill>
                  <a:prstClr val="black"/>
                </a:solidFill>
                <a:latin typeface="Arial" panose="020B0604020202020204" pitchFamily="34" charset="0"/>
                <a:sym typeface="Wingdings" panose="05000000000000000000" pitchFamily="2" charset="2"/>
              </a:rPr>
              <a:t> 500 m ( 300 m ) </a:t>
            </a:r>
          </a:p>
          <a:p>
            <a:pPr>
              <a:lnSpc>
                <a:spcPct val="107000"/>
              </a:lnSpc>
              <a:spcAft>
                <a:spcPts val="800"/>
              </a:spcAft>
            </a:pP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Arm Length Reduction and Optics Change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Change: ET LF Arm cavity reduced from 15 km to 10 km due to LF TM diameter constraint ( if the ET LF TM diameter is reduced from 450 mm to 350 mm , if reduced more the arm cavity length will be also reduced)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Penalty: Reduced sensitivity at low frequencies due to the shorter ET LF Arm cavity ; sensitivity in interferometers improves with arm length.</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Cost : we suggest taking into consideration the differential cost estimate between 10 Km to 15 Km ET LF Arm length .  Also we suggest taking into consideration  some strategies regarding the civil engineering infrastructure taking a decision on which option to go for regarding the length of ET arm cavities Length in general and ET LF configuration (with respect to future upgrades).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fr-FR" altLang="fr-FR" sz="1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192501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cxnSp>
        <p:nvCxnSpPr>
          <p:cNvPr id="249" name="Google Shape;249;g2d5045f70c9_0_196"/>
          <p:cNvCxnSpPr/>
          <p:nvPr/>
        </p:nvCxnSpPr>
        <p:spPr>
          <a:xfrm>
            <a:off x="304800" y="540800"/>
            <a:ext cx="11588700" cy="0"/>
          </a:xfrm>
          <a:prstGeom prst="straightConnector1">
            <a:avLst/>
          </a:prstGeom>
          <a:noFill/>
          <a:ln w="9525" cap="flat" cmpd="sng">
            <a:solidFill>
              <a:srgbClr val="0000CC"/>
            </a:solidFill>
            <a:prstDash val="solid"/>
            <a:miter lim="800000"/>
            <a:headEnd type="none" w="med" len="med"/>
            <a:tailEnd type="none" w="med" len="med"/>
          </a:ln>
        </p:spPr>
      </p:cxnSp>
      <p:cxnSp>
        <p:nvCxnSpPr>
          <p:cNvPr id="250" name="Google Shape;250;g2d5045f70c9_0_196"/>
          <p:cNvCxnSpPr/>
          <p:nvPr/>
        </p:nvCxnSpPr>
        <p:spPr>
          <a:xfrm>
            <a:off x="304800" y="226483"/>
            <a:ext cx="11588700" cy="0"/>
          </a:xfrm>
          <a:prstGeom prst="straightConnector1">
            <a:avLst/>
          </a:prstGeom>
          <a:noFill/>
          <a:ln w="9525" cap="flat" cmpd="sng">
            <a:solidFill>
              <a:srgbClr val="0000CC"/>
            </a:solidFill>
            <a:prstDash val="solid"/>
            <a:miter lim="800000"/>
            <a:headEnd type="none" w="med" len="med"/>
            <a:tailEnd type="none" w="med" len="med"/>
          </a:ln>
        </p:spPr>
      </p:cxnSp>
      <p:sp>
        <p:nvSpPr>
          <p:cNvPr id="251" name="Google Shape;251;g2d5045f70c9_0_196"/>
          <p:cNvSpPr txBox="1"/>
          <p:nvPr/>
        </p:nvSpPr>
        <p:spPr>
          <a:xfrm>
            <a:off x="3209833" y="861400"/>
            <a:ext cx="4345500" cy="446400"/>
          </a:xfrm>
          <a:prstGeom prst="rect">
            <a:avLst/>
          </a:prstGeom>
          <a:noFill/>
          <a:ln>
            <a:noFill/>
          </a:ln>
        </p:spPr>
        <p:txBody>
          <a:bodyPr spcFirstLastPara="1" wrap="square" lIns="60950" tIns="60950" rIns="60950" bIns="60950" anchor="t" anchorCtr="0">
            <a:spAutoFit/>
          </a:bodyPr>
          <a:lstStyle/>
          <a:p>
            <a:pPr marL="0" lvl="0" indent="0" algn="l" rtl="0">
              <a:spcBef>
                <a:spcPts val="0"/>
              </a:spcBef>
              <a:spcAft>
                <a:spcPts val="0"/>
              </a:spcAft>
              <a:buNone/>
            </a:pPr>
            <a:endParaRPr sz="2100">
              <a:solidFill>
                <a:schemeClr val="dk1"/>
              </a:solidFill>
              <a:latin typeface="Calibri"/>
              <a:ea typeface="Calibri"/>
              <a:cs typeface="Calibri"/>
              <a:sym typeface="Calibri"/>
            </a:endParaRPr>
          </a:p>
        </p:txBody>
      </p:sp>
      <p:cxnSp>
        <p:nvCxnSpPr>
          <p:cNvPr id="252" name="Google Shape;252;g2d5045f70c9_0_196"/>
          <p:cNvCxnSpPr/>
          <p:nvPr/>
        </p:nvCxnSpPr>
        <p:spPr>
          <a:xfrm>
            <a:off x="304800" y="6544008"/>
            <a:ext cx="11570700" cy="16500"/>
          </a:xfrm>
          <a:prstGeom prst="straightConnector1">
            <a:avLst/>
          </a:prstGeom>
          <a:noFill/>
          <a:ln w="9525" cap="flat" cmpd="sng">
            <a:solidFill>
              <a:srgbClr val="0000CC"/>
            </a:solidFill>
            <a:prstDash val="solid"/>
            <a:miter lim="800000"/>
            <a:headEnd type="none" w="med" len="med"/>
            <a:tailEnd type="none" w="med" len="med"/>
          </a:ln>
        </p:spPr>
      </p:cxnSp>
      <p:cxnSp>
        <p:nvCxnSpPr>
          <p:cNvPr id="253" name="Google Shape;253;g2d5045f70c9_0_196"/>
          <p:cNvCxnSpPr/>
          <p:nvPr/>
        </p:nvCxnSpPr>
        <p:spPr>
          <a:xfrm>
            <a:off x="304800" y="5998967"/>
            <a:ext cx="11570700" cy="30900"/>
          </a:xfrm>
          <a:prstGeom prst="straightConnector1">
            <a:avLst/>
          </a:prstGeom>
          <a:noFill/>
          <a:ln w="9525" cap="flat" cmpd="sng">
            <a:solidFill>
              <a:srgbClr val="0000CC"/>
            </a:solidFill>
            <a:prstDash val="solid"/>
            <a:miter lim="800000"/>
            <a:headEnd type="none" w="med" len="med"/>
            <a:tailEnd type="none" w="med" len="med"/>
          </a:ln>
        </p:spPr>
      </p:cxnSp>
      <p:pic>
        <p:nvPicPr>
          <p:cNvPr id="254" name="Google Shape;254;g2d5045f70c9_0_196"/>
          <p:cNvPicPr preferRelativeResize="0"/>
          <p:nvPr/>
        </p:nvPicPr>
        <p:blipFill>
          <a:blip r:embed="rId3">
            <a:alphaModFix/>
          </a:blip>
          <a:stretch>
            <a:fillRect/>
          </a:stretch>
        </p:blipFill>
        <p:spPr>
          <a:xfrm>
            <a:off x="304800" y="6115922"/>
            <a:ext cx="1750482" cy="326516"/>
          </a:xfrm>
          <a:prstGeom prst="rect">
            <a:avLst/>
          </a:prstGeom>
          <a:noFill/>
          <a:ln>
            <a:noFill/>
          </a:ln>
        </p:spPr>
      </p:pic>
      <p:sp>
        <p:nvSpPr>
          <p:cNvPr id="255" name="Google Shape;255;g2d5045f70c9_0_196"/>
          <p:cNvSpPr txBox="1"/>
          <p:nvPr/>
        </p:nvSpPr>
        <p:spPr>
          <a:xfrm>
            <a:off x="311150" y="305858"/>
            <a:ext cx="3612000" cy="204000"/>
          </a:xfrm>
          <a:prstGeom prst="rect">
            <a:avLst/>
          </a:prstGeom>
          <a:noFill/>
          <a:ln>
            <a:noFill/>
          </a:ln>
        </p:spPr>
        <p:txBody>
          <a:bodyPr spcFirstLastPara="1" wrap="square" lIns="33875" tIns="33875" rIns="33875" bIns="33875" anchor="t" anchorCtr="0">
            <a:spAutoFit/>
          </a:bodyPr>
          <a:lstStyle/>
          <a:p>
            <a:pPr marL="0" marR="0" lvl="0" indent="0" algn="l" rtl="0">
              <a:lnSpc>
                <a:spcPct val="80000"/>
              </a:lnSpc>
              <a:spcBef>
                <a:spcPts val="0"/>
              </a:spcBef>
              <a:spcAft>
                <a:spcPts val="0"/>
              </a:spcAft>
              <a:buClr>
                <a:srgbClr val="FFFFFF"/>
              </a:buClr>
              <a:buSzPts val="1100"/>
              <a:buFont typeface="Schibsted Grotesk"/>
              <a:buNone/>
            </a:pPr>
            <a:r>
              <a:rPr lang="en-US" sz="1100" b="0" i="0" u="none">
                <a:solidFill>
                  <a:srgbClr val="0000CC"/>
                </a:solidFill>
                <a:latin typeface="Schibsted Grotesk"/>
                <a:ea typeface="Schibsted Grotesk"/>
                <a:cs typeface="Schibsted Grotesk"/>
                <a:sym typeface="Schibsted Grotesk"/>
              </a:rPr>
              <a:t>Einstein Telescope </a:t>
            </a:r>
            <a:endParaRPr sz="900">
              <a:solidFill>
                <a:srgbClr val="0000CC"/>
              </a:solidFill>
            </a:endParaRPr>
          </a:p>
        </p:txBody>
      </p:sp>
      <p:sp>
        <p:nvSpPr>
          <p:cNvPr id="259" name="Google Shape;259;g2d5045f70c9_0_196"/>
          <p:cNvSpPr txBox="1"/>
          <p:nvPr/>
        </p:nvSpPr>
        <p:spPr>
          <a:xfrm>
            <a:off x="8268852" y="276680"/>
            <a:ext cx="3410100" cy="171900"/>
          </a:xfrm>
          <a:prstGeom prst="rect">
            <a:avLst/>
          </a:prstGeom>
          <a:noFill/>
          <a:ln>
            <a:noFill/>
          </a:ln>
        </p:spPr>
        <p:txBody>
          <a:bodyPr spcFirstLastPara="1" wrap="square" lIns="18050" tIns="18050" rIns="18050" bIns="18050" anchor="t" anchorCtr="0">
            <a:spAutoFit/>
          </a:bodyPr>
          <a:lstStyle/>
          <a:p>
            <a:pPr marL="0" lvl="0" indent="0" algn="r" rtl="0">
              <a:lnSpc>
                <a:spcPct val="80000"/>
              </a:lnSpc>
              <a:spcBef>
                <a:spcPts val="0"/>
              </a:spcBef>
              <a:spcAft>
                <a:spcPts val="0"/>
              </a:spcAft>
              <a:buClr>
                <a:srgbClr val="FFFFFF"/>
              </a:buClr>
              <a:buSzPts val="1100"/>
              <a:buFont typeface="Schibsted Grotesk"/>
              <a:buNone/>
            </a:pPr>
            <a:r>
              <a:rPr lang="en-US" sz="1100" dirty="0">
                <a:solidFill>
                  <a:srgbClr val="0000CC"/>
                </a:solidFill>
                <a:latin typeface="Schibsted Grotesk"/>
                <a:ea typeface="Schibsted Grotesk"/>
                <a:cs typeface="Schibsted Grotesk"/>
                <a:sym typeface="Schibsted Grotesk"/>
              </a:rPr>
              <a:t>14. 4 .2025</a:t>
            </a:r>
          </a:p>
        </p:txBody>
      </p:sp>
      <p:sp>
        <p:nvSpPr>
          <p:cNvPr id="5" name="Rectangle 4">
            <a:extLst>
              <a:ext uri="{FF2B5EF4-FFF2-40B4-BE49-F238E27FC236}">
                <a16:creationId xmlns:a16="http://schemas.microsoft.com/office/drawing/2014/main" id="{55A41F42-32A8-443E-9894-E2423D1EF770}"/>
              </a:ext>
            </a:extLst>
          </p:cNvPr>
          <p:cNvSpPr>
            <a:spLocks noChangeArrowheads="1"/>
          </p:cNvSpPr>
          <p:nvPr/>
        </p:nvSpPr>
        <p:spPr bwMode="auto">
          <a:xfrm>
            <a:off x="311150" y="1323739"/>
            <a:ext cx="11582400" cy="4095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nSpc>
                <a:spcPct val="107000"/>
              </a:lnSpc>
              <a:spcAft>
                <a:spcPts val="800"/>
              </a:spcAft>
            </a:pPr>
            <a:r>
              <a:rPr lang="en-US" sz="1200" b="1"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Periscope Use and Squeezing Quality</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Issue: Periscopes may introduce vibrations, especially critical at Low Frequencies (LF) where quantum noise dominates.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Penalty: Degraded squeezing level and thus quantum noise suppression essential at LF. Quantum noise suppression via squeezing is highly sensitive to mechanical stability</a:t>
            </a:r>
            <a:r>
              <a:rPr lang="en-US" sz="1800" b="1" dirty="0">
                <a:effectLst/>
                <a:latin typeface="Calibri" panose="020F0502020204030204" pitchFamily="34" charset="0"/>
                <a:ea typeface="Calibri" panose="020F0502020204030204" pitchFamily="34"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Option A: Periscope for HF Only, Return to Baseline for LF</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Impact: Simplifies the LF path, reducing vibration risks, but adds complexity in having two different setups.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Penalty: Operational complexity and potential alignment issues.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Cost : Additional cost for ET LF Squeezing FC ( same as baseline)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fr-FR" altLang="fr-FR" sz="1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300079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cxnSp>
        <p:nvCxnSpPr>
          <p:cNvPr id="249" name="Google Shape;249;g2d5045f70c9_0_196"/>
          <p:cNvCxnSpPr/>
          <p:nvPr/>
        </p:nvCxnSpPr>
        <p:spPr>
          <a:xfrm>
            <a:off x="304800" y="540800"/>
            <a:ext cx="11588700" cy="0"/>
          </a:xfrm>
          <a:prstGeom prst="straightConnector1">
            <a:avLst/>
          </a:prstGeom>
          <a:noFill/>
          <a:ln w="9525" cap="flat" cmpd="sng">
            <a:solidFill>
              <a:srgbClr val="0000CC"/>
            </a:solidFill>
            <a:prstDash val="solid"/>
            <a:miter lim="800000"/>
            <a:headEnd type="none" w="med" len="med"/>
            <a:tailEnd type="none" w="med" len="med"/>
          </a:ln>
        </p:spPr>
      </p:cxnSp>
      <p:cxnSp>
        <p:nvCxnSpPr>
          <p:cNvPr id="250" name="Google Shape;250;g2d5045f70c9_0_196"/>
          <p:cNvCxnSpPr/>
          <p:nvPr/>
        </p:nvCxnSpPr>
        <p:spPr>
          <a:xfrm>
            <a:off x="304800" y="226483"/>
            <a:ext cx="11588700" cy="0"/>
          </a:xfrm>
          <a:prstGeom prst="straightConnector1">
            <a:avLst/>
          </a:prstGeom>
          <a:noFill/>
          <a:ln w="9525" cap="flat" cmpd="sng">
            <a:solidFill>
              <a:srgbClr val="0000CC"/>
            </a:solidFill>
            <a:prstDash val="solid"/>
            <a:miter lim="800000"/>
            <a:headEnd type="none" w="med" len="med"/>
            <a:tailEnd type="none" w="med" len="med"/>
          </a:ln>
        </p:spPr>
      </p:cxnSp>
      <p:sp>
        <p:nvSpPr>
          <p:cNvPr id="251" name="Google Shape;251;g2d5045f70c9_0_196"/>
          <p:cNvSpPr txBox="1"/>
          <p:nvPr/>
        </p:nvSpPr>
        <p:spPr>
          <a:xfrm>
            <a:off x="3209833" y="861400"/>
            <a:ext cx="4345500" cy="446400"/>
          </a:xfrm>
          <a:prstGeom prst="rect">
            <a:avLst/>
          </a:prstGeom>
          <a:noFill/>
          <a:ln>
            <a:noFill/>
          </a:ln>
        </p:spPr>
        <p:txBody>
          <a:bodyPr spcFirstLastPara="1" wrap="square" lIns="60950" tIns="60950" rIns="60950" bIns="60950" anchor="t" anchorCtr="0">
            <a:spAutoFit/>
          </a:bodyPr>
          <a:lstStyle/>
          <a:p>
            <a:pPr marL="0" lvl="0" indent="0" algn="l" rtl="0">
              <a:spcBef>
                <a:spcPts val="0"/>
              </a:spcBef>
              <a:spcAft>
                <a:spcPts val="0"/>
              </a:spcAft>
              <a:buNone/>
            </a:pPr>
            <a:endParaRPr sz="2100">
              <a:solidFill>
                <a:schemeClr val="dk1"/>
              </a:solidFill>
              <a:latin typeface="Calibri"/>
              <a:ea typeface="Calibri"/>
              <a:cs typeface="Calibri"/>
              <a:sym typeface="Calibri"/>
            </a:endParaRPr>
          </a:p>
        </p:txBody>
      </p:sp>
      <p:cxnSp>
        <p:nvCxnSpPr>
          <p:cNvPr id="252" name="Google Shape;252;g2d5045f70c9_0_196"/>
          <p:cNvCxnSpPr/>
          <p:nvPr/>
        </p:nvCxnSpPr>
        <p:spPr>
          <a:xfrm>
            <a:off x="304800" y="6544008"/>
            <a:ext cx="11570700" cy="16500"/>
          </a:xfrm>
          <a:prstGeom prst="straightConnector1">
            <a:avLst/>
          </a:prstGeom>
          <a:noFill/>
          <a:ln w="9525" cap="flat" cmpd="sng">
            <a:solidFill>
              <a:srgbClr val="0000CC"/>
            </a:solidFill>
            <a:prstDash val="solid"/>
            <a:miter lim="800000"/>
            <a:headEnd type="none" w="med" len="med"/>
            <a:tailEnd type="none" w="med" len="med"/>
          </a:ln>
        </p:spPr>
      </p:cxnSp>
      <p:cxnSp>
        <p:nvCxnSpPr>
          <p:cNvPr id="253" name="Google Shape;253;g2d5045f70c9_0_196"/>
          <p:cNvCxnSpPr/>
          <p:nvPr/>
        </p:nvCxnSpPr>
        <p:spPr>
          <a:xfrm>
            <a:off x="304800" y="5998967"/>
            <a:ext cx="11570700" cy="30900"/>
          </a:xfrm>
          <a:prstGeom prst="straightConnector1">
            <a:avLst/>
          </a:prstGeom>
          <a:noFill/>
          <a:ln w="9525" cap="flat" cmpd="sng">
            <a:solidFill>
              <a:srgbClr val="0000CC"/>
            </a:solidFill>
            <a:prstDash val="solid"/>
            <a:miter lim="800000"/>
            <a:headEnd type="none" w="med" len="med"/>
            <a:tailEnd type="none" w="med" len="med"/>
          </a:ln>
        </p:spPr>
      </p:cxnSp>
      <p:pic>
        <p:nvPicPr>
          <p:cNvPr id="254" name="Google Shape;254;g2d5045f70c9_0_196"/>
          <p:cNvPicPr preferRelativeResize="0"/>
          <p:nvPr/>
        </p:nvPicPr>
        <p:blipFill>
          <a:blip r:embed="rId3">
            <a:alphaModFix/>
          </a:blip>
          <a:stretch>
            <a:fillRect/>
          </a:stretch>
        </p:blipFill>
        <p:spPr>
          <a:xfrm>
            <a:off x="304800" y="6115922"/>
            <a:ext cx="1750482" cy="326516"/>
          </a:xfrm>
          <a:prstGeom prst="rect">
            <a:avLst/>
          </a:prstGeom>
          <a:noFill/>
          <a:ln>
            <a:noFill/>
          </a:ln>
        </p:spPr>
      </p:pic>
      <p:sp>
        <p:nvSpPr>
          <p:cNvPr id="255" name="Google Shape;255;g2d5045f70c9_0_196"/>
          <p:cNvSpPr txBox="1"/>
          <p:nvPr/>
        </p:nvSpPr>
        <p:spPr>
          <a:xfrm>
            <a:off x="311150" y="305858"/>
            <a:ext cx="3612000" cy="204000"/>
          </a:xfrm>
          <a:prstGeom prst="rect">
            <a:avLst/>
          </a:prstGeom>
          <a:noFill/>
          <a:ln>
            <a:noFill/>
          </a:ln>
        </p:spPr>
        <p:txBody>
          <a:bodyPr spcFirstLastPara="1" wrap="square" lIns="33875" tIns="33875" rIns="33875" bIns="33875" anchor="t" anchorCtr="0">
            <a:spAutoFit/>
          </a:bodyPr>
          <a:lstStyle/>
          <a:p>
            <a:pPr marL="0" marR="0" lvl="0" indent="0" algn="l" rtl="0">
              <a:lnSpc>
                <a:spcPct val="80000"/>
              </a:lnSpc>
              <a:spcBef>
                <a:spcPts val="0"/>
              </a:spcBef>
              <a:spcAft>
                <a:spcPts val="0"/>
              </a:spcAft>
              <a:buClr>
                <a:srgbClr val="FFFFFF"/>
              </a:buClr>
              <a:buSzPts val="1100"/>
              <a:buFont typeface="Schibsted Grotesk"/>
              <a:buNone/>
            </a:pPr>
            <a:r>
              <a:rPr lang="en-US" sz="1100" b="0" i="0" u="none">
                <a:solidFill>
                  <a:srgbClr val="0000CC"/>
                </a:solidFill>
                <a:latin typeface="Schibsted Grotesk"/>
                <a:ea typeface="Schibsted Grotesk"/>
                <a:cs typeface="Schibsted Grotesk"/>
                <a:sym typeface="Schibsted Grotesk"/>
              </a:rPr>
              <a:t>Einstein Telescope </a:t>
            </a:r>
            <a:endParaRPr sz="900">
              <a:solidFill>
                <a:srgbClr val="0000CC"/>
              </a:solidFill>
            </a:endParaRPr>
          </a:p>
        </p:txBody>
      </p:sp>
      <p:sp>
        <p:nvSpPr>
          <p:cNvPr id="259" name="Google Shape;259;g2d5045f70c9_0_196"/>
          <p:cNvSpPr txBox="1"/>
          <p:nvPr/>
        </p:nvSpPr>
        <p:spPr>
          <a:xfrm>
            <a:off x="8268852" y="276680"/>
            <a:ext cx="3410100" cy="171900"/>
          </a:xfrm>
          <a:prstGeom prst="rect">
            <a:avLst/>
          </a:prstGeom>
          <a:noFill/>
          <a:ln>
            <a:noFill/>
          </a:ln>
        </p:spPr>
        <p:txBody>
          <a:bodyPr spcFirstLastPara="1" wrap="square" lIns="18050" tIns="18050" rIns="18050" bIns="18050" anchor="t" anchorCtr="0">
            <a:spAutoFit/>
          </a:bodyPr>
          <a:lstStyle/>
          <a:p>
            <a:pPr marL="0" lvl="0" indent="0" algn="r" rtl="0">
              <a:lnSpc>
                <a:spcPct val="80000"/>
              </a:lnSpc>
              <a:spcBef>
                <a:spcPts val="0"/>
              </a:spcBef>
              <a:spcAft>
                <a:spcPts val="0"/>
              </a:spcAft>
              <a:buClr>
                <a:srgbClr val="FFFFFF"/>
              </a:buClr>
              <a:buSzPts val="1100"/>
              <a:buFont typeface="Schibsted Grotesk"/>
              <a:buNone/>
            </a:pPr>
            <a:r>
              <a:rPr lang="en-US" sz="1100" dirty="0">
                <a:solidFill>
                  <a:srgbClr val="0000CC"/>
                </a:solidFill>
                <a:latin typeface="Schibsted Grotesk"/>
                <a:ea typeface="Schibsted Grotesk"/>
                <a:cs typeface="Schibsted Grotesk"/>
                <a:sym typeface="Schibsted Grotesk"/>
              </a:rPr>
              <a:t>14. 4 .2025</a:t>
            </a:r>
          </a:p>
        </p:txBody>
      </p:sp>
      <p:sp>
        <p:nvSpPr>
          <p:cNvPr id="5" name="Rectangle 4">
            <a:extLst>
              <a:ext uri="{FF2B5EF4-FFF2-40B4-BE49-F238E27FC236}">
                <a16:creationId xmlns:a16="http://schemas.microsoft.com/office/drawing/2014/main" id="{55A41F42-32A8-443E-9894-E2423D1EF770}"/>
              </a:ext>
            </a:extLst>
          </p:cNvPr>
          <p:cNvSpPr>
            <a:spLocks noChangeArrowheads="1"/>
          </p:cNvSpPr>
          <p:nvPr/>
        </p:nvSpPr>
        <p:spPr bwMode="auto">
          <a:xfrm>
            <a:off x="311150" y="939756"/>
            <a:ext cx="11582400" cy="4863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nSpc>
                <a:spcPct val="107000"/>
              </a:lnSpc>
              <a:spcAft>
                <a:spcPts val="800"/>
              </a:spcAft>
            </a:pPr>
            <a:r>
              <a:rPr lang="en-US" sz="1100" b="1" dirty="0">
                <a:effectLst/>
                <a:latin typeface="Calibri" panose="020F0502020204030204" pitchFamily="34" charset="0"/>
                <a:ea typeface="Calibri" panose="020F0502020204030204" pitchFamily="34" charset="0"/>
                <a:cs typeface="Times New Roman" panose="02020603050405020304" pitchFamily="18" charset="0"/>
              </a:rPr>
              <a:t>Option 1: Reroute Squeezing Through BS , Folded periscopes Length Increase</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100" dirty="0">
                <a:effectLst/>
                <a:latin typeface="Calibri" panose="020F0502020204030204" pitchFamily="34" charset="0"/>
                <a:ea typeface="Calibri" panose="020F0502020204030204" pitchFamily="34" charset="0"/>
                <a:cs typeface="Times New Roman" panose="02020603050405020304" pitchFamily="18" charset="0"/>
              </a:rPr>
              <a:t>Impact:</a:t>
            </a:r>
          </a:p>
          <a:p>
            <a:pPr marL="742950" lvl="1" indent="-285750">
              <a:lnSpc>
                <a:spcPct val="107000"/>
              </a:lnSpc>
              <a:spcAft>
                <a:spcPts val="800"/>
              </a:spcAft>
              <a:buSzPts val="1000"/>
              <a:buFont typeface="Courier New" panose="02070309020205020404" pitchFamily="49" charset="0"/>
              <a:buChar char="o"/>
              <a:tabLst>
                <a:tab pos="914400" algn="l"/>
              </a:tabLst>
            </a:pPr>
            <a:r>
              <a:rPr lang="en-US" sz="1100" dirty="0">
                <a:effectLst/>
                <a:latin typeface="Calibri" panose="020F0502020204030204" pitchFamily="34" charset="0"/>
                <a:ea typeface="Calibri" panose="020F0502020204030204" pitchFamily="34" charset="0"/>
                <a:cs typeface="Times New Roman" panose="02020603050405020304" pitchFamily="18" charset="0"/>
              </a:rPr>
              <a:t>Increases length of the signal recycling cavities (folded telescopes near the LBS)  by 10 m on both LF recycling cavities and HF recycling cavities.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100" dirty="0">
                <a:effectLst/>
                <a:latin typeface="Calibri" panose="020F0502020204030204" pitchFamily="34" charset="0"/>
                <a:ea typeface="Calibri" panose="020F0502020204030204" pitchFamily="34" charset="0"/>
                <a:cs typeface="Times New Roman" panose="02020603050405020304" pitchFamily="18" charset="0"/>
              </a:rPr>
              <a:t>Penalty: Longer ET HF SRC may degrade sensitivity.</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100" dirty="0">
                <a:effectLst/>
                <a:latin typeface="Calibri" panose="020F0502020204030204" pitchFamily="34" charset="0"/>
                <a:ea typeface="Calibri" panose="020F0502020204030204" pitchFamily="34" charset="0"/>
                <a:cs typeface="Times New Roman" panose="02020603050405020304" pitchFamily="18" charset="0"/>
              </a:rPr>
              <a:t>Cost : adding 10 m on both ET LF and HF recycling cavities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100" b="1" dirty="0">
                <a:effectLst/>
                <a:latin typeface="Calibri" panose="020F0502020204030204" pitchFamily="34" charset="0"/>
                <a:ea typeface="Calibri" panose="020F0502020204030204" pitchFamily="34" charset="0"/>
                <a:cs typeface="Times New Roman" panose="02020603050405020304" pitchFamily="18"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100" b="1" dirty="0">
                <a:effectLst/>
                <a:latin typeface="Calibri" panose="020F0502020204030204" pitchFamily="34" charset="0"/>
                <a:ea typeface="Calibri" panose="020F0502020204030204" pitchFamily="34" charset="0"/>
                <a:cs typeface="Times New Roman" panose="02020603050405020304" pitchFamily="18" charset="0"/>
              </a:rPr>
              <a:t>Option 2: Reroute and Shift LZM2_ X and LZM2_Y by 10 m ,  Increased Astigmatism</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100" dirty="0">
                <a:effectLst/>
                <a:latin typeface="Calibri" panose="020F0502020204030204" pitchFamily="34" charset="0"/>
                <a:ea typeface="Calibri" panose="020F0502020204030204" pitchFamily="34" charset="0"/>
                <a:cs typeface="Times New Roman" panose="02020603050405020304" pitchFamily="18" charset="0"/>
              </a:rPr>
              <a:t>Impact: Increased angles in folded telescopes lead to astigmatic beams.</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100" dirty="0">
                <a:effectLst/>
                <a:latin typeface="Calibri" panose="020F0502020204030204" pitchFamily="34" charset="0"/>
                <a:ea typeface="Calibri" panose="020F0502020204030204" pitchFamily="34" charset="0"/>
                <a:cs typeface="Times New Roman" panose="02020603050405020304" pitchFamily="18" charset="0"/>
              </a:rPr>
              <a:t>Penalty: increase the astigmatism in the LF recycling cavities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100" dirty="0">
                <a:effectLst/>
                <a:latin typeface="Calibri" panose="020F0502020204030204" pitchFamily="34" charset="0"/>
                <a:ea typeface="Calibri" panose="020F0502020204030204" pitchFamily="34" charset="0"/>
                <a:cs typeface="Times New Roman" panose="02020603050405020304" pitchFamily="18" charset="0"/>
              </a:rPr>
              <a:t>Cost : remain the same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100" b="1" dirty="0">
                <a:effectLst/>
                <a:latin typeface="Calibri" panose="020F0502020204030204" pitchFamily="34" charset="0"/>
                <a:ea typeface="Calibri" panose="020F0502020204030204" pitchFamily="34" charset="0"/>
                <a:cs typeface="Times New Roman" panose="02020603050405020304" pitchFamily="18" charset="0"/>
              </a:rPr>
              <a:t>LBS Tower and Optical Bench Space</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100" dirty="0">
                <a:effectLst/>
                <a:latin typeface="Calibri" panose="020F0502020204030204" pitchFamily="34" charset="0"/>
                <a:ea typeface="Calibri" panose="020F0502020204030204" pitchFamily="34" charset="0"/>
                <a:cs typeface="Times New Roman" panose="02020603050405020304" pitchFamily="18" charset="0"/>
              </a:rPr>
              <a:t>Common Impact in Both Options 1 &amp; 2:</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fr-FR" sz="1100" dirty="0">
                <a:effectLst/>
                <a:latin typeface="Calibri" panose="020F0502020204030204" pitchFamily="34" charset="0"/>
                <a:ea typeface="Calibri" panose="020F0502020204030204" pitchFamily="34" charset="0"/>
                <a:cs typeface="Times New Roman" panose="02020603050405020304" pitchFamily="18" charset="0"/>
              </a:rPr>
              <a:t>More </a:t>
            </a:r>
            <a:r>
              <a:rPr lang="fr-FR" sz="1100" dirty="0" err="1">
                <a:effectLst/>
                <a:latin typeface="Calibri" panose="020F0502020204030204" pitchFamily="34" charset="0"/>
                <a:ea typeface="Calibri" panose="020F0502020204030204" pitchFamily="34" charset="0"/>
                <a:cs typeface="Times New Roman" panose="02020603050405020304" pitchFamily="18" charset="0"/>
              </a:rPr>
              <a:t>optics</a:t>
            </a:r>
            <a:r>
              <a:rPr lang="fr-FR" sz="1100" dirty="0">
                <a:effectLst/>
                <a:latin typeface="Calibri" panose="020F0502020204030204" pitchFamily="34" charset="0"/>
                <a:ea typeface="Calibri" panose="020F0502020204030204" pitchFamily="34" charset="0"/>
                <a:cs typeface="Times New Roman" panose="02020603050405020304" pitchFamily="18" charset="0"/>
              </a:rPr>
              <a:t> in LBS.</a:t>
            </a:r>
          </a:p>
          <a:p>
            <a:pPr marL="342900" lvl="0" indent="-342900">
              <a:lnSpc>
                <a:spcPct val="107000"/>
              </a:lnSpc>
              <a:spcAft>
                <a:spcPts val="800"/>
              </a:spcAft>
              <a:buSzPts val="1000"/>
              <a:buFont typeface="Symbol" panose="05050102010706020507" pitchFamily="18" charset="2"/>
              <a:buChar char=""/>
              <a:tabLst>
                <a:tab pos="457200" algn="l"/>
              </a:tabLst>
            </a:pPr>
            <a:r>
              <a:rPr lang="en-US" sz="1100" dirty="0">
                <a:effectLst/>
                <a:latin typeface="Calibri" panose="020F0502020204030204" pitchFamily="34" charset="0"/>
                <a:ea typeface="Calibri" panose="020F0502020204030204" pitchFamily="34" charset="0"/>
                <a:cs typeface="Times New Roman" panose="02020603050405020304" pitchFamily="18" charset="0"/>
              </a:rPr>
              <a:t>Penalty: Structural redesign and cost, as well as alignment risk with more optics.</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100" dirty="0">
                <a:effectLst/>
                <a:latin typeface="Calibri" panose="020F0502020204030204" pitchFamily="34" charset="0"/>
                <a:ea typeface="Calibri" panose="020F0502020204030204" pitchFamily="34" charset="0"/>
                <a:cs typeface="Times New Roman" panose="02020603050405020304" pitchFamily="18" charset="0"/>
              </a:rPr>
              <a:t>Cost : May require increasing optical bench diameter by 10 to 20 cm in the LF BS Tower, LF SEM Tower , LF SQI tower.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fr-FR" altLang="fr-FR" sz="1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792995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cxnSp>
        <p:nvCxnSpPr>
          <p:cNvPr id="249" name="Google Shape;249;g2d5045f70c9_0_196"/>
          <p:cNvCxnSpPr/>
          <p:nvPr/>
        </p:nvCxnSpPr>
        <p:spPr>
          <a:xfrm>
            <a:off x="304800" y="540800"/>
            <a:ext cx="11588700" cy="0"/>
          </a:xfrm>
          <a:prstGeom prst="straightConnector1">
            <a:avLst/>
          </a:prstGeom>
          <a:noFill/>
          <a:ln w="9525" cap="flat" cmpd="sng">
            <a:solidFill>
              <a:srgbClr val="0000CC"/>
            </a:solidFill>
            <a:prstDash val="solid"/>
            <a:miter lim="800000"/>
            <a:headEnd type="none" w="med" len="med"/>
            <a:tailEnd type="none" w="med" len="med"/>
          </a:ln>
        </p:spPr>
      </p:cxnSp>
      <p:cxnSp>
        <p:nvCxnSpPr>
          <p:cNvPr id="250" name="Google Shape;250;g2d5045f70c9_0_196"/>
          <p:cNvCxnSpPr/>
          <p:nvPr/>
        </p:nvCxnSpPr>
        <p:spPr>
          <a:xfrm>
            <a:off x="304800" y="226483"/>
            <a:ext cx="11588700" cy="0"/>
          </a:xfrm>
          <a:prstGeom prst="straightConnector1">
            <a:avLst/>
          </a:prstGeom>
          <a:noFill/>
          <a:ln w="9525" cap="flat" cmpd="sng">
            <a:solidFill>
              <a:srgbClr val="0000CC"/>
            </a:solidFill>
            <a:prstDash val="solid"/>
            <a:miter lim="800000"/>
            <a:headEnd type="none" w="med" len="med"/>
            <a:tailEnd type="none" w="med" len="med"/>
          </a:ln>
        </p:spPr>
      </p:cxnSp>
      <p:sp>
        <p:nvSpPr>
          <p:cNvPr id="251" name="Google Shape;251;g2d5045f70c9_0_196"/>
          <p:cNvSpPr txBox="1"/>
          <p:nvPr/>
        </p:nvSpPr>
        <p:spPr>
          <a:xfrm>
            <a:off x="3209833" y="861400"/>
            <a:ext cx="4345500" cy="446400"/>
          </a:xfrm>
          <a:prstGeom prst="rect">
            <a:avLst/>
          </a:prstGeom>
          <a:noFill/>
          <a:ln>
            <a:noFill/>
          </a:ln>
        </p:spPr>
        <p:txBody>
          <a:bodyPr spcFirstLastPara="1" wrap="square" lIns="60950" tIns="60950" rIns="60950" bIns="60950" anchor="t" anchorCtr="0">
            <a:spAutoFit/>
          </a:bodyPr>
          <a:lstStyle/>
          <a:p>
            <a:pPr marL="0" lvl="0" indent="0" algn="l" rtl="0">
              <a:spcBef>
                <a:spcPts val="0"/>
              </a:spcBef>
              <a:spcAft>
                <a:spcPts val="0"/>
              </a:spcAft>
              <a:buNone/>
            </a:pPr>
            <a:endParaRPr sz="2100">
              <a:solidFill>
                <a:schemeClr val="dk1"/>
              </a:solidFill>
              <a:latin typeface="Calibri"/>
              <a:ea typeface="Calibri"/>
              <a:cs typeface="Calibri"/>
              <a:sym typeface="Calibri"/>
            </a:endParaRPr>
          </a:p>
        </p:txBody>
      </p:sp>
      <p:cxnSp>
        <p:nvCxnSpPr>
          <p:cNvPr id="252" name="Google Shape;252;g2d5045f70c9_0_196"/>
          <p:cNvCxnSpPr/>
          <p:nvPr/>
        </p:nvCxnSpPr>
        <p:spPr>
          <a:xfrm>
            <a:off x="304800" y="6544008"/>
            <a:ext cx="11570700" cy="16500"/>
          </a:xfrm>
          <a:prstGeom prst="straightConnector1">
            <a:avLst/>
          </a:prstGeom>
          <a:noFill/>
          <a:ln w="9525" cap="flat" cmpd="sng">
            <a:solidFill>
              <a:srgbClr val="0000CC"/>
            </a:solidFill>
            <a:prstDash val="solid"/>
            <a:miter lim="800000"/>
            <a:headEnd type="none" w="med" len="med"/>
            <a:tailEnd type="none" w="med" len="med"/>
          </a:ln>
        </p:spPr>
      </p:cxnSp>
      <p:cxnSp>
        <p:nvCxnSpPr>
          <p:cNvPr id="253" name="Google Shape;253;g2d5045f70c9_0_196"/>
          <p:cNvCxnSpPr/>
          <p:nvPr/>
        </p:nvCxnSpPr>
        <p:spPr>
          <a:xfrm>
            <a:off x="304800" y="5998967"/>
            <a:ext cx="11570700" cy="30900"/>
          </a:xfrm>
          <a:prstGeom prst="straightConnector1">
            <a:avLst/>
          </a:prstGeom>
          <a:noFill/>
          <a:ln w="9525" cap="flat" cmpd="sng">
            <a:solidFill>
              <a:srgbClr val="0000CC"/>
            </a:solidFill>
            <a:prstDash val="solid"/>
            <a:miter lim="800000"/>
            <a:headEnd type="none" w="med" len="med"/>
            <a:tailEnd type="none" w="med" len="med"/>
          </a:ln>
        </p:spPr>
      </p:cxnSp>
      <p:pic>
        <p:nvPicPr>
          <p:cNvPr id="254" name="Google Shape;254;g2d5045f70c9_0_196"/>
          <p:cNvPicPr preferRelativeResize="0"/>
          <p:nvPr/>
        </p:nvPicPr>
        <p:blipFill>
          <a:blip r:embed="rId3">
            <a:alphaModFix/>
          </a:blip>
          <a:stretch>
            <a:fillRect/>
          </a:stretch>
        </p:blipFill>
        <p:spPr>
          <a:xfrm>
            <a:off x="304800" y="6115922"/>
            <a:ext cx="1750482" cy="326516"/>
          </a:xfrm>
          <a:prstGeom prst="rect">
            <a:avLst/>
          </a:prstGeom>
          <a:noFill/>
          <a:ln>
            <a:noFill/>
          </a:ln>
        </p:spPr>
      </p:pic>
      <p:sp>
        <p:nvSpPr>
          <p:cNvPr id="255" name="Google Shape;255;g2d5045f70c9_0_196"/>
          <p:cNvSpPr txBox="1"/>
          <p:nvPr/>
        </p:nvSpPr>
        <p:spPr>
          <a:xfrm>
            <a:off x="311150" y="305858"/>
            <a:ext cx="3612000" cy="204000"/>
          </a:xfrm>
          <a:prstGeom prst="rect">
            <a:avLst/>
          </a:prstGeom>
          <a:noFill/>
          <a:ln>
            <a:noFill/>
          </a:ln>
        </p:spPr>
        <p:txBody>
          <a:bodyPr spcFirstLastPara="1" wrap="square" lIns="33875" tIns="33875" rIns="33875" bIns="33875" anchor="t" anchorCtr="0">
            <a:spAutoFit/>
          </a:bodyPr>
          <a:lstStyle/>
          <a:p>
            <a:pPr marL="0" marR="0" lvl="0" indent="0" algn="l" rtl="0">
              <a:lnSpc>
                <a:spcPct val="80000"/>
              </a:lnSpc>
              <a:spcBef>
                <a:spcPts val="0"/>
              </a:spcBef>
              <a:spcAft>
                <a:spcPts val="0"/>
              </a:spcAft>
              <a:buClr>
                <a:srgbClr val="FFFFFF"/>
              </a:buClr>
              <a:buSzPts val="1100"/>
              <a:buFont typeface="Schibsted Grotesk"/>
              <a:buNone/>
            </a:pPr>
            <a:r>
              <a:rPr lang="en-US" sz="1100" b="0" i="0" u="none">
                <a:solidFill>
                  <a:srgbClr val="0000CC"/>
                </a:solidFill>
                <a:latin typeface="Schibsted Grotesk"/>
                <a:ea typeface="Schibsted Grotesk"/>
                <a:cs typeface="Schibsted Grotesk"/>
                <a:sym typeface="Schibsted Grotesk"/>
              </a:rPr>
              <a:t>Einstein Telescope </a:t>
            </a:r>
            <a:endParaRPr sz="900">
              <a:solidFill>
                <a:srgbClr val="0000CC"/>
              </a:solidFill>
            </a:endParaRPr>
          </a:p>
        </p:txBody>
      </p:sp>
      <p:sp>
        <p:nvSpPr>
          <p:cNvPr id="259" name="Google Shape;259;g2d5045f70c9_0_196"/>
          <p:cNvSpPr txBox="1"/>
          <p:nvPr/>
        </p:nvSpPr>
        <p:spPr>
          <a:xfrm>
            <a:off x="8268852" y="276680"/>
            <a:ext cx="3410100" cy="171900"/>
          </a:xfrm>
          <a:prstGeom prst="rect">
            <a:avLst/>
          </a:prstGeom>
          <a:noFill/>
          <a:ln>
            <a:noFill/>
          </a:ln>
        </p:spPr>
        <p:txBody>
          <a:bodyPr spcFirstLastPara="1" wrap="square" lIns="18050" tIns="18050" rIns="18050" bIns="18050" anchor="t" anchorCtr="0">
            <a:spAutoFit/>
          </a:bodyPr>
          <a:lstStyle/>
          <a:p>
            <a:pPr marL="0" lvl="0" indent="0" algn="r" rtl="0">
              <a:lnSpc>
                <a:spcPct val="80000"/>
              </a:lnSpc>
              <a:spcBef>
                <a:spcPts val="0"/>
              </a:spcBef>
              <a:spcAft>
                <a:spcPts val="0"/>
              </a:spcAft>
              <a:buClr>
                <a:srgbClr val="FFFFFF"/>
              </a:buClr>
              <a:buSzPts val="1100"/>
              <a:buFont typeface="Schibsted Grotesk"/>
              <a:buNone/>
            </a:pPr>
            <a:r>
              <a:rPr lang="en-US" sz="1100" dirty="0">
                <a:solidFill>
                  <a:srgbClr val="0000CC"/>
                </a:solidFill>
                <a:latin typeface="Schibsted Grotesk"/>
                <a:ea typeface="Schibsted Grotesk"/>
                <a:cs typeface="Schibsted Grotesk"/>
                <a:sym typeface="Schibsted Grotesk"/>
              </a:rPr>
              <a:t>14. 4 .2025</a:t>
            </a:r>
          </a:p>
        </p:txBody>
      </p:sp>
      <p:sp>
        <p:nvSpPr>
          <p:cNvPr id="5" name="Rectangle 4">
            <a:extLst>
              <a:ext uri="{FF2B5EF4-FFF2-40B4-BE49-F238E27FC236}">
                <a16:creationId xmlns:a16="http://schemas.microsoft.com/office/drawing/2014/main" id="{55A41F42-32A8-443E-9894-E2423D1EF770}"/>
              </a:ext>
            </a:extLst>
          </p:cNvPr>
          <p:cNvSpPr>
            <a:spLocks noChangeArrowheads="1"/>
          </p:cNvSpPr>
          <p:nvPr/>
        </p:nvSpPr>
        <p:spPr bwMode="auto">
          <a:xfrm>
            <a:off x="311150" y="2818894"/>
            <a:ext cx="11582400" cy="1105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nSpc>
                <a:spcPct val="107000"/>
              </a:lnSpc>
              <a:spcAft>
                <a:spcPts val="800"/>
              </a:spcAft>
            </a:pPr>
            <a:r>
              <a:rPr lang="en-US" b="1"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altLang="fr-FR" b="1" dirty="0">
                <a:solidFill>
                  <a:prstClr val="black"/>
                </a:solidFill>
                <a:latin typeface="Arial" panose="020B0604020202020204" pitchFamily="34" charset="0"/>
              </a:rPr>
              <a:t>LIMC </a:t>
            </a:r>
            <a:r>
              <a:rPr lang="fr-FR" altLang="fr-FR" b="1" dirty="0" err="1">
                <a:solidFill>
                  <a:prstClr val="black"/>
                </a:solidFill>
                <a:latin typeface="Arial" panose="020B0604020202020204" pitchFamily="34" charset="0"/>
              </a:rPr>
              <a:t>Length</a:t>
            </a:r>
            <a:r>
              <a:rPr lang="fr-FR" altLang="fr-FR" b="1" dirty="0">
                <a:solidFill>
                  <a:prstClr val="black"/>
                </a:solidFill>
                <a:latin typeface="Arial" panose="020B0604020202020204" pitchFamily="34" charset="0"/>
              </a:rPr>
              <a:t> : 120 m </a:t>
            </a:r>
            <a:r>
              <a:rPr lang="fr-FR" altLang="fr-FR" b="1" dirty="0">
                <a:solidFill>
                  <a:prstClr val="black"/>
                </a:solidFill>
                <a:latin typeface="Arial" panose="020B0604020202020204" pitchFamily="34" charset="0"/>
                <a:sym typeface="Wingdings" panose="05000000000000000000" pitchFamily="2" charset="2"/>
              </a:rPr>
              <a:t> 500 m ( 300 m ) </a:t>
            </a:r>
          </a:p>
          <a:p>
            <a:pPr>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fr-FR" altLang="fr-FR" sz="1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884846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00CC"/>
        </a:solidFill>
        <a:effectLst/>
      </p:bgPr>
    </p:bg>
    <p:spTree>
      <p:nvGrpSpPr>
        <p:cNvPr id="1" name="Shape 399"/>
        <p:cNvGrpSpPr/>
        <p:nvPr/>
      </p:nvGrpSpPr>
      <p:grpSpPr>
        <a:xfrm>
          <a:off x="0" y="0"/>
          <a:ext cx="0" cy="0"/>
          <a:chOff x="0" y="0"/>
          <a:chExt cx="0" cy="0"/>
        </a:xfrm>
      </p:grpSpPr>
      <p:sp>
        <p:nvSpPr>
          <p:cNvPr id="400" name="Google Shape;400;g2d504fe29be_0_52"/>
          <p:cNvSpPr txBox="1"/>
          <p:nvPr/>
        </p:nvSpPr>
        <p:spPr>
          <a:xfrm>
            <a:off x="441977" y="2689490"/>
            <a:ext cx="636900" cy="138600"/>
          </a:xfrm>
          <a:prstGeom prst="rect">
            <a:avLst/>
          </a:prstGeom>
          <a:noFill/>
          <a:ln>
            <a:noFill/>
          </a:ln>
        </p:spPr>
        <p:txBody>
          <a:bodyPr spcFirstLastPara="1" wrap="square" lIns="0" tIns="0" rIns="0" bIns="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2100"/>
              <a:buFont typeface="Arial"/>
              <a:buNone/>
              <a:tabLst/>
              <a:defRPr/>
            </a:pPr>
            <a:endParaRPr kumimoji="0" sz="900" b="0" i="0" u="none" strike="noStrike" kern="0" cap="none" spc="0" normalizeH="0" baseline="0" noProof="0">
              <a:ln>
                <a:noFill/>
              </a:ln>
              <a:solidFill>
                <a:srgbClr val="000000"/>
              </a:solidFill>
              <a:effectLst/>
              <a:uLnTx/>
              <a:uFillTx/>
              <a:latin typeface="Arial"/>
              <a:ea typeface="Arial"/>
              <a:cs typeface="Arial"/>
              <a:sym typeface="Arial"/>
            </a:endParaRPr>
          </a:p>
        </p:txBody>
      </p:sp>
      <p:grpSp>
        <p:nvGrpSpPr>
          <p:cNvPr id="401" name="Google Shape;401;g2d504fe29be_0_52"/>
          <p:cNvGrpSpPr/>
          <p:nvPr/>
        </p:nvGrpSpPr>
        <p:grpSpPr>
          <a:xfrm>
            <a:off x="1892326" y="2577408"/>
            <a:ext cx="4119150" cy="1094104"/>
            <a:chOff x="0" y="66675"/>
            <a:chExt cx="8238300" cy="2188207"/>
          </a:xfrm>
        </p:grpSpPr>
        <p:sp>
          <p:nvSpPr>
            <p:cNvPr id="402" name="Google Shape;402;g2d504fe29be_0_52"/>
            <p:cNvSpPr txBox="1"/>
            <p:nvPr/>
          </p:nvSpPr>
          <p:spPr>
            <a:xfrm>
              <a:off x="0" y="66675"/>
              <a:ext cx="8238300" cy="1631700"/>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lnSpc>
                  <a:spcPct val="110000"/>
                </a:lnSpc>
                <a:spcBef>
                  <a:spcPts val="0"/>
                </a:spcBef>
                <a:spcAft>
                  <a:spcPts val="0"/>
                </a:spcAft>
                <a:buClr>
                  <a:srgbClr val="000000"/>
                </a:buClr>
                <a:buSzPts val="5300"/>
                <a:buFont typeface="Arial"/>
                <a:buNone/>
                <a:tabLst/>
                <a:defRPr/>
              </a:pPr>
              <a:r>
                <a:rPr kumimoji="0" lang="en-US" sz="5300" b="0" i="0" u="none" strike="noStrike" kern="0" cap="none" spc="0" normalizeH="0" baseline="0" noProof="0">
                  <a:ln>
                    <a:noFill/>
                  </a:ln>
                  <a:solidFill>
                    <a:srgbClr val="FFFFFF"/>
                  </a:solidFill>
                  <a:effectLst/>
                  <a:uLnTx/>
                  <a:uFillTx/>
                  <a:latin typeface="Arial"/>
                  <a:ea typeface="Arial"/>
                  <a:cs typeface="Arial"/>
                  <a:sym typeface="Arial"/>
                </a:rPr>
                <a:t>Thank you!</a:t>
              </a:r>
              <a:endParaRPr kumimoji="0" sz="90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403" name="Google Shape;403;g2d504fe29be_0_52"/>
            <p:cNvSpPr txBox="1"/>
            <p:nvPr/>
          </p:nvSpPr>
          <p:spPr>
            <a:xfrm>
              <a:off x="0" y="1885582"/>
              <a:ext cx="6903000" cy="369300"/>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lnSpc>
                  <a:spcPct val="217722"/>
                </a:lnSpc>
                <a:spcBef>
                  <a:spcPts val="0"/>
                </a:spcBef>
                <a:spcAft>
                  <a:spcPts val="0"/>
                </a:spcAft>
                <a:buClr>
                  <a:srgbClr val="000000"/>
                </a:buClr>
                <a:buSzPts val="1200"/>
                <a:buFont typeface="Arial"/>
                <a:buNone/>
                <a:tabLst/>
                <a:defRPr/>
              </a:pPr>
              <a:endParaRPr kumimoji="0"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grpSp>
      <p:grpSp>
        <p:nvGrpSpPr>
          <p:cNvPr id="404" name="Google Shape;404;g2d504fe29be_0_52"/>
          <p:cNvGrpSpPr/>
          <p:nvPr/>
        </p:nvGrpSpPr>
        <p:grpSpPr>
          <a:xfrm>
            <a:off x="6460114" y="1391845"/>
            <a:ext cx="4924779" cy="3474537"/>
            <a:chOff x="-728230" y="-57150"/>
            <a:chExt cx="9849558" cy="6949073"/>
          </a:xfrm>
        </p:grpSpPr>
        <p:sp>
          <p:nvSpPr>
            <p:cNvPr id="405" name="Google Shape;405;g2d504fe29be_0_52"/>
            <p:cNvSpPr txBox="1"/>
            <p:nvPr/>
          </p:nvSpPr>
          <p:spPr>
            <a:xfrm>
              <a:off x="0" y="-57150"/>
              <a:ext cx="8393100" cy="369300"/>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lnSpc>
                  <a:spcPct val="217722"/>
                </a:lnSpc>
                <a:spcBef>
                  <a:spcPts val="0"/>
                </a:spcBef>
                <a:spcAft>
                  <a:spcPts val="0"/>
                </a:spcAft>
                <a:buClr>
                  <a:srgbClr val="000000"/>
                </a:buClr>
                <a:buSzPts val="1200"/>
                <a:buFont typeface="Arial"/>
                <a:buNone/>
                <a:tabLst/>
                <a:defRPr/>
              </a:pPr>
              <a:endParaRPr kumimoji="0"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406" name="Google Shape;406;g2d504fe29be_0_52"/>
            <p:cNvSpPr txBox="1"/>
            <p:nvPr/>
          </p:nvSpPr>
          <p:spPr>
            <a:xfrm>
              <a:off x="-728230" y="2560532"/>
              <a:ext cx="8393100" cy="831300"/>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lnSpc>
                  <a:spcPct val="140010"/>
                </a:lnSpc>
                <a:spcBef>
                  <a:spcPts val="0"/>
                </a:spcBef>
                <a:spcAft>
                  <a:spcPts val="0"/>
                </a:spcAft>
                <a:buClr>
                  <a:srgbClr val="000000"/>
                </a:buClr>
                <a:buSzPts val="2700"/>
                <a:buFont typeface="Arial"/>
                <a:buNone/>
                <a:tabLst/>
                <a:defRPr/>
              </a:pPr>
              <a:r>
                <a:rPr kumimoji="0" lang="en-US" sz="2700" b="0" i="0" u="none" strike="noStrike" kern="0" cap="none" spc="0" normalizeH="0" baseline="0" noProof="0" dirty="0">
                  <a:ln>
                    <a:noFill/>
                  </a:ln>
                  <a:solidFill>
                    <a:srgbClr val="FFFFFF"/>
                  </a:solidFill>
                  <a:effectLst/>
                  <a:uLnTx/>
                  <a:uFillTx/>
                  <a:latin typeface="Arial"/>
                  <a:ea typeface="Arial"/>
                  <a:cs typeface="Arial"/>
                  <a:sym typeface="Arial"/>
                </a:rPr>
                <a:t>Email address</a:t>
              </a:r>
              <a:endParaRPr kumimoji="0" sz="900"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407" name="Google Shape;407;g2d504fe29be_0_52"/>
            <p:cNvSpPr txBox="1"/>
            <p:nvPr/>
          </p:nvSpPr>
          <p:spPr>
            <a:xfrm>
              <a:off x="-728230" y="3694285"/>
              <a:ext cx="9849558" cy="1246496"/>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lnSpc>
                  <a:spcPct val="150000"/>
                </a:lnSpc>
                <a:spcBef>
                  <a:spcPts val="0"/>
                </a:spcBef>
                <a:spcAft>
                  <a:spcPts val="0"/>
                </a:spcAft>
                <a:buClr>
                  <a:srgbClr val="000000"/>
                </a:buClr>
                <a:buSzPts val="2700"/>
                <a:buFont typeface="Arial"/>
                <a:buNone/>
                <a:tabLst/>
                <a:defRPr/>
              </a:pPr>
              <a:r>
                <a:rPr kumimoji="0" lang="en-US" sz="2700" b="0" i="0" u="none" strike="noStrike" kern="0" cap="none" spc="0" normalizeH="0" baseline="0" noProof="0" dirty="0">
                  <a:ln>
                    <a:noFill/>
                  </a:ln>
                  <a:solidFill>
                    <a:srgbClr val="0000CC"/>
                  </a:solidFill>
                  <a:effectLst/>
                  <a:highlight>
                    <a:srgbClr val="FFFFFF"/>
                  </a:highlight>
                  <a:uLnTx/>
                  <a:uFillTx/>
                  <a:latin typeface="Arial"/>
                  <a:cs typeface="Arial"/>
                  <a:sym typeface="Arial"/>
                </a:rPr>
                <a:t>ghada.mahmoud@apc.in2p3.fr</a:t>
              </a:r>
              <a:endParaRPr kumimoji="0" sz="900" b="0" i="0" u="none" strike="noStrike" kern="0" cap="none" spc="0" normalizeH="0" baseline="0" noProof="0" dirty="0">
                <a:ln>
                  <a:noFill/>
                </a:ln>
                <a:solidFill>
                  <a:srgbClr val="0000CC"/>
                </a:solidFill>
                <a:effectLst/>
                <a:highlight>
                  <a:srgbClr val="FFFFFF"/>
                </a:highlight>
                <a:uLnTx/>
                <a:uFillTx/>
                <a:latin typeface="Arial"/>
                <a:ea typeface="Arial"/>
                <a:cs typeface="Arial"/>
                <a:sym typeface="Arial"/>
              </a:endParaRPr>
            </a:p>
          </p:txBody>
        </p:sp>
        <p:sp>
          <p:nvSpPr>
            <p:cNvPr id="408" name="Google Shape;408;g2d504fe29be_0_52"/>
            <p:cNvSpPr txBox="1"/>
            <p:nvPr/>
          </p:nvSpPr>
          <p:spPr>
            <a:xfrm>
              <a:off x="0" y="6522623"/>
              <a:ext cx="8393100" cy="369300"/>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lnSpc>
                  <a:spcPct val="174944"/>
                </a:lnSpc>
                <a:spcBef>
                  <a:spcPts val="0"/>
                </a:spcBef>
                <a:spcAft>
                  <a:spcPts val="0"/>
                </a:spcAft>
                <a:buClr>
                  <a:srgbClr val="000000"/>
                </a:buClr>
                <a:buSzPts val="1200"/>
                <a:buFont typeface="Arial"/>
                <a:buNone/>
                <a:tabLst/>
                <a:defRPr/>
              </a:pPr>
              <a:endParaRPr kumimoji="0"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grpSp>
      <p:pic>
        <p:nvPicPr>
          <p:cNvPr id="409" name="Google Shape;409;g2d504fe29be_0_52" descr="08_b_ET_horizontal_RGB.pdf"/>
          <p:cNvPicPr preferRelativeResize="0"/>
          <p:nvPr/>
        </p:nvPicPr>
        <p:blipFill rotWithShape="1">
          <a:blip r:embed="rId3">
            <a:alphaModFix/>
          </a:blip>
          <a:srcRect/>
          <a:stretch/>
        </p:blipFill>
        <p:spPr>
          <a:xfrm>
            <a:off x="1892333" y="3983195"/>
            <a:ext cx="3312604" cy="9358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cxnSp>
        <p:nvCxnSpPr>
          <p:cNvPr id="249" name="Google Shape;249;g2d5045f70c9_0_196"/>
          <p:cNvCxnSpPr/>
          <p:nvPr/>
        </p:nvCxnSpPr>
        <p:spPr>
          <a:xfrm>
            <a:off x="304800" y="540800"/>
            <a:ext cx="11588700" cy="0"/>
          </a:xfrm>
          <a:prstGeom prst="straightConnector1">
            <a:avLst/>
          </a:prstGeom>
          <a:noFill/>
          <a:ln w="9525" cap="flat" cmpd="sng">
            <a:solidFill>
              <a:srgbClr val="0000CC"/>
            </a:solidFill>
            <a:prstDash val="solid"/>
            <a:miter lim="800000"/>
            <a:headEnd type="none" w="med" len="med"/>
            <a:tailEnd type="none" w="med" len="med"/>
          </a:ln>
        </p:spPr>
      </p:cxnSp>
      <p:cxnSp>
        <p:nvCxnSpPr>
          <p:cNvPr id="250" name="Google Shape;250;g2d5045f70c9_0_196"/>
          <p:cNvCxnSpPr/>
          <p:nvPr/>
        </p:nvCxnSpPr>
        <p:spPr>
          <a:xfrm>
            <a:off x="304800" y="226483"/>
            <a:ext cx="11588700" cy="0"/>
          </a:xfrm>
          <a:prstGeom prst="straightConnector1">
            <a:avLst/>
          </a:prstGeom>
          <a:noFill/>
          <a:ln w="9525" cap="flat" cmpd="sng">
            <a:solidFill>
              <a:srgbClr val="0000CC"/>
            </a:solidFill>
            <a:prstDash val="solid"/>
            <a:miter lim="800000"/>
            <a:headEnd type="none" w="med" len="med"/>
            <a:tailEnd type="none" w="med" len="med"/>
          </a:ln>
        </p:spPr>
      </p:cxnSp>
      <p:sp>
        <p:nvSpPr>
          <p:cNvPr id="251" name="Google Shape;251;g2d5045f70c9_0_196"/>
          <p:cNvSpPr txBox="1"/>
          <p:nvPr/>
        </p:nvSpPr>
        <p:spPr>
          <a:xfrm>
            <a:off x="3209833" y="861400"/>
            <a:ext cx="4345500" cy="446400"/>
          </a:xfrm>
          <a:prstGeom prst="rect">
            <a:avLst/>
          </a:prstGeom>
          <a:noFill/>
          <a:ln>
            <a:noFill/>
          </a:ln>
        </p:spPr>
        <p:txBody>
          <a:bodyPr spcFirstLastPara="1" wrap="square" lIns="60950" tIns="60950" rIns="60950" bIns="60950" anchor="t" anchorCtr="0">
            <a:spAutoFit/>
          </a:bodyPr>
          <a:lstStyle/>
          <a:p>
            <a:pPr marL="0" lvl="0" indent="0" algn="l" rtl="0">
              <a:spcBef>
                <a:spcPts val="0"/>
              </a:spcBef>
              <a:spcAft>
                <a:spcPts val="0"/>
              </a:spcAft>
              <a:buNone/>
            </a:pPr>
            <a:endParaRPr sz="2100">
              <a:solidFill>
                <a:schemeClr val="dk1"/>
              </a:solidFill>
              <a:latin typeface="Calibri"/>
              <a:ea typeface="Calibri"/>
              <a:cs typeface="Calibri"/>
              <a:sym typeface="Calibri"/>
            </a:endParaRPr>
          </a:p>
        </p:txBody>
      </p:sp>
      <p:cxnSp>
        <p:nvCxnSpPr>
          <p:cNvPr id="252" name="Google Shape;252;g2d5045f70c9_0_196"/>
          <p:cNvCxnSpPr/>
          <p:nvPr/>
        </p:nvCxnSpPr>
        <p:spPr>
          <a:xfrm>
            <a:off x="304800" y="6544008"/>
            <a:ext cx="11570700" cy="16500"/>
          </a:xfrm>
          <a:prstGeom prst="straightConnector1">
            <a:avLst/>
          </a:prstGeom>
          <a:noFill/>
          <a:ln w="9525" cap="flat" cmpd="sng">
            <a:solidFill>
              <a:srgbClr val="0000CC"/>
            </a:solidFill>
            <a:prstDash val="solid"/>
            <a:miter lim="800000"/>
            <a:headEnd type="none" w="med" len="med"/>
            <a:tailEnd type="none" w="med" len="med"/>
          </a:ln>
        </p:spPr>
      </p:cxnSp>
      <p:cxnSp>
        <p:nvCxnSpPr>
          <p:cNvPr id="253" name="Google Shape;253;g2d5045f70c9_0_196"/>
          <p:cNvCxnSpPr/>
          <p:nvPr/>
        </p:nvCxnSpPr>
        <p:spPr>
          <a:xfrm>
            <a:off x="304800" y="5998967"/>
            <a:ext cx="11570700" cy="30900"/>
          </a:xfrm>
          <a:prstGeom prst="straightConnector1">
            <a:avLst/>
          </a:prstGeom>
          <a:noFill/>
          <a:ln w="9525" cap="flat" cmpd="sng">
            <a:solidFill>
              <a:srgbClr val="0000CC"/>
            </a:solidFill>
            <a:prstDash val="solid"/>
            <a:miter lim="800000"/>
            <a:headEnd type="none" w="med" len="med"/>
            <a:tailEnd type="none" w="med" len="med"/>
          </a:ln>
        </p:spPr>
      </p:cxnSp>
      <p:pic>
        <p:nvPicPr>
          <p:cNvPr id="254" name="Google Shape;254;g2d5045f70c9_0_196"/>
          <p:cNvPicPr preferRelativeResize="0"/>
          <p:nvPr/>
        </p:nvPicPr>
        <p:blipFill>
          <a:blip r:embed="rId3">
            <a:alphaModFix/>
          </a:blip>
          <a:stretch>
            <a:fillRect/>
          </a:stretch>
        </p:blipFill>
        <p:spPr>
          <a:xfrm>
            <a:off x="304800" y="6115922"/>
            <a:ext cx="1750482" cy="326516"/>
          </a:xfrm>
          <a:prstGeom prst="rect">
            <a:avLst/>
          </a:prstGeom>
          <a:noFill/>
          <a:ln>
            <a:noFill/>
          </a:ln>
        </p:spPr>
      </p:pic>
      <p:sp>
        <p:nvSpPr>
          <p:cNvPr id="255" name="Google Shape;255;g2d5045f70c9_0_196"/>
          <p:cNvSpPr txBox="1"/>
          <p:nvPr/>
        </p:nvSpPr>
        <p:spPr>
          <a:xfrm>
            <a:off x="311150" y="305858"/>
            <a:ext cx="3612000" cy="204000"/>
          </a:xfrm>
          <a:prstGeom prst="rect">
            <a:avLst/>
          </a:prstGeom>
          <a:noFill/>
          <a:ln>
            <a:noFill/>
          </a:ln>
        </p:spPr>
        <p:txBody>
          <a:bodyPr spcFirstLastPara="1" wrap="square" lIns="33875" tIns="33875" rIns="33875" bIns="33875" anchor="t" anchorCtr="0">
            <a:spAutoFit/>
          </a:bodyPr>
          <a:lstStyle/>
          <a:p>
            <a:pPr marL="0" marR="0" lvl="0" indent="0" algn="l" rtl="0">
              <a:lnSpc>
                <a:spcPct val="80000"/>
              </a:lnSpc>
              <a:spcBef>
                <a:spcPts val="0"/>
              </a:spcBef>
              <a:spcAft>
                <a:spcPts val="0"/>
              </a:spcAft>
              <a:buClr>
                <a:srgbClr val="FFFFFF"/>
              </a:buClr>
              <a:buSzPts val="1100"/>
              <a:buFont typeface="Schibsted Grotesk"/>
              <a:buNone/>
            </a:pPr>
            <a:r>
              <a:rPr lang="en-US" sz="1100" b="0" i="0" u="none">
                <a:solidFill>
                  <a:srgbClr val="0000CC"/>
                </a:solidFill>
                <a:latin typeface="Schibsted Grotesk"/>
                <a:ea typeface="Schibsted Grotesk"/>
                <a:cs typeface="Schibsted Grotesk"/>
                <a:sym typeface="Schibsted Grotesk"/>
              </a:rPr>
              <a:t>Einstein Telescope </a:t>
            </a:r>
            <a:endParaRPr sz="900">
              <a:solidFill>
                <a:srgbClr val="0000CC"/>
              </a:solidFill>
            </a:endParaRPr>
          </a:p>
        </p:txBody>
      </p:sp>
      <p:sp>
        <p:nvSpPr>
          <p:cNvPr id="259" name="Google Shape;259;g2d5045f70c9_0_196"/>
          <p:cNvSpPr txBox="1"/>
          <p:nvPr/>
        </p:nvSpPr>
        <p:spPr>
          <a:xfrm>
            <a:off x="8268852" y="276680"/>
            <a:ext cx="3410100" cy="171900"/>
          </a:xfrm>
          <a:prstGeom prst="rect">
            <a:avLst/>
          </a:prstGeom>
          <a:noFill/>
          <a:ln>
            <a:noFill/>
          </a:ln>
        </p:spPr>
        <p:txBody>
          <a:bodyPr spcFirstLastPara="1" wrap="square" lIns="18050" tIns="18050" rIns="18050" bIns="18050" anchor="t" anchorCtr="0">
            <a:spAutoFit/>
          </a:bodyPr>
          <a:lstStyle/>
          <a:p>
            <a:pPr marL="0" lvl="0" indent="0" algn="r" rtl="0">
              <a:lnSpc>
                <a:spcPct val="80000"/>
              </a:lnSpc>
              <a:spcBef>
                <a:spcPts val="0"/>
              </a:spcBef>
              <a:spcAft>
                <a:spcPts val="0"/>
              </a:spcAft>
              <a:buClr>
                <a:srgbClr val="FFFFFF"/>
              </a:buClr>
              <a:buSzPts val="1100"/>
              <a:buFont typeface="Schibsted Grotesk"/>
              <a:buNone/>
            </a:pPr>
            <a:r>
              <a:rPr lang="en-US" sz="1100" dirty="0">
                <a:solidFill>
                  <a:srgbClr val="0000CC"/>
                </a:solidFill>
                <a:latin typeface="Schibsted Grotesk"/>
                <a:ea typeface="Schibsted Grotesk"/>
                <a:cs typeface="Schibsted Grotesk"/>
                <a:sym typeface="Schibsted Grotesk"/>
              </a:rPr>
              <a:t>14. 4 .2025</a:t>
            </a:r>
          </a:p>
        </p:txBody>
      </p:sp>
      <p:sp>
        <p:nvSpPr>
          <p:cNvPr id="5" name="Rectangle 4">
            <a:extLst>
              <a:ext uri="{FF2B5EF4-FFF2-40B4-BE49-F238E27FC236}">
                <a16:creationId xmlns:a16="http://schemas.microsoft.com/office/drawing/2014/main" id="{55A41F42-32A8-443E-9894-E2423D1EF770}"/>
              </a:ext>
            </a:extLst>
          </p:cNvPr>
          <p:cNvSpPr>
            <a:spLocks noChangeArrowheads="1"/>
          </p:cNvSpPr>
          <p:nvPr/>
        </p:nvSpPr>
        <p:spPr bwMode="auto">
          <a:xfrm>
            <a:off x="311150" y="1126185"/>
            <a:ext cx="11582400" cy="4491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fr-FR" altLang="fr-FR" sz="1800" b="0" i="0" u="sng" strike="noStrike" cap="none" normalizeH="0" baseline="0" dirty="0">
                <a:ln>
                  <a:noFill/>
                </a:ln>
                <a:solidFill>
                  <a:schemeClr val="tx1"/>
                </a:solidFill>
                <a:effectLst/>
                <a:latin typeface="Arial" panose="020B0604020202020204" pitchFamily="34" charset="0"/>
              </a:rPr>
              <a:t>Risks : </a:t>
            </a:r>
          </a:p>
          <a:p>
            <a:pPr marL="0" marR="0" lvl="0" indent="0"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a:p>
            <a:pPr marL="285750" indent="-285750">
              <a:lnSpc>
                <a:spcPct val="107000"/>
              </a:lnSpc>
              <a:spcAft>
                <a:spcPts val="800"/>
              </a:spcAft>
              <a:buFont typeface="Arial" panose="020B0604020202020204" pitchFamily="34" charset="0"/>
              <a:buChar char="•"/>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Conf-1-1 and Conf-1-2 were found to depend on the use of periscopes to raise the squeezed vacuum beamline by approximately 2 meters; an approach not yet demonstrated at the required scale in gravitational wave detectors. This introduces potential delays due to the need to validate the periscope design, with identified risks including loss of squeezing performance from pointing errors and polarization mixing.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Conf-1-3 was found to be particularly problematic, with two major issues: the first being the physical obstruction of access to the LZM2_C tower and associated optical benches, and the second being an increase in astigmatism in the Y arm due to necessary repositioning of the LZM2_Y mirror.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Conf-1-4, meanwhile, introduced risks related to the vacuum environment of the LF interferometer. The introduction of the squeezed vacuum beamline, which operates under less stringent vacuum requirements, could degrade the overall vacuum quality of the central interferometer, necessitating the addition of cryo-pumps and vacuum viewports to maintain adequate separation.</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chemeClr val="tx1"/>
                </a:solidFill>
                <a:effectLst/>
                <a:latin typeface="Arial" panose="020B0604020202020204" pitchFamily="34" charset="0"/>
              </a:rPr>
              <a:t> </a:t>
            </a:r>
          </a:p>
        </p:txBody>
      </p:sp>
    </p:spTree>
    <p:extLst>
      <p:ext uri="{BB962C8B-B14F-4D97-AF65-F5344CB8AC3E}">
        <p14:creationId xmlns:p14="http://schemas.microsoft.com/office/powerpoint/2010/main" val="3310691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cxnSp>
        <p:nvCxnSpPr>
          <p:cNvPr id="249" name="Google Shape;249;g2d5045f70c9_0_196"/>
          <p:cNvCxnSpPr/>
          <p:nvPr/>
        </p:nvCxnSpPr>
        <p:spPr>
          <a:xfrm>
            <a:off x="304800" y="540800"/>
            <a:ext cx="11588700" cy="0"/>
          </a:xfrm>
          <a:prstGeom prst="straightConnector1">
            <a:avLst/>
          </a:prstGeom>
          <a:noFill/>
          <a:ln w="9525" cap="flat" cmpd="sng">
            <a:solidFill>
              <a:srgbClr val="0000CC"/>
            </a:solidFill>
            <a:prstDash val="solid"/>
            <a:miter lim="800000"/>
            <a:headEnd type="none" w="med" len="med"/>
            <a:tailEnd type="none" w="med" len="med"/>
          </a:ln>
        </p:spPr>
      </p:cxnSp>
      <p:cxnSp>
        <p:nvCxnSpPr>
          <p:cNvPr id="250" name="Google Shape;250;g2d5045f70c9_0_196"/>
          <p:cNvCxnSpPr/>
          <p:nvPr/>
        </p:nvCxnSpPr>
        <p:spPr>
          <a:xfrm>
            <a:off x="304800" y="226483"/>
            <a:ext cx="11588700" cy="0"/>
          </a:xfrm>
          <a:prstGeom prst="straightConnector1">
            <a:avLst/>
          </a:prstGeom>
          <a:noFill/>
          <a:ln w="9525" cap="flat" cmpd="sng">
            <a:solidFill>
              <a:srgbClr val="0000CC"/>
            </a:solidFill>
            <a:prstDash val="solid"/>
            <a:miter lim="800000"/>
            <a:headEnd type="none" w="med" len="med"/>
            <a:tailEnd type="none" w="med" len="med"/>
          </a:ln>
        </p:spPr>
      </p:cxnSp>
      <p:sp>
        <p:nvSpPr>
          <p:cNvPr id="251" name="Google Shape;251;g2d5045f70c9_0_196"/>
          <p:cNvSpPr txBox="1"/>
          <p:nvPr/>
        </p:nvSpPr>
        <p:spPr>
          <a:xfrm>
            <a:off x="3209833" y="861400"/>
            <a:ext cx="4345500" cy="446400"/>
          </a:xfrm>
          <a:prstGeom prst="rect">
            <a:avLst/>
          </a:prstGeom>
          <a:noFill/>
          <a:ln>
            <a:noFill/>
          </a:ln>
        </p:spPr>
        <p:txBody>
          <a:bodyPr spcFirstLastPara="1" wrap="square" lIns="60950" tIns="60950" rIns="60950" bIns="60950" anchor="t" anchorCtr="0">
            <a:spAutoFit/>
          </a:bodyPr>
          <a:lstStyle/>
          <a:p>
            <a:pPr marL="0" lvl="0" indent="0" algn="l" rtl="0">
              <a:spcBef>
                <a:spcPts val="0"/>
              </a:spcBef>
              <a:spcAft>
                <a:spcPts val="0"/>
              </a:spcAft>
              <a:buNone/>
            </a:pPr>
            <a:endParaRPr sz="2100">
              <a:solidFill>
                <a:schemeClr val="dk1"/>
              </a:solidFill>
              <a:latin typeface="Calibri"/>
              <a:ea typeface="Calibri"/>
              <a:cs typeface="Calibri"/>
              <a:sym typeface="Calibri"/>
            </a:endParaRPr>
          </a:p>
        </p:txBody>
      </p:sp>
      <p:cxnSp>
        <p:nvCxnSpPr>
          <p:cNvPr id="252" name="Google Shape;252;g2d5045f70c9_0_196"/>
          <p:cNvCxnSpPr/>
          <p:nvPr/>
        </p:nvCxnSpPr>
        <p:spPr>
          <a:xfrm>
            <a:off x="304800" y="6544008"/>
            <a:ext cx="11570700" cy="16500"/>
          </a:xfrm>
          <a:prstGeom prst="straightConnector1">
            <a:avLst/>
          </a:prstGeom>
          <a:noFill/>
          <a:ln w="9525" cap="flat" cmpd="sng">
            <a:solidFill>
              <a:srgbClr val="0000CC"/>
            </a:solidFill>
            <a:prstDash val="solid"/>
            <a:miter lim="800000"/>
            <a:headEnd type="none" w="med" len="med"/>
            <a:tailEnd type="none" w="med" len="med"/>
          </a:ln>
        </p:spPr>
      </p:cxnSp>
      <p:cxnSp>
        <p:nvCxnSpPr>
          <p:cNvPr id="253" name="Google Shape;253;g2d5045f70c9_0_196"/>
          <p:cNvCxnSpPr/>
          <p:nvPr/>
        </p:nvCxnSpPr>
        <p:spPr>
          <a:xfrm>
            <a:off x="304800" y="5998967"/>
            <a:ext cx="11570700" cy="30900"/>
          </a:xfrm>
          <a:prstGeom prst="straightConnector1">
            <a:avLst/>
          </a:prstGeom>
          <a:noFill/>
          <a:ln w="9525" cap="flat" cmpd="sng">
            <a:solidFill>
              <a:srgbClr val="0000CC"/>
            </a:solidFill>
            <a:prstDash val="solid"/>
            <a:miter lim="800000"/>
            <a:headEnd type="none" w="med" len="med"/>
            <a:tailEnd type="none" w="med" len="med"/>
          </a:ln>
        </p:spPr>
      </p:cxnSp>
      <p:pic>
        <p:nvPicPr>
          <p:cNvPr id="254" name="Google Shape;254;g2d5045f70c9_0_196"/>
          <p:cNvPicPr preferRelativeResize="0"/>
          <p:nvPr/>
        </p:nvPicPr>
        <p:blipFill>
          <a:blip r:embed="rId3">
            <a:alphaModFix/>
          </a:blip>
          <a:stretch>
            <a:fillRect/>
          </a:stretch>
        </p:blipFill>
        <p:spPr>
          <a:xfrm>
            <a:off x="304800" y="6115922"/>
            <a:ext cx="1750482" cy="326516"/>
          </a:xfrm>
          <a:prstGeom prst="rect">
            <a:avLst/>
          </a:prstGeom>
          <a:noFill/>
          <a:ln>
            <a:noFill/>
          </a:ln>
        </p:spPr>
      </p:pic>
      <p:sp>
        <p:nvSpPr>
          <p:cNvPr id="255" name="Google Shape;255;g2d5045f70c9_0_196"/>
          <p:cNvSpPr txBox="1"/>
          <p:nvPr/>
        </p:nvSpPr>
        <p:spPr>
          <a:xfrm>
            <a:off x="311150" y="305858"/>
            <a:ext cx="3612000" cy="204000"/>
          </a:xfrm>
          <a:prstGeom prst="rect">
            <a:avLst/>
          </a:prstGeom>
          <a:noFill/>
          <a:ln>
            <a:noFill/>
          </a:ln>
        </p:spPr>
        <p:txBody>
          <a:bodyPr spcFirstLastPara="1" wrap="square" lIns="33875" tIns="33875" rIns="33875" bIns="33875" anchor="t" anchorCtr="0">
            <a:spAutoFit/>
          </a:bodyPr>
          <a:lstStyle/>
          <a:p>
            <a:pPr marL="0" marR="0" lvl="0" indent="0" algn="l" rtl="0">
              <a:lnSpc>
                <a:spcPct val="80000"/>
              </a:lnSpc>
              <a:spcBef>
                <a:spcPts val="0"/>
              </a:spcBef>
              <a:spcAft>
                <a:spcPts val="0"/>
              </a:spcAft>
              <a:buClr>
                <a:srgbClr val="FFFFFF"/>
              </a:buClr>
              <a:buSzPts val="1100"/>
              <a:buFont typeface="Schibsted Grotesk"/>
              <a:buNone/>
            </a:pPr>
            <a:r>
              <a:rPr lang="en-US" sz="1100" b="0" i="0" u="none">
                <a:solidFill>
                  <a:srgbClr val="0000CC"/>
                </a:solidFill>
                <a:latin typeface="Schibsted Grotesk"/>
                <a:ea typeface="Schibsted Grotesk"/>
                <a:cs typeface="Schibsted Grotesk"/>
                <a:sym typeface="Schibsted Grotesk"/>
              </a:rPr>
              <a:t>Einstein Telescope </a:t>
            </a:r>
            <a:endParaRPr sz="900">
              <a:solidFill>
                <a:srgbClr val="0000CC"/>
              </a:solidFill>
            </a:endParaRPr>
          </a:p>
        </p:txBody>
      </p:sp>
      <p:sp>
        <p:nvSpPr>
          <p:cNvPr id="257" name="Google Shape;257;g2d5045f70c9_0_196"/>
          <p:cNvSpPr txBox="1"/>
          <p:nvPr/>
        </p:nvSpPr>
        <p:spPr>
          <a:xfrm>
            <a:off x="724930" y="751370"/>
            <a:ext cx="9662984" cy="553978"/>
          </a:xfrm>
          <a:prstGeom prst="rect">
            <a:avLst/>
          </a:prstGeom>
          <a:noFill/>
          <a:ln>
            <a:noFill/>
          </a:ln>
        </p:spPr>
        <p:txBody>
          <a:bodyPr spcFirstLastPara="1" wrap="square" lIns="60950" tIns="60950" rIns="60950" bIns="60950" anchor="t" anchorCtr="0">
            <a:spAutoFit/>
          </a:bodyPr>
          <a:lstStyle/>
          <a:p>
            <a:pPr marL="0" lvl="0" indent="0" rtl="0">
              <a:spcBef>
                <a:spcPts val="0"/>
              </a:spcBef>
              <a:spcAft>
                <a:spcPts val="0"/>
              </a:spcAft>
              <a:buClr>
                <a:schemeClr val="dk1"/>
              </a:buClr>
              <a:buSzPts val="3000"/>
              <a:buFont typeface="Arial"/>
              <a:buNone/>
            </a:pPr>
            <a:r>
              <a:rPr lang="en-ZA" sz="2800" b="1" i="0" dirty="0">
                <a:solidFill>
                  <a:srgbClr val="FF0000"/>
                </a:solidFill>
                <a:effectLst/>
                <a:latin typeface="WordVisi_MSFontService"/>
              </a:rPr>
              <a:t>ET-2L-Conf-1-1</a:t>
            </a:r>
            <a:endParaRPr lang="en-US" sz="2100" dirty="0">
              <a:solidFill>
                <a:srgbClr val="0000CC"/>
              </a:solidFill>
            </a:endParaRPr>
          </a:p>
        </p:txBody>
      </p:sp>
      <p:sp>
        <p:nvSpPr>
          <p:cNvPr id="259" name="Google Shape;259;g2d5045f70c9_0_196"/>
          <p:cNvSpPr txBox="1"/>
          <p:nvPr/>
        </p:nvSpPr>
        <p:spPr>
          <a:xfrm>
            <a:off x="8268852" y="276680"/>
            <a:ext cx="3410100" cy="171900"/>
          </a:xfrm>
          <a:prstGeom prst="rect">
            <a:avLst/>
          </a:prstGeom>
          <a:noFill/>
          <a:ln>
            <a:noFill/>
          </a:ln>
        </p:spPr>
        <p:txBody>
          <a:bodyPr spcFirstLastPara="1" wrap="square" lIns="18050" tIns="18050" rIns="18050" bIns="18050" anchor="t" anchorCtr="0">
            <a:spAutoFit/>
          </a:bodyPr>
          <a:lstStyle/>
          <a:p>
            <a:pPr marL="0" lvl="0" indent="0" algn="r" rtl="0">
              <a:lnSpc>
                <a:spcPct val="80000"/>
              </a:lnSpc>
              <a:spcBef>
                <a:spcPts val="0"/>
              </a:spcBef>
              <a:spcAft>
                <a:spcPts val="0"/>
              </a:spcAft>
              <a:buClr>
                <a:srgbClr val="FFFFFF"/>
              </a:buClr>
              <a:buSzPts val="1100"/>
              <a:buFont typeface="Schibsted Grotesk"/>
              <a:buNone/>
            </a:pPr>
            <a:r>
              <a:rPr lang="en-US" sz="1100" dirty="0">
                <a:solidFill>
                  <a:srgbClr val="0000CC"/>
                </a:solidFill>
                <a:latin typeface="Schibsted Grotesk"/>
                <a:ea typeface="Schibsted Grotesk"/>
                <a:cs typeface="Schibsted Grotesk"/>
                <a:sym typeface="Schibsted Grotesk"/>
              </a:rPr>
              <a:t>14. 4 .2025</a:t>
            </a:r>
          </a:p>
        </p:txBody>
      </p:sp>
      <p:sp>
        <p:nvSpPr>
          <p:cNvPr id="5" name="Rectangle 4">
            <a:extLst>
              <a:ext uri="{FF2B5EF4-FFF2-40B4-BE49-F238E27FC236}">
                <a16:creationId xmlns:a16="http://schemas.microsoft.com/office/drawing/2014/main" id="{55A41F42-32A8-443E-9894-E2423D1EF770}"/>
              </a:ext>
            </a:extLst>
          </p:cNvPr>
          <p:cNvSpPr>
            <a:spLocks noChangeArrowheads="1"/>
          </p:cNvSpPr>
          <p:nvPr/>
        </p:nvSpPr>
        <p:spPr bwMode="auto">
          <a:xfrm>
            <a:off x="544307" y="1305348"/>
            <a:ext cx="5093168"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l" rtl="0" fontAlgn="base">
              <a:buFont typeface="Arial" panose="020B0604020202020204" pitchFamily="34" charset="0"/>
              <a:buChar char="•"/>
            </a:pPr>
            <a:r>
              <a:rPr lang="en-US" sz="1800" b="1" i="0" dirty="0">
                <a:solidFill>
                  <a:srgbClr val="000000"/>
                </a:solidFill>
                <a:effectLst/>
                <a:latin typeface="Calibri" panose="020F0502020204030204" pitchFamily="34" charset="0"/>
              </a:rPr>
              <a:t>Filter Cavity in the main tunnel </a:t>
            </a:r>
            <a:r>
              <a:rPr lang="en-US" sz="1800" b="0" i="0" dirty="0">
                <a:solidFill>
                  <a:srgbClr val="000000"/>
                </a:solidFill>
                <a:effectLst/>
                <a:latin typeface="Calibri" panose="020F0502020204030204" pitchFamily="34" charset="0"/>
              </a:rPr>
              <a:t> </a:t>
            </a:r>
          </a:p>
          <a:p>
            <a:pPr algn="l" rtl="0" fontAlgn="base">
              <a:buFont typeface="Arial" panose="020B0604020202020204" pitchFamily="34" charset="0"/>
              <a:buChar char="•"/>
            </a:pPr>
            <a:r>
              <a:rPr lang="en-US" sz="1800" b="1" i="0" dirty="0">
                <a:solidFill>
                  <a:srgbClr val="FF0000"/>
                </a:solidFill>
                <a:effectLst/>
                <a:latin typeface="Calibri" panose="020F0502020204030204" pitchFamily="34" charset="0"/>
              </a:rPr>
              <a:t>HFI and LFI in the same plane, LF_FC plane at higher level</a:t>
            </a:r>
            <a:r>
              <a:rPr lang="en-US" sz="1800" b="0" i="0" dirty="0">
                <a:solidFill>
                  <a:srgbClr val="FF0000"/>
                </a:solidFill>
                <a:effectLst/>
                <a:latin typeface="Calibri" panose="020F0502020204030204" pitchFamily="34" charset="0"/>
              </a:rPr>
              <a:t> </a:t>
            </a:r>
            <a:endParaRPr lang="en-US" sz="1800" b="0" i="0" dirty="0">
              <a:solidFill>
                <a:srgbClr val="000000"/>
              </a:solidFill>
              <a:effectLst/>
              <a:latin typeface="Calibri" panose="020F0502020204030204" pitchFamily="34" charset="0"/>
            </a:endParaRPr>
          </a:p>
          <a:p>
            <a:pPr algn="l" rtl="0" fontAlgn="base">
              <a:buFont typeface="Arial" panose="020B0604020202020204" pitchFamily="34" charset="0"/>
              <a:buChar char="•"/>
            </a:pPr>
            <a:r>
              <a:rPr lang="en-US" sz="1800" b="1" i="0" dirty="0">
                <a:solidFill>
                  <a:srgbClr val="FF0000"/>
                </a:solidFill>
                <a:effectLst/>
                <a:latin typeface="Calibri" panose="020F0502020204030204" pitchFamily="34" charset="0"/>
              </a:rPr>
              <a:t>routing to OFI through SEM tower</a:t>
            </a:r>
            <a:r>
              <a:rPr lang="en-US" sz="1800" b="0" i="0" dirty="0">
                <a:solidFill>
                  <a:srgbClr val="FF0000"/>
                </a:solidFill>
                <a:effectLst/>
                <a:latin typeface="Calibri" panose="020F0502020204030204" pitchFamily="34" charset="0"/>
              </a:rPr>
              <a:t> </a:t>
            </a:r>
            <a:endParaRPr lang="en-US" sz="1800" b="0" i="0" dirty="0">
              <a:solidFill>
                <a:srgbClr val="000000"/>
              </a:solidFill>
              <a:effectLst/>
              <a:latin typeface="Calibri" panose="020F0502020204030204" pitchFamily="34" charset="0"/>
            </a:endParaRPr>
          </a:p>
          <a:p>
            <a:pPr algn="l" rtl="0" fontAlgn="base">
              <a:buFont typeface="Arial" panose="020B0604020202020204" pitchFamily="34" charset="0"/>
              <a:buChar char="•"/>
            </a:pPr>
            <a:r>
              <a:rPr lang="en-US" sz="1800" b="1" i="0" dirty="0">
                <a:solidFill>
                  <a:srgbClr val="000000"/>
                </a:solidFill>
                <a:effectLst/>
                <a:latin typeface="Calibri" panose="020F0502020204030204" pitchFamily="34" charset="0"/>
              </a:rPr>
              <a:t>Shorter LF input mode-cleaner 120 m</a:t>
            </a:r>
            <a:r>
              <a:rPr lang="en-US" sz="1800" b="0" i="0" dirty="0">
                <a:solidFill>
                  <a:srgbClr val="000000"/>
                </a:solidFill>
                <a:effectLst/>
                <a:latin typeface="Calibri" panose="020F0502020204030204" pitchFamily="34" charset="0"/>
              </a:rPr>
              <a:t> </a:t>
            </a:r>
          </a:p>
          <a:p>
            <a:pPr algn="l" rtl="0" fontAlgn="base">
              <a:buFont typeface="Arial" panose="020B0604020202020204" pitchFamily="34" charset="0"/>
              <a:buChar char="•"/>
            </a:pPr>
            <a:r>
              <a:rPr lang="en-US" sz="1800" b="1" i="0" dirty="0">
                <a:solidFill>
                  <a:srgbClr val="000000"/>
                </a:solidFill>
                <a:effectLst/>
                <a:latin typeface="Calibri" panose="020F0502020204030204" pitchFamily="34" charset="0"/>
              </a:rPr>
              <a:t>Narrower filter cavities pipe -  650 mm diameter</a:t>
            </a:r>
            <a:r>
              <a:rPr lang="en-US" sz="1800" b="0" i="0" dirty="0">
                <a:solidFill>
                  <a:srgbClr val="000000"/>
                </a:solidFill>
                <a:effectLst/>
                <a:latin typeface="Calibri" panose="020F0502020204030204" pitchFamily="34" charset="0"/>
              </a:rPr>
              <a:t> </a:t>
            </a:r>
          </a:p>
          <a:p>
            <a:pPr algn="l" rtl="0" fontAlgn="base">
              <a:buFont typeface="Arial" panose="020B0604020202020204" pitchFamily="34" charset="0"/>
              <a:buChar char="•"/>
            </a:pPr>
            <a:r>
              <a:rPr lang="en-US" sz="1800" b="1" i="0" dirty="0">
                <a:solidFill>
                  <a:srgbClr val="000000"/>
                </a:solidFill>
                <a:effectLst/>
                <a:latin typeface="Calibri" panose="020F0502020204030204" pitchFamily="34" charset="0"/>
              </a:rPr>
              <a:t>HF IMCs in the same tunnel </a:t>
            </a:r>
            <a:r>
              <a:rPr lang="en-US" sz="1800" b="0" i="0" dirty="0">
                <a:solidFill>
                  <a:srgbClr val="000000"/>
                </a:solidFill>
                <a:effectLst/>
                <a:latin typeface="Calibri" panose="020F0502020204030204" pitchFamily="34" charset="0"/>
              </a:rPr>
              <a:t> </a:t>
            </a:r>
          </a:p>
          <a:p>
            <a:pPr algn="l" rtl="0" fontAlgn="base">
              <a:buFont typeface="Arial" panose="020B0604020202020204" pitchFamily="34" charset="0"/>
              <a:buChar char="•"/>
            </a:pPr>
            <a:r>
              <a:rPr lang="en-US" sz="1800" b="1" i="0" dirty="0">
                <a:solidFill>
                  <a:srgbClr val="000000"/>
                </a:solidFill>
                <a:effectLst/>
                <a:latin typeface="Calibri" panose="020F0502020204030204" pitchFamily="34" charset="0"/>
              </a:rPr>
              <a:t>Reducing LF Test mass towers to 13 m height</a:t>
            </a:r>
            <a:r>
              <a:rPr lang="en-US" sz="1800" b="0" i="0" dirty="0">
                <a:solidFill>
                  <a:srgbClr val="000000"/>
                </a:solidFill>
                <a:effectLst/>
                <a:latin typeface="Calibri" panose="020F0502020204030204" pitchFamily="34" charset="0"/>
              </a:rPr>
              <a:t> </a:t>
            </a:r>
          </a:p>
          <a:p>
            <a:pPr marL="0" marR="0" lvl="0" indent="0"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pic>
        <p:nvPicPr>
          <p:cNvPr id="1026" name="Picture 2" descr="Image">
            <a:extLst>
              <a:ext uri="{FF2B5EF4-FFF2-40B4-BE49-F238E27FC236}">
                <a16:creationId xmlns:a16="http://schemas.microsoft.com/office/drawing/2014/main" id="{54BB2E4F-DD50-4002-9B33-228B37C34C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74512" y="762895"/>
            <a:ext cx="4182386" cy="39920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a:extLst>
              <a:ext uri="{FF2B5EF4-FFF2-40B4-BE49-F238E27FC236}">
                <a16:creationId xmlns:a16="http://schemas.microsoft.com/office/drawing/2014/main" id="{3508892C-D234-4188-89F7-E9940DAF00B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2178"/>
          <a:stretch/>
        </p:blipFill>
        <p:spPr bwMode="auto">
          <a:xfrm>
            <a:off x="1180040" y="4157162"/>
            <a:ext cx="5888669" cy="1755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3605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cxnSp>
        <p:nvCxnSpPr>
          <p:cNvPr id="249" name="Google Shape;249;g2d5045f70c9_0_196"/>
          <p:cNvCxnSpPr/>
          <p:nvPr/>
        </p:nvCxnSpPr>
        <p:spPr>
          <a:xfrm>
            <a:off x="304800" y="540800"/>
            <a:ext cx="11588700" cy="0"/>
          </a:xfrm>
          <a:prstGeom prst="straightConnector1">
            <a:avLst/>
          </a:prstGeom>
          <a:noFill/>
          <a:ln w="9525" cap="flat" cmpd="sng">
            <a:solidFill>
              <a:srgbClr val="0000CC"/>
            </a:solidFill>
            <a:prstDash val="solid"/>
            <a:miter lim="800000"/>
            <a:headEnd type="none" w="med" len="med"/>
            <a:tailEnd type="none" w="med" len="med"/>
          </a:ln>
        </p:spPr>
      </p:cxnSp>
      <p:cxnSp>
        <p:nvCxnSpPr>
          <p:cNvPr id="250" name="Google Shape;250;g2d5045f70c9_0_196"/>
          <p:cNvCxnSpPr/>
          <p:nvPr/>
        </p:nvCxnSpPr>
        <p:spPr>
          <a:xfrm>
            <a:off x="304800" y="226483"/>
            <a:ext cx="11588700" cy="0"/>
          </a:xfrm>
          <a:prstGeom prst="straightConnector1">
            <a:avLst/>
          </a:prstGeom>
          <a:noFill/>
          <a:ln w="9525" cap="flat" cmpd="sng">
            <a:solidFill>
              <a:srgbClr val="0000CC"/>
            </a:solidFill>
            <a:prstDash val="solid"/>
            <a:miter lim="800000"/>
            <a:headEnd type="none" w="med" len="med"/>
            <a:tailEnd type="none" w="med" len="med"/>
          </a:ln>
        </p:spPr>
      </p:cxnSp>
      <p:sp>
        <p:nvSpPr>
          <p:cNvPr id="251" name="Google Shape;251;g2d5045f70c9_0_196"/>
          <p:cNvSpPr txBox="1"/>
          <p:nvPr/>
        </p:nvSpPr>
        <p:spPr>
          <a:xfrm>
            <a:off x="3209833" y="861400"/>
            <a:ext cx="4345500" cy="446400"/>
          </a:xfrm>
          <a:prstGeom prst="rect">
            <a:avLst/>
          </a:prstGeom>
          <a:noFill/>
          <a:ln>
            <a:noFill/>
          </a:ln>
        </p:spPr>
        <p:txBody>
          <a:bodyPr spcFirstLastPara="1" wrap="square" lIns="60950" tIns="60950" rIns="60950" bIns="60950" anchor="t" anchorCtr="0">
            <a:spAutoFit/>
          </a:bodyPr>
          <a:lstStyle/>
          <a:p>
            <a:pPr marL="0" lvl="0" indent="0" algn="l" rtl="0">
              <a:spcBef>
                <a:spcPts val="0"/>
              </a:spcBef>
              <a:spcAft>
                <a:spcPts val="0"/>
              </a:spcAft>
              <a:buNone/>
            </a:pPr>
            <a:endParaRPr sz="2100">
              <a:solidFill>
                <a:schemeClr val="dk1"/>
              </a:solidFill>
              <a:latin typeface="Calibri"/>
              <a:ea typeface="Calibri"/>
              <a:cs typeface="Calibri"/>
              <a:sym typeface="Calibri"/>
            </a:endParaRPr>
          </a:p>
        </p:txBody>
      </p:sp>
      <p:cxnSp>
        <p:nvCxnSpPr>
          <p:cNvPr id="252" name="Google Shape;252;g2d5045f70c9_0_196"/>
          <p:cNvCxnSpPr/>
          <p:nvPr/>
        </p:nvCxnSpPr>
        <p:spPr>
          <a:xfrm>
            <a:off x="304800" y="6544008"/>
            <a:ext cx="11570700" cy="16500"/>
          </a:xfrm>
          <a:prstGeom prst="straightConnector1">
            <a:avLst/>
          </a:prstGeom>
          <a:noFill/>
          <a:ln w="9525" cap="flat" cmpd="sng">
            <a:solidFill>
              <a:srgbClr val="0000CC"/>
            </a:solidFill>
            <a:prstDash val="solid"/>
            <a:miter lim="800000"/>
            <a:headEnd type="none" w="med" len="med"/>
            <a:tailEnd type="none" w="med" len="med"/>
          </a:ln>
        </p:spPr>
      </p:cxnSp>
      <p:cxnSp>
        <p:nvCxnSpPr>
          <p:cNvPr id="253" name="Google Shape;253;g2d5045f70c9_0_196"/>
          <p:cNvCxnSpPr/>
          <p:nvPr/>
        </p:nvCxnSpPr>
        <p:spPr>
          <a:xfrm>
            <a:off x="304800" y="5998967"/>
            <a:ext cx="11570700" cy="30900"/>
          </a:xfrm>
          <a:prstGeom prst="straightConnector1">
            <a:avLst/>
          </a:prstGeom>
          <a:noFill/>
          <a:ln w="9525" cap="flat" cmpd="sng">
            <a:solidFill>
              <a:srgbClr val="0000CC"/>
            </a:solidFill>
            <a:prstDash val="solid"/>
            <a:miter lim="800000"/>
            <a:headEnd type="none" w="med" len="med"/>
            <a:tailEnd type="none" w="med" len="med"/>
          </a:ln>
        </p:spPr>
      </p:cxnSp>
      <p:pic>
        <p:nvPicPr>
          <p:cNvPr id="254" name="Google Shape;254;g2d5045f70c9_0_196"/>
          <p:cNvPicPr preferRelativeResize="0"/>
          <p:nvPr/>
        </p:nvPicPr>
        <p:blipFill>
          <a:blip r:embed="rId3">
            <a:alphaModFix/>
          </a:blip>
          <a:stretch>
            <a:fillRect/>
          </a:stretch>
        </p:blipFill>
        <p:spPr>
          <a:xfrm>
            <a:off x="304800" y="6115922"/>
            <a:ext cx="1750482" cy="326516"/>
          </a:xfrm>
          <a:prstGeom prst="rect">
            <a:avLst/>
          </a:prstGeom>
          <a:noFill/>
          <a:ln>
            <a:noFill/>
          </a:ln>
        </p:spPr>
      </p:pic>
      <p:sp>
        <p:nvSpPr>
          <p:cNvPr id="255" name="Google Shape;255;g2d5045f70c9_0_196"/>
          <p:cNvSpPr txBox="1"/>
          <p:nvPr/>
        </p:nvSpPr>
        <p:spPr>
          <a:xfrm>
            <a:off x="311150" y="305858"/>
            <a:ext cx="3612000" cy="204000"/>
          </a:xfrm>
          <a:prstGeom prst="rect">
            <a:avLst/>
          </a:prstGeom>
          <a:noFill/>
          <a:ln>
            <a:noFill/>
          </a:ln>
        </p:spPr>
        <p:txBody>
          <a:bodyPr spcFirstLastPara="1" wrap="square" lIns="33875" tIns="33875" rIns="33875" bIns="33875" anchor="t" anchorCtr="0">
            <a:spAutoFit/>
          </a:bodyPr>
          <a:lstStyle/>
          <a:p>
            <a:pPr marL="0" marR="0" lvl="0" indent="0" algn="l" rtl="0">
              <a:lnSpc>
                <a:spcPct val="80000"/>
              </a:lnSpc>
              <a:spcBef>
                <a:spcPts val="0"/>
              </a:spcBef>
              <a:spcAft>
                <a:spcPts val="0"/>
              </a:spcAft>
              <a:buClr>
                <a:srgbClr val="FFFFFF"/>
              </a:buClr>
              <a:buSzPts val="1100"/>
              <a:buFont typeface="Schibsted Grotesk"/>
              <a:buNone/>
            </a:pPr>
            <a:r>
              <a:rPr lang="en-US" sz="1100" b="0" i="0" u="none">
                <a:solidFill>
                  <a:srgbClr val="0000CC"/>
                </a:solidFill>
                <a:latin typeface="Schibsted Grotesk"/>
                <a:ea typeface="Schibsted Grotesk"/>
                <a:cs typeface="Schibsted Grotesk"/>
                <a:sym typeface="Schibsted Grotesk"/>
              </a:rPr>
              <a:t>Einstein Telescope </a:t>
            </a:r>
            <a:endParaRPr sz="900">
              <a:solidFill>
                <a:srgbClr val="0000CC"/>
              </a:solidFill>
            </a:endParaRPr>
          </a:p>
        </p:txBody>
      </p:sp>
      <p:sp>
        <p:nvSpPr>
          <p:cNvPr id="257" name="Google Shape;257;g2d5045f70c9_0_196"/>
          <p:cNvSpPr txBox="1"/>
          <p:nvPr/>
        </p:nvSpPr>
        <p:spPr>
          <a:xfrm>
            <a:off x="724930" y="751370"/>
            <a:ext cx="9662984" cy="553978"/>
          </a:xfrm>
          <a:prstGeom prst="rect">
            <a:avLst/>
          </a:prstGeom>
          <a:noFill/>
          <a:ln>
            <a:noFill/>
          </a:ln>
        </p:spPr>
        <p:txBody>
          <a:bodyPr spcFirstLastPara="1" wrap="square" lIns="60950" tIns="60950" rIns="60950" bIns="60950" anchor="t" anchorCtr="0">
            <a:spAutoFit/>
          </a:bodyPr>
          <a:lstStyle/>
          <a:p>
            <a:pPr marL="0" lvl="0" indent="0" rtl="0">
              <a:spcBef>
                <a:spcPts val="0"/>
              </a:spcBef>
              <a:spcAft>
                <a:spcPts val="0"/>
              </a:spcAft>
              <a:buClr>
                <a:schemeClr val="dk1"/>
              </a:buClr>
              <a:buSzPts val="3000"/>
              <a:buFont typeface="Arial"/>
              <a:buNone/>
            </a:pPr>
            <a:r>
              <a:rPr lang="en-ZA" sz="2800" b="1" i="0" dirty="0">
                <a:solidFill>
                  <a:srgbClr val="FF0000"/>
                </a:solidFill>
                <a:effectLst/>
                <a:latin typeface="WordVisi_MSFontService"/>
              </a:rPr>
              <a:t>ET-2L-Conf-1-2</a:t>
            </a:r>
            <a:endParaRPr lang="en-US" sz="2100" dirty="0">
              <a:solidFill>
                <a:srgbClr val="0000CC"/>
              </a:solidFill>
            </a:endParaRPr>
          </a:p>
        </p:txBody>
      </p:sp>
      <p:sp>
        <p:nvSpPr>
          <p:cNvPr id="259" name="Google Shape;259;g2d5045f70c9_0_196"/>
          <p:cNvSpPr txBox="1"/>
          <p:nvPr/>
        </p:nvSpPr>
        <p:spPr>
          <a:xfrm>
            <a:off x="8268852" y="276680"/>
            <a:ext cx="3410100" cy="171900"/>
          </a:xfrm>
          <a:prstGeom prst="rect">
            <a:avLst/>
          </a:prstGeom>
          <a:noFill/>
          <a:ln>
            <a:noFill/>
          </a:ln>
        </p:spPr>
        <p:txBody>
          <a:bodyPr spcFirstLastPara="1" wrap="square" lIns="18050" tIns="18050" rIns="18050" bIns="18050" anchor="t" anchorCtr="0">
            <a:spAutoFit/>
          </a:bodyPr>
          <a:lstStyle/>
          <a:p>
            <a:pPr marL="0" lvl="0" indent="0" algn="r" rtl="0">
              <a:lnSpc>
                <a:spcPct val="80000"/>
              </a:lnSpc>
              <a:spcBef>
                <a:spcPts val="0"/>
              </a:spcBef>
              <a:spcAft>
                <a:spcPts val="0"/>
              </a:spcAft>
              <a:buClr>
                <a:srgbClr val="FFFFFF"/>
              </a:buClr>
              <a:buSzPts val="1100"/>
              <a:buFont typeface="Schibsted Grotesk"/>
              <a:buNone/>
            </a:pPr>
            <a:r>
              <a:rPr lang="en-US" sz="1100" dirty="0">
                <a:solidFill>
                  <a:srgbClr val="0000CC"/>
                </a:solidFill>
                <a:latin typeface="Schibsted Grotesk"/>
                <a:ea typeface="Schibsted Grotesk"/>
                <a:cs typeface="Schibsted Grotesk"/>
                <a:sym typeface="Schibsted Grotesk"/>
              </a:rPr>
              <a:t>14. 4 .2025</a:t>
            </a:r>
          </a:p>
        </p:txBody>
      </p:sp>
      <p:sp>
        <p:nvSpPr>
          <p:cNvPr id="5" name="Rectangle 4">
            <a:extLst>
              <a:ext uri="{FF2B5EF4-FFF2-40B4-BE49-F238E27FC236}">
                <a16:creationId xmlns:a16="http://schemas.microsoft.com/office/drawing/2014/main" id="{55A41F42-32A8-443E-9894-E2423D1EF770}"/>
              </a:ext>
            </a:extLst>
          </p:cNvPr>
          <p:cNvSpPr>
            <a:spLocks noChangeArrowheads="1"/>
          </p:cNvSpPr>
          <p:nvPr/>
        </p:nvSpPr>
        <p:spPr bwMode="auto">
          <a:xfrm>
            <a:off x="544307" y="1305348"/>
            <a:ext cx="6230205"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l" rtl="0" fontAlgn="base">
              <a:buFont typeface="Arial" panose="020B0604020202020204" pitchFamily="34" charset="0"/>
              <a:buChar char="•"/>
            </a:pPr>
            <a:r>
              <a:rPr lang="en-US" sz="1800" b="1" i="0" dirty="0">
                <a:solidFill>
                  <a:srgbClr val="000000"/>
                </a:solidFill>
                <a:effectLst/>
                <a:latin typeface="Calibri" panose="020F0502020204030204" pitchFamily="34" charset="0"/>
              </a:rPr>
              <a:t>Filter Cavity in the main tunnel </a:t>
            </a:r>
            <a:r>
              <a:rPr lang="en-US" sz="1800" b="0" i="0" dirty="0">
                <a:solidFill>
                  <a:srgbClr val="000000"/>
                </a:solidFill>
                <a:effectLst/>
                <a:latin typeface="Calibri" panose="020F0502020204030204" pitchFamily="34" charset="0"/>
              </a:rPr>
              <a:t> </a:t>
            </a:r>
          </a:p>
          <a:p>
            <a:pPr algn="l" rtl="0" fontAlgn="base">
              <a:buFont typeface="Arial" panose="020B0604020202020204" pitchFamily="34" charset="0"/>
              <a:buChar char="•"/>
            </a:pPr>
            <a:r>
              <a:rPr lang="en-US" sz="1800" b="1" i="0" dirty="0">
                <a:solidFill>
                  <a:srgbClr val="FF0000"/>
                </a:solidFill>
                <a:effectLst/>
                <a:latin typeface="Calibri" panose="020F0502020204030204" pitchFamily="34" charset="0"/>
              </a:rPr>
              <a:t>HFI and LFI in the same plane, LF_FC plane at higher level</a:t>
            </a:r>
            <a:r>
              <a:rPr lang="en-US" sz="1800" b="0" i="0" dirty="0">
                <a:solidFill>
                  <a:srgbClr val="FF0000"/>
                </a:solidFill>
                <a:effectLst/>
                <a:latin typeface="Calibri" panose="020F0502020204030204" pitchFamily="34" charset="0"/>
              </a:rPr>
              <a:t> </a:t>
            </a:r>
            <a:endParaRPr lang="en-US" sz="1800" b="0" i="0" dirty="0">
              <a:solidFill>
                <a:srgbClr val="000000"/>
              </a:solidFill>
              <a:effectLst/>
              <a:latin typeface="Calibri" panose="020F0502020204030204" pitchFamily="34" charset="0"/>
            </a:endParaRPr>
          </a:p>
          <a:p>
            <a:pPr algn="l" rtl="0" fontAlgn="base">
              <a:buFont typeface="Arial" panose="020B0604020202020204" pitchFamily="34" charset="0"/>
              <a:buChar char="•"/>
            </a:pPr>
            <a:r>
              <a:rPr lang="en-US" sz="1800" b="1" i="0" dirty="0">
                <a:solidFill>
                  <a:srgbClr val="FF0000"/>
                </a:solidFill>
                <a:effectLst/>
                <a:latin typeface="Calibri" panose="020F0502020204030204" pitchFamily="34" charset="0"/>
              </a:rPr>
              <a:t>routing to OFI through independent pipe</a:t>
            </a:r>
            <a:r>
              <a:rPr lang="en-US" sz="1800" b="0" i="0" dirty="0">
                <a:solidFill>
                  <a:srgbClr val="FF0000"/>
                </a:solidFill>
                <a:effectLst/>
                <a:latin typeface="Calibri" panose="020F0502020204030204" pitchFamily="34" charset="0"/>
              </a:rPr>
              <a:t> </a:t>
            </a:r>
            <a:endParaRPr lang="en-US" sz="1800" b="0" i="0" dirty="0">
              <a:solidFill>
                <a:srgbClr val="000000"/>
              </a:solidFill>
              <a:effectLst/>
              <a:latin typeface="Calibri" panose="020F0502020204030204" pitchFamily="34" charset="0"/>
            </a:endParaRPr>
          </a:p>
          <a:p>
            <a:pPr algn="l" rtl="0" fontAlgn="base">
              <a:buFont typeface="Arial" panose="020B0604020202020204" pitchFamily="34" charset="0"/>
              <a:buChar char="•"/>
            </a:pPr>
            <a:r>
              <a:rPr lang="en-US" sz="1800" b="1" i="0" dirty="0">
                <a:solidFill>
                  <a:srgbClr val="FF0000"/>
                </a:solidFill>
                <a:effectLst/>
                <a:latin typeface="Calibri" panose="020F0502020204030204" pitchFamily="34" charset="0"/>
              </a:rPr>
              <a:t>Same as 1-1 but directly enter LSQI rather than LSEM node.</a:t>
            </a:r>
            <a:r>
              <a:rPr lang="en-US" sz="1800" b="0" i="0" dirty="0">
                <a:solidFill>
                  <a:srgbClr val="FF0000"/>
                </a:solidFill>
                <a:effectLst/>
                <a:latin typeface="Calibri" panose="020F0502020204030204" pitchFamily="34" charset="0"/>
              </a:rPr>
              <a:t> </a:t>
            </a:r>
            <a:endParaRPr lang="en-US" sz="1800" b="0" i="0" dirty="0">
              <a:solidFill>
                <a:srgbClr val="000000"/>
              </a:solidFill>
              <a:effectLst/>
              <a:latin typeface="Calibri" panose="020F0502020204030204" pitchFamily="34" charset="0"/>
            </a:endParaRPr>
          </a:p>
          <a:p>
            <a:pPr algn="l" rtl="0" fontAlgn="base">
              <a:buFont typeface="Arial" panose="020B0604020202020204" pitchFamily="34" charset="0"/>
              <a:buChar char="•"/>
            </a:pPr>
            <a:r>
              <a:rPr lang="en-US" sz="1800" b="1" i="0" dirty="0">
                <a:solidFill>
                  <a:srgbClr val="000000"/>
                </a:solidFill>
                <a:effectLst/>
                <a:latin typeface="Calibri" panose="020F0502020204030204" pitchFamily="34" charset="0"/>
              </a:rPr>
              <a:t>Shorter LF input mode-cleaner 120 m</a:t>
            </a:r>
            <a:r>
              <a:rPr lang="en-US" sz="1800" b="0" i="0" dirty="0">
                <a:solidFill>
                  <a:srgbClr val="000000"/>
                </a:solidFill>
                <a:effectLst/>
                <a:latin typeface="Calibri" panose="020F0502020204030204" pitchFamily="34" charset="0"/>
              </a:rPr>
              <a:t> </a:t>
            </a:r>
          </a:p>
          <a:p>
            <a:pPr algn="l" rtl="0" fontAlgn="base">
              <a:buFont typeface="Arial" panose="020B0604020202020204" pitchFamily="34" charset="0"/>
              <a:buChar char="•"/>
            </a:pPr>
            <a:r>
              <a:rPr lang="en-US" sz="1800" b="1" i="0" dirty="0">
                <a:solidFill>
                  <a:srgbClr val="000000"/>
                </a:solidFill>
                <a:effectLst/>
                <a:latin typeface="Calibri" panose="020F0502020204030204" pitchFamily="34" charset="0"/>
              </a:rPr>
              <a:t>Narrower filter cavities pipe -  650 mm diameter</a:t>
            </a:r>
            <a:r>
              <a:rPr lang="en-US" sz="1800" b="0" i="0" dirty="0">
                <a:solidFill>
                  <a:srgbClr val="000000"/>
                </a:solidFill>
                <a:effectLst/>
                <a:latin typeface="Calibri" panose="020F0502020204030204" pitchFamily="34" charset="0"/>
              </a:rPr>
              <a:t> </a:t>
            </a:r>
          </a:p>
          <a:p>
            <a:pPr algn="l" rtl="0" fontAlgn="base">
              <a:buFont typeface="Arial" panose="020B0604020202020204" pitchFamily="34" charset="0"/>
              <a:buChar char="•"/>
            </a:pPr>
            <a:r>
              <a:rPr lang="en-US" sz="1800" b="1" i="0" dirty="0">
                <a:solidFill>
                  <a:srgbClr val="000000"/>
                </a:solidFill>
                <a:effectLst/>
                <a:latin typeface="Calibri" panose="020F0502020204030204" pitchFamily="34" charset="0"/>
              </a:rPr>
              <a:t>HF IMCs in the same tunnel </a:t>
            </a:r>
            <a:r>
              <a:rPr lang="en-US" sz="1800" b="0" i="0" dirty="0">
                <a:solidFill>
                  <a:srgbClr val="000000"/>
                </a:solidFill>
                <a:effectLst/>
                <a:latin typeface="Calibri" panose="020F0502020204030204" pitchFamily="34" charset="0"/>
              </a:rPr>
              <a:t> </a:t>
            </a:r>
          </a:p>
          <a:p>
            <a:pPr algn="l" rtl="0" fontAlgn="base">
              <a:buFont typeface="Arial" panose="020B0604020202020204" pitchFamily="34" charset="0"/>
              <a:buChar char="•"/>
            </a:pPr>
            <a:r>
              <a:rPr lang="en-US" sz="1800" b="1" i="0" dirty="0">
                <a:solidFill>
                  <a:srgbClr val="000000"/>
                </a:solidFill>
                <a:effectLst/>
                <a:latin typeface="Calibri" panose="020F0502020204030204" pitchFamily="34" charset="0"/>
              </a:rPr>
              <a:t>Reducing LF Test mass towers to 13 m height</a:t>
            </a:r>
            <a:r>
              <a:rPr lang="en-US" sz="1800" b="0" i="0" dirty="0">
                <a:solidFill>
                  <a:srgbClr val="000000"/>
                </a:solidFill>
                <a:effectLst/>
                <a:latin typeface="Calibri" panose="020F0502020204030204" pitchFamily="34" charset="0"/>
              </a:rPr>
              <a:t> </a:t>
            </a:r>
          </a:p>
          <a:p>
            <a:pPr marL="0" marR="0" lvl="0" indent="0"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pic>
        <p:nvPicPr>
          <p:cNvPr id="1026" name="Picture 2" descr="Image">
            <a:extLst>
              <a:ext uri="{FF2B5EF4-FFF2-40B4-BE49-F238E27FC236}">
                <a16:creationId xmlns:a16="http://schemas.microsoft.com/office/drawing/2014/main" id="{54BB2E4F-DD50-4002-9B33-228B37C34C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74512" y="762895"/>
            <a:ext cx="4182386" cy="3992025"/>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a:extLst>
              <a:ext uri="{FF2B5EF4-FFF2-40B4-BE49-F238E27FC236}">
                <a16:creationId xmlns:a16="http://schemas.microsoft.com/office/drawing/2014/main" id="{3FFA26B0-07A0-446F-B9AE-F758681FB3F7}"/>
              </a:ext>
            </a:extLst>
          </p:cNvPr>
          <p:cNvPicPr>
            <a:picLocks noChangeAspect="1"/>
          </p:cNvPicPr>
          <p:nvPr/>
        </p:nvPicPr>
        <p:blipFill rotWithShape="1">
          <a:blip r:embed="rId5">
            <a:extLst>
              <a:ext uri="{28A0092B-C50C-407E-A947-70E740481C1C}">
                <a14:useLocalDpi xmlns:a14="http://schemas.microsoft.com/office/drawing/2010/main" val="0"/>
              </a:ext>
            </a:extLst>
          </a:blip>
          <a:srcRect r="2367"/>
          <a:stretch/>
        </p:blipFill>
        <p:spPr>
          <a:xfrm>
            <a:off x="724930" y="4039621"/>
            <a:ext cx="6558465" cy="1702275"/>
          </a:xfrm>
          <a:prstGeom prst="rect">
            <a:avLst/>
          </a:prstGeom>
        </p:spPr>
      </p:pic>
    </p:spTree>
    <p:extLst>
      <p:ext uri="{BB962C8B-B14F-4D97-AF65-F5344CB8AC3E}">
        <p14:creationId xmlns:p14="http://schemas.microsoft.com/office/powerpoint/2010/main" val="36938917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cxnSp>
        <p:nvCxnSpPr>
          <p:cNvPr id="249" name="Google Shape;249;g2d5045f70c9_0_196"/>
          <p:cNvCxnSpPr/>
          <p:nvPr/>
        </p:nvCxnSpPr>
        <p:spPr>
          <a:xfrm>
            <a:off x="304800" y="540800"/>
            <a:ext cx="11588700" cy="0"/>
          </a:xfrm>
          <a:prstGeom prst="straightConnector1">
            <a:avLst/>
          </a:prstGeom>
          <a:noFill/>
          <a:ln w="9525" cap="flat" cmpd="sng">
            <a:solidFill>
              <a:srgbClr val="0000CC"/>
            </a:solidFill>
            <a:prstDash val="solid"/>
            <a:miter lim="800000"/>
            <a:headEnd type="none" w="med" len="med"/>
            <a:tailEnd type="none" w="med" len="med"/>
          </a:ln>
        </p:spPr>
      </p:cxnSp>
      <p:cxnSp>
        <p:nvCxnSpPr>
          <p:cNvPr id="250" name="Google Shape;250;g2d5045f70c9_0_196"/>
          <p:cNvCxnSpPr/>
          <p:nvPr/>
        </p:nvCxnSpPr>
        <p:spPr>
          <a:xfrm>
            <a:off x="304800" y="226483"/>
            <a:ext cx="11588700" cy="0"/>
          </a:xfrm>
          <a:prstGeom prst="straightConnector1">
            <a:avLst/>
          </a:prstGeom>
          <a:noFill/>
          <a:ln w="9525" cap="flat" cmpd="sng">
            <a:solidFill>
              <a:srgbClr val="0000CC"/>
            </a:solidFill>
            <a:prstDash val="solid"/>
            <a:miter lim="800000"/>
            <a:headEnd type="none" w="med" len="med"/>
            <a:tailEnd type="none" w="med" len="med"/>
          </a:ln>
        </p:spPr>
      </p:cxnSp>
      <p:sp>
        <p:nvSpPr>
          <p:cNvPr id="251" name="Google Shape;251;g2d5045f70c9_0_196"/>
          <p:cNvSpPr txBox="1"/>
          <p:nvPr/>
        </p:nvSpPr>
        <p:spPr>
          <a:xfrm>
            <a:off x="3209833" y="861400"/>
            <a:ext cx="4345500" cy="446400"/>
          </a:xfrm>
          <a:prstGeom prst="rect">
            <a:avLst/>
          </a:prstGeom>
          <a:noFill/>
          <a:ln>
            <a:noFill/>
          </a:ln>
        </p:spPr>
        <p:txBody>
          <a:bodyPr spcFirstLastPara="1" wrap="square" lIns="60950" tIns="60950" rIns="60950" bIns="60950" anchor="t" anchorCtr="0">
            <a:spAutoFit/>
          </a:bodyPr>
          <a:lstStyle/>
          <a:p>
            <a:pPr marL="0" lvl="0" indent="0" algn="l" rtl="0">
              <a:spcBef>
                <a:spcPts val="0"/>
              </a:spcBef>
              <a:spcAft>
                <a:spcPts val="0"/>
              </a:spcAft>
              <a:buNone/>
            </a:pPr>
            <a:endParaRPr sz="2100">
              <a:solidFill>
                <a:schemeClr val="dk1"/>
              </a:solidFill>
              <a:latin typeface="Calibri"/>
              <a:ea typeface="Calibri"/>
              <a:cs typeface="Calibri"/>
              <a:sym typeface="Calibri"/>
            </a:endParaRPr>
          </a:p>
        </p:txBody>
      </p:sp>
      <p:cxnSp>
        <p:nvCxnSpPr>
          <p:cNvPr id="252" name="Google Shape;252;g2d5045f70c9_0_196"/>
          <p:cNvCxnSpPr/>
          <p:nvPr/>
        </p:nvCxnSpPr>
        <p:spPr>
          <a:xfrm>
            <a:off x="304800" y="6544008"/>
            <a:ext cx="11570700" cy="16500"/>
          </a:xfrm>
          <a:prstGeom prst="straightConnector1">
            <a:avLst/>
          </a:prstGeom>
          <a:noFill/>
          <a:ln w="9525" cap="flat" cmpd="sng">
            <a:solidFill>
              <a:srgbClr val="0000CC"/>
            </a:solidFill>
            <a:prstDash val="solid"/>
            <a:miter lim="800000"/>
            <a:headEnd type="none" w="med" len="med"/>
            <a:tailEnd type="none" w="med" len="med"/>
          </a:ln>
        </p:spPr>
      </p:cxnSp>
      <p:cxnSp>
        <p:nvCxnSpPr>
          <p:cNvPr id="253" name="Google Shape;253;g2d5045f70c9_0_196"/>
          <p:cNvCxnSpPr/>
          <p:nvPr/>
        </p:nvCxnSpPr>
        <p:spPr>
          <a:xfrm>
            <a:off x="304800" y="5998967"/>
            <a:ext cx="11570700" cy="30900"/>
          </a:xfrm>
          <a:prstGeom prst="straightConnector1">
            <a:avLst/>
          </a:prstGeom>
          <a:noFill/>
          <a:ln w="9525" cap="flat" cmpd="sng">
            <a:solidFill>
              <a:srgbClr val="0000CC"/>
            </a:solidFill>
            <a:prstDash val="solid"/>
            <a:miter lim="800000"/>
            <a:headEnd type="none" w="med" len="med"/>
            <a:tailEnd type="none" w="med" len="med"/>
          </a:ln>
        </p:spPr>
      </p:cxnSp>
      <p:pic>
        <p:nvPicPr>
          <p:cNvPr id="254" name="Google Shape;254;g2d5045f70c9_0_196"/>
          <p:cNvPicPr preferRelativeResize="0"/>
          <p:nvPr/>
        </p:nvPicPr>
        <p:blipFill>
          <a:blip r:embed="rId3">
            <a:alphaModFix/>
          </a:blip>
          <a:stretch>
            <a:fillRect/>
          </a:stretch>
        </p:blipFill>
        <p:spPr>
          <a:xfrm>
            <a:off x="304800" y="6115922"/>
            <a:ext cx="1750482" cy="326516"/>
          </a:xfrm>
          <a:prstGeom prst="rect">
            <a:avLst/>
          </a:prstGeom>
          <a:noFill/>
          <a:ln>
            <a:noFill/>
          </a:ln>
        </p:spPr>
      </p:pic>
      <p:sp>
        <p:nvSpPr>
          <p:cNvPr id="255" name="Google Shape;255;g2d5045f70c9_0_196"/>
          <p:cNvSpPr txBox="1"/>
          <p:nvPr/>
        </p:nvSpPr>
        <p:spPr>
          <a:xfrm>
            <a:off x="311150" y="305858"/>
            <a:ext cx="3612000" cy="204000"/>
          </a:xfrm>
          <a:prstGeom prst="rect">
            <a:avLst/>
          </a:prstGeom>
          <a:noFill/>
          <a:ln>
            <a:noFill/>
          </a:ln>
        </p:spPr>
        <p:txBody>
          <a:bodyPr spcFirstLastPara="1" wrap="square" lIns="33875" tIns="33875" rIns="33875" bIns="33875" anchor="t" anchorCtr="0">
            <a:spAutoFit/>
          </a:bodyPr>
          <a:lstStyle/>
          <a:p>
            <a:pPr marL="0" marR="0" lvl="0" indent="0" algn="l" rtl="0">
              <a:lnSpc>
                <a:spcPct val="80000"/>
              </a:lnSpc>
              <a:spcBef>
                <a:spcPts val="0"/>
              </a:spcBef>
              <a:spcAft>
                <a:spcPts val="0"/>
              </a:spcAft>
              <a:buClr>
                <a:srgbClr val="FFFFFF"/>
              </a:buClr>
              <a:buSzPts val="1100"/>
              <a:buFont typeface="Schibsted Grotesk"/>
              <a:buNone/>
            </a:pPr>
            <a:r>
              <a:rPr lang="en-US" sz="1100" b="0" i="0" u="none">
                <a:solidFill>
                  <a:srgbClr val="0000CC"/>
                </a:solidFill>
                <a:latin typeface="Schibsted Grotesk"/>
                <a:ea typeface="Schibsted Grotesk"/>
                <a:cs typeface="Schibsted Grotesk"/>
                <a:sym typeface="Schibsted Grotesk"/>
              </a:rPr>
              <a:t>Einstein Telescope </a:t>
            </a:r>
            <a:endParaRPr sz="900">
              <a:solidFill>
                <a:srgbClr val="0000CC"/>
              </a:solidFill>
            </a:endParaRPr>
          </a:p>
        </p:txBody>
      </p:sp>
      <p:sp>
        <p:nvSpPr>
          <p:cNvPr id="257" name="Google Shape;257;g2d5045f70c9_0_196"/>
          <p:cNvSpPr txBox="1"/>
          <p:nvPr/>
        </p:nvSpPr>
        <p:spPr>
          <a:xfrm>
            <a:off x="748783" y="514349"/>
            <a:ext cx="9662984" cy="553978"/>
          </a:xfrm>
          <a:prstGeom prst="rect">
            <a:avLst/>
          </a:prstGeom>
          <a:noFill/>
          <a:ln>
            <a:noFill/>
          </a:ln>
        </p:spPr>
        <p:txBody>
          <a:bodyPr spcFirstLastPara="1" wrap="square" lIns="60950" tIns="60950" rIns="60950" bIns="60950" anchor="t" anchorCtr="0">
            <a:spAutoFit/>
          </a:bodyPr>
          <a:lstStyle/>
          <a:p>
            <a:pPr marL="0" lvl="0" indent="0" rtl="0">
              <a:spcBef>
                <a:spcPts val="0"/>
              </a:spcBef>
              <a:spcAft>
                <a:spcPts val="0"/>
              </a:spcAft>
              <a:buClr>
                <a:schemeClr val="dk1"/>
              </a:buClr>
              <a:buSzPts val="3000"/>
              <a:buFont typeface="Arial"/>
              <a:buNone/>
            </a:pPr>
            <a:r>
              <a:rPr lang="en-ZA" sz="2800" b="1" i="0" dirty="0">
                <a:solidFill>
                  <a:srgbClr val="FF0000"/>
                </a:solidFill>
                <a:effectLst/>
                <a:latin typeface="WordVisi_MSFontService"/>
              </a:rPr>
              <a:t>ET-2L-Conf-1-3</a:t>
            </a:r>
            <a:endParaRPr lang="en-US" sz="2100" dirty="0">
              <a:solidFill>
                <a:srgbClr val="0000CC"/>
              </a:solidFill>
            </a:endParaRPr>
          </a:p>
        </p:txBody>
      </p:sp>
      <p:sp>
        <p:nvSpPr>
          <p:cNvPr id="259" name="Google Shape;259;g2d5045f70c9_0_196"/>
          <p:cNvSpPr txBox="1"/>
          <p:nvPr/>
        </p:nvSpPr>
        <p:spPr>
          <a:xfrm>
            <a:off x="8268852" y="276680"/>
            <a:ext cx="3410100" cy="171900"/>
          </a:xfrm>
          <a:prstGeom prst="rect">
            <a:avLst/>
          </a:prstGeom>
          <a:noFill/>
          <a:ln>
            <a:noFill/>
          </a:ln>
        </p:spPr>
        <p:txBody>
          <a:bodyPr spcFirstLastPara="1" wrap="square" lIns="18050" tIns="18050" rIns="18050" bIns="18050" anchor="t" anchorCtr="0">
            <a:spAutoFit/>
          </a:bodyPr>
          <a:lstStyle/>
          <a:p>
            <a:pPr marL="0" lvl="0" indent="0" algn="r" rtl="0">
              <a:lnSpc>
                <a:spcPct val="80000"/>
              </a:lnSpc>
              <a:spcBef>
                <a:spcPts val="0"/>
              </a:spcBef>
              <a:spcAft>
                <a:spcPts val="0"/>
              </a:spcAft>
              <a:buClr>
                <a:srgbClr val="FFFFFF"/>
              </a:buClr>
              <a:buSzPts val="1100"/>
              <a:buFont typeface="Schibsted Grotesk"/>
              <a:buNone/>
            </a:pPr>
            <a:r>
              <a:rPr lang="en-US" sz="1100" dirty="0">
                <a:solidFill>
                  <a:srgbClr val="0000CC"/>
                </a:solidFill>
                <a:latin typeface="Schibsted Grotesk"/>
                <a:ea typeface="Schibsted Grotesk"/>
                <a:cs typeface="Schibsted Grotesk"/>
                <a:sym typeface="Schibsted Grotesk"/>
              </a:rPr>
              <a:t>14. 4 .2025</a:t>
            </a:r>
          </a:p>
        </p:txBody>
      </p:sp>
      <p:sp>
        <p:nvSpPr>
          <p:cNvPr id="5" name="Rectangle 4">
            <a:extLst>
              <a:ext uri="{FF2B5EF4-FFF2-40B4-BE49-F238E27FC236}">
                <a16:creationId xmlns:a16="http://schemas.microsoft.com/office/drawing/2014/main" id="{55A41F42-32A8-443E-9894-E2423D1EF770}"/>
              </a:ext>
            </a:extLst>
          </p:cNvPr>
          <p:cNvSpPr>
            <a:spLocks noChangeArrowheads="1"/>
          </p:cNvSpPr>
          <p:nvPr/>
        </p:nvSpPr>
        <p:spPr bwMode="auto">
          <a:xfrm>
            <a:off x="482025" y="938022"/>
            <a:ext cx="5093168"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l" rtl="0" fontAlgn="base">
              <a:buFont typeface="Arial" panose="020B0604020202020204" pitchFamily="34" charset="0"/>
              <a:buChar char="•"/>
            </a:pPr>
            <a:r>
              <a:rPr lang="en-ZA" sz="1800" b="1" i="0" dirty="0">
                <a:solidFill>
                  <a:srgbClr val="000000"/>
                </a:solidFill>
                <a:effectLst/>
                <a:latin typeface="Calibri" panose="020F0502020204030204" pitchFamily="34" charset="0"/>
              </a:rPr>
              <a:t>Filter Cavity in the main tunnel </a:t>
            </a:r>
            <a:r>
              <a:rPr lang="en-ZA" sz="1800" b="0" i="0" dirty="0">
                <a:solidFill>
                  <a:srgbClr val="000000"/>
                </a:solidFill>
                <a:effectLst/>
                <a:latin typeface="Calibri" panose="020F0502020204030204" pitchFamily="34" charset="0"/>
              </a:rPr>
              <a:t> </a:t>
            </a:r>
          </a:p>
          <a:p>
            <a:pPr algn="l" rtl="0" fontAlgn="base">
              <a:buFont typeface="Arial" panose="020B0604020202020204" pitchFamily="34" charset="0"/>
              <a:buChar char="•"/>
            </a:pPr>
            <a:r>
              <a:rPr lang="en-ZA" sz="1800" b="1" i="0" dirty="0">
                <a:solidFill>
                  <a:srgbClr val="FF0000"/>
                </a:solidFill>
                <a:effectLst/>
                <a:latin typeface="Calibri" panose="020F0502020204030204" pitchFamily="34" charset="0"/>
              </a:rPr>
              <a:t>LFI plane at higher level than HFI plane</a:t>
            </a:r>
            <a:r>
              <a:rPr lang="en-ZA" sz="1800" b="0" i="0" dirty="0">
                <a:solidFill>
                  <a:srgbClr val="FF0000"/>
                </a:solidFill>
                <a:effectLst/>
                <a:latin typeface="Calibri" panose="020F0502020204030204" pitchFamily="34" charset="0"/>
              </a:rPr>
              <a:t> </a:t>
            </a:r>
            <a:endParaRPr lang="en-ZA" sz="1800" b="0" i="0" dirty="0">
              <a:solidFill>
                <a:srgbClr val="000000"/>
              </a:solidFill>
              <a:effectLst/>
              <a:latin typeface="Calibri" panose="020F0502020204030204" pitchFamily="34" charset="0"/>
            </a:endParaRPr>
          </a:p>
          <a:p>
            <a:pPr algn="l" rtl="0" fontAlgn="base">
              <a:buFont typeface="Arial" panose="020B0604020202020204" pitchFamily="34" charset="0"/>
              <a:buChar char="•"/>
            </a:pPr>
            <a:r>
              <a:rPr lang="en-ZA" sz="1800" b="1" i="0" dirty="0">
                <a:solidFill>
                  <a:srgbClr val="FF0000"/>
                </a:solidFill>
                <a:effectLst/>
                <a:latin typeface="Calibri" panose="020F0502020204030204" pitchFamily="34" charset="0"/>
              </a:rPr>
              <a:t>Routing to OFI through BS tower</a:t>
            </a:r>
            <a:r>
              <a:rPr lang="en-ZA" sz="1800" b="0" i="0" dirty="0">
                <a:solidFill>
                  <a:srgbClr val="FF0000"/>
                </a:solidFill>
                <a:effectLst/>
                <a:latin typeface="Calibri" panose="020F0502020204030204" pitchFamily="34" charset="0"/>
              </a:rPr>
              <a:t> </a:t>
            </a:r>
            <a:endParaRPr lang="en-ZA" sz="1800" b="0" i="0" dirty="0">
              <a:solidFill>
                <a:srgbClr val="000000"/>
              </a:solidFill>
              <a:effectLst/>
              <a:latin typeface="Calibri" panose="020F0502020204030204" pitchFamily="34" charset="0"/>
            </a:endParaRPr>
          </a:p>
          <a:p>
            <a:pPr algn="l" rtl="0" fontAlgn="base">
              <a:buFont typeface="Arial" panose="020B0604020202020204" pitchFamily="34" charset="0"/>
              <a:buChar char="•"/>
            </a:pPr>
            <a:r>
              <a:rPr lang="en-ZA" sz="1800" b="1" i="0" dirty="0">
                <a:solidFill>
                  <a:srgbClr val="000000"/>
                </a:solidFill>
                <a:effectLst/>
                <a:latin typeface="Calibri" panose="020F0502020204030204" pitchFamily="34" charset="0"/>
              </a:rPr>
              <a:t>Shorter LF input mode-cleaner 120 m</a:t>
            </a:r>
            <a:r>
              <a:rPr lang="en-ZA" sz="1800" b="0" i="0" dirty="0">
                <a:solidFill>
                  <a:srgbClr val="000000"/>
                </a:solidFill>
                <a:effectLst/>
                <a:latin typeface="Calibri" panose="020F0502020204030204" pitchFamily="34" charset="0"/>
              </a:rPr>
              <a:t> </a:t>
            </a:r>
          </a:p>
          <a:p>
            <a:pPr algn="l" rtl="0" fontAlgn="base">
              <a:buFont typeface="Arial" panose="020B0604020202020204" pitchFamily="34" charset="0"/>
              <a:buChar char="•"/>
            </a:pPr>
            <a:r>
              <a:rPr lang="en-ZA" sz="1800" b="1" i="0" dirty="0">
                <a:solidFill>
                  <a:srgbClr val="000000"/>
                </a:solidFill>
                <a:effectLst/>
                <a:latin typeface="Calibri" panose="020F0502020204030204" pitchFamily="34" charset="0"/>
              </a:rPr>
              <a:t>Narrower filter cavities pipe -  650 mm diameter</a:t>
            </a:r>
            <a:r>
              <a:rPr lang="en-ZA" sz="1800" b="0" i="0" dirty="0">
                <a:solidFill>
                  <a:srgbClr val="000000"/>
                </a:solidFill>
                <a:effectLst/>
                <a:latin typeface="Calibri" panose="020F0502020204030204" pitchFamily="34" charset="0"/>
              </a:rPr>
              <a:t> </a:t>
            </a:r>
          </a:p>
          <a:p>
            <a:pPr algn="l" rtl="0" fontAlgn="base">
              <a:buFont typeface="Arial" panose="020B0604020202020204" pitchFamily="34" charset="0"/>
              <a:buChar char="•"/>
            </a:pPr>
            <a:r>
              <a:rPr lang="en-ZA" sz="1800" b="1" i="0" dirty="0">
                <a:solidFill>
                  <a:srgbClr val="000000"/>
                </a:solidFill>
                <a:effectLst/>
                <a:latin typeface="Calibri" panose="020F0502020204030204" pitchFamily="34" charset="0"/>
              </a:rPr>
              <a:t>HF IMCs in the same tunnel </a:t>
            </a:r>
            <a:r>
              <a:rPr lang="en-ZA" sz="1800" b="0" i="0" dirty="0">
                <a:solidFill>
                  <a:srgbClr val="000000"/>
                </a:solidFill>
                <a:effectLst/>
                <a:latin typeface="Calibri" panose="020F0502020204030204" pitchFamily="34" charset="0"/>
              </a:rPr>
              <a:t> </a:t>
            </a:r>
          </a:p>
          <a:p>
            <a:pPr algn="l" rtl="0" fontAlgn="base">
              <a:buFont typeface="Arial" panose="020B0604020202020204" pitchFamily="34" charset="0"/>
              <a:buChar char="•"/>
            </a:pPr>
            <a:r>
              <a:rPr lang="en-ZA" sz="1800" b="1" i="0" dirty="0">
                <a:solidFill>
                  <a:srgbClr val="000000"/>
                </a:solidFill>
                <a:effectLst/>
                <a:latin typeface="Calibri" panose="020F0502020204030204" pitchFamily="34" charset="0"/>
              </a:rPr>
              <a:t>Reducing LF Test mass towers to 13 m height</a:t>
            </a:r>
            <a:r>
              <a:rPr lang="en-ZA" sz="1800" b="0" i="0" dirty="0">
                <a:solidFill>
                  <a:srgbClr val="000000"/>
                </a:solidFill>
                <a:effectLst/>
                <a:latin typeface="Calibri" panose="020F0502020204030204" pitchFamily="34" charset="0"/>
              </a:rPr>
              <a:t> </a:t>
            </a:r>
          </a:p>
          <a:p>
            <a:pPr marL="0" marR="0" lvl="0" indent="0"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pic>
        <p:nvPicPr>
          <p:cNvPr id="3074" name="Picture 2" descr="Image">
            <a:extLst>
              <a:ext uri="{FF2B5EF4-FFF2-40B4-BE49-F238E27FC236}">
                <a16:creationId xmlns:a16="http://schemas.microsoft.com/office/drawing/2014/main" id="{36679FDA-4AB9-4885-B96C-AE7B15E6CD5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9833" y="3232847"/>
            <a:ext cx="3484482" cy="326037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a:extLst>
              <a:ext uri="{FF2B5EF4-FFF2-40B4-BE49-F238E27FC236}">
                <a16:creationId xmlns:a16="http://schemas.microsoft.com/office/drawing/2014/main" id="{7F9C260B-3861-4FF7-861A-B869C936E8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4527" y="597013"/>
            <a:ext cx="4784163" cy="5066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5767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cxnSp>
        <p:nvCxnSpPr>
          <p:cNvPr id="249" name="Google Shape;249;g2d5045f70c9_0_196"/>
          <p:cNvCxnSpPr/>
          <p:nvPr/>
        </p:nvCxnSpPr>
        <p:spPr>
          <a:xfrm>
            <a:off x="304800" y="540800"/>
            <a:ext cx="11588700" cy="0"/>
          </a:xfrm>
          <a:prstGeom prst="straightConnector1">
            <a:avLst/>
          </a:prstGeom>
          <a:noFill/>
          <a:ln w="9525" cap="flat" cmpd="sng">
            <a:solidFill>
              <a:srgbClr val="0000CC"/>
            </a:solidFill>
            <a:prstDash val="solid"/>
            <a:miter lim="800000"/>
            <a:headEnd type="none" w="med" len="med"/>
            <a:tailEnd type="none" w="med" len="med"/>
          </a:ln>
        </p:spPr>
      </p:cxnSp>
      <p:cxnSp>
        <p:nvCxnSpPr>
          <p:cNvPr id="250" name="Google Shape;250;g2d5045f70c9_0_196"/>
          <p:cNvCxnSpPr/>
          <p:nvPr/>
        </p:nvCxnSpPr>
        <p:spPr>
          <a:xfrm>
            <a:off x="304800" y="226483"/>
            <a:ext cx="11588700" cy="0"/>
          </a:xfrm>
          <a:prstGeom prst="straightConnector1">
            <a:avLst/>
          </a:prstGeom>
          <a:noFill/>
          <a:ln w="9525" cap="flat" cmpd="sng">
            <a:solidFill>
              <a:srgbClr val="0000CC"/>
            </a:solidFill>
            <a:prstDash val="solid"/>
            <a:miter lim="800000"/>
            <a:headEnd type="none" w="med" len="med"/>
            <a:tailEnd type="none" w="med" len="med"/>
          </a:ln>
        </p:spPr>
      </p:cxnSp>
      <p:sp>
        <p:nvSpPr>
          <p:cNvPr id="251" name="Google Shape;251;g2d5045f70c9_0_196"/>
          <p:cNvSpPr txBox="1"/>
          <p:nvPr/>
        </p:nvSpPr>
        <p:spPr>
          <a:xfrm>
            <a:off x="3209833" y="861400"/>
            <a:ext cx="4345500" cy="446400"/>
          </a:xfrm>
          <a:prstGeom prst="rect">
            <a:avLst/>
          </a:prstGeom>
          <a:noFill/>
          <a:ln>
            <a:noFill/>
          </a:ln>
        </p:spPr>
        <p:txBody>
          <a:bodyPr spcFirstLastPara="1" wrap="square" lIns="60950" tIns="60950" rIns="60950" bIns="60950" anchor="t" anchorCtr="0">
            <a:spAutoFit/>
          </a:bodyPr>
          <a:lstStyle/>
          <a:p>
            <a:pPr marL="0" lvl="0" indent="0" algn="l" rtl="0">
              <a:spcBef>
                <a:spcPts val="0"/>
              </a:spcBef>
              <a:spcAft>
                <a:spcPts val="0"/>
              </a:spcAft>
              <a:buNone/>
            </a:pPr>
            <a:endParaRPr sz="2100">
              <a:solidFill>
                <a:schemeClr val="dk1"/>
              </a:solidFill>
              <a:latin typeface="Calibri"/>
              <a:ea typeface="Calibri"/>
              <a:cs typeface="Calibri"/>
              <a:sym typeface="Calibri"/>
            </a:endParaRPr>
          </a:p>
        </p:txBody>
      </p:sp>
      <p:cxnSp>
        <p:nvCxnSpPr>
          <p:cNvPr id="252" name="Google Shape;252;g2d5045f70c9_0_196"/>
          <p:cNvCxnSpPr/>
          <p:nvPr/>
        </p:nvCxnSpPr>
        <p:spPr>
          <a:xfrm>
            <a:off x="304800" y="6544008"/>
            <a:ext cx="11570700" cy="16500"/>
          </a:xfrm>
          <a:prstGeom prst="straightConnector1">
            <a:avLst/>
          </a:prstGeom>
          <a:noFill/>
          <a:ln w="9525" cap="flat" cmpd="sng">
            <a:solidFill>
              <a:srgbClr val="0000CC"/>
            </a:solidFill>
            <a:prstDash val="solid"/>
            <a:miter lim="800000"/>
            <a:headEnd type="none" w="med" len="med"/>
            <a:tailEnd type="none" w="med" len="med"/>
          </a:ln>
        </p:spPr>
      </p:cxnSp>
      <p:cxnSp>
        <p:nvCxnSpPr>
          <p:cNvPr id="253" name="Google Shape;253;g2d5045f70c9_0_196"/>
          <p:cNvCxnSpPr/>
          <p:nvPr/>
        </p:nvCxnSpPr>
        <p:spPr>
          <a:xfrm>
            <a:off x="304800" y="5998967"/>
            <a:ext cx="11570700" cy="30900"/>
          </a:xfrm>
          <a:prstGeom prst="straightConnector1">
            <a:avLst/>
          </a:prstGeom>
          <a:noFill/>
          <a:ln w="9525" cap="flat" cmpd="sng">
            <a:solidFill>
              <a:srgbClr val="0000CC"/>
            </a:solidFill>
            <a:prstDash val="solid"/>
            <a:miter lim="800000"/>
            <a:headEnd type="none" w="med" len="med"/>
            <a:tailEnd type="none" w="med" len="med"/>
          </a:ln>
        </p:spPr>
      </p:cxnSp>
      <p:pic>
        <p:nvPicPr>
          <p:cNvPr id="254" name="Google Shape;254;g2d5045f70c9_0_196"/>
          <p:cNvPicPr preferRelativeResize="0"/>
          <p:nvPr/>
        </p:nvPicPr>
        <p:blipFill>
          <a:blip r:embed="rId3">
            <a:alphaModFix/>
          </a:blip>
          <a:stretch>
            <a:fillRect/>
          </a:stretch>
        </p:blipFill>
        <p:spPr>
          <a:xfrm>
            <a:off x="304800" y="6115922"/>
            <a:ext cx="1750482" cy="326516"/>
          </a:xfrm>
          <a:prstGeom prst="rect">
            <a:avLst/>
          </a:prstGeom>
          <a:noFill/>
          <a:ln>
            <a:noFill/>
          </a:ln>
        </p:spPr>
      </p:pic>
      <p:sp>
        <p:nvSpPr>
          <p:cNvPr id="255" name="Google Shape;255;g2d5045f70c9_0_196"/>
          <p:cNvSpPr txBox="1"/>
          <p:nvPr/>
        </p:nvSpPr>
        <p:spPr>
          <a:xfrm>
            <a:off x="311150" y="305858"/>
            <a:ext cx="3612000" cy="204000"/>
          </a:xfrm>
          <a:prstGeom prst="rect">
            <a:avLst/>
          </a:prstGeom>
          <a:noFill/>
          <a:ln>
            <a:noFill/>
          </a:ln>
        </p:spPr>
        <p:txBody>
          <a:bodyPr spcFirstLastPara="1" wrap="square" lIns="33875" tIns="33875" rIns="33875" bIns="33875" anchor="t" anchorCtr="0">
            <a:spAutoFit/>
          </a:bodyPr>
          <a:lstStyle/>
          <a:p>
            <a:pPr marL="0" marR="0" lvl="0" indent="0" algn="l" rtl="0">
              <a:lnSpc>
                <a:spcPct val="80000"/>
              </a:lnSpc>
              <a:spcBef>
                <a:spcPts val="0"/>
              </a:spcBef>
              <a:spcAft>
                <a:spcPts val="0"/>
              </a:spcAft>
              <a:buClr>
                <a:srgbClr val="FFFFFF"/>
              </a:buClr>
              <a:buSzPts val="1100"/>
              <a:buFont typeface="Schibsted Grotesk"/>
              <a:buNone/>
            </a:pPr>
            <a:r>
              <a:rPr lang="en-US" sz="1100" b="0" i="0" u="none">
                <a:solidFill>
                  <a:srgbClr val="0000CC"/>
                </a:solidFill>
                <a:latin typeface="Schibsted Grotesk"/>
                <a:ea typeface="Schibsted Grotesk"/>
                <a:cs typeface="Schibsted Grotesk"/>
                <a:sym typeface="Schibsted Grotesk"/>
              </a:rPr>
              <a:t>Einstein Telescope </a:t>
            </a:r>
            <a:endParaRPr sz="900">
              <a:solidFill>
                <a:srgbClr val="0000CC"/>
              </a:solidFill>
            </a:endParaRPr>
          </a:p>
        </p:txBody>
      </p:sp>
      <p:sp>
        <p:nvSpPr>
          <p:cNvPr id="257" name="Google Shape;257;g2d5045f70c9_0_196"/>
          <p:cNvSpPr txBox="1"/>
          <p:nvPr/>
        </p:nvSpPr>
        <p:spPr>
          <a:xfrm>
            <a:off x="748783" y="514349"/>
            <a:ext cx="9662984" cy="553978"/>
          </a:xfrm>
          <a:prstGeom prst="rect">
            <a:avLst/>
          </a:prstGeom>
          <a:noFill/>
          <a:ln>
            <a:noFill/>
          </a:ln>
        </p:spPr>
        <p:txBody>
          <a:bodyPr spcFirstLastPara="1" wrap="square" lIns="60950" tIns="60950" rIns="60950" bIns="60950" anchor="t" anchorCtr="0">
            <a:spAutoFit/>
          </a:bodyPr>
          <a:lstStyle/>
          <a:p>
            <a:pPr marL="0" lvl="0" indent="0" rtl="0">
              <a:spcBef>
                <a:spcPts val="0"/>
              </a:spcBef>
              <a:spcAft>
                <a:spcPts val="0"/>
              </a:spcAft>
              <a:buClr>
                <a:schemeClr val="dk1"/>
              </a:buClr>
              <a:buSzPts val="3000"/>
              <a:buFont typeface="Arial"/>
              <a:buNone/>
            </a:pPr>
            <a:r>
              <a:rPr lang="en-ZA" sz="2800" b="1" i="0" dirty="0">
                <a:solidFill>
                  <a:srgbClr val="FF0000"/>
                </a:solidFill>
                <a:effectLst/>
                <a:latin typeface="WordVisi_MSFontService"/>
              </a:rPr>
              <a:t>ET-2L-Conf-1-4</a:t>
            </a:r>
            <a:endParaRPr lang="en-US" sz="2100" dirty="0">
              <a:solidFill>
                <a:srgbClr val="0000CC"/>
              </a:solidFill>
            </a:endParaRPr>
          </a:p>
        </p:txBody>
      </p:sp>
      <p:sp>
        <p:nvSpPr>
          <p:cNvPr id="259" name="Google Shape;259;g2d5045f70c9_0_196"/>
          <p:cNvSpPr txBox="1"/>
          <p:nvPr/>
        </p:nvSpPr>
        <p:spPr>
          <a:xfrm>
            <a:off x="8268852" y="276680"/>
            <a:ext cx="3410100" cy="171900"/>
          </a:xfrm>
          <a:prstGeom prst="rect">
            <a:avLst/>
          </a:prstGeom>
          <a:noFill/>
          <a:ln>
            <a:noFill/>
          </a:ln>
        </p:spPr>
        <p:txBody>
          <a:bodyPr spcFirstLastPara="1" wrap="square" lIns="18050" tIns="18050" rIns="18050" bIns="18050" anchor="t" anchorCtr="0">
            <a:spAutoFit/>
          </a:bodyPr>
          <a:lstStyle/>
          <a:p>
            <a:pPr marL="0" lvl="0" indent="0" algn="r" rtl="0">
              <a:lnSpc>
                <a:spcPct val="80000"/>
              </a:lnSpc>
              <a:spcBef>
                <a:spcPts val="0"/>
              </a:spcBef>
              <a:spcAft>
                <a:spcPts val="0"/>
              </a:spcAft>
              <a:buClr>
                <a:srgbClr val="FFFFFF"/>
              </a:buClr>
              <a:buSzPts val="1100"/>
              <a:buFont typeface="Schibsted Grotesk"/>
              <a:buNone/>
            </a:pPr>
            <a:r>
              <a:rPr lang="en-US" sz="1100" dirty="0">
                <a:solidFill>
                  <a:srgbClr val="0000CC"/>
                </a:solidFill>
                <a:latin typeface="Schibsted Grotesk"/>
                <a:ea typeface="Schibsted Grotesk"/>
                <a:cs typeface="Schibsted Grotesk"/>
                <a:sym typeface="Schibsted Grotesk"/>
              </a:rPr>
              <a:t>14. 4 .2025</a:t>
            </a:r>
          </a:p>
        </p:txBody>
      </p:sp>
      <p:sp>
        <p:nvSpPr>
          <p:cNvPr id="5" name="Rectangle 4">
            <a:extLst>
              <a:ext uri="{FF2B5EF4-FFF2-40B4-BE49-F238E27FC236}">
                <a16:creationId xmlns:a16="http://schemas.microsoft.com/office/drawing/2014/main" id="{55A41F42-32A8-443E-9894-E2423D1EF770}"/>
              </a:ext>
            </a:extLst>
          </p:cNvPr>
          <p:cNvSpPr>
            <a:spLocks noChangeArrowheads="1"/>
          </p:cNvSpPr>
          <p:nvPr/>
        </p:nvSpPr>
        <p:spPr bwMode="auto">
          <a:xfrm>
            <a:off x="482025" y="938022"/>
            <a:ext cx="5093168"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l" rtl="0" fontAlgn="base">
              <a:buFont typeface="Arial" panose="020B0604020202020204" pitchFamily="34" charset="0"/>
              <a:buChar char="•"/>
            </a:pPr>
            <a:r>
              <a:rPr lang="en-ZA" sz="1800" b="1" i="0" dirty="0">
                <a:solidFill>
                  <a:srgbClr val="000000"/>
                </a:solidFill>
                <a:effectLst/>
                <a:latin typeface="Calibri" panose="020F0502020204030204" pitchFamily="34" charset="0"/>
              </a:rPr>
              <a:t>Filter Cavity in the main tunnel </a:t>
            </a:r>
            <a:r>
              <a:rPr lang="en-ZA" sz="1800" b="0" i="0" dirty="0">
                <a:solidFill>
                  <a:srgbClr val="000000"/>
                </a:solidFill>
                <a:effectLst/>
                <a:latin typeface="Calibri" panose="020F0502020204030204" pitchFamily="34" charset="0"/>
              </a:rPr>
              <a:t> </a:t>
            </a:r>
          </a:p>
          <a:p>
            <a:pPr algn="l" rtl="0" fontAlgn="base">
              <a:buFont typeface="Arial" panose="020B0604020202020204" pitchFamily="34" charset="0"/>
              <a:buChar char="•"/>
            </a:pPr>
            <a:r>
              <a:rPr lang="en-ZA" sz="1800" b="1" i="0" dirty="0">
                <a:solidFill>
                  <a:srgbClr val="FF0000"/>
                </a:solidFill>
                <a:effectLst/>
                <a:latin typeface="Calibri" panose="020F0502020204030204" pitchFamily="34" charset="0"/>
              </a:rPr>
              <a:t>LFI plane at higher level than HFI plane</a:t>
            </a:r>
            <a:r>
              <a:rPr lang="en-ZA" sz="1800" b="0" i="0" dirty="0">
                <a:solidFill>
                  <a:srgbClr val="FF0000"/>
                </a:solidFill>
                <a:effectLst/>
                <a:latin typeface="Calibri" panose="020F0502020204030204" pitchFamily="34" charset="0"/>
              </a:rPr>
              <a:t> </a:t>
            </a:r>
            <a:endParaRPr lang="en-ZA" sz="1800" b="0" i="0" dirty="0">
              <a:solidFill>
                <a:srgbClr val="000000"/>
              </a:solidFill>
              <a:effectLst/>
              <a:latin typeface="Calibri" panose="020F0502020204030204" pitchFamily="34" charset="0"/>
            </a:endParaRPr>
          </a:p>
          <a:p>
            <a:pPr algn="l" rtl="0" fontAlgn="base">
              <a:buFont typeface="Arial" panose="020B0604020202020204" pitchFamily="34" charset="0"/>
              <a:buChar char="•"/>
            </a:pPr>
            <a:r>
              <a:rPr lang="en-ZA" sz="1800" b="1" i="0" dirty="0">
                <a:solidFill>
                  <a:srgbClr val="FF0000"/>
                </a:solidFill>
                <a:effectLst/>
                <a:latin typeface="Calibri" panose="020F0502020204030204" pitchFamily="34" charset="0"/>
              </a:rPr>
              <a:t>routing to OFI through independent pipe</a:t>
            </a:r>
            <a:r>
              <a:rPr lang="en-ZA" sz="1800" b="0" i="0" dirty="0">
                <a:solidFill>
                  <a:srgbClr val="FF0000"/>
                </a:solidFill>
                <a:effectLst/>
                <a:latin typeface="Calibri" panose="020F0502020204030204" pitchFamily="34" charset="0"/>
              </a:rPr>
              <a:t> </a:t>
            </a:r>
            <a:endParaRPr lang="en-ZA" sz="1800" b="0" i="0" dirty="0">
              <a:solidFill>
                <a:srgbClr val="000000"/>
              </a:solidFill>
              <a:effectLst/>
              <a:latin typeface="Calibri" panose="020F0502020204030204" pitchFamily="34" charset="0"/>
            </a:endParaRPr>
          </a:p>
          <a:p>
            <a:pPr algn="l" rtl="0" fontAlgn="base">
              <a:buFont typeface="Arial" panose="020B0604020202020204" pitchFamily="34" charset="0"/>
              <a:buChar char="•"/>
            </a:pPr>
            <a:r>
              <a:rPr lang="en-ZA" sz="1800" b="1" i="0" dirty="0">
                <a:solidFill>
                  <a:srgbClr val="000000"/>
                </a:solidFill>
                <a:effectLst/>
                <a:latin typeface="Calibri" panose="020F0502020204030204" pitchFamily="34" charset="0"/>
              </a:rPr>
              <a:t>Shorter LF input mode-cleaner 120 m</a:t>
            </a:r>
            <a:r>
              <a:rPr lang="en-ZA" sz="1800" b="0" i="0" dirty="0">
                <a:solidFill>
                  <a:srgbClr val="000000"/>
                </a:solidFill>
                <a:effectLst/>
                <a:latin typeface="Calibri" panose="020F0502020204030204" pitchFamily="34" charset="0"/>
              </a:rPr>
              <a:t> </a:t>
            </a:r>
          </a:p>
          <a:p>
            <a:pPr algn="l" rtl="0" fontAlgn="base">
              <a:buFont typeface="Arial" panose="020B0604020202020204" pitchFamily="34" charset="0"/>
              <a:buChar char="•"/>
            </a:pPr>
            <a:r>
              <a:rPr lang="en-ZA" sz="1800" b="1" i="0" dirty="0">
                <a:solidFill>
                  <a:srgbClr val="000000"/>
                </a:solidFill>
                <a:effectLst/>
                <a:latin typeface="Calibri" panose="020F0502020204030204" pitchFamily="34" charset="0"/>
              </a:rPr>
              <a:t>Narrower filter cavities pipe -  650 mm diameter</a:t>
            </a:r>
            <a:r>
              <a:rPr lang="en-ZA" sz="1800" b="0" i="0" dirty="0">
                <a:solidFill>
                  <a:srgbClr val="000000"/>
                </a:solidFill>
                <a:effectLst/>
                <a:latin typeface="Calibri" panose="020F0502020204030204" pitchFamily="34" charset="0"/>
              </a:rPr>
              <a:t> </a:t>
            </a:r>
          </a:p>
          <a:p>
            <a:pPr algn="l" rtl="0" fontAlgn="base">
              <a:buFont typeface="Arial" panose="020B0604020202020204" pitchFamily="34" charset="0"/>
              <a:buChar char="•"/>
            </a:pPr>
            <a:r>
              <a:rPr lang="en-ZA" sz="1800" b="1" i="0" dirty="0">
                <a:solidFill>
                  <a:srgbClr val="000000"/>
                </a:solidFill>
                <a:effectLst/>
                <a:latin typeface="Calibri" panose="020F0502020204030204" pitchFamily="34" charset="0"/>
              </a:rPr>
              <a:t>HF IMCs in the same tunnel </a:t>
            </a:r>
            <a:r>
              <a:rPr lang="en-ZA" sz="1800" b="0" i="0" dirty="0">
                <a:solidFill>
                  <a:srgbClr val="000000"/>
                </a:solidFill>
                <a:effectLst/>
                <a:latin typeface="Calibri" panose="020F0502020204030204" pitchFamily="34" charset="0"/>
              </a:rPr>
              <a:t> </a:t>
            </a:r>
          </a:p>
          <a:p>
            <a:pPr algn="l" rtl="0" fontAlgn="base">
              <a:buFont typeface="Arial" panose="020B0604020202020204" pitchFamily="34" charset="0"/>
              <a:buChar char="•"/>
            </a:pPr>
            <a:r>
              <a:rPr lang="en-ZA" sz="1800" b="1" i="0" dirty="0">
                <a:solidFill>
                  <a:srgbClr val="000000"/>
                </a:solidFill>
                <a:effectLst/>
                <a:latin typeface="Calibri" panose="020F0502020204030204" pitchFamily="34" charset="0"/>
              </a:rPr>
              <a:t>Reducing LF Test mass towers to 13 m height</a:t>
            </a:r>
            <a:r>
              <a:rPr lang="en-ZA" sz="1800" b="0" i="0" dirty="0">
                <a:solidFill>
                  <a:srgbClr val="000000"/>
                </a:solidFill>
                <a:effectLst/>
                <a:latin typeface="Calibri" panose="020F0502020204030204" pitchFamily="34" charset="0"/>
              </a:rPr>
              <a:t> </a:t>
            </a:r>
          </a:p>
          <a:p>
            <a:pPr marL="0" marR="0" lvl="0" indent="0"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pic>
        <p:nvPicPr>
          <p:cNvPr id="3074" name="Picture 2" descr="Image">
            <a:extLst>
              <a:ext uri="{FF2B5EF4-FFF2-40B4-BE49-F238E27FC236}">
                <a16:creationId xmlns:a16="http://schemas.microsoft.com/office/drawing/2014/main" id="{36679FDA-4AB9-4885-B96C-AE7B15E6CD5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9833" y="3232847"/>
            <a:ext cx="3484482" cy="3260376"/>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Image">
            <a:extLst>
              <a:ext uri="{FF2B5EF4-FFF2-40B4-BE49-F238E27FC236}">
                <a16:creationId xmlns:a16="http://schemas.microsoft.com/office/drawing/2014/main" id="{23C33E5C-610E-494B-930C-7E5EC5B7F8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53945" y="567252"/>
            <a:ext cx="4120986" cy="54626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48691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cxnSp>
        <p:nvCxnSpPr>
          <p:cNvPr id="249" name="Google Shape;249;g2d5045f70c9_0_196"/>
          <p:cNvCxnSpPr/>
          <p:nvPr/>
        </p:nvCxnSpPr>
        <p:spPr>
          <a:xfrm>
            <a:off x="304800" y="540800"/>
            <a:ext cx="11588700" cy="0"/>
          </a:xfrm>
          <a:prstGeom prst="straightConnector1">
            <a:avLst/>
          </a:prstGeom>
          <a:noFill/>
          <a:ln w="9525" cap="flat" cmpd="sng">
            <a:solidFill>
              <a:srgbClr val="0000CC"/>
            </a:solidFill>
            <a:prstDash val="solid"/>
            <a:miter lim="800000"/>
            <a:headEnd type="none" w="med" len="med"/>
            <a:tailEnd type="none" w="med" len="med"/>
          </a:ln>
        </p:spPr>
      </p:cxnSp>
      <p:cxnSp>
        <p:nvCxnSpPr>
          <p:cNvPr id="250" name="Google Shape;250;g2d5045f70c9_0_196"/>
          <p:cNvCxnSpPr/>
          <p:nvPr/>
        </p:nvCxnSpPr>
        <p:spPr>
          <a:xfrm>
            <a:off x="304800" y="226483"/>
            <a:ext cx="11588700" cy="0"/>
          </a:xfrm>
          <a:prstGeom prst="straightConnector1">
            <a:avLst/>
          </a:prstGeom>
          <a:noFill/>
          <a:ln w="9525" cap="flat" cmpd="sng">
            <a:solidFill>
              <a:srgbClr val="0000CC"/>
            </a:solidFill>
            <a:prstDash val="solid"/>
            <a:miter lim="800000"/>
            <a:headEnd type="none" w="med" len="med"/>
            <a:tailEnd type="none" w="med" len="med"/>
          </a:ln>
        </p:spPr>
      </p:cxnSp>
      <p:sp>
        <p:nvSpPr>
          <p:cNvPr id="251" name="Google Shape;251;g2d5045f70c9_0_196"/>
          <p:cNvSpPr txBox="1"/>
          <p:nvPr/>
        </p:nvSpPr>
        <p:spPr>
          <a:xfrm>
            <a:off x="3209833" y="861400"/>
            <a:ext cx="4345500" cy="446400"/>
          </a:xfrm>
          <a:prstGeom prst="rect">
            <a:avLst/>
          </a:prstGeom>
          <a:noFill/>
          <a:ln>
            <a:noFill/>
          </a:ln>
        </p:spPr>
        <p:txBody>
          <a:bodyPr spcFirstLastPara="1" wrap="square" lIns="60950" tIns="60950" rIns="60950" bIns="60950" anchor="t" anchorCtr="0">
            <a:spAutoFit/>
          </a:bodyPr>
          <a:lstStyle/>
          <a:p>
            <a:pPr marL="0" lvl="0" indent="0" algn="l" rtl="0">
              <a:spcBef>
                <a:spcPts val="0"/>
              </a:spcBef>
              <a:spcAft>
                <a:spcPts val="0"/>
              </a:spcAft>
              <a:buNone/>
            </a:pPr>
            <a:endParaRPr sz="2100">
              <a:solidFill>
                <a:schemeClr val="dk1"/>
              </a:solidFill>
              <a:latin typeface="Calibri"/>
              <a:ea typeface="Calibri"/>
              <a:cs typeface="Calibri"/>
              <a:sym typeface="Calibri"/>
            </a:endParaRPr>
          </a:p>
        </p:txBody>
      </p:sp>
      <p:cxnSp>
        <p:nvCxnSpPr>
          <p:cNvPr id="252" name="Google Shape;252;g2d5045f70c9_0_196"/>
          <p:cNvCxnSpPr/>
          <p:nvPr/>
        </p:nvCxnSpPr>
        <p:spPr>
          <a:xfrm>
            <a:off x="304800" y="6544008"/>
            <a:ext cx="11570700" cy="16500"/>
          </a:xfrm>
          <a:prstGeom prst="straightConnector1">
            <a:avLst/>
          </a:prstGeom>
          <a:noFill/>
          <a:ln w="9525" cap="flat" cmpd="sng">
            <a:solidFill>
              <a:srgbClr val="0000CC"/>
            </a:solidFill>
            <a:prstDash val="solid"/>
            <a:miter lim="800000"/>
            <a:headEnd type="none" w="med" len="med"/>
            <a:tailEnd type="none" w="med" len="med"/>
          </a:ln>
        </p:spPr>
      </p:cxnSp>
      <p:cxnSp>
        <p:nvCxnSpPr>
          <p:cNvPr id="253" name="Google Shape;253;g2d5045f70c9_0_196"/>
          <p:cNvCxnSpPr/>
          <p:nvPr/>
        </p:nvCxnSpPr>
        <p:spPr>
          <a:xfrm>
            <a:off x="304800" y="5998967"/>
            <a:ext cx="11570700" cy="30900"/>
          </a:xfrm>
          <a:prstGeom prst="straightConnector1">
            <a:avLst/>
          </a:prstGeom>
          <a:noFill/>
          <a:ln w="9525" cap="flat" cmpd="sng">
            <a:solidFill>
              <a:srgbClr val="0000CC"/>
            </a:solidFill>
            <a:prstDash val="solid"/>
            <a:miter lim="800000"/>
            <a:headEnd type="none" w="med" len="med"/>
            <a:tailEnd type="none" w="med" len="med"/>
          </a:ln>
        </p:spPr>
      </p:cxnSp>
      <p:pic>
        <p:nvPicPr>
          <p:cNvPr id="254" name="Google Shape;254;g2d5045f70c9_0_196"/>
          <p:cNvPicPr preferRelativeResize="0"/>
          <p:nvPr/>
        </p:nvPicPr>
        <p:blipFill>
          <a:blip r:embed="rId3">
            <a:alphaModFix/>
          </a:blip>
          <a:stretch>
            <a:fillRect/>
          </a:stretch>
        </p:blipFill>
        <p:spPr>
          <a:xfrm>
            <a:off x="304800" y="6115922"/>
            <a:ext cx="1750482" cy="326516"/>
          </a:xfrm>
          <a:prstGeom prst="rect">
            <a:avLst/>
          </a:prstGeom>
          <a:noFill/>
          <a:ln>
            <a:noFill/>
          </a:ln>
        </p:spPr>
      </p:pic>
      <p:sp>
        <p:nvSpPr>
          <p:cNvPr id="255" name="Google Shape;255;g2d5045f70c9_0_196"/>
          <p:cNvSpPr txBox="1"/>
          <p:nvPr/>
        </p:nvSpPr>
        <p:spPr>
          <a:xfrm>
            <a:off x="311150" y="305858"/>
            <a:ext cx="3612000" cy="204000"/>
          </a:xfrm>
          <a:prstGeom prst="rect">
            <a:avLst/>
          </a:prstGeom>
          <a:noFill/>
          <a:ln>
            <a:noFill/>
          </a:ln>
        </p:spPr>
        <p:txBody>
          <a:bodyPr spcFirstLastPara="1" wrap="square" lIns="33875" tIns="33875" rIns="33875" bIns="33875" anchor="t" anchorCtr="0">
            <a:spAutoFit/>
          </a:bodyPr>
          <a:lstStyle/>
          <a:p>
            <a:pPr marL="0" marR="0" lvl="0" indent="0" algn="l" rtl="0">
              <a:lnSpc>
                <a:spcPct val="80000"/>
              </a:lnSpc>
              <a:spcBef>
                <a:spcPts val="0"/>
              </a:spcBef>
              <a:spcAft>
                <a:spcPts val="0"/>
              </a:spcAft>
              <a:buClr>
                <a:srgbClr val="FFFFFF"/>
              </a:buClr>
              <a:buSzPts val="1100"/>
              <a:buFont typeface="Schibsted Grotesk"/>
              <a:buNone/>
            </a:pPr>
            <a:r>
              <a:rPr lang="en-US" sz="1100" b="0" i="0" u="none">
                <a:solidFill>
                  <a:srgbClr val="0000CC"/>
                </a:solidFill>
                <a:latin typeface="Schibsted Grotesk"/>
                <a:ea typeface="Schibsted Grotesk"/>
                <a:cs typeface="Schibsted Grotesk"/>
                <a:sym typeface="Schibsted Grotesk"/>
              </a:rPr>
              <a:t>Einstein Telescope </a:t>
            </a:r>
            <a:endParaRPr sz="900">
              <a:solidFill>
                <a:srgbClr val="0000CC"/>
              </a:solidFill>
            </a:endParaRPr>
          </a:p>
        </p:txBody>
      </p:sp>
      <p:sp>
        <p:nvSpPr>
          <p:cNvPr id="259" name="Google Shape;259;g2d5045f70c9_0_196"/>
          <p:cNvSpPr txBox="1"/>
          <p:nvPr/>
        </p:nvSpPr>
        <p:spPr>
          <a:xfrm>
            <a:off x="8268852" y="276680"/>
            <a:ext cx="3410100" cy="171900"/>
          </a:xfrm>
          <a:prstGeom prst="rect">
            <a:avLst/>
          </a:prstGeom>
          <a:noFill/>
          <a:ln>
            <a:noFill/>
          </a:ln>
        </p:spPr>
        <p:txBody>
          <a:bodyPr spcFirstLastPara="1" wrap="square" lIns="18050" tIns="18050" rIns="18050" bIns="18050" anchor="t" anchorCtr="0">
            <a:spAutoFit/>
          </a:bodyPr>
          <a:lstStyle/>
          <a:p>
            <a:pPr marL="0" lvl="0" indent="0" algn="r" rtl="0">
              <a:lnSpc>
                <a:spcPct val="80000"/>
              </a:lnSpc>
              <a:spcBef>
                <a:spcPts val="0"/>
              </a:spcBef>
              <a:spcAft>
                <a:spcPts val="0"/>
              </a:spcAft>
              <a:buClr>
                <a:srgbClr val="FFFFFF"/>
              </a:buClr>
              <a:buSzPts val="1100"/>
              <a:buFont typeface="Schibsted Grotesk"/>
              <a:buNone/>
            </a:pPr>
            <a:r>
              <a:rPr lang="en-US" sz="1100" dirty="0">
                <a:solidFill>
                  <a:srgbClr val="0000CC"/>
                </a:solidFill>
                <a:latin typeface="Schibsted Grotesk"/>
                <a:ea typeface="Schibsted Grotesk"/>
                <a:cs typeface="Schibsted Grotesk"/>
                <a:sym typeface="Schibsted Grotesk"/>
              </a:rPr>
              <a:t>14. 4 .2025</a:t>
            </a:r>
          </a:p>
        </p:txBody>
      </p:sp>
      <p:pic>
        <p:nvPicPr>
          <p:cNvPr id="3" name="Image 2">
            <a:extLst>
              <a:ext uri="{FF2B5EF4-FFF2-40B4-BE49-F238E27FC236}">
                <a16:creationId xmlns:a16="http://schemas.microsoft.com/office/drawing/2014/main" id="{5D5AEF87-5C95-41EA-8F2A-1EBA7117662B}"/>
              </a:ext>
            </a:extLst>
          </p:cNvPr>
          <p:cNvPicPr>
            <a:picLocks noChangeAspect="1"/>
          </p:cNvPicPr>
          <p:nvPr/>
        </p:nvPicPr>
        <p:blipFill>
          <a:blip r:embed="rId4"/>
          <a:stretch>
            <a:fillRect/>
          </a:stretch>
        </p:blipFill>
        <p:spPr>
          <a:xfrm>
            <a:off x="917590" y="1274961"/>
            <a:ext cx="10035153" cy="4308078"/>
          </a:xfrm>
          <a:prstGeom prst="rect">
            <a:avLst/>
          </a:prstGeom>
        </p:spPr>
      </p:pic>
      <p:sp>
        <p:nvSpPr>
          <p:cNvPr id="2" name="ZoneTexte 1">
            <a:extLst>
              <a:ext uri="{FF2B5EF4-FFF2-40B4-BE49-F238E27FC236}">
                <a16:creationId xmlns:a16="http://schemas.microsoft.com/office/drawing/2014/main" id="{3CA463C3-F4D3-4BEB-8352-B93E01C04CCF}"/>
              </a:ext>
            </a:extLst>
          </p:cNvPr>
          <p:cNvSpPr txBox="1"/>
          <p:nvPr/>
        </p:nvSpPr>
        <p:spPr>
          <a:xfrm>
            <a:off x="322801" y="861399"/>
            <a:ext cx="11570699" cy="89255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800" b="1" i="0" dirty="0">
                <a:solidFill>
                  <a:srgbClr val="FF0000"/>
                </a:solidFill>
                <a:effectLst/>
                <a:latin typeface="WordVisi_MSFontService"/>
              </a:rPr>
              <a:t>(ET-2L-Conf-2-1) (ET-2L-Conf-2-2) </a:t>
            </a:r>
            <a:r>
              <a:rPr kumimoji="0" lang="en-ZA" sz="1800" b="1" i="0" u="none" strike="noStrike" kern="1200" cap="none" spc="0" normalizeH="0" baseline="0" noProof="0" dirty="0">
                <a:ln>
                  <a:noFill/>
                </a:ln>
                <a:solidFill>
                  <a:srgbClr val="FF0000"/>
                </a:solidFill>
                <a:effectLst/>
                <a:uLnTx/>
                <a:uFillTx/>
                <a:latin typeface="WordVisi_MSFontService"/>
                <a:ea typeface="+mn-ea"/>
                <a:cs typeface="+mn-cs"/>
              </a:rPr>
              <a:t>(ET-2L-Conf-2-</a:t>
            </a:r>
            <a:r>
              <a:rPr kumimoji="0" lang="fr-FR" sz="1800" b="1" i="0" u="none" strike="noStrike" kern="1200" cap="none" spc="0" normalizeH="0" baseline="0" noProof="0" dirty="0">
                <a:ln>
                  <a:noFill/>
                </a:ln>
                <a:solidFill>
                  <a:srgbClr val="FF0000"/>
                </a:solidFill>
                <a:effectLst/>
                <a:uLnTx/>
                <a:uFillTx/>
                <a:latin typeface="WordVisi_MSFontService"/>
                <a:ea typeface="+mn-ea"/>
                <a:cs typeface="+mn-cs"/>
              </a:rPr>
              <a:t>3) </a:t>
            </a:r>
            <a:r>
              <a:rPr kumimoji="0" lang="en-ZA" sz="1800" b="1" i="0" u="none" strike="noStrike" kern="1200" cap="none" spc="0" normalizeH="0" baseline="0" noProof="0" dirty="0">
                <a:ln>
                  <a:noFill/>
                </a:ln>
                <a:solidFill>
                  <a:srgbClr val="FF0000"/>
                </a:solidFill>
                <a:effectLst/>
                <a:uLnTx/>
                <a:uFillTx/>
                <a:latin typeface="WordVisi_MSFontService"/>
                <a:ea typeface="+mn-ea"/>
                <a:cs typeface="+mn-cs"/>
              </a:rPr>
              <a:t>(ET-2L-Conf-2-4) (ET-2L-Conf-2-5) (ET-2L-Conf-2-</a:t>
            </a:r>
            <a:r>
              <a:rPr kumimoji="0" lang="fr-FR" sz="1800" b="1" i="0" u="none" strike="noStrike" kern="1200" cap="none" spc="0" normalizeH="0" baseline="0" noProof="0" dirty="0">
                <a:ln>
                  <a:noFill/>
                </a:ln>
                <a:solidFill>
                  <a:srgbClr val="FF0000"/>
                </a:solidFill>
                <a:effectLst/>
                <a:uLnTx/>
                <a:uFillTx/>
                <a:latin typeface="WordVisi_MSFontService"/>
                <a:ea typeface="+mn-ea"/>
                <a:cs typeface="+mn-cs"/>
              </a:rPr>
              <a:t>6) </a:t>
            </a:r>
            <a:r>
              <a:rPr kumimoji="0" lang="en-ZA" sz="1800" b="1" i="0" u="none" strike="noStrike" kern="1200" cap="none" spc="0" normalizeH="0" baseline="0" noProof="0" dirty="0">
                <a:ln>
                  <a:noFill/>
                </a:ln>
                <a:solidFill>
                  <a:srgbClr val="FF0000"/>
                </a:solidFill>
                <a:effectLst/>
                <a:uLnTx/>
                <a:uFillTx/>
                <a:latin typeface="WordVisi_MSFontService"/>
                <a:ea typeface="+mn-ea"/>
                <a:cs typeface="+mn-cs"/>
              </a:rPr>
              <a:t>(ET-2L-Conf-2-7)</a:t>
            </a:r>
            <a:endParaRPr kumimoji="0" lang="en-US" sz="1600" b="0" i="0" u="none" strike="noStrike" kern="1200" cap="none" spc="0" normalizeH="0" baseline="0" noProof="0" dirty="0">
              <a:ln>
                <a:noFill/>
              </a:ln>
              <a:solidFill>
                <a:srgbClr val="0000CC"/>
              </a:solidFill>
              <a:effectLst/>
              <a:uLnTx/>
              <a:uFillTx/>
              <a:latin typeface="Calibri" panose="020F0502020204030204"/>
              <a:ea typeface="+mn-ea"/>
              <a:cs typeface="+mn-cs"/>
            </a:endParaRPr>
          </a:p>
          <a:p>
            <a:endParaRPr lang="en-US" sz="1600" dirty="0">
              <a:solidFill>
                <a:srgbClr val="0000CC"/>
              </a:solidFill>
            </a:endParaRPr>
          </a:p>
          <a:p>
            <a:r>
              <a:rPr lang="fr-FR" dirty="0"/>
              <a:t> </a:t>
            </a:r>
          </a:p>
        </p:txBody>
      </p:sp>
    </p:spTree>
    <p:extLst>
      <p:ext uri="{BB962C8B-B14F-4D97-AF65-F5344CB8AC3E}">
        <p14:creationId xmlns:p14="http://schemas.microsoft.com/office/powerpoint/2010/main" val="23494219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cxnSp>
        <p:nvCxnSpPr>
          <p:cNvPr id="249" name="Google Shape;249;g2d5045f70c9_0_196"/>
          <p:cNvCxnSpPr/>
          <p:nvPr/>
        </p:nvCxnSpPr>
        <p:spPr>
          <a:xfrm>
            <a:off x="304800" y="540800"/>
            <a:ext cx="11588700" cy="0"/>
          </a:xfrm>
          <a:prstGeom prst="straightConnector1">
            <a:avLst/>
          </a:prstGeom>
          <a:noFill/>
          <a:ln w="9525" cap="flat" cmpd="sng">
            <a:solidFill>
              <a:srgbClr val="0000CC"/>
            </a:solidFill>
            <a:prstDash val="solid"/>
            <a:miter lim="800000"/>
            <a:headEnd type="none" w="med" len="med"/>
            <a:tailEnd type="none" w="med" len="med"/>
          </a:ln>
        </p:spPr>
      </p:cxnSp>
      <p:cxnSp>
        <p:nvCxnSpPr>
          <p:cNvPr id="250" name="Google Shape;250;g2d5045f70c9_0_196"/>
          <p:cNvCxnSpPr/>
          <p:nvPr/>
        </p:nvCxnSpPr>
        <p:spPr>
          <a:xfrm>
            <a:off x="304800" y="226483"/>
            <a:ext cx="11588700" cy="0"/>
          </a:xfrm>
          <a:prstGeom prst="straightConnector1">
            <a:avLst/>
          </a:prstGeom>
          <a:noFill/>
          <a:ln w="9525" cap="flat" cmpd="sng">
            <a:solidFill>
              <a:srgbClr val="0000CC"/>
            </a:solidFill>
            <a:prstDash val="solid"/>
            <a:miter lim="800000"/>
            <a:headEnd type="none" w="med" len="med"/>
            <a:tailEnd type="none" w="med" len="med"/>
          </a:ln>
        </p:spPr>
      </p:cxnSp>
      <p:sp>
        <p:nvSpPr>
          <p:cNvPr id="251" name="Google Shape;251;g2d5045f70c9_0_196"/>
          <p:cNvSpPr txBox="1"/>
          <p:nvPr/>
        </p:nvSpPr>
        <p:spPr>
          <a:xfrm>
            <a:off x="3209833" y="861400"/>
            <a:ext cx="4345500" cy="446400"/>
          </a:xfrm>
          <a:prstGeom prst="rect">
            <a:avLst/>
          </a:prstGeom>
          <a:noFill/>
          <a:ln>
            <a:noFill/>
          </a:ln>
        </p:spPr>
        <p:txBody>
          <a:bodyPr spcFirstLastPara="1" wrap="square" lIns="60950" tIns="60950" rIns="60950" bIns="60950" anchor="t" anchorCtr="0">
            <a:spAutoFit/>
          </a:bodyPr>
          <a:lstStyle/>
          <a:p>
            <a:pPr marL="0" lvl="0" indent="0" algn="l" rtl="0">
              <a:spcBef>
                <a:spcPts val="0"/>
              </a:spcBef>
              <a:spcAft>
                <a:spcPts val="0"/>
              </a:spcAft>
              <a:buNone/>
            </a:pPr>
            <a:endParaRPr sz="2100">
              <a:solidFill>
                <a:schemeClr val="dk1"/>
              </a:solidFill>
              <a:latin typeface="Calibri"/>
              <a:ea typeface="Calibri"/>
              <a:cs typeface="Calibri"/>
              <a:sym typeface="Calibri"/>
            </a:endParaRPr>
          </a:p>
        </p:txBody>
      </p:sp>
      <p:cxnSp>
        <p:nvCxnSpPr>
          <p:cNvPr id="252" name="Google Shape;252;g2d5045f70c9_0_196"/>
          <p:cNvCxnSpPr/>
          <p:nvPr/>
        </p:nvCxnSpPr>
        <p:spPr>
          <a:xfrm>
            <a:off x="304800" y="6544008"/>
            <a:ext cx="11570700" cy="16500"/>
          </a:xfrm>
          <a:prstGeom prst="straightConnector1">
            <a:avLst/>
          </a:prstGeom>
          <a:noFill/>
          <a:ln w="9525" cap="flat" cmpd="sng">
            <a:solidFill>
              <a:srgbClr val="0000CC"/>
            </a:solidFill>
            <a:prstDash val="solid"/>
            <a:miter lim="800000"/>
            <a:headEnd type="none" w="med" len="med"/>
            <a:tailEnd type="none" w="med" len="med"/>
          </a:ln>
        </p:spPr>
      </p:cxnSp>
      <p:cxnSp>
        <p:nvCxnSpPr>
          <p:cNvPr id="253" name="Google Shape;253;g2d5045f70c9_0_196"/>
          <p:cNvCxnSpPr/>
          <p:nvPr/>
        </p:nvCxnSpPr>
        <p:spPr>
          <a:xfrm>
            <a:off x="304800" y="5998967"/>
            <a:ext cx="11570700" cy="30900"/>
          </a:xfrm>
          <a:prstGeom prst="straightConnector1">
            <a:avLst/>
          </a:prstGeom>
          <a:noFill/>
          <a:ln w="9525" cap="flat" cmpd="sng">
            <a:solidFill>
              <a:srgbClr val="0000CC"/>
            </a:solidFill>
            <a:prstDash val="solid"/>
            <a:miter lim="800000"/>
            <a:headEnd type="none" w="med" len="med"/>
            <a:tailEnd type="none" w="med" len="med"/>
          </a:ln>
        </p:spPr>
      </p:cxnSp>
      <p:pic>
        <p:nvPicPr>
          <p:cNvPr id="254" name="Google Shape;254;g2d5045f70c9_0_196"/>
          <p:cNvPicPr preferRelativeResize="0"/>
          <p:nvPr/>
        </p:nvPicPr>
        <p:blipFill>
          <a:blip r:embed="rId3">
            <a:alphaModFix/>
          </a:blip>
          <a:stretch>
            <a:fillRect/>
          </a:stretch>
        </p:blipFill>
        <p:spPr>
          <a:xfrm>
            <a:off x="304800" y="6115922"/>
            <a:ext cx="1750482" cy="326516"/>
          </a:xfrm>
          <a:prstGeom prst="rect">
            <a:avLst/>
          </a:prstGeom>
          <a:noFill/>
          <a:ln>
            <a:noFill/>
          </a:ln>
        </p:spPr>
      </p:pic>
      <p:sp>
        <p:nvSpPr>
          <p:cNvPr id="255" name="Google Shape;255;g2d5045f70c9_0_196"/>
          <p:cNvSpPr txBox="1"/>
          <p:nvPr/>
        </p:nvSpPr>
        <p:spPr>
          <a:xfrm>
            <a:off x="311150" y="305858"/>
            <a:ext cx="3612000" cy="204000"/>
          </a:xfrm>
          <a:prstGeom prst="rect">
            <a:avLst/>
          </a:prstGeom>
          <a:noFill/>
          <a:ln>
            <a:noFill/>
          </a:ln>
        </p:spPr>
        <p:txBody>
          <a:bodyPr spcFirstLastPara="1" wrap="square" lIns="33875" tIns="33875" rIns="33875" bIns="33875" anchor="t" anchorCtr="0">
            <a:spAutoFit/>
          </a:bodyPr>
          <a:lstStyle/>
          <a:p>
            <a:pPr marL="0" marR="0" lvl="0" indent="0" algn="l" rtl="0">
              <a:lnSpc>
                <a:spcPct val="80000"/>
              </a:lnSpc>
              <a:spcBef>
                <a:spcPts val="0"/>
              </a:spcBef>
              <a:spcAft>
                <a:spcPts val="0"/>
              </a:spcAft>
              <a:buClr>
                <a:srgbClr val="FFFFFF"/>
              </a:buClr>
              <a:buSzPts val="1100"/>
              <a:buFont typeface="Schibsted Grotesk"/>
              <a:buNone/>
            </a:pPr>
            <a:r>
              <a:rPr lang="en-US" sz="1100" b="0" i="0" u="none">
                <a:solidFill>
                  <a:srgbClr val="0000CC"/>
                </a:solidFill>
                <a:latin typeface="Schibsted Grotesk"/>
                <a:ea typeface="Schibsted Grotesk"/>
                <a:cs typeface="Schibsted Grotesk"/>
                <a:sym typeface="Schibsted Grotesk"/>
              </a:rPr>
              <a:t>Einstein Telescope </a:t>
            </a:r>
            <a:endParaRPr sz="900">
              <a:solidFill>
                <a:srgbClr val="0000CC"/>
              </a:solidFill>
            </a:endParaRPr>
          </a:p>
        </p:txBody>
      </p:sp>
      <p:sp>
        <p:nvSpPr>
          <p:cNvPr id="259" name="Google Shape;259;g2d5045f70c9_0_196"/>
          <p:cNvSpPr txBox="1"/>
          <p:nvPr/>
        </p:nvSpPr>
        <p:spPr>
          <a:xfrm>
            <a:off x="8268852" y="276680"/>
            <a:ext cx="3410100" cy="171900"/>
          </a:xfrm>
          <a:prstGeom prst="rect">
            <a:avLst/>
          </a:prstGeom>
          <a:noFill/>
          <a:ln>
            <a:noFill/>
          </a:ln>
        </p:spPr>
        <p:txBody>
          <a:bodyPr spcFirstLastPara="1" wrap="square" lIns="18050" tIns="18050" rIns="18050" bIns="18050" anchor="t" anchorCtr="0">
            <a:spAutoFit/>
          </a:bodyPr>
          <a:lstStyle/>
          <a:p>
            <a:pPr marL="0" lvl="0" indent="0" algn="r" rtl="0">
              <a:lnSpc>
                <a:spcPct val="80000"/>
              </a:lnSpc>
              <a:spcBef>
                <a:spcPts val="0"/>
              </a:spcBef>
              <a:spcAft>
                <a:spcPts val="0"/>
              </a:spcAft>
              <a:buClr>
                <a:srgbClr val="FFFFFF"/>
              </a:buClr>
              <a:buSzPts val="1100"/>
              <a:buFont typeface="Schibsted Grotesk"/>
              <a:buNone/>
            </a:pPr>
            <a:r>
              <a:rPr lang="en-US" sz="1100" dirty="0">
                <a:solidFill>
                  <a:srgbClr val="0000CC"/>
                </a:solidFill>
                <a:latin typeface="Schibsted Grotesk"/>
                <a:ea typeface="Schibsted Grotesk"/>
                <a:cs typeface="Schibsted Grotesk"/>
                <a:sym typeface="Schibsted Grotesk"/>
              </a:rPr>
              <a:t>14. 4 .2025</a:t>
            </a:r>
          </a:p>
        </p:txBody>
      </p:sp>
      <p:sp>
        <p:nvSpPr>
          <p:cNvPr id="5" name="Rectangle 4">
            <a:extLst>
              <a:ext uri="{FF2B5EF4-FFF2-40B4-BE49-F238E27FC236}">
                <a16:creationId xmlns:a16="http://schemas.microsoft.com/office/drawing/2014/main" id="{55A41F42-32A8-443E-9894-E2423D1EF770}"/>
              </a:ext>
            </a:extLst>
          </p:cNvPr>
          <p:cNvSpPr>
            <a:spLocks noChangeArrowheads="1"/>
          </p:cNvSpPr>
          <p:nvPr/>
        </p:nvSpPr>
        <p:spPr bwMode="auto">
          <a:xfrm>
            <a:off x="3689781" y="2453703"/>
            <a:ext cx="4043874" cy="1402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nSpc>
                <a:spcPct val="107000"/>
              </a:lnSpc>
              <a:spcAft>
                <a:spcPts val="800"/>
              </a:spcAft>
            </a:pPr>
            <a:r>
              <a:rPr lang="fr-FR" sz="3600" b="1" u="none" strike="noStrike" dirty="0" err="1">
                <a:effectLst/>
                <a:latin typeface="Times New Roman" panose="02020603050405020304" pitchFamily="18" charset="0"/>
                <a:ea typeface="Times New Roman" panose="02020603050405020304" pitchFamily="18" charset="0"/>
                <a:cs typeface="Times New Roman" panose="02020603050405020304" pitchFamily="18" charset="0"/>
              </a:rPr>
              <a:t>Examples</a:t>
            </a:r>
            <a:r>
              <a:rPr lang="fr-FR" sz="3600" b="1" u="none" strike="noStrike" dirty="0">
                <a:effectLst/>
                <a:latin typeface="Times New Roman" panose="02020603050405020304" pitchFamily="18" charset="0"/>
                <a:ea typeface="Times New Roman" panose="02020603050405020304" pitchFamily="18" charset="0"/>
                <a:cs typeface="Times New Roman" panose="02020603050405020304" pitchFamily="18" charset="0"/>
              </a:rPr>
              <a:t> on Risks </a:t>
            </a:r>
            <a:endParaRPr lang="fr-FR" sz="3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fr-FR" altLang="fr-FR" sz="1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93222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cxnSp>
        <p:nvCxnSpPr>
          <p:cNvPr id="249" name="Google Shape;249;g2d5045f70c9_0_196"/>
          <p:cNvCxnSpPr/>
          <p:nvPr/>
        </p:nvCxnSpPr>
        <p:spPr>
          <a:xfrm>
            <a:off x="304800" y="540800"/>
            <a:ext cx="11588700" cy="0"/>
          </a:xfrm>
          <a:prstGeom prst="straightConnector1">
            <a:avLst/>
          </a:prstGeom>
          <a:noFill/>
          <a:ln w="9525" cap="flat" cmpd="sng">
            <a:solidFill>
              <a:srgbClr val="0000CC"/>
            </a:solidFill>
            <a:prstDash val="solid"/>
            <a:miter lim="800000"/>
            <a:headEnd type="none" w="med" len="med"/>
            <a:tailEnd type="none" w="med" len="med"/>
          </a:ln>
        </p:spPr>
      </p:cxnSp>
      <p:cxnSp>
        <p:nvCxnSpPr>
          <p:cNvPr id="250" name="Google Shape;250;g2d5045f70c9_0_196"/>
          <p:cNvCxnSpPr/>
          <p:nvPr/>
        </p:nvCxnSpPr>
        <p:spPr>
          <a:xfrm>
            <a:off x="304800" y="226483"/>
            <a:ext cx="11588700" cy="0"/>
          </a:xfrm>
          <a:prstGeom prst="straightConnector1">
            <a:avLst/>
          </a:prstGeom>
          <a:noFill/>
          <a:ln w="9525" cap="flat" cmpd="sng">
            <a:solidFill>
              <a:srgbClr val="0000CC"/>
            </a:solidFill>
            <a:prstDash val="solid"/>
            <a:miter lim="800000"/>
            <a:headEnd type="none" w="med" len="med"/>
            <a:tailEnd type="none" w="med" len="med"/>
          </a:ln>
        </p:spPr>
      </p:cxnSp>
      <p:sp>
        <p:nvSpPr>
          <p:cNvPr id="251" name="Google Shape;251;g2d5045f70c9_0_196"/>
          <p:cNvSpPr txBox="1"/>
          <p:nvPr/>
        </p:nvSpPr>
        <p:spPr>
          <a:xfrm>
            <a:off x="3209833" y="861400"/>
            <a:ext cx="4345500" cy="446400"/>
          </a:xfrm>
          <a:prstGeom prst="rect">
            <a:avLst/>
          </a:prstGeom>
          <a:noFill/>
          <a:ln>
            <a:noFill/>
          </a:ln>
        </p:spPr>
        <p:txBody>
          <a:bodyPr spcFirstLastPara="1" wrap="square" lIns="60950" tIns="60950" rIns="60950" bIns="60950" anchor="t" anchorCtr="0">
            <a:spAutoFit/>
          </a:bodyPr>
          <a:lstStyle/>
          <a:p>
            <a:pPr marL="0" lvl="0" indent="0" algn="l" rtl="0">
              <a:spcBef>
                <a:spcPts val="0"/>
              </a:spcBef>
              <a:spcAft>
                <a:spcPts val="0"/>
              </a:spcAft>
              <a:buNone/>
            </a:pPr>
            <a:endParaRPr sz="2100">
              <a:solidFill>
                <a:schemeClr val="dk1"/>
              </a:solidFill>
              <a:latin typeface="Calibri"/>
              <a:ea typeface="Calibri"/>
              <a:cs typeface="Calibri"/>
              <a:sym typeface="Calibri"/>
            </a:endParaRPr>
          </a:p>
        </p:txBody>
      </p:sp>
      <p:cxnSp>
        <p:nvCxnSpPr>
          <p:cNvPr id="252" name="Google Shape;252;g2d5045f70c9_0_196"/>
          <p:cNvCxnSpPr/>
          <p:nvPr/>
        </p:nvCxnSpPr>
        <p:spPr>
          <a:xfrm>
            <a:off x="304800" y="6544008"/>
            <a:ext cx="11570700" cy="16500"/>
          </a:xfrm>
          <a:prstGeom prst="straightConnector1">
            <a:avLst/>
          </a:prstGeom>
          <a:noFill/>
          <a:ln w="9525" cap="flat" cmpd="sng">
            <a:solidFill>
              <a:srgbClr val="0000CC"/>
            </a:solidFill>
            <a:prstDash val="solid"/>
            <a:miter lim="800000"/>
            <a:headEnd type="none" w="med" len="med"/>
            <a:tailEnd type="none" w="med" len="med"/>
          </a:ln>
        </p:spPr>
      </p:cxnSp>
      <p:cxnSp>
        <p:nvCxnSpPr>
          <p:cNvPr id="253" name="Google Shape;253;g2d5045f70c9_0_196"/>
          <p:cNvCxnSpPr/>
          <p:nvPr/>
        </p:nvCxnSpPr>
        <p:spPr>
          <a:xfrm>
            <a:off x="304800" y="5998967"/>
            <a:ext cx="11570700" cy="30900"/>
          </a:xfrm>
          <a:prstGeom prst="straightConnector1">
            <a:avLst/>
          </a:prstGeom>
          <a:noFill/>
          <a:ln w="9525" cap="flat" cmpd="sng">
            <a:solidFill>
              <a:srgbClr val="0000CC"/>
            </a:solidFill>
            <a:prstDash val="solid"/>
            <a:miter lim="800000"/>
            <a:headEnd type="none" w="med" len="med"/>
            <a:tailEnd type="none" w="med" len="med"/>
          </a:ln>
        </p:spPr>
      </p:cxnSp>
      <p:pic>
        <p:nvPicPr>
          <p:cNvPr id="254" name="Google Shape;254;g2d5045f70c9_0_196"/>
          <p:cNvPicPr preferRelativeResize="0"/>
          <p:nvPr/>
        </p:nvPicPr>
        <p:blipFill>
          <a:blip r:embed="rId3">
            <a:alphaModFix/>
          </a:blip>
          <a:stretch>
            <a:fillRect/>
          </a:stretch>
        </p:blipFill>
        <p:spPr>
          <a:xfrm>
            <a:off x="304800" y="6115922"/>
            <a:ext cx="1750482" cy="326516"/>
          </a:xfrm>
          <a:prstGeom prst="rect">
            <a:avLst/>
          </a:prstGeom>
          <a:noFill/>
          <a:ln>
            <a:noFill/>
          </a:ln>
        </p:spPr>
      </p:pic>
      <p:sp>
        <p:nvSpPr>
          <p:cNvPr id="255" name="Google Shape;255;g2d5045f70c9_0_196"/>
          <p:cNvSpPr txBox="1"/>
          <p:nvPr/>
        </p:nvSpPr>
        <p:spPr>
          <a:xfrm>
            <a:off x="311150" y="305858"/>
            <a:ext cx="3612000" cy="204000"/>
          </a:xfrm>
          <a:prstGeom prst="rect">
            <a:avLst/>
          </a:prstGeom>
          <a:noFill/>
          <a:ln>
            <a:noFill/>
          </a:ln>
        </p:spPr>
        <p:txBody>
          <a:bodyPr spcFirstLastPara="1" wrap="square" lIns="33875" tIns="33875" rIns="33875" bIns="33875" anchor="t" anchorCtr="0">
            <a:spAutoFit/>
          </a:bodyPr>
          <a:lstStyle/>
          <a:p>
            <a:pPr marL="0" marR="0" lvl="0" indent="0" algn="l" rtl="0">
              <a:lnSpc>
                <a:spcPct val="80000"/>
              </a:lnSpc>
              <a:spcBef>
                <a:spcPts val="0"/>
              </a:spcBef>
              <a:spcAft>
                <a:spcPts val="0"/>
              </a:spcAft>
              <a:buClr>
                <a:srgbClr val="FFFFFF"/>
              </a:buClr>
              <a:buSzPts val="1100"/>
              <a:buFont typeface="Schibsted Grotesk"/>
              <a:buNone/>
            </a:pPr>
            <a:r>
              <a:rPr lang="en-US" sz="1100" b="0" i="0" u="none">
                <a:solidFill>
                  <a:srgbClr val="0000CC"/>
                </a:solidFill>
                <a:latin typeface="Schibsted Grotesk"/>
                <a:ea typeface="Schibsted Grotesk"/>
                <a:cs typeface="Schibsted Grotesk"/>
                <a:sym typeface="Schibsted Grotesk"/>
              </a:rPr>
              <a:t>Einstein Telescope </a:t>
            </a:r>
            <a:endParaRPr sz="900">
              <a:solidFill>
                <a:srgbClr val="0000CC"/>
              </a:solidFill>
            </a:endParaRPr>
          </a:p>
        </p:txBody>
      </p:sp>
      <p:sp>
        <p:nvSpPr>
          <p:cNvPr id="259" name="Google Shape;259;g2d5045f70c9_0_196"/>
          <p:cNvSpPr txBox="1"/>
          <p:nvPr/>
        </p:nvSpPr>
        <p:spPr>
          <a:xfrm>
            <a:off x="8268852" y="276680"/>
            <a:ext cx="3410100" cy="171900"/>
          </a:xfrm>
          <a:prstGeom prst="rect">
            <a:avLst/>
          </a:prstGeom>
          <a:noFill/>
          <a:ln>
            <a:noFill/>
          </a:ln>
        </p:spPr>
        <p:txBody>
          <a:bodyPr spcFirstLastPara="1" wrap="square" lIns="18050" tIns="18050" rIns="18050" bIns="18050" anchor="t" anchorCtr="0">
            <a:spAutoFit/>
          </a:bodyPr>
          <a:lstStyle/>
          <a:p>
            <a:pPr marL="0" lvl="0" indent="0" algn="r" rtl="0">
              <a:lnSpc>
                <a:spcPct val="80000"/>
              </a:lnSpc>
              <a:spcBef>
                <a:spcPts val="0"/>
              </a:spcBef>
              <a:spcAft>
                <a:spcPts val="0"/>
              </a:spcAft>
              <a:buClr>
                <a:srgbClr val="FFFFFF"/>
              </a:buClr>
              <a:buSzPts val="1100"/>
              <a:buFont typeface="Schibsted Grotesk"/>
              <a:buNone/>
            </a:pPr>
            <a:r>
              <a:rPr lang="en-US" sz="1100" dirty="0">
                <a:solidFill>
                  <a:srgbClr val="0000CC"/>
                </a:solidFill>
                <a:latin typeface="Schibsted Grotesk"/>
                <a:ea typeface="Schibsted Grotesk"/>
                <a:cs typeface="Schibsted Grotesk"/>
                <a:sym typeface="Schibsted Grotesk"/>
              </a:rPr>
              <a:t>14. 4 .2025</a:t>
            </a:r>
          </a:p>
        </p:txBody>
      </p:sp>
      <p:sp>
        <p:nvSpPr>
          <p:cNvPr id="5" name="Rectangle 4">
            <a:extLst>
              <a:ext uri="{FF2B5EF4-FFF2-40B4-BE49-F238E27FC236}">
                <a16:creationId xmlns:a16="http://schemas.microsoft.com/office/drawing/2014/main" id="{55A41F42-32A8-443E-9894-E2423D1EF770}"/>
              </a:ext>
            </a:extLst>
          </p:cNvPr>
          <p:cNvSpPr>
            <a:spLocks noChangeArrowheads="1"/>
          </p:cNvSpPr>
          <p:nvPr/>
        </p:nvSpPr>
        <p:spPr bwMode="auto">
          <a:xfrm>
            <a:off x="311150" y="655608"/>
            <a:ext cx="11582400" cy="5432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nSpc>
                <a:spcPct val="107000"/>
              </a:lnSpc>
              <a:spcAft>
                <a:spcPts val="800"/>
              </a:spcAft>
            </a:pPr>
            <a:r>
              <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rPr>
              <a:t>1. ET-2L-Conf-2-1 and ET-2L-Conf-2-2 – Use of Periscopes in Squeezing Injection (Risk Register Line 70 – 71 ) </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Risk Identified: Phase noise-induced degradation of squeezing performance due to mechanical instability and vibration of periscope structures.</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Impact:</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ET-LF (Low-Frequency): Especially vulnerable, as squeezing is more critical at low frequencies.</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ET-HF (High-Frequency): Also affected, but with moderately lower impact.</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400" dirty="0" err="1">
                <a:effectLst/>
                <a:latin typeface="Times New Roman" panose="02020603050405020304" pitchFamily="18" charset="0"/>
                <a:ea typeface="Times New Roman" panose="02020603050405020304" pitchFamily="18" charset="0"/>
                <a:cs typeface="Times New Roman" panose="02020603050405020304" pitchFamily="18" charset="0"/>
              </a:rPr>
              <a:t>Criticality</a:t>
            </a:r>
            <a:r>
              <a:rPr lang="fr-FR" sz="1400" dirty="0">
                <a:effectLst/>
                <a:latin typeface="Times New Roman" panose="02020603050405020304" pitchFamily="18" charset="0"/>
                <a:ea typeface="Times New Roman" panose="02020603050405020304" pitchFamily="18" charset="0"/>
                <a:cs typeface="Times New Roman" panose="02020603050405020304" pitchFamily="18" charset="0"/>
              </a:rPr>
              <a:t> Scores:</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ET-2L-Conf-2-1: 15 (Severity 5 × Likelihood 3)</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ET-2L-Conf-2-2: 12  (Severity 4 × Likelihood 3)</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400" dirty="0">
                <a:effectLst/>
                <a:latin typeface="Times New Roman" panose="02020603050405020304" pitchFamily="18" charset="0"/>
                <a:ea typeface="Times New Roman" panose="02020603050405020304" pitchFamily="18" charset="0"/>
                <a:cs typeface="Times New Roman" panose="02020603050405020304" pitchFamily="18" charset="0"/>
              </a:rPr>
              <a:t>Mitigation </a:t>
            </a:r>
            <a:r>
              <a:rPr lang="fr-FR" sz="1400" dirty="0" err="1">
                <a:effectLst/>
                <a:latin typeface="Times New Roman" panose="02020603050405020304" pitchFamily="18" charset="0"/>
                <a:ea typeface="Times New Roman" panose="02020603050405020304" pitchFamily="18" charset="0"/>
                <a:cs typeface="Times New Roman" panose="02020603050405020304" pitchFamily="18" charset="0"/>
              </a:rPr>
              <a:t>Strategies</a:t>
            </a:r>
            <a:r>
              <a:rPr lang="fr-FR" sz="14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Eliminate periscopes entirely by adopting a horizontal (same-plane) routing of the filter cavity and squeezing optics, reducing vertical beam steering elements.</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Prototype the periscope setup in existing detectors (</a:t>
            </a:r>
            <a:r>
              <a:rPr lang="en-US" sz="1400" dirty="0" err="1">
                <a:effectLst/>
                <a:latin typeface="Times New Roman" panose="02020603050405020304" pitchFamily="18" charset="0"/>
                <a:ea typeface="Times New Roman" panose="02020603050405020304" pitchFamily="18" charset="0"/>
                <a:cs typeface="Times New Roman" panose="02020603050405020304" pitchFamily="18" charset="0"/>
              </a:rPr>
              <a:t>AdvVirgo</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 to empirically assess mechanical coupling and phase noise.</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Advanced seismic isolation and active control of periscope tilt may be explored, though this adds system complexity.</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Acceptability Consideration:</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Given the high sensitivity of squeezing to phase noise and the proven susceptibility of periscopes to mechanical instability, retaining periscopes is not advisable for ET-LF. </a:t>
            </a:r>
            <a:r>
              <a:rPr lang="fr-FR" sz="1400" dirty="0">
                <a:effectLst/>
                <a:latin typeface="Times New Roman" panose="02020603050405020304" pitchFamily="18" charset="0"/>
                <a:ea typeface="Times New Roman" panose="02020603050405020304" pitchFamily="18" charset="0"/>
                <a:cs typeface="Times New Roman" panose="02020603050405020304" pitchFamily="18" charset="0"/>
              </a:rPr>
              <a:t>Alternatives </a:t>
            </a:r>
            <a:r>
              <a:rPr lang="fr-FR" sz="1400" dirty="0" err="1">
                <a:effectLst/>
                <a:latin typeface="Times New Roman" panose="02020603050405020304" pitchFamily="18" charset="0"/>
                <a:ea typeface="Times New Roman" panose="02020603050405020304" pitchFamily="18" charset="0"/>
                <a:cs typeface="Times New Roman" panose="02020603050405020304" pitchFamily="18" charset="0"/>
              </a:rPr>
              <a:t>should</a:t>
            </a:r>
            <a:r>
              <a:rPr lang="fr-FR" sz="1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1400" dirty="0" err="1">
                <a:effectLst/>
                <a:latin typeface="Times New Roman" panose="02020603050405020304" pitchFamily="18" charset="0"/>
                <a:ea typeface="Times New Roman" panose="02020603050405020304" pitchFamily="18" charset="0"/>
                <a:cs typeface="Times New Roman" panose="02020603050405020304" pitchFamily="18" charset="0"/>
              </a:rPr>
              <a:t>be</a:t>
            </a:r>
            <a:r>
              <a:rPr lang="fr-FR" sz="1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1400" dirty="0" err="1">
                <a:effectLst/>
                <a:latin typeface="Times New Roman" panose="02020603050405020304" pitchFamily="18" charset="0"/>
                <a:ea typeface="Times New Roman" panose="02020603050405020304" pitchFamily="18" charset="0"/>
                <a:cs typeface="Times New Roman" panose="02020603050405020304" pitchFamily="18" charset="0"/>
              </a:rPr>
              <a:t>pursued</a:t>
            </a:r>
            <a:r>
              <a:rPr lang="fr-FR" sz="1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1400" dirty="0" err="1">
                <a:effectLst/>
                <a:latin typeface="Times New Roman" panose="02020603050405020304" pitchFamily="18" charset="0"/>
                <a:ea typeface="Times New Roman" panose="02020603050405020304" pitchFamily="18" charset="0"/>
                <a:cs typeface="Times New Roman" panose="02020603050405020304" pitchFamily="18" charset="0"/>
              </a:rPr>
              <a:t>unless</a:t>
            </a:r>
            <a:r>
              <a:rPr lang="fr-FR" sz="1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1400" dirty="0" err="1">
                <a:effectLst/>
                <a:latin typeface="Times New Roman" panose="02020603050405020304" pitchFamily="18" charset="0"/>
                <a:ea typeface="Times New Roman" panose="02020603050405020304" pitchFamily="18" charset="0"/>
                <a:cs typeface="Times New Roman" panose="02020603050405020304" pitchFamily="18" charset="0"/>
              </a:rPr>
              <a:t>empirical</a:t>
            </a:r>
            <a:r>
              <a:rPr lang="fr-FR" sz="1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1400" dirty="0" err="1">
                <a:effectLst/>
                <a:latin typeface="Times New Roman" panose="02020603050405020304" pitchFamily="18" charset="0"/>
                <a:ea typeface="Times New Roman" panose="02020603050405020304" pitchFamily="18" charset="0"/>
                <a:cs typeface="Times New Roman" panose="02020603050405020304" pitchFamily="18" charset="0"/>
              </a:rPr>
              <a:t>testing</a:t>
            </a:r>
            <a:r>
              <a:rPr lang="fr-FR" sz="1400" dirty="0">
                <a:effectLst/>
                <a:latin typeface="Times New Roman" panose="02020603050405020304" pitchFamily="18" charset="0"/>
                <a:ea typeface="Times New Roman" panose="02020603050405020304" pitchFamily="18" charset="0"/>
                <a:cs typeface="Times New Roman" panose="02020603050405020304" pitchFamily="18" charset="0"/>
              </a:rPr>
              <a:t> shows </a:t>
            </a:r>
            <a:r>
              <a:rPr lang="fr-FR" sz="1400" dirty="0" err="1">
                <a:effectLst/>
                <a:latin typeface="Times New Roman" panose="02020603050405020304" pitchFamily="18" charset="0"/>
                <a:ea typeface="Times New Roman" panose="02020603050405020304" pitchFamily="18" charset="0"/>
                <a:cs typeface="Times New Roman" panose="02020603050405020304" pitchFamily="18" charset="0"/>
              </a:rPr>
              <a:t>otherwise</a:t>
            </a:r>
            <a:r>
              <a:rPr lang="fr-FR" sz="14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fr-FR" altLang="fr-FR" sz="1400" b="0" i="0" u="none" strike="noStrike" cap="none" normalizeH="0" baseline="0" dirty="0">
                <a:ln>
                  <a:noFill/>
                </a:ln>
                <a:solidFill>
                  <a:schemeClr val="tx1"/>
                </a:solidFill>
                <a:effectLst/>
                <a:latin typeface="Arial" panose="020B0604020202020204" pitchFamily="34" charset="0"/>
              </a:rPr>
              <a:t> </a:t>
            </a:r>
          </a:p>
        </p:txBody>
      </p:sp>
    </p:spTree>
    <p:extLst>
      <p:ext uri="{BB962C8B-B14F-4D97-AF65-F5344CB8AC3E}">
        <p14:creationId xmlns:p14="http://schemas.microsoft.com/office/powerpoint/2010/main" val="17932074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cxnSp>
        <p:nvCxnSpPr>
          <p:cNvPr id="249" name="Google Shape;249;g2d5045f70c9_0_196"/>
          <p:cNvCxnSpPr/>
          <p:nvPr/>
        </p:nvCxnSpPr>
        <p:spPr>
          <a:xfrm>
            <a:off x="304800" y="540800"/>
            <a:ext cx="11588700" cy="0"/>
          </a:xfrm>
          <a:prstGeom prst="straightConnector1">
            <a:avLst/>
          </a:prstGeom>
          <a:noFill/>
          <a:ln w="9525" cap="flat" cmpd="sng">
            <a:solidFill>
              <a:srgbClr val="0000CC"/>
            </a:solidFill>
            <a:prstDash val="solid"/>
            <a:miter lim="800000"/>
            <a:headEnd type="none" w="med" len="med"/>
            <a:tailEnd type="none" w="med" len="med"/>
          </a:ln>
        </p:spPr>
      </p:cxnSp>
      <p:cxnSp>
        <p:nvCxnSpPr>
          <p:cNvPr id="250" name="Google Shape;250;g2d5045f70c9_0_196"/>
          <p:cNvCxnSpPr/>
          <p:nvPr/>
        </p:nvCxnSpPr>
        <p:spPr>
          <a:xfrm>
            <a:off x="304800" y="226483"/>
            <a:ext cx="11588700" cy="0"/>
          </a:xfrm>
          <a:prstGeom prst="straightConnector1">
            <a:avLst/>
          </a:prstGeom>
          <a:noFill/>
          <a:ln w="9525" cap="flat" cmpd="sng">
            <a:solidFill>
              <a:srgbClr val="0000CC"/>
            </a:solidFill>
            <a:prstDash val="solid"/>
            <a:miter lim="800000"/>
            <a:headEnd type="none" w="med" len="med"/>
            <a:tailEnd type="none" w="med" len="med"/>
          </a:ln>
        </p:spPr>
      </p:cxnSp>
      <p:sp>
        <p:nvSpPr>
          <p:cNvPr id="251" name="Google Shape;251;g2d5045f70c9_0_196"/>
          <p:cNvSpPr txBox="1"/>
          <p:nvPr/>
        </p:nvSpPr>
        <p:spPr>
          <a:xfrm>
            <a:off x="3209833" y="861400"/>
            <a:ext cx="4345500" cy="446400"/>
          </a:xfrm>
          <a:prstGeom prst="rect">
            <a:avLst/>
          </a:prstGeom>
          <a:noFill/>
          <a:ln>
            <a:noFill/>
          </a:ln>
        </p:spPr>
        <p:txBody>
          <a:bodyPr spcFirstLastPara="1" wrap="square" lIns="60950" tIns="60950" rIns="60950" bIns="60950" anchor="t" anchorCtr="0">
            <a:spAutoFit/>
          </a:bodyPr>
          <a:lstStyle/>
          <a:p>
            <a:pPr marL="0" lvl="0" indent="0" algn="l" rtl="0">
              <a:spcBef>
                <a:spcPts val="0"/>
              </a:spcBef>
              <a:spcAft>
                <a:spcPts val="0"/>
              </a:spcAft>
              <a:buNone/>
            </a:pPr>
            <a:endParaRPr sz="2100">
              <a:solidFill>
                <a:schemeClr val="dk1"/>
              </a:solidFill>
              <a:latin typeface="Calibri"/>
              <a:ea typeface="Calibri"/>
              <a:cs typeface="Calibri"/>
              <a:sym typeface="Calibri"/>
            </a:endParaRPr>
          </a:p>
        </p:txBody>
      </p:sp>
      <p:cxnSp>
        <p:nvCxnSpPr>
          <p:cNvPr id="252" name="Google Shape;252;g2d5045f70c9_0_196"/>
          <p:cNvCxnSpPr/>
          <p:nvPr/>
        </p:nvCxnSpPr>
        <p:spPr>
          <a:xfrm>
            <a:off x="304800" y="6544008"/>
            <a:ext cx="11570700" cy="16500"/>
          </a:xfrm>
          <a:prstGeom prst="straightConnector1">
            <a:avLst/>
          </a:prstGeom>
          <a:noFill/>
          <a:ln w="9525" cap="flat" cmpd="sng">
            <a:solidFill>
              <a:srgbClr val="0000CC"/>
            </a:solidFill>
            <a:prstDash val="solid"/>
            <a:miter lim="800000"/>
            <a:headEnd type="none" w="med" len="med"/>
            <a:tailEnd type="none" w="med" len="med"/>
          </a:ln>
        </p:spPr>
      </p:cxnSp>
      <p:cxnSp>
        <p:nvCxnSpPr>
          <p:cNvPr id="253" name="Google Shape;253;g2d5045f70c9_0_196"/>
          <p:cNvCxnSpPr/>
          <p:nvPr/>
        </p:nvCxnSpPr>
        <p:spPr>
          <a:xfrm>
            <a:off x="304800" y="5998967"/>
            <a:ext cx="11570700" cy="30900"/>
          </a:xfrm>
          <a:prstGeom prst="straightConnector1">
            <a:avLst/>
          </a:prstGeom>
          <a:noFill/>
          <a:ln w="9525" cap="flat" cmpd="sng">
            <a:solidFill>
              <a:srgbClr val="0000CC"/>
            </a:solidFill>
            <a:prstDash val="solid"/>
            <a:miter lim="800000"/>
            <a:headEnd type="none" w="med" len="med"/>
            <a:tailEnd type="none" w="med" len="med"/>
          </a:ln>
        </p:spPr>
      </p:cxnSp>
      <p:pic>
        <p:nvPicPr>
          <p:cNvPr id="254" name="Google Shape;254;g2d5045f70c9_0_196"/>
          <p:cNvPicPr preferRelativeResize="0"/>
          <p:nvPr/>
        </p:nvPicPr>
        <p:blipFill>
          <a:blip r:embed="rId3">
            <a:alphaModFix/>
          </a:blip>
          <a:stretch>
            <a:fillRect/>
          </a:stretch>
        </p:blipFill>
        <p:spPr>
          <a:xfrm>
            <a:off x="304800" y="6115922"/>
            <a:ext cx="1750482" cy="326516"/>
          </a:xfrm>
          <a:prstGeom prst="rect">
            <a:avLst/>
          </a:prstGeom>
          <a:noFill/>
          <a:ln>
            <a:noFill/>
          </a:ln>
        </p:spPr>
      </p:pic>
      <p:sp>
        <p:nvSpPr>
          <p:cNvPr id="255" name="Google Shape;255;g2d5045f70c9_0_196"/>
          <p:cNvSpPr txBox="1"/>
          <p:nvPr/>
        </p:nvSpPr>
        <p:spPr>
          <a:xfrm>
            <a:off x="311150" y="305858"/>
            <a:ext cx="3612000" cy="204000"/>
          </a:xfrm>
          <a:prstGeom prst="rect">
            <a:avLst/>
          </a:prstGeom>
          <a:noFill/>
          <a:ln>
            <a:noFill/>
          </a:ln>
        </p:spPr>
        <p:txBody>
          <a:bodyPr spcFirstLastPara="1" wrap="square" lIns="33875" tIns="33875" rIns="33875" bIns="33875" anchor="t" anchorCtr="0">
            <a:spAutoFit/>
          </a:bodyPr>
          <a:lstStyle/>
          <a:p>
            <a:pPr marL="0" marR="0" lvl="0" indent="0" algn="l" rtl="0">
              <a:lnSpc>
                <a:spcPct val="80000"/>
              </a:lnSpc>
              <a:spcBef>
                <a:spcPts val="0"/>
              </a:spcBef>
              <a:spcAft>
                <a:spcPts val="0"/>
              </a:spcAft>
              <a:buClr>
                <a:srgbClr val="FFFFFF"/>
              </a:buClr>
              <a:buSzPts val="1100"/>
              <a:buFont typeface="Schibsted Grotesk"/>
              <a:buNone/>
            </a:pPr>
            <a:r>
              <a:rPr lang="en-US" sz="1100" b="0" i="0" u="none">
                <a:solidFill>
                  <a:srgbClr val="0000CC"/>
                </a:solidFill>
                <a:latin typeface="Schibsted Grotesk"/>
                <a:ea typeface="Schibsted Grotesk"/>
                <a:cs typeface="Schibsted Grotesk"/>
                <a:sym typeface="Schibsted Grotesk"/>
              </a:rPr>
              <a:t>Einstein Telescope </a:t>
            </a:r>
            <a:endParaRPr sz="900">
              <a:solidFill>
                <a:srgbClr val="0000CC"/>
              </a:solidFill>
            </a:endParaRPr>
          </a:p>
        </p:txBody>
      </p:sp>
      <p:sp>
        <p:nvSpPr>
          <p:cNvPr id="259" name="Google Shape;259;g2d5045f70c9_0_196"/>
          <p:cNvSpPr txBox="1"/>
          <p:nvPr/>
        </p:nvSpPr>
        <p:spPr>
          <a:xfrm>
            <a:off x="8268852" y="276680"/>
            <a:ext cx="3410100" cy="171900"/>
          </a:xfrm>
          <a:prstGeom prst="rect">
            <a:avLst/>
          </a:prstGeom>
          <a:noFill/>
          <a:ln>
            <a:noFill/>
          </a:ln>
        </p:spPr>
        <p:txBody>
          <a:bodyPr spcFirstLastPara="1" wrap="square" lIns="18050" tIns="18050" rIns="18050" bIns="18050" anchor="t" anchorCtr="0">
            <a:spAutoFit/>
          </a:bodyPr>
          <a:lstStyle/>
          <a:p>
            <a:pPr marL="0" lvl="0" indent="0" algn="r" rtl="0">
              <a:lnSpc>
                <a:spcPct val="80000"/>
              </a:lnSpc>
              <a:spcBef>
                <a:spcPts val="0"/>
              </a:spcBef>
              <a:spcAft>
                <a:spcPts val="0"/>
              </a:spcAft>
              <a:buClr>
                <a:srgbClr val="FFFFFF"/>
              </a:buClr>
              <a:buSzPts val="1100"/>
              <a:buFont typeface="Schibsted Grotesk"/>
              <a:buNone/>
            </a:pPr>
            <a:r>
              <a:rPr lang="en-US" sz="1100" dirty="0">
                <a:solidFill>
                  <a:srgbClr val="0000CC"/>
                </a:solidFill>
                <a:latin typeface="Schibsted Grotesk"/>
                <a:ea typeface="Schibsted Grotesk"/>
                <a:cs typeface="Schibsted Grotesk"/>
                <a:sym typeface="Schibsted Grotesk"/>
              </a:rPr>
              <a:t>14. 4 .2025</a:t>
            </a:r>
          </a:p>
        </p:txBody>
      </p:sp>
      <p:sp>
        <p:nvSpPr>
          <p:cNvPr id="5" name="Rectangle 4">
            <a:extLst>
              <a:ext uri="{FF2B5EF4-FFF2-40B4-BE49-F238E27FC236}">
                <a16:creationId xmlns:a16="http://schemas.microsoft.com/office/drawing/2014/main" id="{55A41F42-32A8-443E-9894-E2423D1EF770}"/>
              </a:ext>
            </a:extLst>
          </p:cNvPr>
          <p:cNvSpPr>
            <a:spLocks noChangeArrowheads="1"/>
          </p:cNvSpPr>
          <p:nvPr/>
        </p:nvSpPr>
        <p:spPr bwMode="auto">
          <a:xfrm>
            <a:off x="311150" y="1218967"/>
            <a:ext cx="11582400" cy="430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nSpc>
                <a:spcPct val="107000"/>
              </a:lnSpc>
              <a:spcAft>
                <a:spcPts val="80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2. ET-2L-Conf-2-4 – Reduced Length of Input Mode Cleaner (IMC) (Risk Register Line 72 – 73 )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Risks </a:t>
            </a:r>
            <a:r>
              <a:rPr lang="fr-FR" sz="1200" dirty="0" err="1">
                <a:effectLst/>
                <a:latin typeface="Times New Roman" panose="02020603050405020304" pitchFamily="18" charset="0"/>
                <a:ea typeface="Times New Roman" panose="02020603050405020304" pitchFamily="18" charset="0"/>
                <a:cs typeface="Times New Roman" panose="02020603050405020304" pitchFamily="18" charset="0"/>
              </a:rPr>
              <a:t>Identified</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Insufficient filtering capability due to shortened IMC length (300 m → 120 m).</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fr-FR" sz="1200" dirty="0" err="1">
                <a:effectLst/>
                <a:latin typeface="Times New Roman" panose="02020603050405020304" pitchFamily="18" charset="0"/>
                <a:ea typeface="Times New Roman" panose="02020603050405020304" pitchFamily="18" charset="0"/>
                <a:cs typeface="Times New Roman" panose="02020603050405020304" pitchFamily="18" charset="0"/>
              </a:rPr>
              <a:t>Criticality</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10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Mitigation: Use a high-finesse cavity to enhance filtering despite the reduced length.</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Trade-off: A high-finesse IMC is harder to control and lock (more sensitive to small fluctuations), so requires better feedback control systems. Increased sensitivity to control noise and complexity in locking systems.</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685800">
              <a:lnSpc>
                <a:spcPct val="107000"/>
              </a:lnSpc>
              <a:spcAft>
                <a:spcPts val="800"/>
              </a:spcAf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startAt="2"/>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Upgrade </a:t>
            </a:r>
            <a:r>
              <a:rPr lang="fr-FR" sz="1200" dirty="0" err="1">
                <a:effectLst/>
                <a:latin typeface="Times New Roman" panose="02020603050405020304" pitchFamily="18" charset="0"/>
                <a:ea typeface="Times New Roman" panose="02020603050405020304" pitchFamily="18" charset="0"/>
                <a:cs typeface="Times New Roman" panose="02020603050405020304" pitchFamily="18" charset="0"/>
              </a:rPr>
              <a:t>constraints</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due to short tunnel infrastructure.</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fr-FR" sz="1200" dirty="0" err="1">
                <a:effectLst/>
                <a:latin typeface="Times New Roman" panose="02020603050405020304" pitchFamily="18" charset="0"/>
                <a:ea typeface="Times New Roman" panose="02020603050405020304" pitchFamily="18" charset="0"/>
                <a:cs typeface="Times New Roman" panose="02020603050405020304" pitchFamily="18" charset="0"/>
              </a:rPr>
              <a:t>Criticality</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15</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Mitigation: Plan for tunnel extension (up to 500 m) from the outset to ensure long-term compatibility with future upgrades.</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Acceptability Consideration:</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The shorter IMC is acceptable only if high-finesse designs are proven controllable. However, the short tunnel option poses a strategic risk and should be rejected unless longer-term civil engineering costs are considered upfront.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fr-FR" altLang="fr-FR" sz="1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65639039"/>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Tema de Offic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1782</Words>
  <Application>Microsoft Office PowerPoint</Application>
  <PresentationFormat>Grand écran</PresentationFormat>
  <Paragraphs>189</Paragraphs>
  <Slides>19</Slides>
  <Notes>19</Notes>
  <HiddenSlides>0</HiddenSlides>
  <MMClips>0</MMClips>
  <ScaleCrop>false</ScaleCrop>
  <HeadingPairs>
    <vt:vector size="6" baseType="variant">
      <vt:variant>
        <vt:lpstr>Polices utilisées</vt:lpstr>
      </vt:variant>
      <vt:variant>
        <vt:i4>9</vt:i4>
      </vt:variant>
      <vt:variant>
        <vt:lpstr>Thème</vt:lpstr>
      </vt:variant>
      <vt:variant>
        <vt:i4>2</vt:i4>
      </vt:variant>
      <vt:variant>
        <vt:lpstr>Titres des diapositives</vt:lpstr>
      </vt:variant>
      <vt:variant>
        <vt:i4>19</vt:i4>
      </vt:variant>
    </vt:vector>
  </HeadingPairs>
  <TitlesOfParts>
    <vt:vector size="30" baseType="lpstr">
      <vt:lpstr>Arial</vt:lpstr>
      <vt:lpstr>Calibri</vt:lpstr>
      <vt:lpstr>Calibri Light</vt:lpstr>
      <vt:lpstr>Courier New</vt:lpstr>
      <vt:lpstr>Open Sans SemiBold</vt:lpstr>
      <vt:lpstr>Schibsted Grotesk</vt:lpstr>
      <vt:lpstr>Symbol</vt:lpstr>
      <vt:lpstr>Times New Roman</vt:lpstr>
      <vt:lpstr>WordVisi_MSFontService</vt:lpstr>
      <vt:lpstr>Thème Office</vt:lpstr>
      <vt:lpstr>Tema de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Ghada Mahmoud</dc:creator>
  <cp:lastModifiedBy>Ghada Mahmoud</cp:lastModifiedBy>
  <cp:revision>57</cp:revision>
  <dcterms:created xsi:type="dcterms:W3CDTF">2025-01-08T12:16:45Z</dcterms:created>
  <dcterms:modified xsi:type="dcterms:W3CDTF">2025-05-05T09:34:06Z</dcterms:modified>
</cp:coreProperties>
</file>