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286_C61BE947.xml" ContentType="application/vnd.ms-powerpoint.comments+xml"/>
  <Override PartName="/ppt/comments/modernComment_273_F5082C55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modernComment_20B_C53C04AC.xml" ContentType="application/vnd.ms-powerpoint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642" r:id="rId6"/>
    <p:sldId id="641" r:id="rId7"/>
    <p:sldId id="646" r:id="rId8"/>
    <p:sldId id="643" r:id="rId9"/>
    <p:sldId id="620" r:id="rId10"/>
    <p:sldId id="627" r:id="rId11"/>
    <p:sldId id="639" r:id="rId12"/>
    <p:sldId id="644" r:id="rId13"/>
    <p:sldId id="638" r:id="rId14"/>
    <p:sldId id="636" r:id="rId15"/>
    <p:sldId id="635" r:id="rId16"/>
    <p:sldId id="637" r:id="rId17"/>
    <p:sldId id="640" r:id="rId18"/>
    <p:sldId id="521" r:id="rId19"/>
    <p:sldId id="523" r:id="rId20"/>
    <p:sldId id="631" r:id="rId21"/>
    <p:sldId id="645" r:id="rId22"/>
    <p:sldId id="647" r:id="rId23"/>
    <p:sldId id="264" r:id="rId24"/>
    <p:sldId id="648" r:id="rId25"/>
    <p:sldId id="649" r:id="rId26"/>
    <p:sldId id="626" r:id="rId27"/>
  </p:sldIdLst>
  <p:sldSz cx="12192000" cy="6858000"/>
  <p:notesSz cx="6858000" cy="9144000"/>
  <p:embeddedFontLst>
    <p:embeddedFont>
      <p:font typeface="Source Sans Pro" panose="020B050303040302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C517C05-BBA6-72A2-3CC6-B9AD5C0FDF05}" name="Alessandro Zimmaro" initials="AZ" userId="S::alessandro.zimmaro@cern.ch::2fd0da74-d93a-475f-85c0-48b5201b83d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C1EF"/>
    <a:srgbClr val="C13018"/>
    <a:srgbClr val="F7931F"/>
    <a:srgbClr val="DDD9C3"/>
    <a:srgbClr val="5AA3D9"/>
    <a:srgbClr val="678BA6"/>
    <a:srgbClr val="FFCC4C"/>
    <a:srgbClr val="A2B969"/>
    <a:srgbClr val="97C1E0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5356" autoAdjust="0"/>
  </p:normalViewPr>
  <p:slideViewPr>
    <p:cSldViewPr snapToGrid="0">
      <p:cViewPr>
        <p:scale>
          <a:sx n="41" d="100"/>
          <a:sy n="41" d="100"/>
        </p:scale>
        <p:origin x="1628" y="28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5285" y="67"/>
      </p:cViewPr>
      <p:guideLst/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omments/modernComment_20B_C53C04A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A334FA2-5B30-4AA2-A6CA-9492B1D92F58}" authorId="{8C517C05-BBA6-72A2-3CC6-B9AD5C0FDF05}" created="2024-01-11T16:14:00.25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309044908" sldId="523"/>
      <ac:spMk id="17" creationId="{E0935A0B-9ABF-0629-E6EB-EB8FFA3E7306}"/>
      <ac:txMk cp="128">
        <ac:context len="363" hash="1895204161"/>
      </ac:txMk>
    </ac:txMkLst>
    <p188:pos x="10220670" y="431258"/>
    <p188:txBody>
      <a:bodyPr/>
      <a:lstStyle/>
      <a:p>
        <a:r>
          <a:rPr lang="en-GB"/>
          <a:t>to be stacked in while loops or not work as expected </a:t>
        </a:r>
      </a:p>
    </p188:txBody>
  </p188:cm>
</p188:cmLst>
</file>

<file path=ppt/comments/modernComment_273_F5082C5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32E2808-CDA8-420F-A58E-C01A3D91D506}" authorId="{8C517C05-BBA6-72A2-3CC6-B9AD5C0FDF05}" created="2025-04-28T14:03:35.41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110953557" sldId="627"/>
      <ac:spMk id="53" creationId="{BBD0243F-2107-AA3C-00F4-A4B969695E2A}"/>
    </ac:deMkLst>
    <p188:txBody>
      <a:bodyPr/>
      <a:lstStyle/>
      <a:p>
        <a:r>
          <a:rPr lang="en-GB"/>
          <a:t>Not always is critical. In some cases it remains invisible because some peripheral need to be disable to modify their config but in some cases can be critical (Reset Peripheral)</a:t>
        </a:r>
      </a:p>
    </p188:txBody>
  </p188:cm>
</p188:cmLst>
</file>

<file path=ppt/comments/modernComment_286_C61BE94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1CA16FA-46F7-4DF6-94E8-6EA50269065D}" authorId="{8C517C05-BBA6-72A2-3CC6-B9AD5C0FDF05}" created="2025-04-28T14:03:35.41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110953557" sldId="627"/>
      <ac:spMk id="53" creationId="{BBD0243F-2107-AA3C-00F4-A4B969695E2A}"/>
    </ac:deMkLst>
    <p188:txBody>
      <a:bodyPr/>
      <a:lstStyle/>
      <a:p>
        <a:r>
          <a:rPr lang="en-GB"/>
          <a:t>Not always is critical. In some cases it remains invisible because some peripheral need to be disable to modify their config but in some cases can be critical (Reset Peripheral)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007559B-AFF2-78F2-6D28-ABAAFDEE5C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41BD03-3EDF-DC39-3CC9-8E6E2FC53A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C8D00-3B6D-4DDA-BB04-566772F110B5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B61CD-6DFE-51AD-4232-C9267FFDB3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C128EE-6C11-8C99-CB98-DFE6916366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788F1-5BE3-4DE4-BDAB-A6119DAB37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397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D897B-D371-4B2E-A463-0CB3E4210ED9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68C11-2573-4899-8C98-4A28BE902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53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0995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784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E13F42-9095-4C66-95EF-1E184BF13C16}" type="slidenum">
              <a:rPr lang="it-IT" smtClean="0"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02367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E13F42-9095-4C66-95EF-1E184BF13C16}" type="slidenum">
              <a:rPr lang="it-IT" smtClean="0"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0742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595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9A9EF-ADE5-7CF0-BD6C-EC260FAA4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0F68B512-B8FE-2CBD-E022-03F4C676FA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01C861FE-09B8-2004-4DDD-271B9F377B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347114-7B24-D6AB-F498-B4C7849560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784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489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4B3277-A085-4981-B15C-6B07F584C5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0F4FB4E1-D1E5-4494-A3A2-32713F5370E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3143672" y="5431745"/>
            <a:ext cx="2431831" cy="94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5CCBEF44-5665-49E7-B6D2-328B6C657B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/>
          <a:srcRect/>
          <a:stretch/>
        </p:blipFill>
        <p:spPr bwMode="auto">
          <a:xfrm>
            <a:off x="7176173" y="352044"/>
            <a:ext cx="2223903" cy="91701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ome">
            <a:extLst>
              <a:ext uri="{FF2B5EF4-FFF2-40B4-BE49-F238E27FC236}">
                <a16:creationId xmlns:a16="http://schemas.microsoft.com/office/drawing/2014/main" id="{B6BD1DC3-0680-4D03-B27E-C4197678C5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633" y="5467934"/>
            <a:ext cx="877901" cy="87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dirty="0"/>
              <a:t>06/05/25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888578" y="6356351"/>
            <a:ext cx="572065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dirty="0"/>
              <a:t>Radiation Effects on COTS Microcontrollers: Test Methodology, Qualification Results, and Mitigation Strategies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06/05/25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888578" y="6356351"/>
            <a:ext cx="572065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/>
              <a:t>Radiation Effects on COTS Microcontrollers: Test Methodology, Qualification Results, and Mitigation Strategies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06/05/25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>
          <a:xfrm>
            <a:off x="4888578" y="6356351"/>
            <a:ext cx="572065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/>
              <a:t>Radiation Effects on COTS Microcontrollers: Test Methodology, Qualification Results, and Mitigation Strategies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27384"/>
            <a:ext cx="12192000" cy="68853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B4EA26-0879-4386-A15F-27692A3EFC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367808" y="4509120"/>
            <a:ext cx="1267142" cy="1246704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13668FF8-8BEB-4B6E-BFE6-153AFD7B8AA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7824192" y="4487653"/>
            <a:ext cx="3270544" cy="126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ome">
            <a:extLst>
              <a:ext uri="{FF2B5EF4-FFF2-40B4-BE49-F238E27FC236}">
                <a16:creationId xmlns:a16="http://schemas.microsoft.com/office/drawing/2014/main" id="{6501A4CA-018B-4A82-9841-727DF4A360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8486"/>
            <a:ext cx="1231039" cy="123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B70050EB-737E-4A73-AC31-114AE2D01F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/>
          <a:srcRect/>
          <a:stretch/>
        </p:blipFill>
        <p:spPr bwMode="auto">
          <a:xfrm>
            <a:off x="7464216" y="2132856"/>
            <a:ext cx="2727937" cy="112485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dirty="0"/>
              <a:t>06/05/25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2387B8-74DD-43B1-9D40-64EE2D7248D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93CAF8B-1391-4D8B-AB8D-7BAD6CD787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/>
          <a:srcRect/>
          <a:stretch/>
        </p:blipFill>
        <p:spPr bwMode="auto">
          <a:xfrm>
            <a:off x="1227418" y="6352531"/>
            <a:ext cx="1067630" cy="44023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6C0D13E0-D446-A3B5-649E-AB8365AD1264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953295" y="6328037"/>
            <a:ext cx="572065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200" dirty="0"/>
              <a:t>Radiation Effects on COTS Microcontrollers: Test Methodology, Qualification Results, and Mitigation Strategies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0B_C53C04AC.xml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i.ch/en/pif" TargetMode="External"/><Relationship Id="rId7" Type="http://schemas.openxmlformats.org/officeDocument/2006/relationships/hyperlink" Target="https://www.ill.e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18" Type="http://schemas.openxmlformats.org/officeDocument/2006/relationships/image" Target="../media/image22.png"/><Relationship Id="rId3" Type="http://schemas.openxmlformats.org/officeDocument/2006/relationships/image" Target="../media/image8.png"/><Relationship Id="rId21" Type="http://schemas.openxmlformats.org/officeDocument/2006/relationships/image" Target="../media/image25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17" Type="http://schemas.openxmlformats.org/officeDocument/2006/relationships/image" Target="../media/image21.png"/><Relationship Id="rId2" Type="http://schemas.microsoft.com/office/2018/10/relationships/comments" Target="../comments/modernComment_286_C61BE947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hyperlink" Target="https://www.mouser.it/ProductDetail/Microchip-Technology/M2GL025T-1FG484I?qs=pU29NIZ4ZwB4YP82ZZ%2F3mw%3D%3D" TargetMode="External"/><Relationship Id="rId10" Type="http://schemas.openxmlformats.org/officeDocument/2006/relationships/image" Target="../media/image15.svg"/><Relationship Id="rId19" Type="http://schemas.openxmlformats.org/officeDocument/2006/relationships/image" Target="../media/image23.pn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Relationship Id="rId22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273_F5082C5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75732" y="1779104"/>
            <a:ext cx="8339668" cy="156044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Radiation Effects on COTS Microcontrollers: Test Methodology, Qualification Results, and Mitigation Strategies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75731" y="3518453"/>
            <a:ext cx="74506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u="sng" dirty="0"/>
              <a:t>Alessandro</a:t>
            </a:r>
            <a:r>
              <a:rPr lang="pl-PL" sz="2400" i="1" u="sng" dirty="0"/>
              <a:t> </a:t>
            </a:r>
            <a:r>
              <a:rPr lang="en-US" sz="2400" i="1" u="sng" dirty="0"/>
              <a:t>Zimmaro</a:t>
            </a:r>
          </a:p>
          <a:p>
            <a:r>
              <a:rPr lang="en-US" sz="2400" i="1" dirty="0"/>
              <a:t>Rudy Ferraro</a:t>
            </a:r>
          </a:p>
          <a:p>
            <a:r>
              <a:rPr lang="en-US" sz="2400" i="1" dirty="0"/>
              <a:t>Salvatore Danzeca</a:t>
            </a:r>
          </a:p>
          <a:p>
            <a:r>
              <a:rPr lang="en-US" sz="2400" dirty="0"/>
              <a:t>BE-CEM-EPR</a:t>
            </a:r>
            <a:endParaRPr lang="en-GB" sz="24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1BDC87F-8373-457C-88D8-2003C331A0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190066" y="4656065"/>
            <a:ext cx="7450667" cy="43204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/>
              <a:t>06</a:t>
            </a:r>
            <a:r>
              <a:rPr lang="pl-PL" sz="2400" dirty="0"/>
              <a:t>/0</a:t>
            </a:r>
            <a:r>
              <a:rPr lang="en-US" sz="2400" dirty="0"/>
              <a:t>5</a:t>
            </a:r>
            <a:r>
              <a:rPr lang="pl-PL" sz="2400" dirty="0"/>
              <a:t>/202</a:t>
            </a:r>
            <a:r>
              <a:rPr lang="en-US" sz="2400" dirty="0"/>
              <a:t>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D002D-3395-D6CF-04F5-D513A9FD7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Microcontrollers Testing: TID Degradation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4BE06-3416-090E-3BC1-8872ED346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52717-1D84-09C1-7851-84113DC2A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0452C6-5012-5249-6837-9B3F0781E8C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1262219" cy="4821904"/>
          </a:xfrm>
        </p:spPr>
        <p:txBody>
          <a:bodyPr>
            <a:normAutofit/>
          </a:bodyPr>
          <a:lstStyle/>
          <a:p>
            <a:r>
              <a:rPr lang="en-GB" sz="1800" dirty="0"/>
              <a:t>No CPU degradation has been observed on the different References Tested Except on the Apollo 3</a:t>
            </a:r>
          </a:p>
          <a:p>
            <a:r>
              <a:rPr lang="en-GB" sz="1800" dirty="0"/>
              <a:t>No Current consumption increase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346151C-CE99-9B54-10CD-B6C1C64BE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2755236" y="2165788"/>
            <a:ext cx="6878890" cy="417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3214CC-2767-C2B4-20A8-D1E99C5F8962}"/>
              </a:ext>
            </a:extLst>
          </p:cNvPr>
          <p:cNvSpPr txBox="1"/>
          <p:nvPr/>
        </p:nvSpPr>
        <p:spPr>
          <a:xfrm>
            <a:off x="9696497" y="3352760"/>
            <a:ext cx="2175324" cy="83099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SAME54:</a:t>
            </a:r>
          </a:p>
          <a:p>
            <a:r>
              <a:rPr lang="en-GB" sz="1200" dirty="0"/>
              <a:t>Programmability &gt; 580 Gy</a:t>
            </a:r>
          </a:p>
          <a:p>
            <a:r>
              <a:rPr lang="en-GB" sz="1200" dirty="0"/>
              <a:t>@580 Gy Flash Corruption </a:t>
            </a:r>
            <a:r>
              <a:rPr lang="en-GB" sz="1200" dirty="0">
                <a:sym typeface="Wingdings" panose="05000000000000000000" pitchFamily="2" charset="2"/>
              </a:rPr>
              <a:t> Near End of Life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E1DE1B-F90F-B311-1ECF-79AFB2647245}"/>
              </a:ext>
            </a:extLst>
          </p:cNvPr>
          <p:cNvSpPr txBox="1"/>
          <p:nvPr/>
        </p:nvSpPr>
        <p:spPr>
          <a:xfrm>
            <a:off x="9696497" y="2724593"/>
            <a:ext cx="1514213" cy="60016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SAMD21:</a:t>
            </a:r>
          </a:p>
          <a:p>
            <a:r>
              <a:rPr lang="en-GB" sz="1100" b="1" dirty="0">
                <a:solidFill>
                  <a:schemeClr val="accent3"/>
                </a:solidFill>
              </a:rPr>
              <a:t>Longer</a:t>
            </a:r>
            <a:r>
              <a:rPr lang="en-GB" sz="1100" dirty="0"/>
              <a:t> lifetime</a:t>
            </a:r>
          </a:p>
          <a:p>
            <a:r>
              <a:rPr lang="en-GB" sz="1100" dirty="0">
                <a:solidFill>
                  <a:srgbClr val="C00000"/>
                </a:solidFill>
              </a:rPr>
              <a:t>Low</a:t>
            </a:r>
            <a:r>
              <a:rPr lang="en-GB" sz="1100" dirty="0"/>
              <a:t> Programmability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913BCD-9CF7-AD30-6279-AC104F320314}"/>
              </a:ext>
            </a:extLst>
          </p:cNvPr>
          <p:cNvCxnSpPr>
            <a:cxnSpLocks/>
          </p:cNvCxnSpPr>
          <p:nvPr/>
        </p:nvCxnSpPr>
        <p:spPr bwMode="auto">
          <a:xfrm>
            <a:off x="3624043" y="4328719"/>
            <a:ext cx="267982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6550929-5654-A0AF-AE72-0B42C9E5FADA}"/>
              </a:ext>
            </a:extLst>
          </p:cNvPr>
          <p:cNvSpPr txBox="1"/>
          <p:nvPr/>
        </p:nvSpPr>
        <p:spPr>
          <a:xfrm>
            <a:off x="3934437" y="4092701"/>
            <a:ext cx="954142" cy="4616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Flash Not writable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B22DC05-9F9D-99B9-5016-E3A65DBF15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t="94717"/>
          <a:stretch/>
        </p:blipFill>
        <p:spPr bwMode="auto">
          <a:xfrm>
            <a:off x="2755236" y="6140741"/>
            <a:ext cx="6878890" cy="22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307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11BF6-FDD0-335A-1454-3B2A31077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Microcontrollers Testing: CPU SEE Sensitivity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307D79-912C-73A1-6443-EB414A22B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C44DC2-FAD1-66FF-6977-E470EFEEC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20A8ED9-EFB5-27CD-71A0-C807D8BD4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5806625" y="2238612"/>
            <a:ext cx="6100102" cy="382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AF916B64-B44A-B2B3-D67F-BFD5FCA135E2}"/>
              </a:ext>
            </a:extLst>
          </p:cNvPr>
          <p:cNvSpPr txBox="1">
            <a:spLocks/>
          </p:cNvSpPr>
          <p:nvPr/>
        </p:nvSpPr>
        <p:spPr bwMode="auto">
          <a:xfrm>
            <a:off x="609602" y="1245522"/>
            <a:ext cx="10304476" cy="48219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Configuration can impact the sensitivity </a:t>
            </a:r>
            <a:r>
              <a:rPr lang="en-GB" sz="1800" dirty="0">
                <a:sym typeface="Wingdings" panose="05000000000000000000" pitchFamily="2" charset="2"/>
              </a:rPr>
              <a:t> </a:t>
            </a:r>
            <a:r>
              <a:rPr lang="en-GB" sz="1800" dirty="0"/>
              <a:t>Operational cross-section cannot be known from component-level testing data</a:t>
            </a:r>
          </a:p>
          <a:p>
            <a:r>
              <a:rPr lang="en-GB" sz="1800" dirty="0"/>
              <a:t>Usage of cache is not recommended</a:t>
            </a:r>
          </a:p>
          <a:p>
            <a:r>
              <a:rPr lang="en-GB" sz="1800" dirty="0"/>
              <a:t>IWTD allows recovering most failures</a:t>
            </a:r>
          </a:p>
          <a:p>
            <a:pPr lvl="1"/>
            <a:r>
              <a:rPr lang="en-GB" sz="1800" u="sng" dirty="0"/>
              <a:t>Still required additional Mitigation</a:t>
            </a:r>
          </a:p>
          <a:p>
            <a:pPr lvl="1"/>
            <a:r>
              <a:rPr lang="en-GB" sz="1800" dirty="0"/>
              <a:t>Additional Issues:</a:t>
            </a:r>
          </a:p>
          <a:p>
            <a:pPr lvl="1"/>
            <a:r>
              <a:rPr lang="en-GB" sz="1800" dirty="0"/>
              <a:t>IWTD TID </a:t>
            </a:r>
            <a:r>
              <a:rPr lang="en-GB" sz="1800" b="1" dirty="0">
                <a:solidFill>
                  <a:srgbClr val="C00000"/>
                </a:solidFill>
              </a:rPr>
              <a:t>degradation</a:t>
            </a:r>
            <a:r>
              <a:rPr lang="en-GB" sz="1800" dirty="0"/>
              <a:t> (SAMD21)</a:t>
            </a:r>
          </a:p>
          <a:p>
            <a:pPr lvl="1"/>
            <a:r>
              <a:rPr lang="en-GB" sz="1800" b="1" dirty="0">
                <a:solidFill>
                  <a:srgbClr val="C00000"/>
                </a:solidFill>
              </a:rPr>
              <a:t>Permanent</a:t>
            </a:r>
            <a:r>
              <a:rPr lang="en-GB" sz="1800" dirty="0"/>
              <a:t> Failure Induction (SAME54)</a:t>
            </a:r>
          </a:p>
          <a:p>
            <a:pPr lvl="2"/>
            <a:r>
              <a:rPr lang="en-GB" sz="1400" dirty="0">
                <a:sym typeface="Wingdings" panose="05000000000000000000" pitchFamily="2" charset="2"/>
              </a:rPr>
              <a:t>If disabled, Ext RST was restoring MCU functionalities</a:t>
            </a:r>
          </a:p>
          <a:p>
            <a:pPr lvl="2"/>
            <a:r>
              <a:rPr lang="en-GB" sz="1400" dirty="0">
                <a:sym typeface="Wingdings" panose="05000000000000000000" pitchFamily="2" charset="2"/>
              </a:rPr>
              <a:t>SEL can be mitigated only with Power Cycle</a:t>
            </a:r>
            <a:endParaRPr lang="en-GB" sz="14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70E455CE-2B7A-C5B6-C67F-D2429839AF27}"/>
              </a:ext>
            </a:extLst>
          </p:cNvPr>
          <p:cNvSpPr/>
          <p:nvPr/>
        </p:nvSpPr>
        <p:spPr bwMode="auto">
          <a:xfrm rot="5400000">
            <a:off x="6767570" y="5290903"/>
            <a:ext cx="264750" cy="1233182"/>
          </a:xfrm>
          <a:prstGeom prst="rightBrac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C62485-BE3D-6602-6E27-F7D481A9C40B}"/>
              </a:ext>
            </a:extLst>
          </p:cNvPr>
          <p:cNvSpPr txBox="1"/>
          <p:nvPr/>
        </p:nvSpPr>
        <p:spPr>
          <a:xfrm>
            <a:off x="6235981" y="6039869"/>
            <a:ext cx="1535998" cy="307777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Different Config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5EB8F3-F7F5-DBDA-5709-5A87B785ACA0}"/>
              </a:ext>
            </a:extLst>
          </p:cNvPr>
          <p:cNvSpPr txBox="1"/>
          <p:nvPr/>
        </p:nvSpPr>
        <p:spPr>
          <a:xfrm>
            <a:off x="10609232" y="1718854"/>
            <a:ext cx="1460656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1200" dirty="0"/>
              <a:t>Use of Cache</a:t>
            </a:r>
          </a:p>
          <a:p>
            <a:pPr marL="342900" indent="-342900">
              <a:buAutoNum type="arabicParenBoth"/>
            </a:pPr>
            <a:r>
              <a:rPr lang="en-US" sz="1200" dirty="0"/>
              <a:t>Use of ECC</a:t>
            </a:r>
            <a:endParaRPr lang="en-GB" sz="1200" dirty="0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6B935CAD-CD91-625B-AD6B-D037D5858941}"/>
              </a:ext>
            </a:extLst>
          </p:cNvPr>
          <p:cNvSpPr/>
          <p:nvPr/>
        </p:nvSpPr>
        <p:spPr bwMode="auto">
          <a:xfrm rot="5400000">
            <a:off x="9770421" y="5146044"/>
            <a:ext cx="264750" cy="1347773"/>
          </a:xfrm>
          <a:prstGeom prst="rightBrac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25534A-12AC-ACB4-5200-20857991A317}"/>
              </a:ext>
            </a:extLst>
          </p:cNvPr>
          <p:cNvSpPr txBox="1"/>
          <p:nvPr/>
        </p:nvSpPr>
        <p:spPr>
          <a:xfrm>
            <a:off x="9228910" y="6111315"/>
            <a:ext cx="1535998" cy="307777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Different Config</a:t>
            </a:r>
            <a:endParaRPr lang="en-GB" sz="1400" b="1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1FC9DA7-D4D0-152A-59C2-E4E214CEF694}"/>
              </a:ext>
            </a:extLst>
          </p:cNvPr>
          <p:cNvCxnSpPr>
            <a:cxnSpLocks/>
          </p:cNvCxnSpPr>
          <p:nvPr/>
        </p:nvCxnSpPr>
        <p:spPr bwMode="auto">
          <a:xfrm>
            <a:off x="9502346" y="3150973"/>
            <a:ext cx="0" cy="5055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50404EA-DD0C-2D0A-4346-DFAFEC837CBE}"/>
              </a:ext>
            </a:extLst>
          </p:cNvPr>
          <p:cNvSpPr txBox="1"/>
          <p:nvPr/>
        </p:nvSpPr>
        <p:spPr>
          <a:xfrm>
            <a:off x="9502346" y="315769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x10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9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022BF-57E5-B42E-6F2A-413A97E2F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Microcontrollers Testing: SRAM SEE Sensitivity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66A77F-9BEB-9038-B633-BC521423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4EDB89-22DE-E599-79FD-D55F172DA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D61C305-4C24-2617-0270-0E524B3048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0878" y="1245522"/>
            <a:ext cx="5042549" cy="4821904"/>
          </a:xfrm>
        </p:spPr>
        <p:txBody>
          <a:bodyPr>
            <a:normAutofit/>
          </a:bodyPr>
          <a:lstStyle/>
          <a:p>
            <a:r>
              <a:rPr lang="en-US" sz="1800" dirty="0"/>
              <a:t>In terms of SRAM SEE sensitivity, </a:t>
            </a:r>
            <a:r>
              <a:rPr lang="en-GB" sz="1800" dirty="0"/>
              <a:t>SAMD21G18 exhibited the highest sensitivity.</a:t>
            </a:r>
          </a:p>
          <a:p>
            <a:r>
              <a:rPr lang="en-GB" sz="1800" dirty="0"/>
              <a:t>Although the ESP32 and ESP32-S2 share the same 40 nm technology node, the latter demonstrated </a:t>
            </a:r>
            <a:r>
              <a:rPr lang="en-GB" sz="1800" b="1" dirty="0"/>
              <a:t>better</a:t>
            </a:r>
            <a:r>
              <a:rPr lang="en-GB" sz="1800" dirty="0"/>
              <a:t> performance.</a:t>
            </a:r>
          </a:p>
          <a:p>
            <a:r>
              <a:rPr lang="en-GB" sz="1800" dirty="0"/>
              <a:t>ESP32 exhibited similar performance to M2S010 (65 nm) FPGA</a:t>
            </a:r>
          </a:p>
          <a:p>
            <a:r>
              <a:rPr lang="en-GB" sz="1800" dirty="0"/>
              <a:t>When available, such as </a:t>
            </a:r>
            <a:r>
              <a:rPr lang="en-GB" sz="1800" b="1" u="sng" dirty="0"/>
              <a:t>in</a:t>
            </a:r>
            <a:r>
              <a:rPr lang="en-GB" sz="1800" dirty="0"/>
              <a:t> </a:t>
            </a:r>
            <a:r>
              <a:rPr lang="en-GB" sz="1800" b="1" u="sng" dirty="0"/>
              <a:t>SAME54</a:t>
            </a:r>
            <a:r>
              <a:rPr lang="en-GB" sz="1800" dirty="0"/>
              <a:t>, ECC (type SECDED) should be </a:t>
            </a:r>
            <a:r>
              <a:rPr lang="en-GB" sz="1800" b="1" dirty="0"/>
              <a:t>enabled</a:t>
            </a:r>
          </a:p>
          <a:p>
            <a:pPr lvl="1"/>
            <a:r>
              <a:rPr lang="en-GB" sz="1600" u="sng" dirty="0"/>
              <a:t>For this reference, ECC was always successful.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E875971-226D-B1D2-F593-060A970D2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5463830" y="1245522"/>
            <a:ext cx="6795282" cy="403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223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27ED2-3172-7E62-0BBB-98296AD92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Microcontrollers Testing: SEL Sensitivity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634D58-17A2-5EA8-5592-331A3A6A0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E9F1A-2D49-D33D-79BC-E7007BCB8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252984-AEF5-57C1-8029-64DC5C4B25B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On most of the references tested no SEL were experienced except for SAME54 (Test Carried out with 200 MeV Proton Beam)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F1893CA-640F-ABB5-905E-4DFD6564F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2387030" y="1844358"/>
            <a:ext cx="7413708" cy="451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56D5FA-FDE1-BFA6-378E-236BD07F1218}"/>
              </a:ext>
            </a:extLst>
          </p:cNvPr>
          <p:cNvSpPr txBox="1"/>
          <p:nvPr/>
        </p:nvSpPr>
        <p:spPr>
          <a:xfrm>
            <a:off x="5649519" y="3656474"/>
            <a:ext cx="2657676" cy="10156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SAME54:</a:t>
            </a:r>
          </a:p>
          <a:p>
            <a:r>
              <a:rPr lang="en-US" sz="1200" dirty="0"/>
              <a:t>SELs </a:t>
            </a:r>
            <a:r>
              <a:rPr lang="en-US" sz="1200" b="1" dirty="0"/>
              <a:t>observed</a:t>
            </a:r>
            <a:r>
              <a:rPr lang="en-US" sz="1200" dirty="0"/>
              <a:t>: Not destructive and limited to 500 mA</a:t>
            </a:r>
          </a:p>
          <a:p>
            <a:r>
              <a:rPr lang="en-US" sz="1200" dirty="0"/>
              <a:t>If IWTD </a:t>
            </a:r>
            <a:r>
              <a:rPr lang="en-US" sz="1200" b="1" dirty="0">
                <a:solidFill>
                  <a:srgbClr val="C00000"/>
                </a:solidFill>
              </a:rPr>
              <a:t>used </a:t>
            </a:r>
            <a:r>
              <a:rPr lang="en-US" sz="1200" b="1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US" sz="1200" b="1" dirty="0">
                <a:solidFill>
                  <a:srgbClr val="C00000"/>
                </a:solidFill>
              </a:rPr>
              <a:t> cannot</a:t>
            </a:r>
            <a:r>
              <a:rPr lang="en-US" sz="1200" dirty="0"/>
              <a:t> be recovered via External Reset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DD614E-7E02-770B-2F8D-49AEAAD3FEB3}"/>
              </a:ext>
            </a:extLst>
          </p:cNvPr>
          <p:cNvSpPr txBox="1"/>
          <p:nvPr/>
        </p:nvSpPr>
        <p:spPr>
          <a:xfrm>
            <a:off x="2933783" y="3526067"/>
            <a:ext cx="1488848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SAMD21:</a:t>
            </a:r>
          </a:p>
          <a:p>
            <a:r>
              <a:rPr lang="en-US" sz="1200" dirty="0"/>
              <a:t>Extensively tested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24605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DC2AB-811B-322B-9C09-CAADB7103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Schemes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ABBFC1-ACBA-C39D-2614-3DD713BA8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AF9CC-3A34-F532-E211-5226754C3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841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ECA9E-7FFD-B061-7182-B1DDE0514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Mitigation Schemes: Main Failure Detection Mitigation Schemes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56304-6C30-3749-08BF-706BD3EDB81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15</a:t>
            </a:fld>
            <a:endParaRPr lang="en-GB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1EF881-A1FB-562B-1DD7-1CCCE8FBFBD5}"/>
              </a:ext>
            </a:extLst>
          </p:cNvPr>
          <p:cNvSpPr/>
          <p:nvPr/>
        </p:nvSpPr>
        <p:spPr bwMode="auto">
          <a:xfrm>
            <a:off x="4921392" y="4360545"/>
            <a:ext cx="3528392" cy="1584176"/>
          </a:xfrm>
          <a:prstGeom prst="rect">
            <a:avLst/>
          </a:prstGeom>
          <a:noFill/>
          <a:ln w="28575">
            <a:solidFill>
              <a:srgbClr val="254A98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E0935A0B-9ABF-0629-E6EB-EB8FFA3E7306}"/>
              </a:ext>
            </a:extLst>
          </p:cNvPr>
          <p:cNvSpPr txBox="1">
            <a:spLocks/>
          </p:cNvSpPr>
          <p:nvPr/>
        </p:nvSpPr>
        <p:spPr>
          <a:xfrm>
            <a:off x="532674" y="1239046"/>
            <a:ext cx="11323965" cy="4705675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Calibri (Corpo)"/>
              </a:rPr>
              <a:t>An External Watchdog (EXTWTD) used to mitigate failures</a:t>
            </a:r>
          </a:p>
          <a:p>
            <a:pPr marL="0" indent="0">
              <a:buNone/>
            </a:pPr>
            <a:r>
              <a:rPr lang="en-US" sz="1600" dirty="0">
                <a:latin typeface="Calibri (Corpo)"/>
              </a:rPr>
              <a:t>Working principle:</a:t>
            </a:r>
          </a:p>
          <a:p>
            <a:pPr lvl="1"/>
            <a:r>
              <a:rPr lang="en-US" sz="1600" dirty="0">
                <a:latin typeface="Calibri (Corpo)"/>
              </a:rPr>
              <a:t>2 GPIOs are used by the Microcontroller (MCU) to feed EXTWTD </a:t>
            </a:r>
          </a:p>
          <a:p>
            <a:pPr lvl="1"/>
            <a:r>
              <a:rPr lang="en-US" sz="1600" dirty="0">
                <a:latin typeface="Calibri (Corpo)"/>
              </a:rPr>
              <a:t>If the EXTWTD receives no responses, it resets the MCU</a:t>
            </a:r>
          </a:p>
          <a:p>
            <a:pPr marL="0" indent="0">
              <a:buNone/>
            </a:pPr>
            <a:r>
              <a:rPr lang="en-US" sz="1600" dirty="0">
                <a:latin typeface="Calibri (Corpo)"/>
                <a:sym typeface="Wingdings" panose="05000000000000000000" pitchFamily="2" charset="2"/>
              </a:rPr>
              <a:t>Can the </a:t>
            </a:r>
            <a:r>
              <a:rPr lang="en-US" sz="1600" dirty="0">
                <a:latin typeface="Calibri (Corpo)"/>
              </a:rPr>
              <a:t>EXTWTD </a:t>
            </a:r>
            <a:r>
              <a:rPr lang="en-US" sz="1600" dirty="0">
                <a:latin typeface="Calibri (Corpo)"/>
                <a:sym typeface="Wingdings" panose="05000000000000000000" pitchFamily="2" charset="2"/>
              </a:rPr>
              <a:t>mitigate all failures? The answer is </a:t>
            </a:r>
            <a:r>
              <a:rPr lang="en-US" sz="1600" b="1" dirty="0">
                <a:latin typeface="Calibri (Corpo)"/>
                <a:sym typeface="Wingdings" panose="05000000000000000000" pitchFamily="2" charset="2"/>
              </a:rPr>
              <a:t>No!  </a:t>
            </a:r>
            <a:r>
              <a:rPr lang="en-GB" sz="1600" dirty="0">
                <a:latin typeface="Calibri (Corpo)"/>
              </a:rPr>
              <a:t>Software Mitigation Schemes (SMS):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600" dirty="0">
                <a:latin typeface="Calibri (Corpo)"/>
              </a:rPr>
              <a:t>Developed and implemented in </a:t>
            </a:r>
            <a:r>
              <a:rPr lang="en-GB" sz="1600" b="1" dirty="0">
                <a:latin typeface="Calibri (Corpo)"/>
              </a:rPr>
              <a:t>Microcontroller (MCU)</a:t>
            </a:r>
            <a:endParaRPr lang="en-US" sz="1600" dirty="0">
              <a:latin typeface="Calibri (Corpo)"/>
              <a:sym typeface="Wingdings" panose="05000000000000000000" pitchFamily="2" charset="2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41D18CF-9E8B-B30A-7744-520F3F1C4C6F}"/>
              </a:ext>
            </a:extLst>
          </p:cNvPr>
          <p:cNvSpPr/>
          <p:nvPr/>
        </p:nvSpPr>
        <p:spPr bwMode="auto">
          <a:xfrm>
            <a:off x="6975312" y="5067939"/>
            <a:ext cx="144016" cy="144016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5CEC557-1D7C-1C80-8E3B-014B468B9A8A}"/>
              </a:ext>
            </a:extLst>
          </p:cNvPr>
          <p:cNvCxnSpPr>
            <a:cxnSpLocks/>
          </p:cNvCxnSpPr>
          <p:nvPr/>
        </p:nvCxnSpPr>
        <p:spPr bwMode="auto">
          <a:xfrm>
            <a:off x="7004452" y="5136599"/>
            <a:ext cx="623264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94AA6804-A2AF-07B2-2BC4-987CFCCE1201}"/>
              </a:ext>
            </a:extLst>
          </p:cNvPr>
          <p:cNvSpPr/>
          <p:nvPr/>
        </p:nvSpPr>
        <p:spPr bwMode="auto">
          <a:xfrm>
            <a:off x="5792241" y="5346995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3E62F8C-8EBF-5D0B-0D8C-87BA68D1B5CC}"/>
              </a:ext>
            </a:extLst>
          </p:cNvPr>
          <p:cNvCxnSpPr>
            <a:cxnSpLocks/>
          </p:cNvCxnSpPr>
          <p:nvPr/>
        </p:nvCxnSpPr>
        <p:spPr bwMode="auto">
          <a:xfrm>
            <a:off x="5821381" y="5415655"/>
            <a:ext cx="6232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982FB35-F6BC-5134-0988-FE13B23043F8}"/>
              </a:ext>
            </a:extLst>
          </p:cNvPr>
          <p:cNvSpPr txBox="1"/>
          <p:nvPr/>
        </p:nvSpPr>
        <p:spPr>
          <a:xfrm>
            <a:off x="5884387" y="5416969"/>
            <a:ext cx="4972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reset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B4DF21F-1107-9E32-FFA2-34273188F392}"/>
              </a:ext>
            </a:extLst>
          </p:cNvPr>
          <p:cNvSpPr/>
          <p:nvPr/>
        </p:nvSpPr>
        <p:spPr bwMode="auto">
          <a:xfrm>
            <a:off x="5784419" y="4951364"/>
            <a:ext cx="144016" cy="144016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BC99589-2470-40BA-4D03-B20909550C3B}"/>
              </a:ext>
            </a:extLst>
          </p:cNvPr>
          <p:cNvCxnSpPr>
            <a:cxnSpLocks/>
          </p:cNvCxnSpPr>
          <p:nvPr/>
        </p:nvCxnSpPr>
        <p:spPr bwMode="auto">
          <a:xfrm>
            <a:off x="5813559" y="5020024"/>
            <a:ext cx="623264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0CDD8BA3-BCA4-DA86-7422-46375C1658CA}"/>
              </a:ext>
            </a:extLst>
          </p:cNvPr>
          <p:cNvSpPr/>
          <p:nvPr/>
        </p:nvSpPr>
        <p:spPr bwMode="auto">
          <a:xfrm>
            <a:off x="6313926" y="5127862"/>
            <a:ext cx="144016" cy="144016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5B3146E-2EF3-39DA-3334-E0AD28AB1F03}"/>
              </a:ext>
            </a:extLst>
          </p:cNvPr>
          <p:cNvCxnSpPr>
            <a:cxnSpLocks/>
            <a:stCxn id="44" idx="6"/>
          </p:cNvCxnSpPr>
          <p:nvPr/>
        </p:nvCxnSpPr>
        <p:spPr bwMode="auto">
          <a:xfrm flipH="1">
            <a:off x="5780068" y="5199870"/>
            <a:ext cx="677874" cy="669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79327C4-B459-200D-F2FF-C9411C16C84C}"/>
              </a:ext>
            </a:extLst>
          </p:cNvPr>
          <p:cNvSpPr/>
          <p:nvPr/>
        </p:nvSpPr>
        <p:spPr bwMode="auto">
          <a:xfrm>
            <a:off x="8585244" y="4432553"/>
            <a:ext cx="891969" cy="12915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A47E1CD-F2E1-3AE8-54F0-FC5DDE85B9F2}"/>
              </a:ext>
            </a:extLst>
          </p:cNvPr>
          <p:cNvGrpSpPr/>
          <p:nvPr/>
        </p:nvGrpSpPr>
        <p:grpSpPr>
          <a:xfrm>
            <a:off x="7503154" y="4721223"/>
            <a:ext cx="891969" cy="889193"/>
            <a:chOff x="5582744" y="2539807"/>
            <a:chExt cx="891969" cy="889193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B36CE18-48C0-2983-FEAA-F907BE53570C}"/>
                </a:ext>
              </a:extLst>
            </p:cNvPr>
            <p:cNvSpPr/>
            <p:nvPr/>
          </p:nvSpPr>
          <p:spPr bwMode="auto">
            <a:xfrm>
              <a:off x="5582744" y="2539807"/>
              <a:ext cx="891969" cy="8891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1" name="Picture 4">
              <a:extLst>
                <a:ext uri="{FF2B5EF4-FFF2-40B4-BE49-F238E27FC236}">
                  <a16:creationId xmlns:a16="http://schemas.microsoft.com/office/drawing/2014/main" id="{BABA6D15-05ED-1B64-83D6-ACF6F81B71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2744" y="2564904"/>
              <a:ext cx="864096" cy="8640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FA96571-8B51-CC19-54DA-8804DFC03E1C}"/>
              </a:ext>
            </a:extLst>
          </p:cNvPr>
          <p:cNvGrpSpPr/>
          <p:nvPr/>
        </p:nvGrpSpPr>
        <p:grpSpPr>
          <a:xfrm>
            <a:off x="6321171" y="4740807"/>
            <a:ext cx="891969" cy="864097"/>
            <a:chOff x="6366914" y="2780927"/>
            <a:chExt cx="891969" cy="86409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3E3060E-99A6-92E8-FC53-6AF01AE6AAB9}"/>
                </a:ext>
              </a:extLst>
            </p:cNvPr>
            <p:cNvSpPr/>
            <p:nvPr/>
          </p:nvSpPr>
          <p:spPr bwMode="auto">
            <a:xfrm>
              <a:off x="6366914" y="2780927"/>
              <a:ext cx="891969" cy="8640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9" name="Picture 2" descr="Microcontroller flat icon. Colored sign from robotics engineering collection. Creative Microcontroller icon illustration for web design, infographics and more">
              <a:extLst>
                <a:ext uri="{FF2B5EF4-FFF2-40B4-BE49-F238E27FC236}">
                  <a16:creationId xmlns:a16="http://schemas.microsoft.com/office/drawing/2014/main" id="{389FCDA4-9ED7-56C9-1FA6-E7AF5CE258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58" t="24000" r="27859" b="34194"/>
            <a:stretch/>
          </p:blipFill>
          <p:spPr bwMode="auto">
            <a:xfrm>
              <a:off x="6379230" y="2839280"/>
              <a:ext cx="807979" cy="752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154" name="Picture 10">
            <a:extLst>
              <a:ext uri="{FF2B5EF4-FFF2-40B4-BE49-F238E27FC236}">
                <a16:creationId xmlns:a16="http://schemas.microsoft.com/office/drawing/2014/main" id="{41B2E9A2-1DA5-AC35-19FF-16ECE6312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126" y="4270119"/>
            <a:ext cx="699086" cy="69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06B48B15-0046-2A83-F3AE-65464754C4D1}"/>
              </a:ext>
            </a:extLst>
          </p:cNvPr>
          <p:cNvGrpSpPr/>
          <p:nvPr/>
        </p:nvGrpSpPr>
        <p:grpSpPr>
          <a:xfrm>
            <a:off x="5068665" y="4661763"/>
            <a:ext cx="891969" cy="1008112"/>
            <a:chOff x="5825047" y="2564904"/>
            <a:chExt cx="891969" cy="1008112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26277F9-227C-BC1D-9845-1942ACB82D03}"/>
                </a:ext>
              </a:extLst>
            </p:cNvPr>
            <p:cNvSpPr/>
            <p:nvPr/>
          </p:nvSpPr>
          <p:spPr bwMode="auto">
            <a:xfrm>
              <a:off x="5825047" y="2564904"/>
              <a:ext cx="891969" cy="1008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CAEAFE6-0222-3724-7D2B-356F5C81E53B}"/>
                </a:ext>
              </a:extLst>
            </p:cNvPr>
            <p:cNvGrpSpPr/>
            <p:nvPr/>
          </p:nvGrpSpPr>
          <p:grpSpPr>
            <a:xfrm>
              <a:off x="5827936" y="2648594"/>
              <a:ext cx="864096" cy="864096"/>
              <a:chOff x="6852084" y="4404517"/>
              <a:chExt cx="864096" cy="864096"/>
            </a:xfrm>
          </p:grpSpPr>
          <p:pic>
            <p:nvPicPr>
              <p:cNvPr id="60" name="Picture 4">
                <a:extLst>
                  <a:ext uri="{FF2B5EF4-FFF2-40B4-BE49-F238E27FC236}">
                    <a16:creationId xmlns:a16="http://schemas.microsoft.com/office/drawing/2014/main" id="{C3B27A01-4F45-A191-F464-7D1D718017D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2084" y="4404517"/>
                <a:ext cx="864096" cy="8640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" name="Picture 8" descr="Stopwatch timer flat icon for apps and websites">
                <a:extLst>
                  <a:ext uri="{FF2B5EF4-FFF2-40B4-BE49-F238E27FC236}">
                    <a16:creationId xmlns:a16="http://schemas.microsoft.com/office/drawing/2014/main" id="{84B224EA-2988-C968-EE7B-5841615EC9E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68108" y="4620541"/>
                <a:ext cx="432048" cy="4320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B59D6CB-AF5C-C917-3D33-9CFFB35B9ED9}"/>
              </a:ext>
            </a:extLst>
          </p:cNvPr>
          <p:cNvGrpSpPr/>
          <p:nvPr/>
        </p:nvGrpSpPr>
        <p:grpSpPr>
          <a:xfrm>
            <a:off x="3216417" y="4344865"/>
            <a:ext cx="1605007" cy="1200329"/>
            <a:chOff x="5598503" y="2636912"/>
            <a:chExt cx="1536821" cy="1200329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8965F75-FEF2-A156-AC49-5F0079EA0F82}"/>
                </a:ext>
              </a:extLst>
            </p:cNvPr>
            <p:cNvSpPr/>
            <p:nvPr/>
          </p:nvSpPr>
          <p:spPr bwMode="auto">
            <a:xfrm>
              <a:off x="5735960" y="2991413"/>
              <a:ext cx="144016" cy="144016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5889EE3-39D4-8BCB-DD14-B06A74150B1C}"/>
                </a:ext>
              </a:extLst>
            </p:cNvPr>
            <p:cNvSpPr txBox="1"/>
            <p:nvPr/>
          </p:nvSpPr>
          <p:spPr>
            <a:xfrm>
              <a:off x="5598503" y="2636912"/>
              <a:ext cx="1536821" cy="1200329"/>
            </a:xfrm>
            <a:prstGeom prst="rect">
              <a:avLst/>
            </a:prstGeom>
            <a:noFill/>
            <a:ln w="28575">
              <a:solidFill>
                <a:srgbClr val="254A98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Legend:</a:t>
              </a:r>
            </a:p>
            <a:p>
              <a:r>
                <a:rPr lang="en-US" dirty="0"/>
                <a:t>    Data</a:t>
              </a:r>
            </a:p>
            <a:p>
              <a:r>
                <a:rPr lang="en-US" dirty="0"/>
                <a:t>    Confirmed Uplink</a:t>
              </a:r>
              <a:endParaRPr lang="en-GB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0E3050E-D42F-0516-A419-809F7FBE8116}"/>
                </a:ext>
              </a:extLst>
            </p:cNvPr>
            <p:cNvSpPr/>
            <p:nvPr/>
          </p:nvSpPr>
          <p:spPr bwMode="auto">
            <a:xfrm>
              <a:off x="5735960" y="3298312"/>
              <a:ext cx="144016" cy="144016"/>
            </a:xfrm>
            <a:prstGeom prst="ellipse">
              <a:avLst/>
            </a:prstGeom>
            <a:solidFill>
              <a:srgbClr val="254A98"/>
            </a:solidFill>
            <a:ln>
              <a:solidFill>
                <a:srgbClr val="254A9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89277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7037E-6 L 0.04766 3.703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2" presetClass="path" presetSubtype="0" repeatCount="5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44444E-6 L 0.04766 4.44444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59259E-6 L 0.04765 2.59259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0.00023 L -0.04284 0.0013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28" grpId="0" animBg="1"/>
      <p:bldP spid="42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ECA9E-7FFD-B061-7182-B1DDE0514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Software Mitigation Scheme:  </a:t>
            </a:r>
            <a:r>
              <a:rPr lang="en-GB" dirty="0"/>
              <a:t>Software Watchdog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56304-6C30-3749-08BF-706BD3EDB81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16</a:t>
            </a:fld>
            <a:endParaRPr lang="en-GB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1EF881-A1FB-562B-1DD7-1CCCE8FBFBD5}"/>
              </a:ext>
            </a:extLst>
          </p:cNvPr>
          <p:cNvSpPr/>
          <p:nvPr/>
        </p:nvSpPr>
        <p:spPr bwMode="auto">
          <a:xfrm>
            <a:off x="4681242" y="4178457"/>
            <a:ext cx="3528392" cy="1584176"/>
          </a:xfrm>
          <a:prstGeom prst="rect">
            <a:avLst/>
          </a:prstGeom>
          <a:noFill/>
          <a:ln w="28575">
            <a:solidFill>
              <a:srgbClr val="254A98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E0935A0B-9ABF-0629-E6EB-EB8FFA3E7306}"/>
              </a:ext>
            </a:extLst>
          </p:cNvPr>
          <p:cNvSpPr txBox="1">
            <a:spLocks/>
          </p:cNvSpPr>
          <p:nvPr/>
        </p:nvSpPr>
        <p:spPr>
          <a:xfrm>
            <a:off x="532674" y="1239046"/>
            <a:ext cx="11323965" cy="4705675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Calibri (Corpo)"/>
              </a:rPr>
              <a:t>Bitflips in MCU’s SRAM or internal configuration registers </a:t>
            </a:r>
            <a:r>
              <a:rPr lang="en-US" sz="1600" dirty="0">
                <a:latin typeface="Calibri (Corpo)"/>
                <a:sym typeface="Wingdings" panose="05000000000000000000" pitchFamily="2" charset="2"/>
              </a:rPr>
              <a:t> </a:t>
            </a:r>
            <a:r>
              <a:rPr lang="en-US" sz="1600" dirty="0">
                <a:latin typeface="Calibri (Corpo)"/>
              </a:rPr>
              <a:t>the MCU’s malfunctions</a:t>
            </a:r>
          </a:p>
          <a:p>
            <a:pPr marL="0" indent="0">
              <a:buNone/>
            </a:pPr>
            <a:r>
              <a:rPr lang="en-US" sz="1600" dirty="0">
                <a:latin typeface="Calibri (Corpo)"/>
                <a:sym typeface="Wingdings" panose="05000000000000000000" pitchFamily="2" charset="2"/>
              </a:rPr>
              <a:t>An Internal Software Watchdog (MCU-Real Time Clock Based) used to detect such failures</a:t>
            </a:r>
          </a:p>
          <a:p>
            <a:pPr lvl="1"/>
            <a:r>
              <a:rPr lang="en-US" sz="1600" dirty="0">
                <a:latin typeface="Calibri (Corpo)"/>
                <a:sym typeface="Wingdings" panose="05000000000000000000" pitchFamily="2" charset="2"/>
              </a:rPr>
              <a:t>A variable used to store the RTC time when the system wakes up or sleep</a:t>
            </a:r>
          </a:p>
          <a:p>
            <a:pPr lvl="1"/>
            <a:r>
              <a:rPr lang="en-US" sz="1600" dirty="0">
                <a:latin typeface="Calibri (Corpo)"/>
                <a:sym typeface="Wingdings" panose="05000000000000000000" pitchFamily="2" charset="2"/>
              </a:rPr>
              <a:t>MCU does not exit sleep mode or stays awake for longer time? Software Watchdog detects the fault and self-reset the MCU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4AA6804-A2AF-07B2-2BC4-987CFCCE1201}"/>
              </a:ext>
            </a:extLst>
          </p:cNvPr>
          <p:cNvSpPr/>
          <p:nvPr/>
        </p:nvSpPr>
        <p:spPr bwMode="auto">
          <a:xfrm>
            <a:off x="5552091" y="5164907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3E62F8C-8EBF-5D0B-0D8C-87BA68D1B5CC}"/>
              </a:ext>
            </a:extLst>
          </p:cNvPr>
          <p:cNvCxnSpPr>
            <a:cxnSpLocks/>
          </p:cNvCxnSpPr>
          <p:nvPr/>
        </p:nvCxnSpPr>
        <p:spPr bwMode="auto">
          <a:xfrm>
            <a:off x="5581231" y="5233567"/>
            <a:ext cx="6232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982FB35-F6BC-5134-0988-FE13B23043F8}"/>
              </a:ext>
            </a:extLst>
          </p:cNvPr>
          <p:cNvSpPr txBox="1"/>
          <p:nvPr/>
        </p:nvSpPr>
        <p:spPr>
          <a:xfrm>
            <a:off x="5644237" y="5234881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reset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B4DF21F-1107-9E32-FFA2-34273188F392}"/>
              </a:ext>
            </a:extLst>
          </p:cNvPr>
          <p:cNvSpPr/>
          <p:nvPr/>
        </p:nvSpPr>
        <p:spPr bwMode="auto">
          <a:xfrm>
            <a:off x="5544269" y="4769276"/>
            <a:ext cx="144016" cy="144016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BC99589-2470-40BA-4D03-B20909550C3B}"/>
              </a:ext>
            </a:extLst>
          </p:cNvPr>
          <p:cNvCxnSpPr>
            <a:cxnSpLocks/>
          </p:cNvCxnSpPr>
          <p:nvPr/>
        </p:nvCxnSpPr>
        <p:spPr bwMode="auto">
          <a:xfrm>
            <a:off x="5573409" y="4837936"/>
            <a:ext cx="623264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0CDD8BA3-BCA4-DA86-7422-46375C1658CA}"/>
              </a:ext>
            </a:extLst>
          </p:cNvPr>
          <p:cNvSpPr/>
          <p:nvPr/>
        </p:nvSpPr>
        <p:spPr bwMode="auto">
          <a:xfrm>
            <a:off x="6073776" y="4945774"/>
            <a:ext cx="144016" cy="144016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5B3146E-2EF3-39DA-3334-E0AD28AB1F03}"/>
              </a:ext>
            </a:extLst>
          </p:cNvPr>
          <p:cNvCxnSpPr>
            <a:cxnSpLocks/>
            <a:stCxn id="44" idx="6"/>
          </p:cNvCxnSpPr>
          <p:nvPr/>
        </p:nvCxnSpPr>
        <p:spPr bwMode="auto">
          <a:xfrm flipH="1">
            <a:off x="5539918" y="5017782"/>
            <a:ext cx="677874" cy="669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1B6726B1-E191-9215-A0C0-7C21F6A2A270}"/>
              </a:ext>
            </a:extLst>
          </p:cNvPr>
          <p:cNvSpPr/>
          <p:nvPr/>
        </p:nvSpPr>
        <p:spPr bwMode="auto">
          <a:xfrm>
            <a:off x="6724333" y="4909913"/>
            <a:ext cx="144016" cy="144016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02BB83B-3489-906B-351F-75DE81946FDA}"/>
              </a:ext>
            </a:extLst>
          </p:cNvPr>
          <p:cNvCxnSpPr>
            <a:cxnSpLocks/>
          </p:cNvCxnSpPr>
          <p:nvPr/>
        </p:nvCxnSpPr>
        <p:spPr bwMode="auto">
          <a:xfrm>
            <a:off x="6753473" y="4978573"/>
            <a:ext cx="623264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82B6A8A-C739-2CFB-041C-65A29CEBB465}"/>
              </a:ext>
            </a:extLst>
          </p:cNvPr>
          <p:cNvGrpSpPr/>
          <p:nvPr/>
        </p:nvGrpSpPr>
        <p:grpSpPr>
          <a:xfrm>
            <a:off x="2976267" y="4162777"/>
            <a:ext cx="1605007" cy="1200329"/>
            <a:chOff x="5598503" y="2636912"/>
            <a:chExt cx="1536821" cy="12003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745ECC6-80D5-6745-A047-237E5F8B066B}"/>
                </a:ext>
              </a:extLst>
            </p:cNvPr>
            <p:cNvSpPr/>
            <p:nvPr/>
          </p:nvSpPr>
          <p:spPr bwMode="auto">
            <a:xfrm>
              <a:off x="5735960" y="2991413"/>
              <a:ext cx="144016" cy="144016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B4A641-7A2A-FD64-AE95-ACD2BBA1F962}"/>
                </a:ext>
              </a:extLst>
            </p:cNvPr>
            <p:cNvSpPr txBox="1"/>
            <p:nvPr/>
          </p:nvSpPr>
          <p:spPr>
            <a:xfrm>
              <a:off x="5598503" y="2636912"/>
              <a:ext cx="1536821" cy="1200329"/>
            </a:xfrm>
            <a:prstGeom prst="rect">
              <a:avLst/>
            </a:prstGeom>
            <a:noFill/>
            <a:ln w="28575">
              <a:solidFill>
                <a:srgbClr val="254A98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Legend:</a:t>
              </a:r>
            </a:p>
            <a:p>
              <a:r>
                <a:rPr lang="en-US" dirty="0"/>
                <a:t>    Data</a:t>
              </a:r>
            </a:p>
            <a:p>
              <a:r>
                <a:rPr lang="en-US" dirty="0"/>
                <a:t>    Confirmed Uplink</a:t>
              </a:r>
              <a:endParaRPr lang="en-GB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09ADE67-362F-A122-3C63-C2FDF1CD6768}"/>
                </a:ext>
              </a:extLst>
            </p:cNvPr>
            <p:cNvSpPr/>
            <p:nvPr/>
          </p:nvSpPr>
          <p:spPr bwMode="auto">
            <a:xfrm>
              <a:off x="5735960" y="3298312"/>
              <a:ext cx="144016" cy="144016"/>
            </a:xfrm>
            <a:prstGeom prst="ellipse">
              <a:avLst/>
            </a:prstGeom>
            <a:solidFill>
              <a:srgbClr val="254A98"/>
            </a:solidFill>
            <a:ln>
              <a:solidFill>
                <a:srgbClr val="254A9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312F81B6-A285-33AA-6BA6-E69F26A1CC4C}"/>
              </a:ext>
            </a:extLst>
          </p:cNvPr>
          <p:cNvSpPr/>
          <p:nvPr/>
        </p:nvSpPr>
        <p:spPr bwMode="auto">
          <a:xfrm>
            <a:off x="8904026" y="4007184"/>
            <a:ext cx="891969" cy="12915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AB75D07-56A9-A87C-6935-4B30A6DDC25D}"/>
              </a:ext>
            </a:extLst>
          </p:cNvPr>
          <p:cNvGrpSpPr/>
          <p:nvPr/>
        </p:nvGrpSpPr>
        <p:grpSpPr>
          <a:xfrm>
            <a:off x="7263004" y="4539135"/>
            <a:ext cx="891969" cy="889193"/>
            <a:chOff x="5582744" y="2539807"/>
            <a:chExt cx="891969" cy="889193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326A4F3-F482-71E8-18F5-A02DE8686CC4}"/>
                </a:ext>
              </a:extLst>
            </p:cNvPr>
            <p:cNvSpPr/>
            <p:nvPr/>
          </p:nvSpPr>
          <p:spPr bwMode="auto">
            <a:xfrm>
              <a:off x="5582744" y="2539807"/>
              <a:ext cx="891969" cy="8891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0" name="Picture 4">
              <a:extLst>
                <a:ext uri="{FF2B5EF4-FFF2-40B4-BE49-F238E27FC236}">
                  <a16:creationId xmlns:a16="http://schemas.microsoft.com/office/drawing/2014/main" id="{A91B15A9-1D58-ABD7-1E44-572C0101E1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2744" y="2564904"/>
              <a:ext cx="864096" cy="8640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A77695D-4337-5A86-4223-559ED6CF23D6}"/>
              </a:ext>
            </a:extLst>
          </p:cNvPr>
          <p:cNvGrpSpPr/>
          <p:nvPr/>
        </p:nvGrpSpPr>
        <p:grpSpPr>
          <a:xfrm>
            <a:off x="6081021" y="4558719"/>
            <a:ext cx="891969" cy="864097"/>
            <a:chOff x="6366914" y="2780927"/>
            <a:chExt cx="891969" cy="86409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63290AB-B25F-6893-88DA-DBBA4043FA56}"/>
                </a:ext>
              </a:extLst>
            </p:cNvPr>
            <p:cNvSpPr/>
            <p:nvPr/>
          </p:nvSpPr>
          <p:spPr bwMode="auto">
            <a:xfrm>
              <a:off x="6366914" y="2780927"/>
              <a:ext cx="891969" cy="8640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3" name="Picture 2" descr="Microcontroller flat icon. Colored sign from robotics engineering collection. Creative Microcontroller icon illustration for web design, infographics and more">
              <a:extLst>
                <a:ext uri="{FF2B5EF4-FFF2-40B4-BE49-F238E27FC236}">
                  <a16:creationId xmlns:a16="http://schemas.microsoft.com/office/drawing/2014/main" id="{CD3D0B70-A1AB-8AD2-D46E-E535284237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58" t="24000" r="27859" b="34194"/>
            <a:stretch/>
          </p:blipFill>
          <p:spPr bwMode="auto">
            <a:xfrm>
              <a:off x="6379230" y="2839280"/>
              <a:ext cx="807979" cy="752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154" name="Picture 10">
            <a:extLst>
              <a:ext uri="{FF2B5EF4-FFF2-40B4-BE49-F238E27FC236}">
                <a16:creationId xmlns:a16="http://schemas.microsoft.com/office/drawing/2014/main" id="{41B2E9A2-1DA5-AC35-19FF-16ECE6312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976" y="4088031"/>
            <a:ext cx="699086" cy="69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C1BEFE34-372C-8001-CCAE-4E723B5BF633}"/>
              </a:ext>
            </a:extLst>
          </p:cNvPr>
          <p:cNvGrpSpPr/>
          <p:nvPr/>
        </p:nvGrpSpPr>
        <p:grpSpPr>
          <a:xfrm>
            <a:off x="4828515" y="4479675"/>
            <a:ext cx="891969" cy="1008112"/>
            <a:chOff x="5825047" y="2564904"/>
            <a:chExt cx="891969" cy="1008112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DC45464-ECFB-4180-EF65-E0AD2F2D65F3}"/>
                </a:ext>
              </a:extLst>
            </p:cNvPr>
            <p:cNvSpPr/>
            <p:nvPr/>
          </p:nvSpPr>
          <p:spPr bwMode="auto">
            <a:xfrm>
              <a:off x="5825047" y="2564904"/>
              <a:ext cx="891969" cy="1008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4A8E2204-DFDC-0DFB-D5B4-9DEC16848309}"/>
                </a:ext>
              </a:extLst>
            </p:cNvPr>
            <p:cNvGrpSpPr/>
            <p:nvPr/>
          </p:nvGrpSpPr>
          <p:grpSpPr>
            <a:xfrm>
              <a:off x="5827936" y="2648594"/>
              <a:ext cx="864096" cy="864096"/>
              <a:chOff x="6852084" y="4404517"/>
              <a:chExt cx="864096" cy="864096"/>
            </a:xfrm>
          </p:grpSpPr>
          <p:pic>
            <p:nvPicPr>
              <p:cNvPr id="62" name="Picture 4">
                <a:extLst>
                  <a:ext uri="{FF2B5EF4-FFF2-40B4-BE49-F238E27FC236}">
                    <a16:creationId xmlns:a16="http://schemas.microsoft.com/office/drawing/2014/main" id="{7E0151DD-B454-6D9A-6E30-9125E981DB6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2084" y="4404517"/>
                <a:ext cx="864096" cy="8640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8" descr="Stopwatch timer flat icon for apps and websites">
                <a:extLst>
                  <a:ext uri="{FF2B5EF4-FFF2-40B4-BE49-F238E27FC236}">
                    <a16:creationId xmlns:a16="http://schemas.microsoft.com/office/drawing/2014/main" id="{F0F10866-BBBB-64EC-962C-42A5AAEDC6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68108" y="4620541"/>
                <a:ext cx="432048" cy="4320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30904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2.96296E-6 L 0.04765 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0.00023 L -0.04284 0.0013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path" presetSubtype="0" repeatCount="5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1.11111E-6 L 0.04766 1.11111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34" grpId="0" animBg="1"/>
    </p:bldLst>
  </p:timing>
  <p:extLst>
    <p:ext uri="{6950BFC3-D8DA-4A85-94F7-54DA5524770B}">
      <p188:commentRel xmlns:p188="http://schemas.microsoft.com/office/powerpoint/2018/8/main" r:id="rId3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BE20D-1823-EEC5-5C13-11BB8FD01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Software Mitigation Schemes on BatMon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77A403-40E9-087C-2404-CF6CC9E95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6F1F7-7CD6-C9A8-D5CF-EF014A1B9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120EA35-D341-13C6-0A16-B07302E2FE6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2" y="1245522"/>
            <a:ext cx="4420250" cy="4821904"/>
          </a:xfrm>
        </p:spPr>
        <p:txBody>
          <a:bodyPr>
            <a:normAutofit/>
          </a:bodyPr>
          <a:lstStyle/>
          <a:p>
            <a:pPr algn="just"/>
            <a:r>
              <a:rPr lang="en-GB" sz="1800" b="0" i="0" u="sng" dirty="0">
                <a:effectLst/>
                <a:latin typeface="Arial (Body)"/>
                <a:ea typeface="Calibri" panose="020F0502020204030204" pitchFamily="34" charset="0"/>
                <a:cs typeface="Calibri" panose="020F0502020204030204" pitchFamily="34" charset="0"/>
              </a:rPr>
              <a:t>Other protection mechanisms:</a:t>
            </a:r>
          </a:p>
          <a:p>
            <a:pPr marL="577850" lvl="1" indent="-342900" algn="just">
              <a:buFont typeface="Arial" panose="020B0604020202020204" pitchFamily="34" charset="0"/>
              <a:buChar char="•"/>
            </a:pPr>
            <a:r>
              <a:rPr lang="en-GB" sz="1600" b="0" i="0" dirty="0">
                <a:effectLst/>
                <a:latin typeface="Arial (Body)"/>
                <a:ea typeface="Calibri" panose="020F0502020204030204" pitchFamily="34" charset="0"/>
                <a:cs typeface="Calibri" panose="020F0502020204030204" pitchFamily="34" charset="0"/>
              </a:rPr>
              <a:t>A management function via attribute instruction is assigned to all handler function definitions in the code and protects incorrect configurations that could result from SEEs.</a:t>
            </a:r>
          </a:p>
          <a:p>
            <a:pPr marL="577850" lvl="1" indent="-342900" algn="just">
              <a:buFont typeface="Arial" panose="020B0604020202020204" pitchFamily="34" charset="0"/>
              <a:buChar char="•"/>
            </a:pPr>
            <a:r>
              <a:rPr lang="en-GB" sz="1600" b="0" i="0" dirty="0">
                <a:effectLst/>
                <a:latin typeface="Arial (Body)"/>
                <a:ea typeface="Calibri" panose="020F0502020204030204" pitchFamily="34" charset="0"/>
                <a:cs typeface="Calibri" panose="020F0502020204030204" pitchFamily="34" charset="0"/>
              </a:rPr>
              <a:t>TMR applied to critical counters.</a:t>
            </a:r>
          </a:p>
          <a:p>
            <a:pPr marL="577850" lvl="1" indent="-34290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Arial (Body)"/>
                <a:ea typeface="Calibri" panose="020F0502020204030204" pitchFamily="34" charset="0"/>
                <a:cs typeface="Calibri" panose="020F0502020204030204" pitchFamily="34" charset="0"/>
              </a:rPr>
              <a:t>Critical Variables stored internal MCU Flash and are </a:t>
            </a:r>
            <a:r>
              <a:rPr lang="en-GB" sz="1600" b="1" dirty="0">
                <a:latin typeface="Arial (Body)"/>
                <a:ea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en-GB" sz="1600" dirty="0">
                <a:latin typeface="Arial (Body)"/>
                <a:ea typeface="Calibri" panose="020F0502020204030204" pitchFamily="34" charset="0"/>
                <a:cs typeface="Calibri" panose="020F0502020204030204" pitchFamily="34" charset="0"/>
              </a:rPr>
              <a:t> read. </a:t>
            </a:r>
          </a:p>
          <a:p>
            <a:pPr marL="577850" lvl="1" indent="-34290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Arial (Body)"/>
                <a:ea typeface="Calibri" panose="020F0502020204030204" pitchFamily="34" charset="0"/>
                <a:cs typeface="Calibri" panose="020F0502020204030204" pitchFamily="34" charset="0"/>
              </a:rPr>
              <a:t>Protect mechanisms to fault reading are applied.</a:t>
            </a:r>
          </a:p>
          <a:p>
            <a:endParaRPr lang="en-GB" sz="1800" dirty="0">
              <a:latin typeface="Arial (Body)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graph showing the growth of a company&#10;&#10;Description automatically generated with medium confidence">
            <a:extLst>
              <a:ext uri="{FF2B5EF4-FFF2-40B4-BE49-F238E27FC236}">
                <a16:creationId xmlns:a16="http://schemas.microsoft.com/office/drawing/2014/main" id="{E8AAD7DF-75D6-5914-6980-52B39ECD17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063" y="1671394"/>
            <a:ext cx="7185937" cy="4642544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9E46825B-B15C-F308-CE00-F9C40868C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79524">
            <a:off x="6896526" y="1965512"/>
            <a:ext cx="498991" cy="49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9A35FA1A-0EED-7D65-D352-109C5973F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34157">
            <a:off x="9961146" y="4627851"/>
            <a:ext cx="498991" cy="49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2CF3CF95-44C9-A8E8-B0FB-95175E97A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87480">
            <a:off x="9245304" y="2490654"/>
            <a:ext cx="498991" cy="49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D343888-145A-9245-BC08-6BCEEFE04A02}"/>
              </a:ext>
            </a:extLst>
          </p:cNvPr>
          <p:cNvSpPr/>
          <p:nvPr/>
        </p:nvSpPr>
        <p:spPr>
          <a:xfrm>
            <a:off x="6915118" y="2559952"/>
            <a:ext cx="822874" cy="244235"/>
          </a:xfrm>
          <a:prstGeom prst="roundRect">
            <a:avLst/>
          </a:prstGeom>
          <a:solidFill>
            <a:srgbClr val="F7A139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SEFI</a:t>
            </a:r>
            <a:endParaRPr lang="en-GB" sz="2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D88F70C-4651-42C8-B935-79B2B1BE2EFF}"/>
              </a:ext>
            </a:extLst>
          </p:cNvPr>
          <p:cNvSpPr/>
          <p:nvPr/>
        </p:nvSpPr>
        <p:spPr>
          <a:xfrm>
            <a:off x="10319758" y="4285304"/>
            <a:ext cx="822874" cy="244235"/>
          </a:xfrm>
          <a:prstGeom prst="roundRect">
            <a:avLst/>
          </a:prstGeom>
          <a:solidFill>
            <a:srgbClr val="F7A139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SEFI</a:t>
            </a:r>
            <a:endParaRPr lang="en-GB" sz="2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B6B8417-2661-CC6B-9536-0F3F826834D5}"/>
              </a:ext>
            </a:extLst>
          </p:cNvPr>
          <p:cNvSpPr/>
          <p:nvPr/>
        </p:nvSpPr>
        <p:spPr>
          <a:xfrm>
            <a:off x="9505362" y="3091757"/>
            <a:ext cx="822874" cy="244235"/>
          </a:xfrm>
          <a:prstGeom prst="roundRect">
            <a:avLst/>
          </a:prstGeom>
          <a:solidFill>
            <a:srgbClr val="F7A139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SEFI</a:t>
            </a:r>
            <a:endParaRPr lang="en-GB" sz="22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6FC4D52-73C7-C0FE-4640-5819BF33F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09828"/>
              </p:ext>
            </p:extLst>
          </p:nvPr>
        </p:nvGraphicFramePr>
        <p:xfrm>
          <a:off x="152672" y="4672872"/>
          <a:ext cx="5063136" cy="1517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525">
                  <a:extLst>
                    <a:ext uri="{9D8B030D-6E8A-4147-A177-3AD203B41FA5}">
                      <a16:colId xmlns:a16="http://schemas.microsoft.com/office/drawing/2014/main" val="3837082057"/>
                    </a:ext>
                  </a:extLst>
                </a:gridCol>
                <a:gridCol w="1366839">
                  <a:extLst>
                    <a:ext uri="{9D8B030D-6E8A-4147-A177-3AD203B41FA5}">
                      <a16:colId xmlns:a16="http://schemas.microsoft.com/office/drawing/2014/main" val="2300282820"/>
                    </a:ext>
                  </a:extLst>
                </a:gridCol>
                <a:gridCol w="1273886">
                  <a:extLst>
                    <a:ext uri="{9D8B030D-6E8A-4147-A177-3AD203B41FA5}">
                      <a16:colId xmlns:a16="http://schemas.microsoft.com/office/drawing/2014/main" val="687809962"/>
                    </a:ext>
                  </a:extLst>
                </a:gridCol>
                <a:gridCol w="1273886">
                  <a:extLst>
                    <a:ext uri="{9D8B030D-6E8A-4147-A177-3AD203B41FA5}">
                      <a16:colId xmlns:a16="http://schemas.microsoft.com/office/drawing/2014/main" val="600824535"/>
                    </a:ext>
                  </a:extLst>
                </a:gridCol>
              </a:tblGrid>
              <a:tr h="83634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Device</a:t>
                      </a:r>
                    </a:p>
                  </a:txBody>
                  <a:tcPr anchor="ctr">
                    <a:solidFill>
                      <a:srgbClr val="8AA6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Downtime Period</a:t>
                      </a:r>
                    </a:p>
                    <a:p>
                      <a:pPr algn="ctr"/>
                      <a:r>
                        <a:rPr lang="en-US" sz="1600" dirty="0"/>
                        <a:t>[Minute]</a:t>
                      </a:r>
                      <a:endParaRPr lang="en-GB" sz="1600" dirty="0"/>
                    </a:p>
                  </a:txBody>
                  <a:tcPr anchor="ctr">
                    <a:solidFill>
                      <a:srgbClr val="658B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Downtime/Uptime</a:t>
                      </a:r>
                    </a:p>
                    <a:p>
                      <a:pPr algn="ctr"/>
                      <a:r>
                        <a:rPr lang="en-US" sz="1600" dirty="0"/>
                        <a:t>[%]</a:t>
                      </a:r>
                      <a:endParaRPr lang="en-GB" sz="1600" dirty="0"/>
                    </a:p>
                  </a:txBody>
                  <a:tcPr anchor="ctr">
                    <a:solidFill>
                      <a:srgbClr val="4652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Mitigation Used</a:t>
                      </a:r>
                      <a:endParaRPr lang="en-GB" sz="1600" dirty="0"/>
                    </a:p>
                  </a:txBody>
                  <a:tcPr anchor="ctr">
                    <a:solidFill>
                      <a:srgbClr val="46525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284199"/>
                  </a:ext>
                </a:extLst>
              </a:tr>
              <a:tr h="340733"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>
                          <a:solidFill>
                            <a:srgbClr val="237BB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BatMon 1</a:t>
                      </a:r>
                      <a:endParaRPr lang="en-GB" sz="1600" b="1" dirty="0">
                        <a:solidFill>
                          <a:srgbClr val="237BB7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237BB7"/>
                          </a:solidFill>
                        </a:rPr>
                        <a:t>187</a:t>
                      </a:r>
                      <a:endParaRPr lang="en-GB" sz="1600" dirty="0">
                        <a:solidFill>
                          <a:srgbClr val="237BB7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rgbClr val="237BB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2.58</a:t>
                      </a:r>
                      <a:endParaRPr lang="en-GB" sz="1600" dirty="0">
                        <a:solidFill>
                          <a:srgbClr val="237BB7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237BB7"/>
                          </a:solidFill>
                        </a:rPr>
                        <a:t>All</a:t>
                      </a:r>
                      <a:endParaRPr lang="en-GB" sz="1600" dirty="0">
                        <a:solidFill>
                          <a:srgbClr val="237BB7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7289648"/>
                  </a:ext>
                </a:extLst>
              </a:tr>
              <a:tr h="34073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D32428"/>
                          </a:solidFill>
                        </a:rPr>
                        <a:t>BatMon 2</a:t>
                      </a:r>
                      <a:endParaRPr lang="en-GB" sz="1600" b="1" dirty="0">
                        <a:solidFill>
                          <a:srgbClr val="D3242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D32428"/>
                          </a:solidFill>
                        </a:rPr>
                        <a:t>3517</a:t>
                      </a:r>
                      <a:endParaRPr lang="en-GB" sz="1600" dirty="0">
                        <a:solidFill>
                          <a:srgbClr val="D3242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D32428"/>
                          </a:solidFill>
                        </a:rPr>
                        <a:t>48.82</a:t>
                      </a:r>
                      <a:endParaRPr lang="en-GB" sz="1600" dirty="0">
                        <a:solidFill>
                          <a:srgbClr val="D3242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D32428"/>
                          </a:solidFill>
                        </a:rPr>
                        <a:t>Ext </a:t>
                      </a:r>
                      <a:r>
                        <a:rPr lang="en-US" sz="1600" dirty="0" err="1">
                          <a:solidFill>
                            <a:srgbClr val="D32428"/>
                          </a:solidFill>
                        </a:rPr>
                        <a:t>Wtd</a:t>
                      </a:r>
                      <a:endParaRPr lang="en-GB" sz="1600" dirty="0">
                        <a:solidFill>
                          <a:srgbClr val="D32428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1494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64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9632-4DA3-8557-8115-E2339F349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173232-E03A-ADD3-2C16-16C0F49FE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C1CA37-A18B-5934-71C4-5A28126DF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850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91320-09F7-360A-5DCD-AA80E1ADE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456439-6958-6227-CE6B-1E08155CD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06/05/25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3889C-FB3B-2AEA-C97A-9AA83FF12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3E01AA3-8043-3C8E-D843-1F5CEB101C2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rtl="0"/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Pros. and Limit. of using microcontrollers within the accelerator environment have been outlined. </a:t>
            </a:r>
          </a:p>
          <a:p>
            <a:pPr rtl="0"/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Both cumulative and stochastic radiation effects on microcontrollers have been discussed.</a:t>
            </a:r>
          </a:p>
          <a:p>
            <a:pPr rtl="0"/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test strategy for MCU qualification has been presented.</a:t>
            </a:r>
          </a:p>
          <a:p>
            <a:pPr rtl="0"/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Results from various tested references have been compared and analyzed. </a:t>
            </a:r>
          </a:p>
          <a:p>
            <a:pPr lvl="1" rtl="0"/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SAMD21 currently represents the best parts both in terms of TID and Single Event Latch-up (SEL) Sensitivity.</a:t>
            </a:r>
          </a:p>
          <a:p>
            <a:pPr lvl="1" rtl="0"/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use of the SAME54 is limited due to non-destructive SEL.</a:t>
            </a:r>
          </a:p>
          <a:p>
            <a:pPr lvl="1" rtl="0"/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proposed test strategy, thanks to its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enhanced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observability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allowed identification of the root cause of permanent failures in the SAME54 (internal watchdog Reset triggered following SEL).</a:t>
            </a:r>
          </a:p>
          <a:p>
            <a:pPr lvl="1" rtl="0"/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It has been demonstrated that the use of an external watchdog (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ExtWTD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is always necessary.</a:t>
            </a:r>
          </a:p>
          <a:p>
            <a:pPr rtl="0"/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Mitigation schemes developed by the EPR section and currently adopted in the BatMon design provide alternatives to relying solely on the internal watchdog (IWTD).</a:t>
            </a:r>
          </a:p>
          <a:p>
            <a:pPr rtl="0"/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Further tests are planned to investigate new references to expand the available resources.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rtl="0"/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rtl="0"/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rtl="0"/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rtl="0"/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rtl="0"/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rtl="0"/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808637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D345B-C5A2-EEA7-FEF5-71AACDA23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36F4E5-5316-7EC9-AC9A-A4CC2338E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50CF4A-6E23-F5FC-A47A-3B64F002F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A02BA7-D3B0-99E0-D057-E1F6EE274B0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Radiation Effects on Microcontrollers</a:t>
            </a:r>
          </a:p>
          <a:p>
            <a:r>
              <a:rPr lang="en-US" dirty="0"/>
              <a:t>Microcontrollers Testing Results</a:t>
            </a:r>
          </a:p>
          <a:p>
            <a:r>
              <a:rPr lang="en-US" dirty="0"/>
              <a:t>Mitigation Schemes</a:t>
            </a:r>
          </a:p>
          <a:p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331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5519936" y="3314700"/>
            <a:ext cx="6264696" cy="798377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your attention!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9F252-9EF3-FE53-ABB6-EB008D8E2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E567A-7745-B4D6-36A6-1BC19F0CF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Technique for Hard/Soft Errors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C265BA-57EA-933C-757C-02A5309B1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E6A98-1AA7-DA41-F7D3-D13892FF9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AC91100-E007-8234-C58C-DC73C87F780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1395045" cy="4821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Arial (Body)"/>
              </a:rPr>
              <a:t>An External Watchdog (EXTWTD) used to mitigate failures</a:t>
            </a:r>
          </a:p>
          <a:p>
            <a:pPr marL="0" indent="0">
              <a:buNone/>
            </a:pPr>
            <a:r>
              <a:rPr lang="en-US" sz="1800" dirty="0">
                <a:latin typeface="Arial (Body)"/>
              </a:rPr>
              <a:t>Working principle:</a:t>
            </a:r>
          </a:p>
          <a:p>
            <a:pPr lvl="1"/>
            <a:r>
              <a:rPr lang="en-US" sz="1800" dirty="0">
                <a:latin typeface="Arial (Body)"/>
              </a:rPr>
              <a:t>2 GPIOs are used by the Microcontroller (MCU) to feed EXTWTD  </a:t>
            </a:r>
            <a:r>
              <a:rPr lang="en-US" sz="1800" dirty="0">
                <a:latin typeface="Arial (Body)"/>
                <a:sym typeface="Wingdings" panose="05000000000000000000" pitchFamily="2" charset="2"/>
              </a:rPr>
              <a:t></a:t>
            </a:r>
            <a:r>
              <a:rPr lang="en-US" sz="1800" dirty="0">
                <a:latin typeface="Arial (Body)"/>
              </a:rPr>
              <a:t>If the EXTWTD receives no responses, it resets the MCU</a:t>
            </a:r>
          </a:p>
          <a:p>
            <a:pPr marL="0" indent="0">
              <a:buNone/>
            </a:pPr>
            <a:r>
              <a:rPr lang="en-US" sz="1800" dirty="0">
                <a:latin typeface="Arial (Body)"/>
                <a:sym typeface="Wingdings" panose="05000000000000000000" pitchFamily="2" charset="2"/>
              </a:rPr>
              <a:t>Can the </a:t>
            </a:r>
            <a:r>
              <a:rPr lang="en-US" sz="1800" dirty="0">
                <a:latin typeface="Arial (Body)"/>
              </a:rPr>
              <a:t>Ext WTD </a:t>
            </a:r>
            <a:r>
              <a:rPr lang="en-US" sz="1800" dirty="0">
                <a:latin typeface="Arial (Body)"/>
                <a:sym typeface="Wingdings" panose="05000000000000000000" pitchFamily="2" charset="2"/>
              </a:rPr>
              <a:t>mitigate all failures? The answer is </a:t>
            </a:r>
            <a:r>
              <a:rPr lang="en-US" sz="1800" b="1" dirty="0">
                <a:latin typeface="Arial (Body)"/>
                <a:sym typeface="Wingdings" panose="05000000000000000000" pitchFamily="2" charset="2"/>
              </a:rPr>
              <a:t>No!</a:t>
            </a:r>
            <a:endParaRPr lang="en-GB" sz="3200" dirty="0">
              <a:latin typeface="Arial (Body)"/>
            </a:endParaRPr>
          </a:p>
        </p:txBody>
      </p:sp>
      <p:pic>
        <p:nvPicPr>
          <p:cNvPr id="10" name="Picture 9" descr="A blueprint of a diagram&#10;&#10;Description automatically generated">
            <a:extLst>
              <a:ext uri="{FF2B5EF4-FFF2-40B4-BE49-F238E27FC236}">
                <a16:creationId xmlns:a16="http://schemas.microsoft.com/office/drawing/2014/main" id="{4EBE0252-16AD-6062-968E-860E25062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3875"/>
            <a:ext cx="13002072" cy="32180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4CA997-02D1-44C9-773F-6E6EC7377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79524">
            <a:off x="7450260" y="3608487"/>
            <a:ext cx="498991" cy="49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0F3DE55-D3D3-8C4F-73CE-49351FAB0BC5}"/>
              </a:ext>
            </a:extLst>
          </p:cNvPr>
          <p:cNvSpPr/>
          <p:nvPr/>
        </p:nvSpPr>
        <p:spPr>
          <a:xfrm>
            <a:off x="7699755" y="4237668"/>
            <a:ext cx="822874" cy="244235"/>
          </a:xfrm>
          <a:prstGeom prst="roundRect">
            <a:avLst/>
          </a:prstGeom>
          <a:solidFill>
            <a:srgbClr val="F7A139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SEFI</a:t>
            </a:r>
            <a:endParaRPr lang="en-GB" sz="2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3F43AF-9B65-DABA-2981-3E1A934C254E}"/>
              </a:ext>
            </a:extLst>
          </p:cNvPr>
          <p:cNvCxnSpPr/>
          <p:nvPr/>
        </p:nvCxnSpPr>
        <p:spPr bwMode="auto">
          <a:xfrm flipV="1">
            <a:off x="8522629" y="5080090"/>
            <a:ext cx="226502" cy="19457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71E17D8-B5DB-8085-C34A-59F69E90052E}"/>
              </a:ext>
            </a:extLst>
          </p:cNvPr>
          <p:cNvSpPr/>
          <p:nvPr/>
        </p:nvSpPr>
        <p:spPr>
          <a:xfrm>
            <a:off x="8749130" y="4957972"/>
            <a:ext cx="1124711" cy="44453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+mj-lt"/>
              </a:rPr>
              <a:t>No Response</a:t>
            </a:r>
            <a:endParaRPr lang="en-GB" sz="14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998310A-5003-9D95-D09E-2ACBBCC6AF81}"/>
              </a:ext>
            </a:extLst>
          </p:cNvPr>
          <p:cNvCxnSpPr>
            <a:cxnSpLocks/>
          </p:cNvCxnSpPr>
          <p:nvPr/>
        </p:nvCxnSpPr>
        <p:spPr bwMode="auto">
          <a:xfrm>
            <a:off x="3263317" y="3296873"/>
            <a:ext cx="0" cy="9099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B7A32D9-4D6C-0841-D700-795D690B37DA}"/>
              </a:ext>
            </a:extLst>
          </p:cNvPr>
          <p:cNvSpPr/>
          <p:nvPr/>
        </p:nvSpPr>
        <p:spPr>
          <a:xfrm>
            <a:off x="2676899" y="4206786"/>
            <a:ext cx="2767556" cy="87330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+mj-lt"/>
              </a:rPr>
              <a:t>In normal conditions system passes through two operating modes feeding the Ext WTD.</a:t>
            </a:r>
            <a:endParaRPr lang="en-GB" sz="14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77332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5E263-D4C7-1B78-E76D-492330601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12BFDD-022D-EB76-02A4-B561306C8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Technique for Hard/Soft Errors</a:t>
            </a:r>
            <a:endParaRPr lang="pl-PL" dirty="0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084DEFF-7FC6-AAAB-DCD7-7D0396CD6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093BF3B-919E-65B7-1F6D-055D5F929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D03291C5-3C04-C344-9504-F6188D3DFC2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Arial (Body)"/>
              </a:rPr>
              <a:t>Bitflips in MCU’s SRAM or internal configuration register </a:t>
            </a:r>
            <a:r>
              <a:rPr lang="en-US" sz="1800" dirty="0">
                <a:latin typeface="Arial (Body)"/>
                <a:sym typeface="Wingdings" panose="05000000000000000000" pitchFamily="2" charset="2"/>
              </a:rPr>
              <a:t> </a:t>
            </a:r>
            <a:r>
              <a:rPr lang="en-US" sz="1800" dirty="0">
                <a:latin typeface="Arial (Body)"/>
              </a:rPr>
              <a:t>the MCU’s malfunctions</a:t>
            </a:r>
          </a:p>
          <a:p>
            <a:pPr marL="0" indent="0">
              <a:buNone/>
            </a:pPr>
            <a:r>
              <a:rPr lang="en-US" sz="1800" dirty="0">
                <a:latin typeface="Arial (Body)"/>
                <a:sym typeface="Wingdings" panose="05000000000000000000" pitchFamily="2" charset="2"/>
              </a:rPr>
              <a:t>An Internal Software Watchdog (MCU-Real Time Clock Based) used to detect such failures</a:t>
            </a:r>
          </a:p>
          <a:p>
            <a:pPr lvl="1"/>
            <a:r>
              <a:rPr lang="en-US" sz="1800" dirty="0">
                <a:latin typeface="Arial (Body)"/>
                <a:sym typeface="Wingdings" panose="05000000000000000000" pitchFamily="2" charset="2"/>
              </a:rPr>
              <a:t>A variable used to store the RTC time when the system wakes up or sleep</a:t>
            </a:r>
          </a:p>
          <a:p>
            <a:pPr lvl="1"/>
            <a:r>
              <a:rPr lang="en-US" sz="1800" dirty="0">
                <a:latin typeface="Arial (Body)"/>
                <a:sym typeface="Wingdings" panose="05000000000000000000" pitchFamily="2" charset="2"/>
              </a:rPr>
              <a:t>MCU does not exit sleep mode or stays awake for longer time? Software Watchdog detects the fault and self-reset the MCU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A8818934-D924-DFC7-84C6-CE450BB3E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25" y="2993489"/>
            <a:ext cx="14505465" cy="3218400"/>
          </a:xfrm>
          <a:prstGeom prst="rect">
            <a:avLst/>
          </a:prstGeom>
          <a:ln>
            <a:noFill/>
          </a:ln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56B8CFF7-D15C-759E-FCE0-4A8466B37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79524">
            <a:off x="7276860" y="3642011"/>
            <a:ext cx="498991" cy="49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EE4DE9E-30B8-6131-14AD-0C9A9D6C3A26}"/>
              </a:ext>
            </a:extLst>
          </p:cNvPr>
          <p:cNvSpPr/>
          <p:nvPr/>
        </p:nvSpPr>
        <p:spPr>
          <a:xfrm>
            <a:off x="7526355" y="4240311"/>
            <a:ext cx="822874" cy="244235"/>
          </a:xfrm>
          <a:prstGeom prst="roundRect">
            <a:avLst/>
          </a:prstGeom>
          <a:solidFill>
            <a:srgbClr val="F7A139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SEFI</a:t>
            </a:r>
            <a:endParaRPr lang="en-GB" sz="2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03BBC56-8B4F-7FE1-046F-BF1211B23057}"/>
              </a:ext>
            </a:extLst>
          </p:cNvPr>
          <p:cNvCxnSpPr/>
          <p:nvPr/>
        </p:nvCxnSpPr>
        <p:spPr bwMode="auto">
          <a:xfrm flipV="1">
            <a:off x="8314011" y="4981446"/>
            <a:ext cx="226502" cy="19457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58F497D-E210-2965-F7D2-43705014AFD1}"/>
              </a:ext>
            </a:extLst>
          </p:cNvPr>
          <p:cNvSpPr/>
          <p:nvPr/>
        </p:nvSpPr>
        <p:spPr>
          <a:xfrm>
            <a:off x="8540512" y="4859328"/>
            <a:ext cx="1124711" cy="5955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+mj-lt"/>
              </a:rPr>
              <a:t>Ext WTD still fed by MCU</a:t>
            </a:r>
            <a:endParaRPr lang="en-GB" sz="14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76E221D-3ADF-45C1-0109-22E3078C4341}"/>
              </a:ext>
            </a:extLst>
          </p:cNvPr>
          <p:cNvCxnSpPr/>
          <p:nvPr/>
        </p:nvCxnSpPr>
        <p:spPr bwMode="auto">
          <a:xfrm flipV="1">
            <a:off x="10050824" y="3753710"/>
            <a:ext cx="226502" cy="19457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27A98FA-501E-0D7A-EB5D-C589BFE5E274}"/>
              </a:ext>
            </a:extLst>
          </p:cNvPr>
          <p:cNvSpPr/>
          <p:nvPr/>
        </p:nvSpPr>
        <p:spPr>
          <a:xfrm>
            <a:off x="9958543" y="3158170"/>
            <a:ext cx="1124711" cy="5955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+mj-lt"/>
              </a:rPr>
              <a:t>SWTD Timeout</a:t>
            </a:r>
            <a:endParaRPr lang="en-GB" sz="14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83619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01E6-20DB-ADCC-19DB-802DE7104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Effects on Microcontrollers: Test Facility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96B38F-2260-E69A-2F48-CA6E2B482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DF18A8-0334-D3C3-8F2C-CD772C15F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22F77E-69DD-64F6-5EFF-0381CCF197E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1307460" cy="4821904"/>
          </a:xfrm>
        </p:spPr>
        <p:txBody>
          <a:bodyPr>
            <a:normAutofit/>
          </a:bodyPr>
          <a:lstStyle/>
          <a:p>
            <a:r>
              <a:rPr lang="en-US" sz="1800" dirty="0"/>
              <a:t>Testing Microcontrollers can be trivial, requiring several qualification campaigns.</a:t>
            </a:r>
          </a:p>
          <a:p>
            <a:r>
              <a:rPr lang="en-US" sz="1800" dirty="0"/>
              <a:t>In terms of R2E effects, PSI Allows complete qualification of Microcontrollers</a:t>
            </a:r>
          </a:p>
          <a:p>
            <a:r>
              <a:rPr lang="en-US" sz="1800" dirty="0"/>
              <a:t>However:</a:t>
            </a:r>
          </a:p>
          <a:p>
            <a:pPr lvl="1"/>
            <a:r>
              <a:rPr lang="en-US" sz="1800" dirty="0"/>
              <a:t>If </a:t>
            </a:r>
            <a:r>
              <a:rPr lang="en-US" sz="1800" b="1" dirty="0">
                <a:solidFill>
                  <a:srgbClr val="C00000"/>
                </a:solidFill>
              </a:rPr>
              <a:t>B10</a:t>
            </a:r>
            <a:r>
              <a:rPr lang="en-US" sz="1800" dirty="0"/>
              <a:t>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b="1" dirty="0">
                <a:sym typeface="Wingdings" panose="05000000000000000000" pitchFamily="2" charset="2"/>
              </a:rPr>
              <a:t>SEEs</a:t>
            </a:r>
            <a:r>
              <a:rPr lang="en-US" sz="1800" dirty="0">
                <a:sym typeface="Wingdings" panose="05000000000000000000" pitchFamily="2" charset="2"/>
              </a:rPr>
              <a:t> From </a:t>
            </a:r>
            <a:r>
              <a:rPr lang="en-US" sz="1800" b="1" dirty="0">
                <a:sym typeface="Wingdings" panose="05000000000000000000" pitchFamily="2" charset="2"/>
              </a:rPr>
              <a:t>Th</a:t>
            </a:r>
            <a:r>
              <a:rPr lang="en-US" sz="1800" dirty="0">
                <a:sym typeface="Wingdings" panose="05000000000000000000" pitchFamily="2" charset="2"/>
              </a:rPr>
              <a:t>  </a:t>
            </a:r>
            <a:r>
              <a:rPr lang="en-US" sz="1800" u="sng" dirty="0">
                <a:sym typeface="Wingdings" panose="05000000000000000000" pitchFamily="2" charset="2"/>
              </a:rPr>
              <a:t>Test required at ILL </a:t>
            </a:r>
          </a:p>
          <a:p>
            <a:pPr lvl="1"/>
            <a:r>
              <a:rPr lang="en-US" sz="1800" u="sng" dirty="0">
                <a:sym typeface="Wingdings" panose="05000000000000000000" pitchFamily="2" charset="2"/>
              </a:rPr>
              <a:t>Alternative solution: CHARM 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LDR Effects should be assessed  CO60</a:t>
            </a:r>
          </a:p>
          <a:p>
            <a:pPr lvl="1"/>
            <a:endParaRPr lang="en-GB" sz="1800" dirty="0"/>
          </a:p>
        </p:txBody>
      </p:sp>
      <p:cxnSp>
        <p:nvCxnSpPr>
          <p:cNvPr id="7" name="Connecteur droit 8">
            <a:extLst>
              <a:ext uri="{FF2B5EF4-FFF2-40B4-BE49-F238E27FC236}">
                <a16:creationId xmlns:a16="http://schemas.microsoft.com/office/drawing/2014/main" id="{78E6CFA3-4705-BDB1-84E2-7990EF80D894}"/>
              </a:ext>
            </a:extLst>
          </p:cNvPr>
          <p:cNvCxnSpPr>
            <a:cxnSpLocks/>
          </p:cNvCxnSpPr>
          <p:nvPr/>
        </p:nvCxnSpPr>
        <p:spPr>
          <a:xfrm>
            <a:off x="5524107" y="4842035"/>
            <a:ext cx="0" cy="1253298"/>
          </a:xfrm>
          <a:prstGeom prst="line">
            <a:avLst/>
          </a:prstGeom>
          <a:ln w="57150">
            <a:solidFill>
              <a:srgbClr val="40404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1">
            <a:extLst>
              <a:ext uri="{FF2B5EF4-FFF2-40B4-BE49-F238E27FC236}">
                <a16:creationId xmlns:a16="http://schemas.microsoft.com/office/drawing/2014/main" id="{02D7828A-27E6-D978-8525-4F60417D69F6}"/>
              </a:ext>
            </a:extLst>
          </p:cNvPr>
          <p:cNvSpPr txBox="1"/>
          <p:nvPr/>
        </p:nvSpPr>
        <p:spPr>
          <a:xfrm>
            <a:off x="5573573" y="5277801"/>
            <a:ext cx="1778876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200" b="1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CERN Cobalt 60 Facility</a:t>
            </a:r>
          </a:p>
          <a:p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Geneva, Switzerland</a:t>
            </a:r>
          </a:p>
          <a:p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100 </a:t>
            </a:r>
            <a:r>
              <a:rPr lang="en-GB" sz="1200" dirty="0" err="1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Tbcq</a:t>
            </a: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 Co60 Source</a:t>
            </a:r>
          </a:p>
          <a:p>
            <a:pPr>
              <a:spcBef>
                <a:spcPts val="600"/>
              </a:spcBef>
            </a:pPr>
            <a:endParaRPr lang="en-GB" sz="1200" b="1" dirty="0">
              <a:solidFill>
                <a:srgbClr val="40404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Domine" panose="02040503040403060204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4CA54C4-D3E4-1ACD-3793-9122FB3C45F5}"/>
              </a:ext>
            </a:extLst>
          </p:cNvPr>
          <p:cNvSpPr txBox="1"/>
          <p:nvPr/>
        </p:nvSpPr>
        <p:spPr>
          <a:xfrm>
            <a:off x="7747934" y="5842253"/>
            <a:ext cx="197723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200" b="1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  <a:hlinkClick r:id="rId3"/>
              </a:rPr>
              <a:t>https://www.psi.ch/en/pif</a:t>
            </a:r>
            <a:endParaRPr lang="en-GB" sz="1200" b="1" dirty="0">
              <a:solidFill>
                <a:srgbClr val="40404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Domine" panose="02040503040403060204"/>
            </a:endParaRPr>
          </a:p>
        </p:txBody>
      </p:sp>
      <p:cxnSp>
        <p:nvCxnSpPr>
          <p:cNvPr id="13" name="Connecteur droit 8">
            <a:extLst>
              <a:ext uri="{FF2B5EF4-FFF2-40B4-BE49-F238E27FC236}">
                <a16:creationId xmlns:a16="http://schemas.microsoft.com/office/drawing/2014/main" id="{61AED734-2115-55D4-3C07-16D78AECC863}"/>
              </a:ext>
            </a:extLst>
          </p:cNvPr>
          <p:cNvCxnSpPr>
            <a:cxnSpLocks/>
          </p:cNvCxnSpPr>
          <p:nvPr/>
        </p:nvCxnSpPr>
        <p:spPr>
          <a:xfrm>
            <a:off x="7703332" y="4842035"/>
            <a:ext cx="0" cy="1253298"/>
          </a:xfrm>
          <a:prstGeom prst="line">
            <a:avLst/>
          </a:prstGeom>
          <a:ln w="57150">
            <a:solidFill>
              <a:srgbClr val="40404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1">
            <a:extLst>
              <a:ext uri="{FF2B5EF4-FFF2-40B4-BE49-F238E27FC236}">
                <a16:creationId xmlns:a16="http://schemas.microsoft.com/office/drawing/2014/main" id="{F07639C9-E817-741E-798B-74D148DDEE51}"/>
              </a:ext>
            </a:extLst>
          </p:cNvPr>
          <p:cNvSpPr txBox="1"/>
          <p:nvPr/>
        </p:nvSpPr>
        <p:spPr>
          <a:xfrm>
            <a:off x="7752797" y="5277801"/>
            <a:ext cx="19549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Proton Irradiation Facility</a:t>
            </a:r>
          </a:p>
          <a:p>
            <a:r>
              <a:rPr lang="en-GB" sz="1200" b="1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Paul Scherrer Institute </a:t>
            </a:r>
          </a:p>
          <a:p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Viligen, Switzerland</a:t>
            </a:r>
          </a:p>
        </p:txBody>
      </p:sp>
      <p:cxnSp>
        <p:nvCxnSpPr>
          <p:cNvPr id="15" name="Connecteur droit 8">
            <a:extLst>
              <a:ext uri="{FF2B5EF4-FFF2-40B4-BE49-F238E27FC236}">
                <a16:creationId xmlns:a16="http://schemas.microsoft.com/office/drawing/2014/main" id="{719C33C9-DBEF-D7FF-A8F5-4A91074F73D4}"/>
              </a:ext>
            </a:extLst>
          </p:cNvPr>
          <p:cNvCxnSpPr>
            <a:cxnSpLocks/>
          </p:cNvCxnSpPr>
          <p:nvPr/>
        </p:nvCxnSpPr>
        <p:spPr>
          <a:xfrm>
            <a:off x="9875438" y="4842035"/>
            <a:ext cx="0" cy="1253298"/>
          </a:xfrm>
          <a:prstGeom prst="line">
            <a:avLst/>
          </a:prstGeom>
          <a:ln w="57150">
            <a:solidFill>
              <a:srgbClr val="40404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1">
            <a:extLst>
              <a:ext uri="{FF2B5EF4-FFF2-40B4-BE49-F238E27FC236}">
                <a16:creationId xmlns:a16="http://schemas.microsoft.com/office/drawing/2014/main" id="{B45AD535-64EF-37EB-7279-46A532EF175B}"/>
              </a:ext>
            </a:extLst>
          </p:cNvPr>
          <p:cNvSpPr txBox="1"/>
          <p:nvPr/>
        </p:nvSpPr>
        <p:spPr>
          <a:xfrm>
            <a:off x="9864663" y="5277801"/>
            <a:ext cx="20088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TENIS: </a:t>
            </a: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Thermal And Epi-thermal Neutron Irradiation Station, Grenoble France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CACA8C-22C6-B832-ACA3-DACA3574724D}"/>
              </a:ext>
            </a:extLst>
          </p:cNvPr>
          <p:cNvSpPr/>
          <p:nvPr/>
        </p:nvSpPr>
        <p:spPr bwMode="auto">
          <a:xfrm>
            <a:off x="8252620" y="2378347"/>
            <a:ext cx="3664441" cy="296302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>
                <a:solidFill>
                  <a:srgbClr val="0F0F0F"/>
                </a:solidFill>
                <a:latin typeface="Domine" panose="02040503040403060204"/>
              </a:rPr>
              <a:t>Microcontrollers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E729BD-7106-1649-A167-7FA1EAACBCB6}"/>
              </a:ext>
            </a:extLst>
          </p:cNvPr>
          <p:cNvSpPr/>
          <p:nvPr/>
        </p:nvSpPr>
        <p:spPr bwMode="auto">
          <a:xfrm>
            <a:off x="5416221" y="3429232"/>
            <a:ext cx="2040281" cy="392302"/>
          </a:xfrm>
          <a:prstGeom prst="rect">
            <a:avLst/>
          </a:prstGeom>
          <a:solidFill>
            <a:srgbClr val="FF0000">
              <a:alpha val="56000"/>
            </a:srgbClr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2400" b="1" dirty="0">
                <a:solidFill>
                  <a:srgbClr val="0F0F0F"/>
                </a:solidFill>
                <a:latin typeface="Domine" panose="02040503040403060204"/>
              </a:rPr>
              <a:t>TID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A22A08-14C8-0190-D0C5-9DBAEA4914D8}"/>
              </a:ext>
            </a:extLst>
          </p:cNvPr>
          <p:cNvSpPr/>
          <p:nvPr/>
        </p:nvSpPr>
        <p:spPr bwMode="auto">
          <a:xfrm>
            <a:off x="9054623" y="3445785"/>
            <a:ext cx="2063631" cy="392302"/>
          </a:xfrm>
          <a:prstGeom prst="rect">
            <a:avLst/>
          </a:prstGeom>
          <a:solidFill>
            <a:srgbClr val="41B6E6"/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2400" b="1" dirty="0">
                <a:solidFill>
                  <a:srgbClr val="0F0F0F"/>
                </a:solidFill>
                <a:latin typeface="Domine" panose="02040503040403060204"/>
              </a:rPr>
              <a:t>SEE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40ABE75-E95C-9AAA-B05C-154FA211B770}"/>
              </a:ext>
            </a:extLst>
          </p:cNvPr>
          <p:cNvSpPr/>
          <p:nvPr/>
        </p:nvSpPr>
        <p:spPr bwMode="auto">
          <a:xfrm>
            <a:off x="9819900" y="4459199"/>
            <a:ext cx="2053574" cy="392302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2400" b="1" dirty="0">
                <a:solidFill>
                  <a:srgbClr val="0F0F0F"/>
                </a:solidFill>
                <a:latin typeface="Domine" panose="02040503040403060204"/>
              </a:rPr>
              <a:t>ILL</a:t>
            </a:r>
          </a:p>
        </p:txBody>
      </p:sp>
      <p:cxnSp>
        <p:nvCxnSpPr>
          <p:cNvPr id="67" name="Connecteur : en angle 225">
            <a:extLst>
              <a:ext uri="{FF2B5EF4-FFF2-40B4-BE49-F238E27FC236}">
                <a16:creationId xmlns:a16="http://schemas.microsoft.com/office/drawing/2014/main" id="{A5B15087-9B5C-258E-D654-D94ABF302296}"/>
              </a:ext>
            </a:extLst>
          </p:cNvPr>
          <p:cNvCxnSpPr>
            <a:cxnSpLocks/>
            <a:stCxn id="19" idx="2"/>
            <a:endCxn id="72" idx="0"/>
          </p:cNvCxnSpPr>
          <p:nvPr/>
        </p:nvCxnSpPr>
        <p:spPr>
          <a:xfrm rot="16200000" flipH="1">
            <a:off x="6847406" y="3410490"/>
            <a:ext cx="647364" cy="1469452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8" name="Groupe 284">
            <a:extLst>
              <a:ext uri="{FF2B5EF4-FFF2-40B4-BE49-F238E27FC236}">
                <a16:creationId xmlns:a16="http://schemas.microsoft.com/office/drawing/2014/main" id="{6171E6B2-36D7-99F6-4332-29DEAA2733A7}"/>
              </a:ext>
            </a:extLst>
          </p:cNvPr>
          <p:cNvGrpSpPr/>
          <p:nvPr/>
        </p:nvGrpSpPr>
        <p:grpSpPr>
          <a:xfrm>
            <a:off x="7617953" y="4459199"/>
            <a:ext cx="2053790" cy="392302"/>
            <a:chOff x="2267159" y="3715512"/>
            <a:chExt cx="1258033" cy="392302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2D7F71C-036D-C956-311A-16739E8A29BB}"/>
                </a:ext>
              </a:extLst>
            </p:cNvPr>
            <p:cNvSpPr/>
            <p:nvPr/>
          </p:nvSpPr>
          <p:spPr bwMode="auto">
            <a:xfrm>
              <a:off x="2267290" y="3715512"/>
              <a:ext cx="1257902" cy="39230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2400" b="1" dirty="0">
                  <a:solidFill>
                    <a:srgbClr val="0F0F0F"/>
                  </a:solidFill>
                  <a:latin typeface="Domine" panose="02040503040403060204"/>
                </a:rPr>
                <a:t>PSI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CD86D9-7E85-A5E2-9FC2-A32BB79E98E3}"/>
                </a:ext>
              </a:extLst>
            </p:cNvPr>
            <p:cNvSpPr/>
            <p:nvPr/>
          </p:nvSpPr>
          <p:spPr bwMode="auto">
            <a:xfrm>
              <a:off x="3171474" y="3725211"/>
              <a:ext cx="352654" cy="56284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100" b="1" dirty="0">
                <a:solidFill>
                  <a:srgbClr val="0F0F0F"/>
                </a:solidFill>
                <a:latin typeface="Domine" panose="02040503040403060204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171EF13-652C-DEF2-15D3-58C9FEC88218}"/>
                </a:ext>
              </a:extLst>
            </p:cNvPr>
            <p:cNvSpPr/>
            <p:nvPr/>
          </p:nvSpPr>
          <p:spPr bwMode="auto">
            <a:xfrm>
              <a:off x="2719317" y="3725211"/>
              <a:ext cx="352654" cy="56284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100" b="1" dirty="0">
                <a:solidFill>
                  <a:srgbClr val="0F0F0F"/>
                </a:solidFill>
                <a:latin typeface="Domine" panose="02040503040403060204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AF3A801B-9E8F-7F00-0F0D-236D4BC09F8B}"/>
                </a:ext>
              </a:extLst>
            </p:cNvPr>
            <p:cNvSpPr/>
            <p:nvPr/>
          </p:nvSpPr>
          <p:spPr bwMode="auto">
            <a:xfrm>
              <a:off x="2267159" y="3725211"/>
              <a:ext cx="352654" cy="56284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100" b="1" dirty="0">
                <a:solidFill>
                  <a:srgbClr val="0F0F0F"/>
                </a:solidFill>
                <a:latin typeface="Domine" panose="02040503040403060204"/>
              </a:endParaRPr>
            </a:p>
          </p:txBody>
        </p:sp>
      </p:grpSp>
      <p:cxnSp>
        <p:nvCxnSpPr>
          <p:cNvPr id="73" name="Connecteur : en angle 238">
            <a:extLst>
              <a:ext uri="{FF2B5EF4-FFF2-40B4-BE49-F238E27FC236}">
                <a16:creationId xmlns:a16="http://schemas.microsoft.com/office/drawing/2014/main" id="{3A0C6EAB-A198-22BB-22C9-49ED405EF970}"/>
              </a:ext>
            </a:extLst>
          </p:cNvPr>
          <p:cNvCxnSpPr>
            <a:cxnSpLocks/>
            <a:stCxn id="20" idx="2"/>
            <a:endCxn id="23" idx="0"/>
          </p:cNvCxnSpPr>
          <p:nvPr/>
        </p:nvCxnSpPr>
        <p:spPr>
          <a:xfrm rot="16200000" flipH="1">
            <a:off x="10156007" y="3768519"/>
            <a:ext cx="621112" cy="76024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ZoneTexte 352">
            <a:extLst>
              <a:ext uri="{FF2B5EF4-FFF2-40B4-BE49-F238E27FC236}">
                <a16:creationId xmlns:a16="http://schemas.microsoft.com/office/drawing/2014/main" id="{1A6E2257-F517-315F-4430-FFB31939ADFA}"/>
              </a:ext>
            </a:extLst>
          </p:cNvPr>
          <p:cNvSpPr txBox="1"/>
          <p:nvPr/>
        </p:nvSpPr>
        <p:spPr>
          <a:xfrm>
            <a:off x="9325667" y="4037354"/>
            <a:ext cx="1345365" cy="107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" b="1" dirty="0">
                <a:solidFill>
                  <a:srgbClr val="BECEEB"/>
                </a:solidFill>
                <a:latin typeface="Domine" panose="02040503040403060204"/>
              </a:rPr>
              <a:t>Thermal neutrons</a:t>
            </a:r>
            <a:endParaRPr lang="en-US" sz="100" dirty="0">
              <a:solidFill>
                <a:srgbClr val="BECEEB"/>
              </a:solidFill>
              <a:latin typeface="Domine" panose="02040503040403060204"/>
            </a:endParaRPr>
          </a:p>
        </p:txBody>
      </p:sp>
      <p:pic>
        <p:nvPicPr>
          <p:cNvPr id="108" name="Picture 2">
            <a:extLst>
              <a:ext uri="{FF2B5EF4-FFF2-40B4-BE49-F238E27FC236}">
                <a16:creationId xmlns:a16="http://schemas.microsoft.com/office/drawing/2014/main" id="{EA1A7733-FE72-E325-E6C8-CD98FC755A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8" t="39042" r="248" b="29089"/>
          <a:stretch/>
        </p:blipFill>
        <p:spPr bwMode="auto">
          <a:xfrm>
            <a:off x="9813782" y="4846998"/>
            <a:ext cx="2065202" cy="43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2" descr="La recherche nucléaire à l'Institut Paul-Scherrer (PSI) - Institut Paul  Scherrer">
            <a:extLst>
              <a:ext uri="{FF2B5EF4-FFF2-40B4-BE49-F238E27FC236}">
                <a16:creationId xmlns:a16="http://schemas.microsoft.com/office/drawing/2014/main" id="{0A2796F5-4AC1-FBA4-FAA9-B8A44AC1C9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91" b="-1"/>
          <a:stretch/>
        </p:blipFill>
        <p:spPr bwMode="auto">
          <a:xfrm>
            <a:off x="7613851" y="4860626"/>
            <a:ext cx="2043057" cy="424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Content Placeholder 4" descr="A picture containing sky, grass, outdoor, building&#10;&#10;Description automatically generated">
            <a:extLst>
              <a:ext uri="{FF2B5EF4-FFF2-40B4-BE49-F238E27FC236}">
                <a16:creationId xmlns:a16="http://schemas.microsoft.com/office/drawing/2014/main" id="{21668F35-5E79-E2F9-A1A8-D10757528B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" t="31625" r="3875" b="26267"/>
          <a:stretch/>
        </p:blipFill>
        <p:spPr bwMode="auto">
          <a:xfrm>
            <a:off x="5416222" y="4857967"/>
            <a:ext cx="2053573" cy="42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" name="ZoneTexte 11">
            <a:extLst>
              <a:ext uri="{FF2B5EF4-FFF2-40B4-BE49-F238E27FC236}">
                <a16:creationId xmlns:a16="http://schemas.microsoft.com/office/drawing/2014/main" id="{B723B6E8-0047-14C2-3796-CCC45092AB37}"/>
              </a:ext>
            </a:extLst>
          </p:cNvPr>
          <p:cNvSpPr txBox="1"/>
          <p:nvPr/>
        </p:nvSpPr>
        <p:spPr>
          <a:xfrm>
            <a:off x="9861846" y="5848555"/>
            <a:ext cx="197723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200" b="1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  <a:hlinkClick r:id="rId7"/>
              </a:rPr>
              <a:t>https://www.ill.eu/</a:t>
            </a:r>
            <a:endParaRPr lang="en-GB" sz="1200" b="1" dirty="0">
              <a:solidFill>
                <a:srgbClr val="40404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Domine" panose="02040503040403060204"/>
            </a:endParaRPr>
          </a:p>
        </p:txBody>
      </p:sp>
      <p:grpSp>
        <p:nvGrpSpPr>
          <p:cNvPr id="112" name="Groupe 284">
            <a:extLst>
              <a:ext uri="{FF2B5EF4-FFF2-40B4-BE49-F238E27FC236}">
                <a16:creationId xmlns:a16="http://schemas.microsoft.com/office/drawing/2014/main" id="{BE229957-F4C5-53B3-591C-7578D4306612}"/>
              </a:ext>
            </a:extLst>
          </p:cNvPr>
          <p:cNvGrpSpPr/>
          <p:nvPr/>
        </p:nvGrpSpPr>
        <p:grpSpPr>
          <a:xfrm>
            <a:off x="5415549" y="4466252"/>
            <a:ext cx="2053790" cy="392302"/>
            <a:chOff x="2267159" y="3715512"/>
            <a:chExt cx="1258033" cy="392302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F1912051-2D73-4B17-6C1E-205912D97262}"/>
                </a:ext>
              </a:extLst>
            </p:cNvPr>
            <p:cNvSpPr/>
            <p:nvPr/>
          </p:nvSpPr>
          <p:spPr bwMode="auto">
            <a:xfrm>
              <a:off x="2267290" y="3715512"/>
              <a:ext cx="1257902" cy="39230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2400" b="1" dirty="0">
                  <a:solidFill>
                    <a:srgbClr val="0F0F0F"/>
                  </a:solidFill>
                  <a:latin typeface="Domine" panose="02040503040403060204"/>
                </a:rPr>
                <a:t>CC60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ECFFDC2A-41FF-7AF0-B67E-A9EC2EEC49FF}"/>
                </a:ext>
              </a:extLst>
            </p:cNvPr>
            <p:cNvSpPr/>
            <p:nvPr/>
          </p:nvSpPr>
          <p:spPr bwMode="auto">
            <a:xfrm>
              <a:off x="3171474" y="3725211"/>
              <a:ext cx="352654" cy="56284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100" b="1" dirty="0">
                <a:solidFill>
                  <a:srgbClr val="0F0F0F"/>
                </a:solidFill>
                <a:latin typeface="Domine" panose="02040503040403060204"/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0E1BEFC5-03C2-9E56-A3F5-10CD24B37D8C}"/>
                </a:ext>
              </a:extLst>
            </p:cNvPr>
            <p:cNvSpPr/>
            <p:nvPr/>
          </p:nvSpPr>
          <p:spPr bwMode="auto">
            <a:xfrm>
              <a:off x="2719317" y="3725211"/>
              <a:ext cx="352654" cy="56284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100" b="1" dirty="0">
                <a:solidFill>
                  <a:srgbClr val="0F0F0F"/>
                </a:solidFill>
                <a:latin typeface="Domine" panose="02040503040403060204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C3B65CB6-08D4-3BE9-67E8-89A24817EA2D}"/>
                </a:ext>
              </a:extLst>
            </p:cNvPr>
            <p:cNvSpPr/>
            <p:nvPr/>
          </p:nvSpPr>
          <p:spPr bwMode="auto">
            <a:xfrm>
              <a:off x="2267159" y="3725211"/>
              <a:ext cx="352654" cy="56284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100" b="1" dirty="0">
                <a:solidFill>
                  <a:srgbClr val="0F0F0F"/>
                </a:solidFill>
                <a:latin typeface="Domine" panose="02040503040403060204"/>
              </a:endParaRPr>
            </a:p>
          </p:txBody>
        </p:sp>
      </p:grpSp>
      <p:cxnSp>
        <p:nvCxnSpPr>
          <p:cNvPr id="117" name="Connecteur : en angle 238">
            <a:extLst>
              <a:ext uri="{FF2B5EF4-FFF2-40B4-BE49-F238E27FC236}">
                <a16:creationId xmlns:a16="http://schemas.microsoft.com/office/drawing/2014/main" id="{65B7A74E-00B0-0C1E-1A8C-8DCBF5A87415}"/>
              </a:ext>
            </a:extLst>
          </p:cNvPr>
          <p:cNvCxnSpPr>
            <a:cxnSpLocks/>
            <a:stCxn id="20" idx="2"/>
            <a:endCxn id="71" idx="0"/>
          </p:cNvCxnSpPr>
          <p:nvPr/>
        </p:nvCxnSpPr>
        <p:spPr>
          <a:xfrm rot="5400000">
            <a:off x="9049805" y="3432263"/>
            <a:ext cx="630811" cy="1442459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ZoneTexte 338">
            <a:extLst>
              <a:ext uri="{FF2B5EF4-FFF2-40B4-BE49-F238E27FC236}">
                <a16:creationId xmlns:a16="http://schemas.microsoft.com/office/drawing/2014/main" id="{7F12B67A-3996-B545-D468-1C4C6C19B648}"/>
              </a:ext>
            </a:extLst>
          </p:cNvPr>
          <p:cNvSpPr txBox="1"/>
          <p:nvPr/>
        </p:nvSpPr>
        <p:spPr>
          <a:xfrm>
            <a:off x="10862744" y="4113185"/>
            <a:ext cx="13292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Domine" panose="02040503040403060204"/>
              </a:rPr>
              <a:t>Thermal neutrons</a:t>
            </a:r>
            <a:endParaRPr lang="en-US" sz="1200" dirty="0">
              <a:latin typeface="Domine" panose="02040503040403060204"/>
            </a:endParaRPr>
          </a:p>
        </p:txBody>
      </p:sp>
      <p:sp>
        <p:nvSpPr>
          <p:cNvPr id="119" name="ZoneTexte 352">
            <a:extLst>
              <a:ext uri="{FF2B5EF4-FFF2-40B4-BE49-F238E27FC236}">
                <a16:creationId xmlns:a16="http://schemas.microsoft.com/office/drawing/2014/main" id="{B88E3A62-6FA6-FEDE-29B9-B5E3B6DDF683}"/>
              </a:ext>
            </a:extLst>
          </p:cNvPr>
          <p:cNvSpPr txBox="1"/>
          <p:nvPr/>
        </p:nvSpPr>
        <p:spPr>
          <a:xfrm>
            <a:off x="9208440" y="4399376"/>
            <a:ext cx="1345365" cy="107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" b="1" dirty="0">
                <a:solidFill>
                  <a:srgbClr val="BECEEB"/>
                </a:solidFill>
                <a:latin typeface="Domine" panose="02040503040403060204"/>
              </a:rPr>
              <a:t>Thermal neutrons</a:t>
            </a:r>
            <a:endParaRPr lang="en-US" sz="100" dirty="0">
              <a:solidFill>
                <a:srgbClr val="BECEEB"/>
              </a:solidFill>
              <a:latin typeface="Domine" panose="02040503040403060204"/>
            </a:endParaRPr>
          </a:p>
        </p:txBody>
      </p:sp>
      <p:cxnSp>
        <p:nvCxnSpPr>
          <p:cNvPr id="120" name="Connecteur droit avec flèche 127">
            <a:extLst>
              <a:ext uri="{FF2B5EF4-FFF2-40B4-BE49-F238E27FC236}">
                <a16:creationId xmlns:a16="http://schemas.microsoft.com/office/drawing/2014/main" id="{2AB5FD35-5A09-AB67-CC57-9253F40C9E53}"/>
              </a:ext>
            </a:extLst>
          </p:cNvPr>
          <p:cNvCxnSpPr>
            <a:cxnSpLocks/>
          </p:cNvCxnSpPr>
          <p:nvPr/>
        </p:nvCxnSpPr>
        <p:spPr>
          <a:xfrm flipH="1">
            <a:off x="6437874" y="3815313"/>
            <a:ext cx="5134" cy="64228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Connecteur : en angle 139">
            <a:extLst>
              <a:ext uri="{FF2B5EF4-FFF2-40B4-BE49-F238E27FC236}">
                <a16:creationId xmlns:a16="http://schemas.microsoft.com/office/drawing/2014/main" id="{4308773E-0F19-5D9A-935B-F14547BC959E}"/>
              </a:ext>
            </a:extLst>
          </p:cNvPr>
          <p:cNvCxnSpPr>
            <a:cxnSpLocks/>
            <a:stCxn id="17" idx="2"/>
            <a:endCxn id="19" idx="0"/>
          </p:cNvCxnSpPr>
          <p:nvPr/>
        </p:nvCxnSpPr>
        <p:spPr>
          <a:xfrm rot="5400000">
            <a:off x="7883311" y="1227701"/>
            <a:ext cx="754583" cy="3648479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Connecteur : en angle 139">
            <a:extLst>
              <a:ext uri="{FF2B5EF4-FFF2-40B4-BE49-F238E27FC236}">
                <a16:creationId xmlns:a16="http://schemas.microsoft.com/office/drawing/2014/main" id="{593B102F-5DAC-322F-33BE-6AE4A6980F13}"/>
              </a:ext>
            </a:extLst>
          </p:cNvPr>
          <p:cNvCxnSpPr>
            <a:cxnSpLocks/>
            <a:stCxn id="17" idx="2"/>
            <a:endCxn id="20" idx="0"/>
          </p:cNvCxnSpPr>
          <p:nvPr/>
        </p:nvCxnSpPr>
        <p:spPr>
          <a:xfrm rot="16200000" flipH="1">
            <a:off x="9700072" y="3059418"/>
            <a:ext cx="771136" cy="159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" name="ZoneTexte 338">
            <a:extLst>
              <a:ext uri="{FF2B5EF4-FFF2-40B4-BE49-F238E27FC236}">
                <a16:creationId xmlns:a16="http://schemas.microsoft.com/office/drawing/2014/main" id="{7BE3B7E5-4B0F-7BC6-CF7F-452D3D230937}"/>
              </a:ext>
            </a:extLst>
          </p:cNvPr>
          <p:cNvSpPr txBox="1"/>
          <p:nvPr/>
        </p:nvSpPr>
        <p:spPr>
          <a:xfrm>
            <a:off x="5409575" y="4104802"/>
            <a:ext cx="13292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Domine" panose="02040503040403060204"/>
              </a:rPr>
              <a:t>LDR</a:t>
            </a:r>
            <a:endParaRPr lang="en-US" sz="1200" dirty="0">
              <a:latin typeface="Domine" panose="02040503040403060204"/>
            </a:endParaRPr>
          </a:p>
        </p:txBody>
      </p:sp>
    </p:spTree>
    <p:extLst>
      <p:ext uri="{BB962C8B-B14F-4D97-AF65-F5344CB8AC3E}">
        <p14:creationId xmlns:p14="http://schemas.microsoft.com/office/powerpoint/2010/main" val="149178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2E069-A454-48D3-ED13-9A6EB2D32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B94ED9-2CA2-79B8-5B3F-683A650A3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76380B-FA14-768F-82CC-C0A810A21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5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BF16B-A57D-0F72-2567-6A78162A5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399A3-FA90-AC17-BA5F-C9F89CB1F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Microcontrollers in </a:t>
            </a:r>
            <a:r>
              <a:rPr lang="en-US" dirty="0"/>
              <a:t>Particle Accelerators: Pros. and Limit.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DDAD01-CE90-9A47-35F8-3C954067F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1111D3-E11A-4DF8-393A-70623BA37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213A7F9-0028-5042-FE20-49F0C315E1D5}"/>
              </a:ext>
            </a:extLst>
          </p:cNvPr>
          <p:cNvGrpSpPr/>
          <p:nvPr/>
        </p:nvGrpSpPr>
        <p:grpSpPr>
          <a:xfrm>
            <a:off x="4552950" y="2220827"/>
            <a:ext cx="3086100" cy="3086100"/>
            <a:chOff x="4038600" y="1600842"/>
            <a:chExt cx="4114800" cy="411480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55BC080-2BDF-181A-C773-F4361E2FAC16}"/>
                </a:ext>
              </a:extLst>
            </p:cNvPr>
            <p:cNvSpPr/>
            <p:nvPr/>
          </p:nvSpPr>
          <p:spPr>
            <a:xfrm>
              <a:off x="4552391" y="1871819"/>
              <a:ext cx="1857933" cy="1787499"/>
            </a:xfrm>
            <a:custGeom>
              <a:avLst/>
              <a:gdLst>
                <a:gd name="connsiteX0" fmla="*/ -310 w 1691744"/>
                <a:gd name="connsiteY0" fmla="*/ 976547 h 1953463"/>
                <a:gd name="connsiteX1" fmla="*/ 1691435 w 1691744"/>
                <a:gd name="connsiteY1" fmla="*/ -185 h 1953463"/>
                <a:gd name="connsiteX2" fmla="*/ 1691435 w 1691744"/>
                <a:gd name="connsiteY2" fmla="*/ 1953278 h 1953463"/>
                <a:gd name="connsiteX0" fmla="*/ 0 w 1691745"/>
                <a:gd name="connsiteY0" fmla="*/ 976732 h 1953463"/>
                <a:gd name="connsiteX1" fmla="*/ 1691745 w 1691745"/>
                <a:gd name="connsiteY1" fmla="*/ 0 h 1953463"/>
                <a:gd name="connsiteX2" fmla="*/ 1691582 w 1691745"/>
                <a:gd name="connsiteY2" fmla="*/ 837782 h 1953463"/>
                <a:gd name="connsiteX3" fmla="*/ 1691745 w 1691745"/>
                <a:gd name="connsiteY3" fmla="*/ 1953463 h 1953463"/>
                <a:gd name="connsiteX4" fmla="*/ 0 w 1691745"/>
                <a:gd name="connsiteY4" fmla="*/ 976732 h 1953463"/>
                <a:gd name="connsiteX0" fmla="*/ 0 w 1691745"/>
                <a:gd name="connsiteY0" fmla="*/ 976732 h 1953463"/>
                <a:gd name="connsiteX1" fmla="*/ 1691745 w 1691745"/>
                <a:gd name="connsiteY1" fmla="*/ 0 h 1953463"/>
                <a:gd name="connsiteX2" fmla="*/ 1691582 w 1691745"/>
                <a:gd name="connsiteY2" fmla="*/ 837782 h 1953463"/>
                <a:gd name="connsiteX3" fmla="*/ 1691745 w 1691745"/>
                <a:gd name="connsiteY3" fmla="*/ 1953463 h 1953463"/>
                <a:gd name="connsiteX4" fmla="*/ 606022 w 1691745"/>
                <a:gd name="connsiteY4" fmla="*/ 1295795 h 1953463"/>
                <a:gd name="connsiteX5" fmla="*/ 0 w 1691745"/>
                <a:gd name="connsiteY5" fmla="*/ 976732 h 1953463"/>
                <a:gd name="connsiteX0" fmla="*/ 0 w 1691745"/>
                <a:gd name="connsiteY0" fmla="*/ 976732 h 1953463"/>
                <a:gd name="connsiteX1" fmla="*/ 1691745 w 1691745"/>
                <a:gd name="connsiteY1" fmla="*/ 0 h 1953463"/>
                <a:gd name="connsiteX2" fmla="*/ 1691582 w 1691745"/>
                <a:gd name="connsiteY2" fmla="*/ 837782 h 1953463"/>
                <a:gd name="connsiteX3" fmla="*/ 1691745 w 1691745"/>
                <a:gd name="connsiteY3" fmla="*/ 1953463 h 1953463"/>
                <a:gd name="connsiteX4" fmla="*/ 543393 w 1691745"/>
                <a:gd name="connsiteY4" fmla="*/ 1514392 h 1953463"/>
                <a:gd name="connsiteX5" fmla="*/ 0 w 1691745"/>
                <a:gd name="connsiteY5" fmla="*/ 976732 h 1953463"/>
                <a:gd name="connsiteX0" fmla="*/ 0 w 2036039"/>
                <a:gd name="connsiteY0" fmla="*/ 976732 h 1953463"/>
                <a:gd name="connsiteX1" fmla="*/ 1691745 w 2036039"/>
                <a:gd name="connsiteY1" fmla="*/ 0 h 1953463"/>
                <a:gd name="connsiteX2" fmla="*/ 2036039 w 2036039"/>
                <a:gd name="connsiteY2" fmla="*/ 869010 h 1953463"/>
                <a:gd name="connsiteX3" fmla="*/ 1691745 w 2036039"/>
                <a:gd name="connsiteY3" fmla="*/ 1953463 h 1953463"/>
                <a:gd name="connsiteX4" fmla="*/ 543393 w 2036039"/>
                <a:gd name="connsiteY4" fmla="*/ 1514392 h 1953463"/>
                <a:gd name="connsiteX5" fmla="*/ 0 w 2036039"/>
                <a:gd name="connsiteY5" fmla="*/ 976732 h 195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6039" h="1953463">
                  <a:moveTo>
                    <a:pt x="0" y="976732"/>
                  </a:moveTo>
                  <a:cubicBezTo>
                    <a:pt x="348948" y="372332"/>
                    <a:pt x="993838" y="0"/>
                    <a:pt x="1691745" y="0"/>
                  </a:cubicBezTo>
                  <a:cubicBezTo>
                    <a:pt x="1691691" y="279261"/>
                    <a:pt x="2036093" y="589749"/>
                    <a:pt x="2036039" y="869010"/>
                  </a:cubicBezTo>
                  <a:cubicBezTo>
                    <a:pt x="2036093" y="1240904"/>
                    <a:pt x="1691691" y="1581569"/>
                    <a:pt x="1691745" y="1953463"/>
                  </a:cubicBezTo>
                  <a:lnTo>
                    <a:pt x="543393" y="1514392"/>
                  </a:lnTo>
                  <a:lnTo>
                    <a:pt x="0" y="976732"/>
                  </a:lnTo>
                  <a:close/>
                </a:path>
              </a:pathLst>
            </a:custGeom>
            <a:solidFill>
              <a:srgbClr val="A2B96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0190BF6-8C46-CD57-7790-FF49D9285B21}"/>
                </a:ext>
              </a:extLst>
            </p:cNvPr>
            <p:cNvSpPr/>
            <p:nvPr/>
          </p:nvSpPr>
          <p:spPr>
            <a:xfrm>
              <a:off x="4552391" y="3659319"/>
              <a:ext cx="1753159" cy="1787491"/>
            </a:xfrm>
            <a:custGeom>
              <a:avLst/>
              <a:gdLst>
                <a:gd name="connsiteX0" fmla="*/ 1691435 w 1691744"/>
                <a:gd name="connsiteY0" fmla="*/ 1953269 h 1953453"/>
                <a:gd name="connsiteX1" fmla="*/ -310 w 1691744"/>
                <a:gd name="connsiteY1" fmla="*/ 976546 h 1953453"/>
                <a:gd name="connsiteX2" fmla="*/ 1691435 w 1691744"/>
                <a:gd name="connsiteY2" fmla="*/ -185 h 1953453"/>
                <a:gd name="connsiteX0" fmla="*/ 1691745 w 1691745"/>
                <a:gd name="connsiteY0" fmla="*/ 1953454 h 1953454"/>
                <a:gd name="connsiteX1" fmla="*/ 0 w 1691745"/>
                <a:gd name="connsiteY1" fmla="*/ 976731 h 1953454"/>
                <a:gd name="connsiteX2" fmla="*/ 804344 w 1691745"/>
                <a:gd name="connsiteY2" fmla="*/ 518589 h 1953454"/>
                <a:gd name="connsiteX3" fmla="*/ 1691745 w 1691745"/>
                <a:gd name="connsiteY3" fmla="*/ 0 h 1953454"/>
                <a:gd name="connsiteX4" fmla="*/ 1691745 w 1691745"/>
                <a:gd name="connsiteY4" fmla="*/ 1953454 h 1953454"/>
                <a:gd name="connsiteX0" fmla="*/ 1691745 w 1691745"/>
                <a:gd name="connsiteY0" fmla="*/ 1953454 h 1953454"/>
                <a:gd name="connsiteX1" fmla="*/ 0 w 1691745"/>
                <a:gd name="connsiteY1" fmla="*/ 976731 h 1953454"/>
                <a:gd name="connsiteX2" fmla="*/ 804344 w 1691745"/>
                <a:gd name="connsiteY2" fmla="*/ 518589 h 1953454"/>
                <a:gd name="connsiteX3" fmla="*/ 1691745 w 1691745"/>
                <a:gd name="connsiteY3" fmla="*/ 0 h 1953454"/>
                <a:gd name="connsiteX4" fmla="*/ 1681145 w 1691745"/>
                <a:gd name="connsiteY4" fmla="*/ 914146 h 1953454"/>
                <a:gd name="connsiteX5" fmla="*/ 1691745 w 1691745"/>
                <a:gd name="connsiteY5" fmla="*/ 1953454 h 1953454"/>
                <a:gd name="connsiteX0" fmla="*/ 1691745 w 1691745"/>
                <a:gd name="connsiteY0" fmla="*/ 1953454 h 1953454"/>
                <a:gd name="connsiteX1" fmla="*/ 0 w 1691745"/>
                <a:gd name="connsiteY1" fmla="*/ 976731 h 1953454"/>
                <a:gd name="connsiteX2" fmla="*/ 679087 w 1691745"/>
                <a:gd name="connsiteY2" fmla="*/ 393676 h 1953454"/>
                <a:gd name="connsiteX3" fmla="*/ 1691745 w 1691745"/>
                <a:gd name="connsiteY3" fmla="*/ 0 h 1953454"/>
                <a:gd name="connsiteX4" fmla="*/ 1681145 w 1691745"/>
                <a:gd name="connsiteY4" fmla="*/ 914146 h 1953454"/>
                <a:gd name="connsiteX5" fmla="*/ 1691745 w 1691745"/>
                <a:gd name="connsiteY5" fmla="*/ 1953454 h 1953454"/>
                <a:gd name="connsiteX0" fmla="*/ 1691745 w 1921221"/>
                <a:gd name="connsiteY0" fmla="*/ 1953454 h 1953454"/>
                <a:gd name="connsiteX1" fmla="*/ 0 w 1921221"/>
                <a:gd name="connsiteY1" fmla="*/ 976731 h 1953454"/>
                <a:gd name="connsiteX2" fmla="*/ 679087 w 1921221"/>
                <a:gd name="connsiteY2" fmla="*/ 393676 h 1953454"/>
                <a:gd name="connsiteX3" fmla="*/ 1691745 w 1921221"/>
                <a:gd name="connsiteY3" fmla="*/ 0 h 1953454"/>
                <a:gd name="connsiteX4" fmla="*/ 1921221 w 1921221"/>
                <a:gd name="connsiteY4" fmla="*/ 934964 h 1953454"/>
                <a:gd name="connsiteX5" fmla="*/ 1691745 w 1921221"/>
                <a:gd name="connsiteY5" fmla="*/ 1953454 h 1953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1221" h="1953454">
                  <a:moveTo>
                    <a:pt x="1691745" y="1953454"/>
                  </a:moveTo>
                  <a:cubicBezTo>
                    <a:pt x="993838" y="1953454"/>
                    <a:pt x="348948" y="1581131"/>
                    <a:pt x="0" y="976731"/>
                  </a:cubicBezTo>
                  <a:lnTo>
                    <a:pt x="679087" y="393676"/>
                  </a:lnTo>
                  <a:lnTo>
                    <a:pt x="1691745" y="0"/>
                  </a:lnTo>
                  <a:lnTo>
                    <a:pt x="1921221" y="934964"/>
                  </a:lnTo>
                  <a:lnTo>
                    <a:pt x="1691745" y="1953454"/>
                  </a:lnTo>
                  <a:close/>
                </a:path>
              </a:pathLst>
            </a:custGeom>
            <a:solidFill>
              <a:srgbClr val="FFCC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421EB62-C45F-FC25-F75A-789ECC217557}"/>
                </a:ext>
              </a:extLst>
            </p:cNvPr>
            <p:cNvSpPr/>
            <p:nvPr/>
          </p:nvSpPr>
          <p:spPr>
            <a:xfrm>
              <a:off x="6096148" y="2765569"/>
              <a:ext cx="1782575" cy="1787499"/>
            </a:xfrm>
            <a:custGeom>
              <a:avLst/>
              <a:gdLst>
                <a:gd name="connsiteX0" fmla="*/ 1691435 w 1953455"/>
                <a:gd name="connsiteY0" fmla="*/ -185 h 1953463"/>
                <a:gd name="connsiteX1" fmla="*/ 1691435 w 1953455"/>
                <a:gd name="connsiteY1" fmla="*/ 1953278 h 1953463"/>
                <a:gd name="connsiteX2" fmla="*/ -310 w 1953455"/>
                <a:gd name="connsiteY2" fmla="*/ 976547 h 1953463"/>
                <a:gd name="connsiteX0" fmla="*/ 1691745 w 1953456"/>
                <a:gd name="connsiteY0" fmla="*/ 0 h 1953463"/>
                <a:gd name="connsiteX1" fmla="*/ 1691745 w 1953456"/>
                <a:gd name="connsiteY1" fmla="*/ 1953463 h 1953463"/>
                <a:gd name="connsiteX2" fmla="*/ 0 w 1953456"/>
                <a:gd name="connsiteY2" fmla="*/ 976732 h 1953463"/>
                <a:gd name="connsiteX3" fmla="*/ 887074 w 1953456"/>
                <a:gd name="connsiteY3" fmla="*/ 475203 h 1953463"/>
                <a:gd name="connsiteX4" fmla="*/ 1691745 w 1953456"/>
                <a:gd name="connsiteY4" fmla="*/ 0 h 1953463"/>
                <a:gd name="connsiteX0" fmla="*/ 1691745 w 1953456"/>
                <a:gd name="connsiteY0" fmla="*/ 0 h 1953463"/>
                <a:gd name="connsiteX1" fmla="*/ 1691745 w 1953456"/>
                <a:gd name="connsiteY1" fmla="*/ 1953463 h 1953463"/>
                <a:gd name="connsiteX2" fmla="*/ 0 w 1953456"/>
                <a:gd name="connsiteY2" fmla="*/ 976732 h 1953463"/>
                <a:gd name="connsiteX3" fmla="*/ 782693 w 1953456"/>
                <a:gd name="connsiteY3" fmla="*/ 308653 h 1953463"/>
                <a:gd name="connsiteX4" fmla="*/ 1691745 w 1953456"/>
                <a:gd name="connsiteY4" fmla="*/ 0 h 1953463"/>
                <a:gd name="connsiteX0" fmla="*/ 1691745 w 1953456"/>
                <a:gd name="connsiteY0" fmla="*/ 0 h 1953463"/>
                <a:gd name="connsiteX1" fmla="*/ 1691745 w 1953456"/>
                <a:gd name="connsiteY1" fmla="*/ 1953463 h 1953463"/>
                <a:gd name="connsiteX2" fmla="*/ 876637 w 1953456"/>
                <a:gd name="connsiteY2" fmla="*/ 1474503 h 1953463"/>
                <a:gd name="connsiteX3" fmla="*/ 0 w 1953456"/>
                <a:gd name="connsiteY3" fmla="*/ 976732 h 1953463"/>
                <a:gd name="connsiteX4" fmla="*/ 782693 w 1953456"/>
                <a:gd name="connsiteY4" fmla="*/ 308653 h 1953463"/>
                <a:gd name="connsiteX5" fmla="*/ 1691745 w 1953456"/>
                <a:gd name="connsiteY5" fmla="*/ 0 h 1953463"/>
                <a:gd name="connsiteX0" fmla="*/ 1691745 w 1953456"/>
                <a:gd name="connsiteY0" fmla="*/ 0 h 1953463"/>
                <a:gd name="connsiteX1" fmla="*/ 1691745 w 1953456"/>
                <a:gd name="connsiteY1" fmla="*/ 1953463 h 1953463"/>
                <a:gd name="connsiteX2" fmla="*/ 793132 w 1953456"/>
                <a:gd name="connsiteY2" fmla="*/ 1693100 h 1953463"/>
                <a:gd name="connsiteX3" fmla="*/ 0 w 1953456"/>
                <a:gd name="connsiteY3" fmla="*/ 976732 h 1953463"/>
                <a:gd name="connsiteX4" fmla="*/ 782693 w 1953456"/>
                <a:gd name="connsiteY4" fmla="*/ 308653 h 1953463"/>
                <a:gd name="connsiteX5" fmla="*/ 1691745 w 1953456"/>
                <a:gd name="connsiteY5" fmla="*/ 0 h 195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3456" h="1953463">
                  <a:moveTo>
                    <a:pt x="1691745" y="0"/>
                  </a:moveTo>
                  <a:cubicBezTo>
                    <a:pt x="2040693" y="604399"/>
                    <a:pt x="2040693" y="1349054"/>
                    <a:pt x="1691745" y="1953463"/>
                  </a:cubicBezTo>
                  <a:lnTo>
                    <a:pt x="793132" y="1693100"/>
                  </a:lnTo>
                  <a:lnTo>
                    <a:pt x="0" y="976732"/>
                  </a:lnTo>
                  <a:lnTo>
                    <a:pt x="782693" y="308653"/>
                  </a:lnTo>
                  <a:lnTo>
                    <a:pt x="1691745" y="0"/>
                  </a:lnTo>
                  <a:close/>
                </a:path>
              </a:pathLst>
            </a:custGeom>
            <a:solidFill>
              <a:srgbClr val="F7931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FE1EF5C-1E17-5C31-3826-86521D9805DD}"/>
                </a:ext>
              </a:extLst>
            </p:cNvPr>
            <p:cNvSpPr/>
            <p:nvPr/>
          </p:nvSpPr>
          <p:spPr>
            <a:xfrm>
              <a:off x="6096432" y="1871989"/>
              <a:ext cx="1543756" cy="1787499"/>
            </a:xfrm>
            <a:custGeom>
              <a:avLst/>
              <a:gdLst>
                <a:gd name="connsiteX0" fmla="*/ -310 w 1691744"/>
                <a:gd name="connsiteY0" fmla="*/ -185 h 1953463"/>
                <a:gd name="connsiteX1" fmla="*/ 1691435 w 1691744"/>
                <a:gd name="connsiteY1" fmla="*/ 976547 h 1953463"/>
                <a:gd name="connsiteX2" fmla="*/ -310 w 1691744"/>
                <a:gd name="connsiteY2" fmla="*/ 1953278 h 195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1744" h="1953463">
                  <a:moveTo>
                    <a:pt x="-310" y="-185"/>
                  </a:moveTo>
                  <a:cubicBezTo>
                    <a:pt x="697596" y="-185"/>
                    <a:pt x="1342487" y="372147"/>
                    <a:pt x="1691435" y="976547"/>
                  </a:cubicBezTo>
                  <a:lnTo>
                    <a:pt x="-310" y="1953278"/>
                  </a:lnTo>
                  <a:close/>
                </a:path>
              </a:pathLst>
            </a:custGeom>
            <a:solidFill>
              <a:srgbClr val="3A5C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13F67FB-0726-972C-695D-B5B19A249285}"/>
                </a:ext>
              </a:extLst>
            </p:cNvPr>
            <p:cNvSpPr/>
            <p:nvPr/>
          </p:nvSpPr>
          <p:spPr>
            <a:xfrm>
              <a:off x="6096432" y="3659489"/>
              <a:ext cx="1543756" cy="1787490"/>
            </a:xfrm>
            <a:custGeom>
              <a:avLst/>
              <a:gdLst>
                <a:gd name="connsiteX0" fmla="*/ 1691435 w 1691744"/>
                <a:gd name="connsiteY0" fmla="*/ 976546 h 1953453"/>
                <a:gd name="connsiteX1" fmla="*/ -310 w 1691744"/>
                <a:gd name="connsiteY1" fmla="*/ 1953269 h 1953453"/>
                <a:gd name="connsiteX2" fmla="*/ -310 w 1691744"/>
                <a:gd name="connsiteY2" fmla="*/ -185 h 1953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1744" h="1953453">
                  <a:moveTo>
                    <a:pt x="1691435" y="976546"/>
                  </a:moveTo>
                  <a:cubicBezTo>
                    <a:pt x="1342487" y="1580946"/>
                    <a:pt x="697596" y="1953269"/>
                    <a:pt x="-310" y="1953269"/>
                  </a:cubicBezTo>
                  <a:lnTo>
                    <a:pt x="-310" y="-185"/>
                  </a:lnTo>
                  <a:close/>
                </a:path>
              </a:pathLst>
            </a:custGeom>
            <a:solidFill>
              <a:srgbClr val="4CC1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CC74D6-F2D2-8DCB-C953-A762FF8C1B86}"/>
                </a:ext>
              </a:extLst>
            </p:cNvPr>
            <p:cNvSpPr/>
            <p:nvPr/>
          </p:nvSpPr>
          <p:spPr>
            <a:xfrm>
              <a:off x="4313856" y="2765739"/>
              <a:ext cx="1782575" cy="1787499"/>
            </a:xfrm>
            <a:custGeom>
              <a:avLst/>
              <a:gdLst>
                <a:gd name="connsiteX0" fmla="*/ 261401 w 1953456"/>
                <a:gd name="connsiteY0" fmla="*/ 1953278 h 1953463"/>
                <a:gd name="connsiteX1" fmla="*/ 261401 w 1953456"/>
                <a:gd name="connsiteY1" fmla="*/ -185 h 1953463"/>
                <a:gd name="connsiteX2" fmla="*/ 1953146 w 1953456"/>
                <a:gd name="connsiteY2" fmla="*/ 976547 h 195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3456" h="1953463">
                  <a:moveTo>
                    <a:pt x="261401" y="1953278"/>
                  </a:moveTo>
                  <a:cubicBezTo>
                    <a:pt x="-87547" y="1348869"/>
                    <a:pt x="-87547" y="604214"/>
                    <a:pt x="261401" y="-185"/>
                  </a:cubicBezTo>
                  <a:lnTo>
                    <a:pt x="1953146" y="976547"/>
                  </a:lnTo>
                  <a:close/>
                </a:path>
              </a:pathLst>
            </a:custGeom>
            <a:solidFill>
              <a:srgbClr val="C1301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9584C80-9642-83E8-1F8D-343878C02BD1}"/>
                </a:ext>
              </a:extLst>
            </p:cNvPr>
            <p:cNvSpPr/>
            <p:nvPr/>
          </p:nvSpPr>
          <p:spPr>
            <a:xfrm>
              <a:off x="4038600" y="2769688"/>
              <a:ext cx="752597" cy="1920555"/>
            </a:xfrm>
            <a:custGeom>
              <a:avLst/>
              <a:gdLst>
                <a:gd name="connsiteX0" fmla="*/ 563723 w 824743"/>
                <a:gd name="connsiteY0" fmla="*/ 0 h 2098872"/>
                <a:gd name="connsiteX1" fmla="*/ 687653 w 824743"/>
                <a:gd name="connsiteY1" fmla="*/ 457698 h 2098872"/>
                <a:gd name="connsiteX2" fmla="*/ 824743 w 824743"/>
                <a:gd name="connsiteY2" fmla="*/ 1796563 h 2098872"/>
                <a:gd name="connsiteX3" fmla="*/ 301464 w 824743"/>
                <a:gd name="connsiteY3" fmla="*/ 2098872 h 2098872"/>
                <a:gd name="connsiteX4" fmla="*/ 156478 w 824743"/>
                <a:gd name="connsiteY4" fmla="*/ 150387 h 2098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743" h="2098872">
                  <a:moveTo>
                    <a:pt x="563723" y="0"/>
                  </a:moveTo>
                  <a:lnTo>
                    <a:pt x="687653" y="457698"/>
                  </a:lnTo>
                  <a:cubicBezTo>
                    <a:pt x="540156" y="903099"/>
                    <a:pt x="590047" y="1390300"/>
                    <a:pt x="824743" y="1796563"/>
                  </a:cubicBezTo>
                  <a:lnTo>
                    <a:pt x="301464" y="2098872"/>
                  </a:lnTo>
                  <a:cubicBezTo>
                    <a:pt x="-41364" y="1505433"/>
                    <a:pt x="-94745" y="788020"/>
                    <a:pt x="156478" y="150387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D5F19C-2ED9-618E-2A36-EBEE28F81CD5}"/>
                </a:ext>
              </a:extLst>
            </p:cNvPr>
            <p:cNvSpPr/>
            <p:nvPr/>
          </p:nvSpPr>
          <p:spPr>
            <a:xfrm>
              <a:off x="4490453" y="4547538"/>
              <a:ext cx="1605978" cy="1168104"/>
            </a:xfrm>
            <a:custGeom>
              <a:avLst/>
              <a:gdLst>
                <a:gd name="connsiteX0" fmla="*/ 73384 w 1759930"/>
                <a:gd name="connsiteY0" fmla="*/ 0 h 1276559"/>
                <a:gd name="connsiteX1" fmla="*/ 531727 w 1759930"/>
                <a:gd name="connsiteY1" fmla="*/ 121523 h 1276559"/>
                <a:gd name="connsiteX2" fmla="*/ 1759763 w 1759930"/>
                <a:gd name="connsiteY2" fmla="*/ 672232 h 1276559"/>
                <a:gd name="connsiteX3" fmla="*/ 1759930 w 1759930"/>
                <a:gd name="connsiteY3" fmla="*/ 1276559 h 1276559"/>
                <a:gd name="connsiteX4" fmla="*/ 0 w 1759930"/>
                <a:gd name="connsiteY4" fmla="*/ 427878 h 1276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9930" h="1276559">
                  <a:moveTo>
                    <a:pt x="73384" y="0"/>
                  </a:moveTo>
                  <a:lnTo>
                    <a:pt x="531727" y="121523"/>
                  </a:lnTo>
                  <a:cubicBezTo>
                    <a:pt x="843707" y="471959"/>
                    <a:pt x="1290581" y="672353"/>
                    <a:pt x="1759763" y="672232"/>
                  </a:cubicBezTo>
                  <a:lnTo>
                    <a:pt x="1759930" y="1276559"/>
                  </a:lnTo>
                  <a:cubicBezTo>
                    <a:pt x="1074583" y="1276737"/>
                    <a:pt x="426595" y="964260"/>
                    <a:pt x="0" y="427878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71771C4-8402-9FD8-CD0C-FD6916395863}"/>
                </a:ext>
              </a:extLst>
            </p:cNvPr>
            <p:cNvSpPr/>
            <p:nvPr/>
          </p:nvSpPr>
          <p:spPr>
            <a:xfrm>
              <a:off x="6095668" y="4413559"/>
              <a:ext cx="1778332" cy="1282725"/>
            </a:xfrm>
            <a:custGeom>
              <a:avLst/>
              <a:gdLst>
                <a:gd name="connsiteX0" fmla="*/ 1425360 w 1948806"/>
                <a:gd name="connsiteY0" fmla="*/ 0 h 1401822"/>
                <a:gd name="connsiteX1" fmla="*/ 1948806 w 1948806"/>
                <a:gd name="connsiteY1" fmla="*/ 302018 h 1401822"/>
                <a:gd name="connsiteX2" fmla="*/ 333862 w 1948806"/>
                <a:gd name="connsiteY2" fmla="*/ 1401822 h 1401822"/>
                <a:gd name="connsiteX3" fmla="*/ 0 w 1948806"/>
                <a:gd name="connsiteY3" fmla="*/ 1124331 h 1401822"/>
                <a:gd name="connsiteX4" fmla="*/ 334414 w 1948806"/>
                <a:gd name="connsiteY4" fmla="*/ 788155 h 1401822"/>
                <a:gd name="connsiteX5" fmla="*/ 1425360 w 1948806"/>
                <a:gd name="connsiteY5" fmla="*/ 0 h 140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806" h="1401822">
                  <a:moveTo>
                    <a:pt x="1425360" y="0"/>
                  </a:moveTo>
                  <a:lnTo>
                    <a:pt x="1948806" y="302018"/>
                  </a:lnTo>
                  <a:cubicBezTo>
                    <a:pt x="1606287" y="895635"/>
                    <a:pt x="1011680" y="1300571"/>
                    <a:pt x="333862" y="1401822"/>
                  </a:cubicBezTo>
                  <a:lnTo>
                    <a:pt x="0" y="1124331"/>
                  </a:lnTo>
                  <a:lnTo>
                    <a:pt x="334414" y="788155"/>
                  </a:lnTo>
                  <a:cubicBezTo>
                    <a:pt x="793890" y="693191"/>
                    <a:pt x="1190874" y="406384"/>
                    <a:pt x="1425360" y="0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A5FAC8F-FE46-CD1F-561E-BDBF085DB1DC}"/>
                </a:ext>
              </a:extLst>
            </p:cNvPr>
            <p:cNvSpPr/>
            <p:nvPr/>
          </p:nvSpPr>
          <p:spPr>
            <a:xfrm>
              <a:off x="7400804" y="2628503"/>
              <a:ext cx="752596" cy="1920554"/>
            </a:xfrm>
            <a:custGeom>
              <a:avLst/>
              <a:gdLst>
                <a:gd name="connsiteX0" fmla="*/ 523279 w 824741"/>
                <a:gd name="connsiteY0" fmla="*/ 0 h 2098871"/>
                <a:gd name="connsiteX1" fmla="*/ 668265 w 824741"/>
                <a:gd name="connsiteY1" fmla="*/ 1948485 h 2098871"/>
                <a:gd name="connsiteX2" fmla="*/ 261019 w 824741"/>
                <a:gd name="connsiteY2" fmla="*/ 2098871 h 2098871"/>
                <a:gd name="connsiteX3" fmla="*/ 137090 w 824741"/>
                <a:gd name="connsiteY3" fmla="*/ 1641173 h 2098871"/>
                <a:gd name="connsiteX4" fmla="*/ 0 w 824741"/>
                <a:gd name="connsiteY4" fmla="*/ 302308 h 2098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741" h="2098871">
                  <a:moveTo>
                    <a:pt x="523279" y="0"/>
                  </a:moveTo>
                  <a:cubicBezTo>
                    <a:pt x="866106" y="593439"/>
                    <a:pt x="919487" y="1310851"/>
                    <a:pt x="668265" y="1948485"/>
                  </a:cubicBezTo>
                  <a:lnTo>
                    <a:pt x="261019" y="2098871"/>
                  </a:lnTo>
                  <a:lnTo>
                    <a:pt x="137090" y="1641173"/>
                  </a:lnTo>
                  <a:cubicBezTo>
                    <a:pt x="284586" y="1195772"/>
                    <a:pt x="234696" y="708571"/>
                    <a:pt x="0" y="302308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8C96FEE-D21B-33A7-0623-C9BC0DC9D9C5}"/>
                </a:ext>
              </a:extLst>
            </p:cNvPr>
            <p:cNvSpPr/>
            <p:nvPr/>
          </p:nvSpPr>
          <p:spPr>
            <a:xfrm>
              <a:off x="6096432" y="1600842"/>
              <a:ext cx="1605978" cy="1168105"/>
            </a:xfrm>
            <a:custGeom>
              <a:avLst/>
              <a:gdLst>
                <a:gd name="connsiteX0" fmla="*/ 0 w 1759930"/>
                <a:gd name="connsiteY0" fmla="*/ 1 h 1276560"/>
                <a:gd name="connsiteX1" fmla="*/ 1759930 w 1759930"/>
                <a:gd name="connsiteY1" fmla="*/ 848682 h 1276560"/>
                <a:gd name="connsiteX2" fmla="*/ 1686546 w 1759930"/>
                <a:gd name="connsiteY2" fmla="*/ 1276560 h 1276560"/>
                <a:gd name="connsiteX3" fmla="*/ 1228203 w 1759930"/>
                <a:gd name="connsiteY3" fmla="*/ 1155037 h 1276560"/>
                <a:gd name="connsiteX4" fmla="*/ 167 w 1759930"/>
                <a:gd name="connsiteY4" fmla="*/ 604328 h 127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9930" h="1276560">
                  <a:moveTo>
                    <a:pt x="0" y="1"/>
                  </a:moveTo>
                  <a:cubicBezTo>
                    <a:pt x="685347" y="-177"/>
                    <a:pt x="1333335" y="312300"/>
                    <a:pt x="1759930" y="848682"/>
                  </a:cubicBezTo>
                  <a:lnTo>
                    <a:pt x="1686546" y="1276560"/>
                  </a:lnTo>
                  <a:lnTo>
                    <a:pt x="1228203" y="1155037"/>
                  </a:lnTo>
                  <a:cubicBezTo>
                    <a:pt x="916223" y="804601"/>
                    <a:pt x="469349" y="604207"/>
                    <a:pt x="167" y="604328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3A1AD33-DA4F-E037-EA5C-E461675DCFE3}"/>
                </a:ext>
              </a:extLst>
            </p:cNvPr>
            <p:cNvSpPr/>
            <p:nvPr/>
          </p:nvSpPr>
          <p:spPr>
            <a:xfrm>
              <a:off x="4318001" y="1621699"/>
              <a:ext cx="1778331" cy="1282726"/>
            </a:xfrm>
            <a:custGeom>
              <a:avLst/>
              <a:gdLst>
                <a:gd name="connsiteX0" fmla="*/ 1614944 w 1948805"/>
                <a:gd name="connsiteY0" fmla="*/ 0 h 1401823"/>
                <a:gd name="connsiteX1" fmla="*/ 1948805 w 1948805"/>
                <a:gd name="connsiteY1" fmla="*/ 277492 h 1401823"/>
                <a:gd name="connsiteX2" fmla="*/ 1614392 w 1948805"/>
                <a:gd name="connsiteY2" fmla="*/ 613667 h 1401823"/>
                <a:gd name="connsiteX3" fmla="*/ 523446 w 1948805"/>
                <a:gd name="connsiteY3" fmla="*/ 1401823 h 1401823"/>
                <a:gd name="connsiteX4" fmla="*/ 0 w 1948805"/>
                <a:gd name="connsiteY4" fmla="*/ 1099804 h 1401823"/>
                <a:gd name="connsiteX5" fmla="*/ 1614944 w 1948805"/>
                <a:gd name="connsiteY5" fmla="*/ 0 h 140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805" h="1401823">
                  <a:moveTo>
                    <a:pt x="1614944" y="0"/>
                  </a:moveTo>
                  <a:lnTo>
                    <a:pt x="1948805" y="277492"/>
                  </a:lnTo>
                  <a:lnTo>
                    <a:pt x="1614392" y="613667"/>
                  </a:lnTo>
                  <a:cubicBezTo>
                    <a:pt x="1154915" y="708632"/>
                    <a:pt x="757932" y="995439"/>
                    <a:pt x="523446" y="1401823"/>
                  </a:cubicBezTo>
                  <a:lnTo>
                    <a:pt x="0" y="1099804"/>
                  </a:lnTo>
                  <a:cubicBezTo>
                    <a:pt x="342519" y="506187"/>
                    <a:pt x="937126" y="101252"/>
                    <a:pt x="1614944" y="0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/>
            </a:p>
          </p:txBody>
        </p:sp>
      </p:grpSp>
      <p:pic>
        <p:nvPicPr>
          <p:cNvPr id="37" name="Graphic 29" descr="Rocket with solid fill">
            <a:extLst>
              <a:ext uri="{FF2B5EF4-FFF2-40B4-BE49-F238E27FC236}">
                <a16:creationId xmlns:a16="http://schemas.microsoft.com/office/drawing/2014/main" id="{C7925C2D-85B9-49C2-0037-E2F1654287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15741" y="3555522"/>
            <a:ext cx="411480" cy="411480"/>
          </a:xfrm>
          <a:prstGeom prst="rect">
            <a:avLst/>
          </a:prstGeom>
        </p:spPr>
      </p:pic>
      <p:pic>
        <p:nvPicPr>
          <p:cNvPr id="38" name="Graphic 35" descr="Gears with solid fill">
            <a:extLst>
              <a:ext uri="{FF2B5EF4-FFF2-40B4-BE49-F238E27FC236}">
                <a16:creationId xmlns:a16="http://schemas.microsoft.com/office/drawing/2014/main" id="{46A82C0B-1B4F-2069-B2E7-D3196F691D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64782" y="3555522"/>
            <a:ext cx="411480" cy="411480"/>
          </a:xfrm>
          <a:prstGeom prst="rect">
            <a:avLst/>
          </a:prstGeom>
        </p:spPr>
      </p:pic>
      <p:pic>
        <p:nvPicPr>
          <p:cNvPr id="39" name="Graphic 27" descr="Chat bubble with solid fill">
            <a:extLst>
              <a:ext uri="{FF2B5EF4-FFF2-40B4-BE49-F238E27FC236}">
                <a16:creationId xmlns:a16="http://schemas.microsoft.com/office/drawing/2014/main" id="{D4610082-2D68-DB2E-DBC6-6DC1BD14A2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96386" y="2860084"/>
            <a:ext cx="411480" cy="411480"/>
          </a:xfrm>
          <a:prstGeom prst="rect">
            <a:avLst/>
          </a:prstGeom>
        </p:spPr>
      </p:pic>
      <p:pic>
        <p:nvPicPr>
          <p:cNvPr id="40" name="Graphic 31" descr="Handshake with solid fill">
            <a:extLst>
              <a:ext uri="{FF2B5EF4-FFF2-40B4-BE49-F238E27FC236}">
                <a16:creationId xmlns:a16="http://schemas.microsoft.com/office/drawing/2014/main" id="{776008A5-F482-7C0C-ADD1-D61FDFC7561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496386" y="4261788"/>
            <a:ext cx="411480" cy="411480"/>
          </a:xfrm>
          <a:prstGeom prst="rect">
            <a:avLst/>
          </a:prstGeom>
        </p:spPr>
      </p:pic>
      <p:pic>
        <p:nvPicPr>
          <p:cNvPr id="41" name="Graphic 33" descr="Magnifying glass with solid fill">
            <a:extLst>
              <a:ext uri="{FF2B5EF4-FFF2-40B4-BE49-F238E27FC236}">
                <a16:creationId xmlns:a16="http://schemas.microsoft.com/office/drawing/2014/main" id="{43256185-BF0D-180F-B142-F8CA93CA93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284137" y="4262054"/>
            <a:ext cx="411480" cy="411480"/>
          </a:xfrm>
          <a:prstGeom prst="rect">
            <a:avLst/>
          </a:prstGeom>
        </p:spPr>
      </p:pic>
      <p:pic>
        <p:nvPicPr>
          <p:cNvPr id="42" name="Graphic 38" descr="Lightbulb with solid fill">
            <a:extLst>
              <a:ext uri="{FF2B5EF4-FFF2-40B4-BE49-F238E27FC236}">
                <a16:creationId xmlns:a16="http://schemas.microsoft.com/office/drawing/2014/main" id="{A04E92AF-7FA1-91E2-244B-B57D909D662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284137" y="2860084"/>
            <a:ext cx="411480" cy="411480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6EDF13F2-CF73-9A30-FD18-269D1AE5C787}"/>
              </a:ext>
            </a:extLst>
          </p:cNvPr>
          <p:cNvGrpSpPr/>
          <p:nvPr/>
        </p:nvGrpSpPr>
        <p:grpSpPr>
          <a:xfrm>
            <a:off x="8084822" y="1810412"/>
            <a:ext cx="2194560" cy="1106115"/>
            <a:chOff x="8921977" y="1394910"/>
            <a:chExt cx="2926080" cy="1474820"/>
          </a:xfrm>
        </p:grpSpPr>
        <p:sp>
          <p:nvSpPr>
            <p:cNvPr id="44" name="TextBox 26">
              <a:extLst>
                <a:ext uri="{FF2B5EF4-FFF2-40B4-BE49-F238E27FC236}">
                  <a16:creationId xmlns:a16="http://schemas.microsoft.com/office/drawing/2014/main" id="{E53C3E60-9F7C-B6C1-CEE4-DB63CD13977F}"/>
                </a:ext>
              </a:extLst>
            </p:cNvPr>
            <p:cNvSpPr txBox="1"/>
            <p:nvPr/>
          </p:nvSpPr>
          <p:spPr>
            <a:xfrm>
              <a:off x="8921977" y="1394910"/>
              <a:ext cx="2926080" cy="53348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all" noProof="1">
                  <a:solidFill>
                    <a:schemeClr val="accent1"/>
                  </a:solidFill>
                </a:rPr>
                <a:t>Limited Speed</a:t>
              </a:r>
            </a:p>
          </p:txBody>
        </p:sp>
        <p:sp>
          <p:nvSpPr>
            <p:cNvPr id="45" name="TextBox 28">
              <a:extLst>
                <a:ext uri="{FF2B5EF4-FFF2-40B4-BE49-F238E27FC236}">
                  <a16:creationId xmlns:a16="http://schemas.microsoft.com/office/drawing/2014/main" id="{B7FF35E7-AED8-A7D0-91B0-782CA7D5C5A5}"/>
                </a:ext>
              </a:extLst>
            </p:cNvPr>
            <p:cNvSpPr txBox="1"/>
            <p:nvPr/>
          </p:nvSpPr>
          <p:spPr>
            <a:xfrm>
              <a:off x="8921977" y="1925882"/>
              <a:ext cx="2926080" cy="94384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GB" sz="1000" dirty="0"/>
                <a:t>In terms of speed, the sequential operation of MCUs represents a significant bottleneck compared to the parallelism offered by FPGAs</a:t>
              </a:r>
              <a:endParaRPr lang="en-US" sz="10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D62FD77-9562-A8DC-4708-70E4C4E54CF0}"/>
              </a:ext>
            </a:extLst>
          </p:cNvPr>
          <p:cNvGrpSpPr/>
          <p:nvPr/>
        </p:nvGrpSpPr>
        <p:grpSpPr>
          <a:xfrm>
            <a:off x="8084822" y="2918686"/>
            <a:ext cx="2194560" cy="1260003"/>
            <a:chOff x="8921977" y="984542"/>
            <a:chExt cx="2926080" cy="1680004"/>
          </a:xfrm>
        </p:grpSpPr>
        <p:sp>
          <p:nvSpPr>
            <p:cNvPr id="47" name="TextBox 32">
              <a:extLst>
                <a:ext uri="{FF2B5EF4-FFF2-40B4-BE49-F238E27FC236}">
                  <a16:creationId xmlns:a16="http://schemas.microsoft.com/office/drawing/2014/main" id="{2A620A5D-A27E-38EC-8035-B26774D5D837}"/>
                </a:ext>
              </a:extLst>
            </p:cNvPr>
            <p:cNvSpPr txBox="1"/>
            <p:nvPr/>
          </p:nvSpPr>
          <p:spPr>
            <a:xfrm>
              <a:off x="8921977" y="984542"/>
              <a:ext cx="2926080" cy="94384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all" noProof="1">
                  <a:solidFill>
                    <a:srgbClr val="F7931F"/>
                  </a:solidFill>
                </a:rPr>
                <a:t>Lowly costumizable</a:t>
              </a:r>
            </a:p>
          </p:txBody>
        </p:sp>
        <p:sp>
          <p:nvSpPr>
            <p:cNvPr id="48" name="TextBox 34">
              <a:extLst>
                <a:ext uri="{FF2B5EF4-FFF2-40B4-BE49-F238E27FC236}">
                  <a16:creationId xmlns:a16="http://schemas.microsoft.com/office/drawing/2014/main" id="{6EEAD519-10E8-2B0B-FEBF-064B4EE4296B}"/>
                </a:ext>
              </a:extLst>
            </p:cNvPr>
            <p:cNvSpPr txBox="1"/>
            <p:nvPr/>
          </p:nvSpPr>
          <p:spPr>
            <a:xfrm>
              <a:off x="8921977" y="1925882"/>
              <a:ext cx="2926080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GB" sz="1000" dirty="0"/>
                <a:t>Compared to FPGAs, development on MCUs is limited by the available hardware peripherals.</a:t>
              </a:r>
              <a:endParaRPr lang="en-US" sz="10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BDD6C94-89F5-C251-7EB7-E6C840A27B65}"/>
              </a:ext>
            </a:extLst>
          </p:cNvPr>
          <p:cNvGrpSpPr/>
          <p:nvPr/>
        </p:nvGrpSpPr>
        <p:grpSpPr>
          <a:xfrm>
            <a:off x="1266738" y="4334735"/>
            <a:ext cx="2840442" cy="1413891"/>
            <a:chOff x="8060801" y="3591203"/>
            <a:chExt cx="3787256" cy="1885188"/>
          </a:xfrm>
        </p:grpSpPr>
        <p:sp>
          <p:nvSpPr>
            <p:cNvPr id="50" name="TextBox 40">
              <a:extLst>
                <a:ext uri="{FF2B5EF4-FFF2-40B4-BE49-F238E27FC236}">
                  <a16:creationId xmlns:a16="http://schemas.microsoft.com/office/drawing/2014/main" id="{34D9D3BF-2558-9CEB-46CF-09AB39C325E1}"/>
                </a:ext>
              </a:extLst>
            </p:cNvPr>
            <p:cNvSpPr txBox="1"/>
            <p:nvPr/>
          </p:nvSpPr>
          <p:spPr>
            <a:xfrm>
              <a:off x="8060801" y="3591203"/>
              <a:ext cx="3787256" cy="94384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2000" b="1" dirty="0">
                  <a:solidFill>
                    <a:srgbClr val="FFCC4C"/>
                  </a:solidFill>
                </a:rPr>
                <a:t>EASILY COSTUMIZABLE</a:t>
              </a:r>
              <a:endParaRPr lang="en-US" sz="2000" b="1" cap="all" noProof="1">
                <a:solidFill>
                  <a:srgbClr val="FFCC4C"/>
                </a:solidFill>
              </a:endParaRPr>
            </a:p>
          </p:txBody>
        </p:sp>
        <p:sp>
          <p:nvSpPr>
            <p:cNvPr id="51" name="TextBox 42">
              <a:extLst>
                <a:ext uri="{FF2B5EF4-FFF2-40B4-BE49-F238E27FC236}">
                  <a16:creationId xmlns:a16="http://schemas.microsoft.com/office/drawing/2014/main" id="{28399EED-F1D7-3351-A01B-2FFE3021F4A5}"/>
                </a:ext>
              </a:extLst>
            </p:cNvPr>
            <p:cNvSpPr txBox="1"/>
            <p:nvPr/>
          </p:nvSpPr>
          <p:spPr>
            <a:xfrm>
              <a:off x="8921977" y="4532543"/>
              <a:ext cx="2926080" cy="94384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GB" sz="10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various available peripherals, combined with libraries and drivers, enable </a:t>
              </a:r>
              <a:r>
                <a:rPr lang="en-GB" sz="1000" b="1" u="sng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Easy</a:t>
              </a:r>
              <a:r>
                <a:rPr lang="en-GB" sz="10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and </a:t>
              </a:r>
              <a:r>
                <a:rPr lang="en-GB" sz="1000" b="1" u="sng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Fast</a:t>
              </a:r>
              <a:r>
                <a:rPr lang="en-GB" sz="10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application development.</a:t>
              </a:r>
              <a:endParaRPr lang="en-US" sz="10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BF8B031-8732-065B-9B0F-F833C9CCC8DA}"/>
              </a:ext>
            </a:extLst>
          </p:cNvPr>
          <p:cNvGrpSpPr/>
          <p:nvPr/>
        </p:nvGrpSpPr>
        <p:grpSpPr>
          <a:xfrm>
            <a:off x="1926498" y="1858190"/>
            <a:ext cx="2194560" cy="1106115"/>
            <a:chOff x="332936" y="2145583"/>
            <a:chExt cx="2926080" cy="1474820"/>
          </a:xfrm>
        </p:grpSpPr>
        <p:sp>
          <p:nvSpPr>
            <p:cNvPr id="53" name="TextBox 49">
              <a:extLst>
                <a:ext uri="{FF2B5EF4-FFF2-40B4-BE49-F238E27FC236}">
                  <a16:creationId xmlns:a16="http://schemas.microsoft.com/office/drawing/2014/main" id="{843A615A-43E9-7822-6938-6A4AB9A6659E}"/>
                </a:ext>
              </a:extLst>
            </p:cNvPr>
            <p:cNvSpPr txBox="1"/>
            <p:nvPr/>
          </p:nvSpPr>
          <p:spPr>
            <a:xfrm>
              <a:off x="332936" y="2145583"/>
              <a:ext cx="2926080" cy="94384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000" b="1" cap="all" noProof="1">
                  <a:solidFill>
                    <a:schemeClr val="accent6">
                      <a:lumMod val="75000"/>
                    </a:schemeClr>
                  </a:solidFill>
                </a:rPr>
                <a:t>Compactness &amp; Low Power</a:t>
              </a:r>
            </a:p>
          </p:txBody>
        </p:sp>
        <p:sp>
          <p:nvSpPr>
            <p:cNvPr id="54" name="TextBox 50">
              <a:extLst>
                <a:ext uri="{FF2B5EF4-FFF2-40B4-BE49-F238E27FC236}">
                  <a16:creationId xmlns:a16="http://schemas.microsoft.com/office/drawing/2014/main" id="{2D48F4E6-1129-B4C2-FC04-41937AA3518A}"/>
                </a:ext>
              </a:extLst>
            </p:cNvPr>
            <p:cNvSpPr txBox="1"/>
            <p:nvPr/>
          </p:nvSpPr>
          <p:spPr>
            <a:xfrm>
              <a:off x="332936" y="3086923"/>
              <a:ext cx="2926080" cy="53348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GB" sz="1000" dirty="0"/>
                <a:t>Ideal for distributed systems and tight spaces</a:t>
              </a:r>
              <a:endParaRPr lang="en-US" sz="10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49A0A6D-81A1-44F9-9472-F18A9CA90340}"/>
              </a:ext>
            </a:extLst>
          </p:cNvPr>
          <p:cNvGrpSpPr/>
          <p:nvPr/>
        </p:nvGrpSpPr>
        <p:grpSpPr>
          <a:xfrm>
            <a:off x="1912620" y="3226462"/>
            <a:ext cx="2194560" cy="975310"/>
            <a:chOff x="8921977" y="4001571"/>
            <a:chExt cx="2926080" cy="1300413"/>
          </a:xfrm>
        </p:grpSpPr>
        <p:sp>
          <p:nvSpPr>
            <p:cNvPr id="57" name="TextBox 52">
              <a:extLst>
                <a:ext uri="{FF2B5EF4-FFF2-40B4-BE49-F238E27FC236}">
                  <a16:creationId xmlns:a16="http://schemas.microsoft.com/office/drawing/2014/main" id="{09259B02-A6FB-F172-619B-7E5911B6805D}"/>
                </a:ext>
              </a:extLst>
            </p:cNvPr>
            <p:cNvSpPr txBox="1"/>
            <p:nvPr/>
          </p:nvSpPr>
          <p:spPr>
            <a:xfrm>
              <a:off x="8921977" y="4001571"/>
              <a:ext cx="2926080" cy="53348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000" b="1" cap="all" noProof="1">
                  <a:solidFill>
                    <a:srgbClr val="C00000"/>
                  </a:solidFill>
                </a:rPr>
                <a:t>Cost Effective</a:t>
              </a:r>
            </a:p>
          </p:txBody>
        </p:sp>
        <p:sp>
          <p:nvSpPr>
            <p:cNvPr id="58" name="TextBox 53">
              <a:extLst>
                <a:ext uri="{FF2B5EF4-FFF2-40B4-BE49-F238E27FC236}">
                  <a16:creationId xmlns:a16="http://schemas.microsoft.com/office/drawing/2014/main" id="{C15AB22C-0949-BCA7-3A25-073D0D876C79}"/>
                </a:ext>
              </a:extLst>
            </p:cNvPr>
            <p:cNvSpPr txBox="1"/>
            <p:nvPr/>
          </p:nvSpPr>
          <p:spPr>
            <a:xfrm>
              <a:off x="8921977" y="4532543"/>
              <a:ext cx="2926080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GB" sz="1050" dirty="0">
                  <a:latin typeface="+mj-lt"/>
                </a:rPr>
                <a:t>Affordable solution for specific tasks, even in redundant configurations.</a:t>
              </a:r>
            </a:p>
            <a:p>
              <a:pPr algn="just"/>
              <a:r>
                <a:rPr lang="en-GB" sz="1050" u="sng" dirty="0">
                  <a:latin typeface="+mj-lt"/>
                </a:rPr>
                <a:t>SAMD21</a:t>
              </a:r>
              <a:r>
                <a:rPr lang="en-GB" sz="1050" dirty="0">
                  <a:latin typeface="+mj-lt"/>
                </a:rPr>
                <a:t> : </a:t>
              </a:r>
              <a:r>
                <a:rPr lang="en-GB" sz="1050" b="1" dirty="0">
                  <a:latin typeface="+mj-lt"/>
                </a:rPr>
                <a:t>4 </a:t>
              </a:r>
              <a:r>
                <a:rPr lang="en-GB" sz="1050" b="1" i="0" dirty="0">
                  <a:effectLst/>
                  <a:latin typeface="+mj-lt"/>
                </a:rPr>
                <a:t>€</a:t>
              </a:r>
              <a:r>
                <a:rPr lang="en-GB" sz="1050" dirty="0">
                  <a:latin typeface="+mj-lt"/>
                </a:rPr>
                <a:t> Vs </a:t>
              </a:r>
              <a:r>
                <a:rPr lang="en-GB" sz="1050" b="0" i="0" dirty="0">
                  <a:effectLst/>
                  <a:latin typeface="+mj-lt"/>
                  <a:hlinkClick r:id="rId1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M2GL025T</a:t>
              </a:r>
              <a:r>
                <a:rPr lang="en-GB" sz="1050" b="0" i="0" dirty="0">
                  <a:effectLst/>
                  <a:latin typeface="+mj-lt"/>
                </a:rPr>
                <a:t> </a:t>
              </a:r>
              <a:r>
                <a:rPr lang="en-GB" sz="1050" dirty="0">
                  <a:latin typeface="+mj-lt"/>
                </a:rPr>
                <a:t>: </a:t>
              </a:r>
              <a:r>
                <a:rPr lang="en-GB" sz="1050" b="1" dirty="0">
                  <a:latin typeface="+mj-lt"/>
                </a:rPr>
                <a:t>70 </a:t>
              </a:r>
              <a:r>
                <a:rPr lang="en-GB" sz="1050" b="1" i="0" dirty="0">
                  <a:effectLst/>
                  <a:latin typeface="+mj-lt"/>
                </a:rPr>
                <a:t>€</a:t>
              </a:r>
              <a:endParaRPr lang="en-US" sz="1050" b="1" noProof="1">
                <a:latin typeface="+mj-lt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3836DB0-42D5-5289-FC26-584B90B4C160}"/>
              </a:ext>
            </a:extLst>
          </p:cNvPr>
          <p:cNvGrpSpPr/>
          <p:nvPr/>
        </p:nvGrpSpPr>
        <p:grpSpPr>
          <a:xfrm>
            <a:off x="8084822" y="4304575"/>
            <a:ext cx="2194560" cy="1260003"/>
            <a:chOff x="8921977" y="984542"/>
            <a:chExt cx="2926080" cy="1680004"/>
          </a:xfrm>
        </p:grpSpPr>
        <p:sp>
          <p:nvSpPr>
            <p:cNvPr id="60" name="TextBox 55">
              <a:extLst>
                <a:ext uri="{FF2B5EF4-FFF2-40B4-BE49-F238E27FC236}">
                  <a16:creationId xmlns:a16="http://schemas.microsoft.com/office/drawing/2014/main" id="{413608BD-7D34-7709-B95E-F36C2A892FA3}"/>
                </a:ext>
              </a:extLst>
            </p:cNvPr>
            <p:cNvSpPr txBox="1"/>
            <p:nvPr/>
          </p:nvSpPr>
          <p:spPr>
            <a:xfrm>
              <a:off x="8921977" y="984542"/>
              <a:ext cx="2926080" cy="94384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all" noProof="1">
                  <a:solidFill>
                    <a:srgbClr val="4CC1EF"/>
                  </a:solidFill>
                </a:rPr>
                <a:t>Radiation Sensitivity</a:t>
              </a:r>
            </a:p>
          </p:txBody>
        </p:sp>
        <p:sp>
          <p:nvSpPr>
            <p:cNvPr id="61" name="TextBox 56">
              <a:extLst>
                <a:ext uri="{FF2B5EF4-FFF2-40B4-BE49-F238E27FC236}">
                  <a16:creationId xmlns:a16="http://schemas.microsoft.com/office/drawing/2014/main" id="{FE6DF046-B5CD-B431-3ED0-837A932F424F}"/>
                </a:ext>
              </a:extLst>
            </p:cNvPr>
            <p:cNvSpPr txBox="1"/>
            <p:nvPr/>
          </p:nvSpPr>
          <p:spPr>
            <a:xfrm>
              <a:off x="8921977" y="1925882"/>
              <a:ext cx="2926080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GB" sz="1000" dirty="0"/>
                <a:t>In commercial MCUs, implementing hardware-based Triple Modular Redundancy (TMR) is not feasible.</a:t>
              </a:r>
              <a:endParaRPr lang="en-US" sz="1000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62" name="Picture 61" descr="A money bag with a dollar sign and graph&#10;&#10;AI-generated content may be incorrect.">
            <a:extLst>
              <a:ext uri="{FF2B5EF4-FFF2-40B4-BE49-F238E27FC236}">
                <a16:creationId xmlns:a16="http://schemas.microsoft.com/office/drawing/2014/main" id="{1580E98E-EA09-7F5C-DB5C-D2D5E20E2DE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975808" y="3297168"/>
            <a:ext cx="720000" cy="720000"/>
          </a:xfrm>
          <a:prstGeom prst="rect">
            <a:avLst/>
          </a:prstGeom>
        </p:spPr>
      </p:pic>
      <p:pic>
        <p:nvPicPr>
          <p:cNvPr id="65" name="Picture 64" descr="A yellow and black circular object with a red triangle and a warning sign&#10;&#10;AI-generated content may be incorrect.">
            <a:extLst>
              <a:ext uri="{FF2B5EF4-FFF2-40B4-BE49-F238E27FC236}">
                <a16:creationId xmlns:a16="http://schemas.microsoft.com/office/drawing/2014/main" id="{B9EA5736-448E-8382-0B0F-96BCC4510C4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290765" y="4257895"/>
            <a:ext cx="720000" cy="720000"/>
          </a:xfrm>
          <a:prstGeom prst="rect">
            <a:avLst/>
          </a:prstGeom>
        </p:spPr>
      </p:pic>
      <p:pic>
        <p:nvPicPr>
          <p:cNvPr id="69" name="Picture 68" descr="A snail with a clock on it&#10;&#10;AI-generated content may be incorrect.">
            <a:extLst>
              <a:ext uri="{FF2B5EF4-FFF2-40B4-BE49-F238E27FC236}">
                <a16:creationId xmlns:a16="http://schemas.microsoft.com/office/drawing/2014/main" id="{AD9A729F-C78D-1DC5-250E-6DC7BF9DEAD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163183" y="2567541"/>
            <a:ext cx="720000" cy="720000"/>
          </a:xfrm>
          <a:prstGeom prst="rect">
            <a:avLst/>
          </a:prstGeom>
        </p:spPr>
      </p:pic>
      <p:pic>
        <p:nvPicPr>
          <p:cNvPr id="72" name="Picture 71" descr="A person sitting in a lotus position with a clock above it&#10;&#10;AI-generated content may be incorrect.">
            <a:extLst>
              <a:ext uri="{FF2B5EF4-FFF2-40B4-BE49-F238E27FC236}">
                <a16:creationId xmlns:a16="http://schemas.microsoft.com/office/drawing/2014/main" id="{E1AACFB2-74BB-0396-3903-1F2767CB1C3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544950" y="3334647"/>
            <a:ext cx="745628" cy="745628"/>
          </a:xfrm>
          <a:prstGeom prst="rect">
            <a:avLst/>
          </a:prstGeom>
        </p:spPr>
      </p:pic>
      <p:pic>
        <p:nvPicPr>
          <p:cNvPr id="74" name="Picture 73" descr="A logo of a wrench and screwdriver&#10;&#10;AI-generated content may be incorrect.">
            <a:extLst>
              <a:ext uri="{FF2B5EF4-FFF2-40B4-BE49-F238E27FC236}">
                <a16:creationId xmlns:a16="http://schemas.microsoft.com/office/drawing/2014/main" id="{23AEF8F0-E8D8-BAF3-A66A-E465107D48B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320291" y="4143898"/>
            <a:ext cx="720000" cy="720000"/>
          </a:xfrm>
          <a:prstGeom prst="rect">
            <a:avLst/>
          </a:prstGeom>
        </p:spPr>
      </p:pic>
      <p:pic>
        <p:nvPicPr>
          <p:cNvPr id="75" name="Picture 74" descr="A group of arrows pointing to different directions&#10;&#10;AI-generated content may be incorrect.">
            <a:extLst>
              <a:ext uri="{FF2B5EF4-FFF2-40B4-BE49-F238E27FC236}">
                <a16:creationId xmlns:a16="http://schemas.microsoft.com/office/drawing/2014/main" id="{10873005-F89D-6C32-FDA4-CCC0979FC08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393362" y="2665598"/>
            <a:ext cx="720000" cy="720000"/>
          </a:xfrm>
          <a:prstGeom prst="rect">
            <a:avLst/>
          </a:prstGeom>
          <a:solidFill>
            <a:srgbClr val="A2B969"/>
          </a:solidFill>
        </p:spPr>
      </p:pic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0C27B06-945D-E942-F094-375E60DDCA14}"/>
              </a:ext>
            </a:extLst>
          </p:cNvPr>
          <p:cNvCxnSpPr>
            <a:cxnSpLocks/>
          </p:cNvCxnSpPr>
          <p:nvPr/>
        </p:nvCxnSpPr>
        <p:spPr bwMode="auto">
          <a:xfrm flipH="1">
            <a:off x="6095677" y="1946246"/>
            <a:ext cx="17685" cy="3573710"/>
          </a:xfrm>
          <a:prstGeom prst="line">
            <a:avLst/>
          </a:prstGeom>
          <a:ln w="571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77" name="Picture 76" descr="A blue square with a yellow and black logo&#10;&#10;AI-generated content may be incorrect.">
            <a:extLst>
              <a:ext uri="{FF2B5EF4-FFF2-40B4-BE49-F238E27FC236}">
                <a16:creationId xmlns:a16="http://schemas.microsoft.com/office/drawing/2014/main" id="{69C9602D-13AD-8CD2-36FC-77AEBF1D30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745629" y="3423898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71795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EA5103-95B3-18E0-EC35-A8FC18A3A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3B514-3DA6-5902-F9BF-5C7D10BDC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Effects on Microcontrollers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ED05E6-BC09-0FBB-E77D-3B3B17B320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60435" y="6347962"/>
            <a:ext cx="1828144" cy="365125"/>
          </a:xfrm>
        </p:spPr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104A48-AB1D-9C74-A092-54454A80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445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CD471-C6CA-51DC-D991-86F4F596D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Radiation Effects on Microcontrollers: Cumulative Effects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666C0E-BBE5-BA16-D8FB-0A2338A39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>
                <a:solidFill>
                  <a:schemeClr val="tx1"/>
                </a:solidFill>
              </a:rPr>
              <a:t>06/05/2025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DD37A-0AD6-30E1-D61B-D95B9432F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7" name="Groupe 5">
            <a:extLst>
              <a:ext uri="{FF2B5EF4-FFF2-40B4-BE49-F238E27FC236}">
                <a16:creationId xmlns:a16="http://schemas.microsoft.com/office/drawing/2014/main" id="{85A12F49-20BB-2A6D-85AE-246792C4919C}"/>
              </a:ext>
            </a:extLst>
          </p:cNvPr>
          <p:cNvGrpSpPr/>
          <p:nvPr/>
        </p:nvGrpSpPr>
        <p:grpSpPr>
          <a:xfrm>
            <a:off x="3218045" y="1388532"/>
            <a:ext cx="2187974" cy="1406676"/>
            <a:chOff x="9177128" y="1392785"/>
            <a:chExt cx="2579749" cy="165855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70DD280-2E97-CC28-88D1-AFD652CE8406}"/>
                </a:ext>
              </a:extLst>
            </p:cNvPr>
            <p:cNvSpPr/>
            <p:nvPr/>
          </p:nvSpPr>
          <p:spPr>
            <a:xfrm>
              <a:off x="9433267" y="1701800"/>
              <a:ext cx="2199722" cy="444822"/>
            </a:xfrm>
            <a:prstGeom prst="rect">
              <a:avLst/>
            </a:prstGeom>
            <a:solidFill>
              <a:srgbClr val="FCFE06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89F85C0-108A-24CE-AD2A-8E7449B6851D}"/>
                </a:ext>
              </a:extLst>
            </p:cNvPr>
            <p:cNvSpPr/>
            <p:nvPr/>
          </p:nvSpPr>
          <p:spPr>
            <a:xfrm>
              <a:off x="9437430" y="2147589"/>
              <a:ext cx="2195559" cy="718840"/>
            </a:xfrm>
            <a:prstGeom prst="rect">
              <a:avLst/>
            </a:prstGeom>
            <a:solidFill>
              <a:srgbClr val="B9DFE2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ZoneTexte 8">
              <a:extLst>
                <a:ext uri="{FF2B5EF4-FFF2-40B4-BE49-F238E27FC236}">
                  <a16:creationId xmlns:a16="http://schemas.microsoft.com/office/drawing/2014/main" id="{B06864D7-865E-74A2-FF32-9CADDEDEA356}"/>
                </a:ext>
              </a:extLst>
            </p:cNvPr>
            <p:cNvSpPr txBox="1"/>
            <p:nvPr/>
          </p:nvSpPr>
          <p:spPr>
            <a:xfrm>
              <a:off x="10960824" y="2589430"/>
              <a:ext cx="756392" cy="326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Silicon</a:t>
              </a:r>
            </a:p>
          </p:txBody>
        </p:sp>
        <p:sp>
          <p:nvSpPr>
            <p:cNvPr id="13" name="ZoneTexte 9">
              <a:extLst>
                <a:ext uri="{FF2B5EF4-FFF2-40B4-BE49-F238E27FC236}">
                  <a16:creationId xmlns:a16="http://schemas.microsoft.com/office/drawing/2014/main" id="{D573637F-C326-DA3C-AD7D-41109A91D339}"/>
                </a:ext>
              </a:extLst>
            </p:cNvPr>
            <p:cNvSpPr txBox="1"/>
            <p:nvPr/>
          </p:nvSpPr>
          <p:spPr>
            <a:xfrm>
              <a:off x="11074196" y="1797737"/>
              <a:ext cx="682681" cy="326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Oxide</a:t>
              </a:r>
            </a:p>
          </p:txBody>
        </p:sp>
        <p:cxnSp>
          <p:nvCxnSpPr>
            <p:cNvPr id="14" name="Connecteur droit avec flèche 10">
              <a:extLst>
                <a:ext uri="{FF2B5EF4-FFF2-40B4-BE49-F238E27FC236}">
                  <a16:creationId xmlns:a16="http://schemas.microsoft.com/office/drawing/2014/main" id="{15CC3155-0F9D-40E3-5C27-C4631C1E9F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82151" y="1549306"/>
              <a:ext cx="488949" cy="1502032"/>
            </a:xfrm>
            <a:prstGeom prst="straightConnector1">
              <a:avLst/>
            </a:prstGeom>
            <a:ln w="28575" cap="flat" cmpd="sng" algn="ctr">
              <a:solidFill>
                <a:srgbClr val="FF2F2F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Connecteur droit avec flèche 11">
              <a:extLst>
                <a:ext uri="{FF2B5EF4-FFF2-40B4-BE49-F238E27FC236}">
                  <a16:creationId xmlns:a16="http://schemas.microsoft.com/office/drawing/2014/main" id="{B55CDF1F-8532-D432-826D-46F572628B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15468" y="1549306"/>
              <a:ext cx="488949" cy="1502032"/>
            </a:xfrm>
            <a:prstGeom prst="straightConnector1">
              <a:avLst/>
            </a:prstGeom>
            <a:ln w="28575" cap="flat" cmpd="sng" algn="ctr">
              <a:solidFill>
                <a:srgbClr val="FF2F2F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6" name="Connecteur droit avec flèche 12">
              <a:extLst>
                <a:ext uri="{FF2B5EF4-FFF2-40B4-BE49-F238E27FC236}">
                  <a16:creationId xmlns:a16="http://schemas.microsoft.com/office/drawing/2014/main" id="{B23712FE-FC8B-49DC-921B-5D5C661204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48785" y="1549306"/>
              <a:ext cx="488949" cy="1502032"/>
            </a:xfrm>
            <a:prstGeom prst="straightConnector1">
              <a:avLst/>
            </a:prstGeom>
            <a:ln w="28575" cap="flat" cmpd="sng" algn="ctr">
              <a:solidFill>
                <a:srgbClr val="FF2F2F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7" name="Connecteur droit avec flèche 13">
              <a:extLst>
                <a:ext uri="{FF2B5EF4-FFF2-40B4-BE49-F238E27FC236}">
                  <a16:creationId xmlns:a16="http://schemas.microsoft.com/office/drawing/2014/main" id="{772CAF35-7BF0-E927-A9DB-E857CA08F7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82102" y="1549306"/>
              <a:ext cx="488949" cy="1502032"/>
            </a:xfrm>
            <a:prstGeom prst="straightConnector1">
              <a:avLst/>
            </a:prstGeom>
            <a:ln w="28575" cap="flat" cmpd="sng" algn="ctr">
              <a:solidFill>
                <a:srgbClr val="FF2F2F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8" name="ZoneTexte 14">
              <a:extLst>
                <a:ext uri="{FF2B5EF4-FFF2-40B4-BE49-F238E27FC236}">
                  <a16:creationId xmlns:a16="http://schemas.microsoft.com/office/drawing/2014/main" id="{5004F9FE-BB34-45CB-FFA7-21476300DE44}"/>
                </a:ext>
              </a:extLst>
            </p:cNvPr>
            <p:cNvSpPr txBox="1"/>
            <p:nvPr/>
          </p:nvSpPr>
          <p:spPr>
            <a:xfrm>
              <a:off x="10355501" y="1392785"/>
              <a:ext cx="372714" cy="326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e-</a:t>
              </a:r>
            </a:p>
          </p:txBody>
        </p:sp>
        <p:sp>
          <p:nvSpPr>
            <p:cNvPr id="19" name="ZoneTexte 15">
              <a:extLst>
                <a:ext uri="{FF2B5EF4-FFF2-40B4-BE49-F238E27FC236}">
                  <a16:creationId xmlns:a16="http://schemas.microsoft.com/office/drawing/2014/main" id="{3678C80D-A69A-CCA0-1BCC-5F876724C8C9}"/>
                </a:ext>
              </a:extLst>
            </p:cNvPr>
            <p:cNvSpPr txBox="1"/>
            <p:nvPr/>
          </p:nvSpPr>
          <p:spPr>
            <a:xfrm>
              <a:off x="11039613" y="1392785"/>
              <a:ext cx="418075" cy="326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p+</a:t>
              </a:r>
            </a:p>
          </p:txBody>
        </p:sp>
        <p:sp>
          <p:nvSpPr>
            <p:cNvPr id="20" name="ZoneTexte 16">
              <a:extLst>
                <a:ext uri="{FF2B5EF4-FFF2-40B4-BE49-F238E27FC236}">
                  <a16:creationId xmlns:a16="http://schemas.microsoft.com/office/drawing/2014/main" id="{B8E9DB86-7F5B-AEA3-A7E1-2BC7F6B3D9FB}"/>
                </a:ext>
              </a:extLst>
            </p:cNvPr>
            <p:cNvSpPr txBox="1"/>
            <p:nvPr/>
          </p:nvSpPr>
          <p:spPr>
            <a:xfrm>
              <a:off x="9460495" y="1725198"/>
              <a:ext cx="1744879" cy="544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+ + + +    +  +    + +   +</a:t>
              </a:r>
            </a:p>
            <a:p>
              <a:r>
                <a:rPr lang="fr-FR" sz="1200" b="1" dirty="0">
                  <a:latin typeface="Source Sans Pro" panose="020B0503030403020204" pitchFamily="34" charset="0"/>
                </a:rPr>
                <a:t>+     + -+-      +  -+-    - -</a:t>
              </a:r>
            </a:p>
          </p:txBody>
        </p:sp>
        <p:sp>
          <p:nvSpPr>
            <p:cNvPr id="21" name="Ellipse 17">
              <a:extLst>
                <a:ext uri="{FF2B5EF4-FFF2-40B4-BE49-F238E27FC236}">
                  <a16:creationId xmlns:a16="http://schemas.microsoft.com/office/drawing/2014/main" id="{6B203A8F-8FF3-25DA-2C2B-67D3AE576216}"/>
                </a:ext>
              </a:extLst>
            </p:cNvPr>
            <p:cNvSpPr/>
            <p:nvPr/>
          </p:nvSpPr>
          <p:spPr>
            <a:xfrm>
              <a:off x="11434916" y="2110074"/>
              <a:ext cx="80169" cy="72853"/>
            </a:xfrm>
            <a:prstGeom prst="ellipse">
              <a:avLst/>
            </a:prstGeom>
            <a:solidFill>
              <a:srgbClr val="1A2860"/>
            </a:solidFill>
            <a:ln>
              <a:solidFill>
                <a:srgbClr val="1A28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2" name="Ellipse 18">
              <a:extLst>
                <a:ext uri="{FF2B5EF4-FFF2-40B4-BE49-F238E27FC236}">
                  <a16:creationId xmlns:a16="http://schemas.microsoft.com/office/drawing/2014/main" id="{E826F2DF-FD47-D50D-D29C-535D1DCB958A}"/>
                </a:ext>
              </a:extLst>
            </p:cNvPr>
            <p:cNvSpPr/>
            <p:nvPr/>
          </p:nvSpPr>
          <p:spPr>
            <a:xfrm>
              <a:off x="11076635" y="2110074"/>
              <a:ext cx="80169" cy="72853"/>
            </a:xfrm>
            <a:prstGeom prst="ellipse">
              <a:avLst/>
            </a:prstGeom>
            <a:solidFill>
              <a:srgbClr val="1A2860"/>
            </a:solidFill>
            <a:ln>
              <a:solidFill>
                <a:srgbClr val="1A28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Ellipse 19">
              <a:extLst>
                <a:ext uri="{FF2B5EF4-FFF2-40B4-BE49-F238E27FC236}">
                  <a16:creationId xmlns:a16="http://schemas.microsoft.com/office/drawing/2014/main" id="{14F94A0D-62DA-A451-E5CB-87EAB588E894}"/>
                </a:ext>
              </a:extLst>
            </p:cNvPr>
            <p:cNvSpPr/>
            <p:nvPr/>
          </p:nvSpPr>
          <p:spPr>
            <a:xfrm>
              <a:off x="10642262" y="2110074"/>
              <a:ext cx="80169" cy="72853"/>
            </a:xfrm>
            <a:prstGeom prst="ellipse">
              <a:avLst/>
            </a:prstGeom>
            <a:solidFill>
              <a:srgbClr val="1A2860"/>
            </a:solidFill>
            <a:ln>
              <a:solidFill>
                <a:srgbClr val="1A28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Ellipse 20">
              <a:extLst>
                <a:ext uri="{FF2B5EF4-FFF2-40B4-BE49-F238E27FC236}">
                  <a16:creationId xmlns:a16="http://schemas.microsoft.com/office/drawing/2014/main" id="{4A7AAE0D-962E-F2B5-53AB-04237E908AA8}"/>
                </a:ext>
              </a:extLst>
            </p:cNvPr>
            <p:cNvSpPr/>
            <p:nvPr/>
          </p:nvSpPr>
          <p:spPr>
            <a:xfrm>
              <a:off x="10335833" y="2110074"/>
              <a:ext cx="80169" cy="72853"/>
            </a:xfrm>
            <a:prstGeom prst="ellipse">
              <a:avLst/>
            </a:prstGeom>
            <a:solidFill>
              <a:srgbClr val="1A2860"/>
            </a:solidFill>
            <a:ln>
              <a:solidFill>
                <a:srgbClr val="1A28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" name="Ellipse 21">
              <a:extLst>
                <a:ext uri="{FF2B5EF4-FFF2-40B4-BE49-F238E27FC236}">
                  <a16:creationId xmlns:a16="http://schemas.microsoft.com/office/drawing/2014/main" id="{3329EA98-8191-8601-483D-EAED276359E1}"/>
                </a:ext>
              </a:extLst>
            </p:cNvPr>
            <p:cNvSpPr/>
            <p:nvPr/>
          </p:nvSpPr>
          <p:spPr>
            <a:xfrm>
              <a:off x="9975037" y="2110074"/>
              <a:ext cx="80169" cy="72853"/>
            </a:xfrm>
            <a:prstGeom prst="ellipse">
              <a:avLst/>
            </a:prstGeom>
            <a:solidFill>
              <a:srgbClr val="1A2860"/>
            </a:solidFill>
            <a:ln>
              <a:solidFill>
                <a:srgbClr val="1A28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6" name="Ellipse 22">
              <a:extLst>
                <a:ext uri="{FF2B5EF4-FFF2-40B4-BE49-F238E27FC236}">
                  <a16:creationId xmlns:a16="http://schemas.microsoft.com/office/drawing/2014/main" id="{BC87E2CD-25A3-E476-BC0D-8429166725EA}"/>
                </a:ext>
              </a:extLst>
            </p:cNvPr>
            <p:cNvSpPr/>
            <p:nvPr/>
          </p:nvSpPr>
          <p:spPr>
            <a:xfrm>
              <a:off x="9597378" y="2110074"/>
              <a:ext cx="80169" cy="72853"/>
            </a:xfrm>
            <a:prstGeom prst="ellipse">
              <a:avLst/>
            </a:prstGeom>
            <a:solidFill>
              <a:srgbClr val="1A2860"/>
            </a:solidFill>
            <a:ln>
              <a:solidFill>
                <a:srgbClr val="1A28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cxnSp>
          <p:nvCxnSpPr>
            <p:cNvPr id="27" name="Connecteur droit avec flèche 23">
              <a:extLst>
                <a:ext uri="{FF2B5EF4-FFF2-40B4-BE49-F238E27FC236}">
                  <a16:creationId xmlns:a16="http://schemas.microsoft.com/office/drawing/2014/main" id="{3EBB85F5-3BE2-81ED-FBA9-081BBF3546BE}"/>
                </a:ext>
              </a:extLst>
            </p:cNvPr>
            <p:cNvCxnSpPr>
              <a:cxnSpLocks/>
            </p:cNvCxnSpPr>
            <p:nvPr/>
          </p:nvCxnSpPr>
          <p:spPr>
            <a:xfrm>
              <a:off x="9177128" y="1725198"/>
              <a:ext cx="363866" cy="131213"/>
            </a:xfrm>
            <a:prstGeom prst="straightConnector1">
              <a:avLst/>
            </a:prstGeom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9" name="Connecteur droit avec flèche 25">
              <a:extLst>
                <a:ext uri="{FF2B5EF4-FFF2-40B4-BE49-F238E27FC236}">
                  <a16:creationId xmlns:a16="http://schemas.microsoft.com/office/drawing/2014/main" id="{6280695A-2C86-DD76-5E35-98F55701AB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77128" y="2142560"/>
              <a:ext cx="363866" cy="116639"/>
            </a:xfrm>
            <a:prstGeom prst="straightConnector1">
              <a:avLst/>
            </a:prstGeom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F79D7430-52A5-CB83-FB40-A5F1EA01EA47}"/>
              </a:ext>
            </a:extLst>
          </p:cNvPr>
          <p:cNvCxnSpPr>
            <a:cxnSpLocks/>
          </p:cNvCxnSpPr>
          <p:nvPr/>
        </p:nvCxnSpPr>
        <p:spPr bwMode="auto">
          <a:xfrm>
            <a:off x="6067143" y="2721875"/>
            <a:ext cx="0" cy="5125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F1249A4B-2C6F-ADD6-D63E-09960D177788}"/>
              </a:ext>
            </a:extLst>
          </p:cNvPr>
          <p:cNvSpPr txBox="1"/>
          <p:nvPr/>
        </p:nvSpPr>
        <p:spPr>
          <a:xfrm>
            <a:off x="5636766" y="1833089"/>
            <a:ext cx="43556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Effect</a:t>
            </a:r>
            <a:r>
              <a:rPr lang="en-GB" sz="1200" dirty="0"/>
              <a:t>: electron-hole pair generation in silicon oxide</a:t>
            </a:r>
          </a:p>
          <a:p>
            <a:r>
              <a:rPr lang="en-GB" sz="1200" dirty="0"/>
              <a:t>positive charge trapped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Units: Gray (Gy) </a:t>
            </a:r>
            <a:r>
              <a:rPr lang="en-GB" sz="1200" dirty="0">
                <a:sym typeface="Wingdings" panose="05000000000000000000" pitchFamily="2" charset="2"/>
              </a:rPr>
              <a:t></a:t>
            </a:r>
            <a:r>
              <a:rPr lang="en-GB" sz="1200" dirty="0"/>
              <a:t> 1 Gy = 100 rad = 1J/kg </a:t>
            </a:r>
          </a:p>
          <a:p>
            <a:r>
              <a:rPr lang="en-GB" sz="1200" dirty="0"/>
              <a:t>Device Affected: MOSFET, Bipolar Junction Transistor (BJT)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6CBB9E6D-F2B4-8B36-5AF5-9893A76AF2D8}"/>
              </a:ext>
            </a:extLst>
          </p:cNvPr>
          <p:cNvSpPr txBox="1"/>
          <p:nvPr/>
        </p:nvSpPr>
        <p:spPr>
          <a:xfrm>
            <a:off x="2569633" y="1442869"/>
            <a:ext cx="7986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/>
              <a:t>Trapped</a:t>
            </a:r>
          </a:p>
          <a:p>
            <a:r>
              <a:rPr lang="en-GB" sz="1050" b="1" dirty="0"/>
              <a:t>Electrons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D2E7CA6-3D50-E6CD-CD59-D952F987D3EF}"/>
              </a:ext>
            </a:extLst>
          </p:cNvPr>
          <p:cNvSpPr txBox="1"/>
          <p:nvPr/>
        </p:nvSpPr>
        <p:spPr>
          <a:xfrm>
            <a:off x="2569401" y="1986059"/>
            <a:ext cx="78418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Interface </a:t>
            </a:r>
          </a:p>
          <a:p>
            <a:r>
              <a:rPr lang="en-GB" sz="1050" b="1" dirty="0"/>
              <a:t>Traps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D8ED295-C4D9-0A5F-52F7-1BFE2570791E}"/>
              </a:ext>
            </a:extLst>
          </p:cNvPr>
          <p:cNvSpPr/>
          <p:nvPr/>
        </p:nvSpPr>
        <p:spPr bwMode="auto">
          <a:xfrm>
            <a:off x="4375519" y="3241629"/>
            <a:ext cx="3383051" cy="392302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>
                <a:solidFill>
                  <a:srgbClr val="0F0F0F"/>
                </a:solidFill>
                <a:latin typeface="Domine" panose="02040503040403060204"/>
              </a:rPr>
              <a:t>Degradation in Microcontrollers 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92E38165-B665-F8F0-EF0D-541E1C5A3601}"/>
              </a:ext>
            </a:extLst>
          </p:cNvPr>
          <p:cNvSpPr/>
          <p:nvPr/>
        </p:nvSpPr>
        <p:spPr bwMode="auto">
          <a:xfrm>
            <a:off x="994173" y="4159117"/>
            <a:ext cx="1766281" cy="655200"/>
          </a:xfrm>
          <a:prstGeom prst="rect">
            <a:avLst/>
          </a:prstGeom>
          <a:solidFill>
            <a:srgbClr val="41B6E6"/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>
                <a:solidFill>
                  <a:srgbClr val="0F0F0F"/>
                </a:solidFill>
                <a:latin typeface="+mj-lt"/>
              </a:rPr>
              <a:t>Increased Leakage Currents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D4A074A2-653E-8F74-B16E-48B95B42622D}"/>
              </a:ext>
            </a:extLst>
          </p:cNvPr>
          <p:cNvSpPr/>
          <p:nvPr/>
        </p:nvSpPr>
        <p:spPr bwMode="auto">
          <a:xfrm>
            <a:off x="3026455" y="4171203"/>
            <a:ext cx="1862129" cy="655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GPIO Output State Degradation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19CCC716-F0E0-61A6-AC2B-46661EC7D5F1}"/>
              </a:ext>
            </a:extLst>
          </p:cNvPr>
          <p:cNvSpPr/>
          <p:nvPr/>
        </p:nvSpPr>
        <p:spPr bwMode="auto">
          <a:xfrm>
            <a:off x="9643738" y="4158979"/>
            <a:ext cx="1862129" cy="6553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Peripheral Malfunction or Degradation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F46E8DE-1FA0-7296-9CF8-525E4FC14797}"/>
              </a:ext>
            </a:extLst>
          </p:cNvPr>
          <p:cNvSpPr/>
          <p:nvPr/>
        </p:nvSpPr>
        <p:spPr bwMode="auto">
          <a:xfrm>
            <a:off x="5301650" y="4159117"/>
            <a:ext cx="1861200" cy="655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Flash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C6763021-CEEF-4184-2DD7-41EB501753FA}"/>
              </a:ext>
            </a:extLst>
          </p:cNvPr>
          <p:cNvSpPr/>
          <p:nvPr/>
        </p:nvSpPr>
        <p:spPr bwMode="auto">
          <a:xfrm>
            <a:off x="6561086" y="5275750"/>
            <a:ext cx="1861200" cy="655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Loss of Writability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EC162908-6FB9-CCC9-2F66-187B3952BEE8}"/>
              </a:ext>
            </a:extLst>
          </p:cNvPr>
          <p:cNvSpPr/>
          <p:nvPr/>
        </p:nvSpPr>
        <p:spPr bwMode="auto">
          <a:xfrm>
            <a:off x="7515608" y="4159117"/>
            <a:ext cx="1861200" cy="655200"/>
          </a:xfrm>
          <a:prstGeom prst="rect">
            <a:avLst/>
          </a:prstGeom>
          <a:solidFill>
            <a:srgbClr val="F7931F"/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Analog Performance Degradation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7F38C6E0-F827-A5AA-375B-6B6EBD8603FB}"/>
              </a:ext>
            </a:extLst>
          </p:cNvPr>
          <p:cNvSpPr/>
          <p:nvPr/>
        </p:nvSpPr>
        <p:spPr bwMode="auto">
          <a:xfrm>
            <a:off x="3769716" y="5272640"/>
            <a:ext cx="1861200" cy="655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Greater Susceptibility to Corruption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5F6A39A0-1189-6534-7307-AB8421EEF1B4}"/>
              </a:ext>
            </a:extLst>
          </p:cNvPr>
          <p:cNvCxnSpPr>
            <a:stCxn id="140" idx="2"/>
            <a:endCxn id="141" idx="0"/>
          </p:cNvCxnSpPr>
          <p:nvPr/>
        </p:nvCxnSpPr>
        <p:spPr bwMode="auto">
          <a:xfrm>
            <a:off x="6232250" y="4814317"/>
            <a:ext cx="1259436" cy="46143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24F906E6-6B1D-18ED-EE8C-82DC4A97E887}"/>
              </a:ext>
            </a:extLst>
          </p:cNvPr>
          <p:cNvCxnSpPr>
            <a:cxnSpLocks/>
            <a:stCxn id="140" idx="2"/>
            <a:endCxn id="143" idx="0"/>
          </p:cNvCxnSpPr>
          <p:nvPr/>
        </p:nvCxnSpPr>
        <p:spPr bwMode="auto">
          <a:xfrm flipH="1">
            <a:off x="4700316" y="4814317"/>
            <a:ext cx="1531934" cy="45832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 : en angle 225">
            <a:extLst>
              <a:ext uri="{FF2B5EF4-FFF2-40B4-BE49-F238E27FC236}">
                <a16:creationId xmlns:a16="http://schemas.microsoft.com/office/drawing/2014/main" id="{263CB668-E48A-6183-9D0A-299259AC1542}"/>
              </a:ext>
            </a:extLst>
          </p:cNvPr>
          <p:cNvCxnSpPr>
            <a:cxnSpLocks/>
            <a:stCxn id="133" idx="2"/>
            <a:endCxn id="136" idx="0"/>
          </p:cNvCxnSpPr>
          <p:nvPr/>
        </p:nvCxnSpPr>
        <p:spPr>
          <a:xfrm rot="5400000">
            <a:off x="3709587" y="1801659"/>
            <a:ext cx="525186" cy="418973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Connecteur : en angle 225">
            <a:extLst>
              <a:ext uri="{FF2B5EF4-FFF2-40B4-BE49-F238E27FC236}">
                <a16:creationId xmlns:a16="http://schemas.microsoft.com/office/drawing/2014/main" id="{1F15C69B-2841-EAD7-DD6F-ED868ACE41A3}"/>
              </a:ext>
            </a:extLst>
          </p:cNvPr>
          <p:cNvCxnSpPr>
            <a:cxnSpLocks/>
            <a:stCxn id="133" idx="2"/>
            <a:endCxn id="138" idx="0"/>
          </p:cNvCxnSpPr>
          <p:nvPr/>
        </p:nvCxnSpPr>
        <p:spPr>
          <a:xfrm rot="5400000">
            <a:off x="4743647" y="2847805"/>
            <a:ext cx="537272" cy="210952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Connecteur : en angle 225">
            <a:extLst>
              <a:ext uri="{FF2B5EF4-FFF2-40B4-BE49-F238E27FC236}">
                <a16:creationId xmlns:a16="http://schemas.microsoft.com/office/drawing/2014/main" id="{66DD8D12-D8E0-E592-AEF7-62DF6582547D}"/>
              </a:ext>
            </a:extLst>
          </p:cNvPr>
          <p:cNvCxnSpPr>
            <a:cxnSpLocks/>
            <a:stCxn id="133" idx="2"/>
            <a:endCxn id="140" idx="0"/>
          </p:cNvCxnSpPr>
          <p:nvPr/>
        </p:nvCxnSpPr>
        <p:spPr>
          <a:xfrm rot="16200000" flipH="1">
            <a:off x="5887054" y="3813921"/>
            <a:ext cx="525186" cy="16520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Connecteur : en angle 225">
            <a:extLst>
              <a:ext uri="{FF2B5EF4-FFF2-40B4-BE49-F238E27FC236}">
                <a16:creationId xmlns:a16="http://schemas.microsoft.com/office/drawing/2014/main" id="{9FF5BAE0-4DD8-05A2-A471-752F5002BFDF}"/>
              </a:ext>
            </a:extLst>
          </p:cNvPr>
          <p:cNvCxnSpPr>
            <a:cxnSpLocks/>
            <a:stCxn id="133" idx="2"/>
            <a:endCxn id="142" idx="0"/>
          </p:cNvCxnSpPr>
          <p:nvPr/>
        </p:nvCxnSpPr>
        <p:spPr>
          <a:xfrm rot="16200000" flipH="1">
            <a:off x="6994033" y="2706942"/>
            <a:ext cx="525186" cy="2379163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Connecteur : en angle 225">
            <a:extLst>
              <a:ext uri="{FF2B5EF4-FFF2-40B4-BE49-F238E27FC236}">
                <a16:creationId xmlns:a16="http://schemas.microsoft.com/office/drawing/2014/main" id="{1E1990AF-21BD-71B1-F447-FE9AC6EE3D64}"/>
              </a:ext>
            </a:extLst>
          </p:cNvPr>
          <p:cNvCxnSpPr>
            <a:cxnSpLocks/>
            <a:stCxn id="133" idx="2"/>
            <a:endCxn id="139" idx="0"/>
          </p:cNvCxnSpPr>
          <p:nvPr/>
        </p:nvCxnSpPr>
        <p:spPr>
          <a:xfrm rot="16200000" flipH="1">
            <a:off x="8058400" y="1642576"/>
            <a:ext cx="525048" cy="450775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6" name="Rectangle 165">
            <a:extLst>
              <a:ext uri="{FF2B5EF4-FFF2-40B4-BE49-F238E27FC236}">
                <a16:creationId xmlns:a16="http://schemas.microsoft.com/office/drawing/2014/main" id="{056FA886-5AFD-30DE-9E99-2FB6789E0239}"/>
              </a:ext>
            </a:extLst>
          </p:cNvPr>
          <p:cNvSpPr/>
          <p:nvPr/>
        </p:nvSpPr>
        <p:spPr bwMode="auto">
          <a:xfrm>
            <a:off x="5675952" y="1553676"/>
            <a:ext cx="4429083" cy="296302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Total Ionizing Dose (TID)</a:t>
            </a:r>
          </a:p>
        </p:txBody>
      </p:sp>
    </p:spTree>
    <p:extLst>
      <p:ext uri="{BB962C8B-B14F-4D97-AF65-F5344CB8AC3E}">
        <p14:creationId xmlns:p14="http://schemas.microsoft.com/office/powerpoint/2010/main" val="887900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080F1-0A52-2700-3101-DE1688CA1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Radiation Effects on Microcontrollers: </a:t>
            </a:r>
            <a:r>
              <a:rPr lang="en-GB" dirty="0"/>
              <a:t>Stochastic</a:t>
            </a:r>
            <a:r>
              <a:rPr lang="en-US" dirty="0"/>
              <a:t> Effects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947C29-C219-B271-DB06-90447F42E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0A50B-702A-95FC-A927-D65A14050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6" name="Groupe 285">
            <a:extLst>
              <a:ext uri="{FF2B5EF4-FFF2-40B4-BE49-F238E27FC236}">
                <a16:creationId xmlns:a16="http://schemas.microsoft.com/office/drawing/2014/main" id="{A81E0D6E-77AB-0272-1299-0FCE8E51BDA8}"/>
              </a:ext>
            </a:extLst>
          </p:cNvPr>
          <p:cNvGrpSpPr/>
          <p:nvPr/>
        </p:nvGrpSpPr>
        <p:grpSpPr>
          <a:xfrm>
            <a:off x="2241573" y="1194895"/>
            <a:ext cx="2251835" cy="1455481"/>
            <a:chOff x="5066815" y="4716719"/>
            <a:chExt cx="2251835" cy="145548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854536D-09DF-FC41-8086-A8B3A23BFBE4}"/>
                </a:ext>
              </a:extLst>
            </p:cNvPr>
            <p:cNvSpPr/>
            <p:nvPr/>
          </p:nvSpPr>
          <p:spPr>
            <a:xfrm>
              <a:off x="5066815" y="5142695"/>
              <a:ext cx="1911933" cy="878633"/>
            </a:xfrm>
            <a:prstGeom prst="rect">
              <a:avLst/>
            </a:prstGeom>
            <a:solidFill>
              <a:srgbClr val="B9DFE2"/>
            </a:solidFill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" name="Forme libre : forme 241">
              <a:extLst>
                <a:ext uri="{FF2B5EF4-FFF2-40B4-BE49-F238E27FC236}">
                  <a16:creationId xmlns:a16="http://schemas.microsoft.com/office/drawing/2014/main" id="{4B47BB45-86B2-0C37-058D-AB2672E9DD6C}"/>
                </a:ext>
              </a:extLst>
            </p:cNvPr>
            <p:cNvSpPr/>
            <p:nvPr/>
          </p:nvSpPr>
          <p:spPr bwMode="auto">
            <a:xfrm>
              <a:off x="6138200" y="5146284"/>
              <a:ext cx="746079" cy="766762"/>
            </a:xfrm>
            <a:custGeom>
              <a:avLst/>
              <a:gdLst>
                <a:gd name="connsiteX0" fmla="*/ 0 w 742950"/>
                <a:gd name="connsiteY0" fmla="*/ 0 h 809625"/>
                <a:gd name="connsiteX1" fmla="*/ 31750 w 742950"/>
                <a:gd name="connsiteY1" fmla="*/ 263525 h 809625"/>
                <a:gd name="connsiteX2" fmla="*/ 231775 w 742950"/>
                <a:gd name="connsiteY2" fmla="*/ 355600 h 809625"/>
                <a:gd name="connsiteX3" fmla="*/ 234950 w 742950"/>
                <a:gd name="connsiteY3" fmla="*/ 727075 h 809625"/>
                <a:gd name="connsiteX4" fmla="*/ 282575 w 742950"/>
                <a:gd name="connsiteY4" fmla="*/ 809625 h 809625"/>
                <a:gd name="connsiteX5" fmla="*/ 412750 w 742950"/>
                <a:gd name="connsiteY5" fmla="*/ 717550 h 809625"/>
                <a:gd name="connsiteX6" fmla="*/ 565150 w 742950"/>
                <a:gd name="connsiteY6" fmla="*/ 339725 h 809625"/>
                <a:gd name="connsiteX7" fmla="*/ 701675 w 742950"/>
                <a:gd name="connsiteY7" fmla="*/ 288925 h 809625"/>
                <a:gd name="connsiteX8" fmla="*/ 742950 w 742950"/>
                <a:gd name="connsiteY8" fmla="*/ 0 h 809625"/>
                <a:gd name="connsiteX9" fmla="*/ 0 w 742950"/>
                <a:gd name="connsiteY9" fmla="*/ 0 h 809625"/>
                <a:gd name="connsiteX0" fmla="*/ 0 w 742950"/>
                <a:gd name="connsiteY0" fmla="*/ 0 h 809625"/>
                <a:gd name="connsiteX1" fmla="*/ 31750 w 742950"/>
                <a:gd name="connsiteY1" fmla="*/ 263525 h 809625"/>
                <a:gd name="connsiteX2" fmla="*/ 231775 w 742950"/>
                <a:gd name="connsiteY2" fmla="*/ 355600 h 809625"/>
                <a:gd name="connsiteX3" fmla="*/ 234950 w 742950"/>
                <a:gd name="connsiteY3" fmla="*/ 727075 h 809625"/>
                <a:gd name="connsiteX4" fmla="*/ 282575 w 742950"/>
                <a:gd name="connsiteY4" fmla="*/ 809625 h 809625"/>
                <a:gd name="connsiteX5" fmla="*/ 412750 w 742950"/>
                <a:gd name="connsiteY5" fmla="*/ 717550 h 809625"/>
                <a:gd name="connsiteX6" fmla="*/ 565150 w 742950"/>
                <a:gd name="connsiteY6" fmla="*/ 339725 h 809625"/>
                <a:gd name="connsiteX7" fmla="*/ 701675 w 742950"/>
                <a:gd name="connsiteY7" fmla="*/ 288925 h 809625"/>
                <a:gd name="connsiteX8" fmla="*/ 742950 w 742950"/>
                <a:gd name="connsiteY8" fmla="*/ 0 h 809625"/>
                <a:gd name="connsiteX9" fmla="*/ 0 w 742950"/>
                <a:gd name="connsiteY9" fmla="*/ 0 h 809625"/>
                <a:gd name="connsiteX0" fmla="*/ 0 w 742950"/>
                <a:gd name="connsiteY0" fmla="*/ 0 h 809625"/>
                <a:gd name="connsiteX1" fmla="*/ 31750 w 742950"/>
                <a:gd name="connsiteY1" fmla="*/ 263525 h 809625"/>
                <a:gd name="connsiteX2" fmla="*/ 231775 w 742950"/>
                <a:gd name="connsiteY2" fmla="*/ 355600 h 809625"/>
                <a:gd name="connsiteX3" fmla="*/ 234950 w 742950"/>
                <a:gd name="connsiteY3" fmla="*/ 727075 h 809625"/>
                <a:gd name="connsiteX4" fmla="*/ 282575 w 742950"/>
                <a:gd name="connsiteY4" fmla="*/ 809625 h 809625"/>
                <a:gd name="connsiteX5" fmla="*/ 412750 w 742950"/>
                <a:gd name="connsiteY5" fmla="*/ 717550 h 809625"/>
                <a:gd name="connsiteX6" fmla="*/ 565150 w 742950"/>
                <a:gd name="connsiteY6" fmla="*/ 339725 h 809625"/>
                <a:gd name="connsiteX7" fmla="*/ 701675 w 742950"/>
                <a:gd name="connsiteY7" fmla="*/ 288925 h 809625"/>
                <a:gd name="connsiteX8" fmla="*/ 742950 w 742950"/>
                <a:gd name="connsiteY8" fmla="*/ 0 h 809625"/>
                <a:gd name="connsiteX9" fmla="*/ 0 w 742950"/>
                <a:gd name="connsiteY9" fmla="*/ 0 h 809625"/>
                <a:gd name="connsiteX0" fmla="*/ 0 w 742950"/>
                <a:gd name="connsiteY0" fmla="*/ 0 h 809625"/>
                <a:gd name="connsiteX1" fmla="*/ 31750 w 742950"/>
                <a:gd name="connsiteY1" fmla="*/ 263525 h 809625"/>
                <a:gd name="connsiteX2" fmla="*/ 231775 w 742950"/>
                <a:gd name="connsiteY2" fmla="*/ 355600 h 809625"/>
                <a:gd name="connsiteX3" fmla="*/ 234950 w 742950"/>
                <a:gd name="connsiteY3" fmla="*/ 727075 h 809625"/>
                <a:gd name="connsiteX4" fmla="*/ 282575 w 742950"/>
                <a:gd name="connsiteY4" fmla="*/ 809625 h 809625"/>
                <a:gd name="connsiteX5" fmla="*/ 412750 w 742950"/>
                <a:gd name="connsiteY5" fmla="*/ 717550 h 809625"/>
                <a:gd name="connsiteX6" fmla="*/ 565150 w 742950"/>
                <a:gd name="connsiteY6" fmla="*/ 339725 h 809625"/>
                <a:gd name="connsiteX7" fmla="*/ 701675 w 742950"/>
                <a:gd name="connsiteY7" fmla="*/ 288925 h 809625"/>
                <a:gd name="connsiteX8" fmla="*/ 742950 w 742950"/>
                <a:gd name="connsiteY8" fmla="*/ 0 h 809625"/>
                <a:gd name="connsiteX9" fmla="*/ 0 w 742950"/>
                <a:gd name="connsiteY9" fmla="*/ 0 h 809625"/>
                <a:gd name="connsiteX0" fmla="*/ 0 w 742950"/>
                <a:gd name="connsiteY0" fmla="*/ 0 h 809625"/>
                <a:gd name="connsiteX1" fmla="*/ 31750 w 742950"/>
                <a:gd name="connsiteY1" fmla="*/ 263525 h 809625"/>
                <a:gd name="connsiteX2" fmla="*/ 231775 w 742950"/>
                <a:gd name="connsiteY2" fmla="*/ 355600 h 809625"/>
                <a:gd name="connsiteX3" fmla="*/ 234950 w 742950"/>
                <a:gd name="connsiteY3" fmla="*/ 727075 h 809625"/>
                <a:gd name="connsiteX4" fmla="*/ 282575 w 742950"/>
                <a:gd name="connsiteY4" fmla="*/ 809625 h 809625"/>
                <a:gd name="connsiteX5" fmla="*/ 412750 w 742950"/>
                <a:gd name="connsiteY5" fmla="*/ 717550 h 809625"/>
                <a:gd name="connsiteX6" fmla="*/ 565150 w 742950"/>
                <a:gd name="connsiteY6" fmla="*/ 339725 h 809625"/>
                <a:gd name="connsiteX7" fmla="*/ 701675 w 742950"/>
                <a:gd name="connsiteY7" fmla="*/ 288925 h 809625"/>
                <a:gd name="connsiteX8" fmla="*/ 742950 w 742950"/>
                <a:gd name="connsiteY8" fmla="*/ 0 h 809625"/>
                <a:gd name="connsiteX9" fmla="*/ 0 w 742950"/>
                <a:gd name="connsiteY9" fmla="*/ 0 h 809625"/>
                <a:gd name="connsiteX0" fmla="*/ 0 w 742950"/>
                <a:gd name="connsiteY0" fmla="*/ 0 h 809625"/>
                <a:gd name="connsiteX1" fmla="*/ 31750 w 742950"/>
                <a:gd name="connsiteY1" fmla="*/ 263525 h 809625"/>
                <a:gd name="connsiteX2" fmla="*/ 231775 w 742950"/>
                <a:gd name="connsiteY2" fmla="*/ 355600 h 809625"/>
                <a:gd name="connsiteX3" fmla="*/ 234950 w 742950"/>
                <a:gd name="connsiteY3" fmla="*/ 727075 h 809625"/>
                <a:gd name="connsiteX4" fmla="*/ 282575 w 742950"/>
                <a:gd name="connsiteY4" fmla="*/ 809625 h 809625"/>
                <a:gd name="connsiteX5" fmla="*/ 412750 w 742950"/>
                <a:gd name="connsiteY5" fmla="*/ 717550 h 809625"/>
                <a:gd name="connsiteX6" fmla="*/ 565150 w 742950"/>
                <a:gd name="connsiteY6" fmla="*/ 339725 h 809625"/>
                <a:gd name="connsiteX7" fmla="*/ 701675 w 742950"/>
                <a:gd name="connsiteY7" fmla="*/ 288925 h 809625"/>
                <a:gd name="connsiteX8" fmla="*/ 742950 w 742950"/>
                <a:gd name="connsiteY8" fmla="*/ 0 h 809625"/>
                <a:gd name="connsiteX9" fmla="*/ 0 w 742950"/>
                <a:gd name="connsiteY9" fmla="*/ 0 h 809625"/>
                <a:gd name="connsiteX0" fmla="*/ 0 w 742950"/>
                <a:gd name="connsiteY0" fmla="*/ 0 h 809625"/>
                <a:gd name="connsiteX1" fmla="*/ 31750 w 742950"/>
                <a:gd name="connsiteY1" fmla="*/ 263525 h 809625"/>
                <a:gd name="connsiteX2" fmla="*/ 231775 w 742950"/>
                <a:gd name="connsiteY2" fmla="*/ 355600 h 809625"/>
                <a:gd name="connsiteX3" fmla="*/ 234950 w 742950"/>
                <a:gd name="connsiteY3" fmla="*/ 727075 h 809625"/>
                <a:gd name="connsiteX4" fmla="*/ 282575 w 742950"/>
                <a:gd name="connsiteY4" fmla="*/ 809625 h 809625"/>
                <a:gd name="connsiteX5" fmla="*/ 412750 w 742950"/>
                <a:gd name="connsiteY5" fmla="*/ 717550 h 809625"/>
                <a:gd name="connsiteX6" fmla="*/ 565150 w 742950"/>
                <a:gd name="connsiteY6" fmla="*/ 339725 h 809625"/>
                <a:gd name="connsiteX7" fmla="*/ 701675 w 742950"/>
                <a:gd name="connsiteY7" fmla="*/ 288925 h 809625"/>
                <a:gd name="connsiteX8" fmla="*/ 742950 w 742950"/>
                <a:gd name="connsiteY8" fmla="*/ 0 h 809625"/>
                <a:gd name="connsiteX9" fmla="*/ 0 w 742950"/>
                <a:gd name="connsiteY9" fmla="*/ 0 h 809625"/>
                <a:gd name="connsiteX0" fmla="*/ 0 w 742950"/>
                <a:gd name="connsiteY0" fmla="*/ 0 h 809625"/>
                <a:gd name="connsiteX1" fmla="*/ 31750 w 742950"/>
                <a:gd name="connsiteY1" fmla="*/ 263525 h 809625"/>
                <a:gd name="connsiteX2" fmla="*/ 231775 w 742950"/>
                <a:gd name="connsiteY2" fmla="*/ 355600 h 809625"/>
                <a:gd name="connsiteX3" fmla="*/ 234950 w 742950"/>
                <a:gd name="connsiteY3" fmla="*/ 727075 h 809625"/>
                <a:gd name="connsiteX4" fmla="*/ 282575 w 742950"/>
                <a:gd name="connsiteY4" fmla="*/ 809625 h 809625"/>
                <a:gd name="connsiteX5" fmla="*/ 412750 w 742950"/>
                <a:gd name="connsiteY5" fmla="*/ 717550 h 809625"/>
                <a:gd name="connsiteX6" fmla="*/ 565150 w 742950"/>
                <a:gd name="connsiteY6" fmla="*/ 339725 h 809625"/>
                <a:gd name="connsiteX7" fmla="*/ 701675 w 742950"/>
                <a:gd name="connsiteY7" fmla="*/ 288925 h 809625"/>
                <a:gd name="connsiteX8" fmla="*/ 742950 w 742950"/>
                <a:gd name="connsiteY8" fmla="*/ 0 h 809625"/>
                <a:gd name="connsiteX9" fmla="*/ 0 w 742950"/>
                <a:gd name="connsiteY9" fmla="*/ 0 h 809625"/>
                <a:gd name="connsiteX0" fmla="*/ 199 w 743149"/>
                <a:gd name="connsiteY0" fmla="*/ 0 h 809625"/>
                <a:gd name="connsiteX1" fmla="*/ 31949 w 743149"/>
                <a:gd name="connsiteY1" fmla="*/ 263525 h 809625"/>
                <a:gd name="connsiteX2" fmla="*/ 231974 w 743149"/>
                <a:gd name="connsiteY2" fmla="*/ 355600 h 809625"/>
                <a:gd name="connsiteX3" fmla="*/ 235149 w 743149"/>
                <a:gd name="connsiteY3" fmla="*/ 727075 h 809625"/>
                <a:gd name="connsiteX4" fmla="*/ 282774 w 743149"/>
                <a:gd name="connsiteY4" fmla="*/ 809625 h 809625"/>
                <a:gd name="connsiteX5" fmla="*/ 412949 w 743149"/>
                <a:gd name="connsiteY5" fmla="*/ 717550 h 809625"/>
                <a:gd name="connsiteX6" fmla="*/ 565349 w 743149"/>
                <a:gd name="connsiteY6" fmla="*/ 339725 h 809625"/>
                <a:gd name="connsiteX7" fmla="*/ 701874 w 743149"/>
                <a:gd name="connsiteY7" fmla="*/ 288925 h 809625"/>
                <a:gd name="connsiteX8" fmla="*/ 743149 w 743149"/>
                <a:gd name="connsiteY8" fmla="*/ 0 h 809625"/>
                <a:gd name="connsiteX9" fmla="*/ 199 w 743149"/>
                <a:gd name="connsiteY9" fmla="*/ 0 h 809625"/>
                <a:gd name="connsiteX0" fmla="*/ 199 w 743149"/>
                <a:gd name="connsiteY0" fmla="*/ 0 h 809625"/>
                <a:gd name="connsiteX1" fmla="*/ 31949 w 743149"/>
                <a:gd name="connsiteY1" fmla="*/ 263525 h 809625"/>
                <a:gd name="connsiteX2" fmla="*/ 231974 w 743149"/>
                <a:gd name="connsiteY2" fmla="*/ 355600 h 809625"/>
                <a:gd name="connsiteX3" fmla="*/ 235149 w 743149"/>
                <a:gd name="connsiteY3" fmla="*/ 727075 h 809625"/>
                <a:gd name="connsiteX4" fmla="*/ 282774 w 743149"/>
                <a:gd name="connsiteY4" fmla="*/ 809625 h 809625"/>
                <a:gd name="connsiteX5" fmla="*/ 412949 w 743149"/>
                <a:gd name="connsiteY5" fmla="*/ 717550 h 809625"/>
                <a:gd name="connsiteX6" fmla="*/ 565349 w 743149"/>
                <a:gd name="connsiteY6" fmla="*/ 339725 h 809625"/>
                <a:gd name="connsiteX7" fmla="*/ 701874 w 743149"/>
                <a:gd name="connsiteY7" fmla="*/ 288925 h 809625"/>
                <a:gd name="connsiteX8" fmla="*/ 743149 w 743149"/>
                <a:gd name="connsiteY8" fmla="*/ 0 h 809625"/>
                <a:gd name="connsiteX9" fmla="*/ 199 w 743149"/>
                <a:gd name="connsiteY9" fmla="*/ 0 h 809625"/>
                <a:gd name="connsiteX0" fmla="*/ 199 w 743149"/>
                <a:gd name="connsiteY0" fmla="*/ 0 h 809625"/>
                <a:gd name="connsiteX1" fmla="*/ 31949 w 743149"/>
                <a:gd name="connsiteY1" fmla="*/ 263525 h 809625"/>
                <a:gd name="connsiteX2" fmla="*/ 231974 w 743149"/>
                <a:gd name="connsiteY2" fmla="*/ 355600 h 809625"/>
                <a:gd name="connsiteX3" fmla="*/ 235149 w 743149"/>
                <a:gd name="connsiteY3" fmla="*/ 727075 h 809625"/>
                <a:gd name="connsiteX4" fmla="*/ 282774 w 743149"/>
                <a:gd name="connsiteY4" fmla="*/ 809625 h 809625"/>
                <a:gd name="connsiteX5" fmla="*/ 412949 w 743149"/>
                <a:gd name="connsiteY5" fmla="*/ 717550 h 809625"/>
                <a:gd name="connsiteX6" fmla="*/ 565349 w 743149"/>
                <a:gd name="connsiteY6" fmla="*/ 339725 h 809625"/>
                <a:gd name="connsiteX7" fmla="*/ 701874 w 743149"/>
                <a:gd name="connsiteY7" fmla="*/ 288925 h 809625"/>
                <a:gd name="connsiteX8" fmla="*/ 743149 w 743149"/>
                <a:gd name="connsiteY8" fmla="*/ 0 h 809625"/>
                <a:gd name="connsiteX9" fmla="*/ 199 w 743149"/>
                <a:gd name="connsiteY9" fmla="*/ 0 h 809625"/>
                <a:gd name="connsiteX0" fmla="*/ 199 w 743149"/>
                <a:gd name="connsiteY0" fmla="*/ 0 h 809625"/>
                <a:gd name="connsiteX1" fmla="*/ 31949 w 743149"/>
                <a:gd name="connsiteY1" fmla="*/ 263525 h 809625"/>
                <a:gd name="connsiteX2" fmla="*/ 231974 w 743149"/>
                <a:gd name="connsiteY2" fmla="*/ 355600 h 809625"/>
                <a:gd name="connsiteX3" fmla="*/ 235149 w 743149"/>
                <a:gd name="connsiteY3" fmla="*/ 727075 h 809625"/>
                <a:gd name="connsiteX4" fmla="*/ 282774 w 743149"/>
                <a:gd name="connsiteY4" fmla="*/ 809625 h 809625"/>
                <a:gd name="connsiteX5" fmla="*/ 412949 w 743149"/>
                <a:gd name="connsiteY5" fmla="*/ 717550 h 809625"/>
                <a:gd name="connsiteX6" fmla="*/ 565349 w 743149"/>
                <a:gd name="connsiteY6" fmla="*/ 339725 h 809625"/>
                <a:gd name="connsiteX7" fmla="*/ 701874 w 743149"/>
                <a:gd name="connsiteY7" fmla="*/ 288925 h 809625"/>
                <a:gd name="connsiteX8" fmla="*/ 743149 w 743149"/>
                <a:gd name="connsiteY8" fmla="*/ 0 h 809625"/>
                <a:gd name="connsiteX9" fmla="*/ 199 w 743149"/>
                <a:gd name="connsiteY9" fmla="*/ 0 h 809625"/>
                <a:gd name="connsiteX0" fmla="*/ 199 w 743149"/>
                <a:gd name="connsiteY0" fmla="*/ 0 h 809625"/>
                <a:gd name="connsiteX1" fmla="*/ 31949 w 743149"/>
                <a:gd name="connsiteY1" fmla="*/ 263525 h 809625"/>
                <a:gd name="connsiteX2" fmla="*/ 231974 w 743149"/>
                <a:gd name="connsiteY2" fmla="*/ 355600 h 809625"/>
                <a:gd name="connsiteX3" fmla="*/ 235149 w 743149"/>
                <a:gd name="connsiteY3" fmla="*/ 727075 h 809625"/>
                <a:gd name="connsiteX4" fmla="*/ 282774 w 743149"/>
                <a:gd name="connsiteY4" fmla="*/ 809625 h 809625"/>
                <a:gd name="connsiteX5" fmla="*/ 412949 w 743149"/>
                <a:gd name="connsiteY5" fmla="*/ 717550 h 809625"/>
                <a:gd name="connsiteX6" fmla="*/ 565349 w 743149"/>
                <a:gd name="connsiteY6" fmla="*/ 339725 h 809625"/>
                <a:gd name="connsiteX7" fmla="*/ 701874 w 743149"/>
                <a:gd name="connsiteY7" fmla="*/ 288925 h 809625"/>
                <a:gd name="connsiteX8" fmla="*/ 743149 w 743149"/>
                <a:gd name="connsiteY8" fmla="*/ 0 h 809625"/>
                <a:gd name="connsiteX9" fmla="*/ 199 w 743149"/>
                <a:gd name="connsiteY9" fmla="*/ 0 h 809625"/>
                <a:gd name="connsiteX0" fmla="*/ 199 w 743149"/>
                <a:gd name="connsiteY0" fmla="*/ 0 h 809625"/>
                <a:gd name="connsiteX1" fmla="*/ 31949 w 743149"/>
                <a:gd name="connsiteY1" fmla="*/ 263525 h 809625"/>
                <a:gd name="connsiteX2" fmla="*/ 231974 w 743149"/>
                <a:gd name="connsiteY2" fmla="*/ 355600 h 809625"/>
                <a:gd name="connsiteX3" fmla="*/ 235149 w 743149"/>
                <a:gd name="connsiteY3" fmla="*/ 727075 h 809625"/>
                <a:gd name="connsiteX4" fmla="*/ 282774 w 743149"/>
                <a:gd name="connsiteY4" fmla="*/ 809625 h 809625"/>
                <a:gd name="connsiteX5" fmla="*/ 412949 w 743149"/>
                <a:gd name="connsiteY5" fmla="*/ 717550 h 809625"/>
                <a:gd name="connsiteX6" fmla="*/ 565349 w 743149"/>
                <a:gd name="connsiteY6" fmla="*/ 339725 h 809625"/>
                <a:gd name="connsiteX7" fmla="*/ 701874 w 743149"/>
                <a:gd name="connsiteY7" fmla="*/ 288925 h 809625"/>
                <a:gd name="connsiteX8" fmla="*/ 743149 w 743149"/>
                <a:gd name="connsiteY8" fmla="*/ 0 h 809625"/>
                <a:gd name="connsiteX9" fmla="*/ 199 w 743149"/>
                <a:gd name="connsiteY9" fmla="*/ 0 h 809625"/>
                <a:gd name="connsiteX0" fmla="*/ 199 w 743149"/>
                <a:gd name="connsiteY0" fmla="*/ 0 h 809625"/>
                <a:gd name="connsiteX1" fmla="*/ 31949 w 743149"/>
                <a:gd name="connsiteY1" fmla="*/ 263525 h 809625"/>
                <a:gd name="connsiteX2" fmla="*/ 231974 w 743149"/>
                <a:gd name="connsiteY2" fmla="*/ 355600 h 809625"/>
                <a:gd name="connsiteX3" fmla="*/ 235149 w 743149"/>
                <a:gd name="connsiteY3" fmla="*/ 727075 h 809625"/>
                <a:gd name="connsiteX4" fmla="*/ 282774 w 743149"/>
                <a:gd name="connsiteY4" fmla="*/ 809625 h 809625"/>
                <a:gd name="connsiteX5" fmla="*/ 412949 w 743149"/>
                <a:gd name="connsiteY5" fmla="*/ 717550 h 809625"/>
                <a:gd name="connsiteX6" fmla="*/ 565349 w 743149"/>
                <a:gd name="connsiteY6" fmla="*/ 339725 h 809625"/>
                <a:gd name="connsiteX7" fmla="*/ 701874 w 743149"/>
                <a:gd name="connsiteY7" fmla="*/ 288925 h 809625"/>
                <a:gd name="connsiteX8" fmla="*/ 743149 w 743149"/>
                <a:gd name="connsiteY8" fmla="*/ 0 h 809625"/>
                <a:gd name="connsiteX9" fmla="*/ 199 w 743149"/>
                <a:gd name="connsiteY9" fmla="*/ 0 h 809625"/>
                <a:gd name="connsiteX0" fmla="*/ 199 w 743149"/>
                <a:gd name="connsiteY0" fmla="*/ 0 h 766762"/>
                <a:gd name="connsiteX1" fmla="*/ 31949 w 743149"/>
                <a:gd name="connsiteY1" fmla="*/ 263525 h 766762"/>
                <a:gd name="connsiteX2" fmla="*/ 231974 w 743149"/>
                <a:gd name="connsiteY2" fmla="*/ 355600 h 766762"/>
                <a:gd name="connsiteX3" fmla="*/ 235149 w 743149"/>
                <a:gd name="connsiteY3" fmla="*/ 727075 h 766762"/>
                <a:gd name="connsiteX4" fmla="*/ 304205 w 743149"/>
                <a:gd name="connsiteY4" fmla="*/ 766762 h 766762"/>
                <a:gd name="connsiteX5" fmla="*/ 412949 w 743149"/>
                <a:gd name="connsiteY5" fmla="*/ 717550 h 766762"/>
                <a:gd name="connsiteX6" fmla="*/ 565349 w 743149"/>
                <a:gd name="connsiteY6" fmla="*/ 339725 h 766762"/>
                <a:gd name="connsiteX7" fmla="*/ 701874 w 743149"/>
                <a:gd name="connsiteY7" fmla="*/ 288925 h 766762"/>
                <a:gd name="connsiteX8" fmla="*/ 743149 w 743149"/>
                <a:gd name="connsiteY8" fmla="*/ 0 h 766762"/>
                <a:gd name="connsiteX9" fmla="*/ 199 w 743149"/>
                <a:gd name="connsiteY9" fmla="*/ 0 h 766762"/>
                <a:gd name="connsiteX0" fmla="*/ 199 w 743149"/>
                <a:gd name="connsiteY0" fmla="*/ 0 h 779843"/>
                <a:gd name="connsiteX1" fmla="*/ 31949 w 743149"/>
                <a:gd name="connsiteY1" fmla="*/ 263525 h 779843"/>
                <a:gd name="connsiteX2" fmla="*/ 231974 w 743149"/>
                <a:gd name="connsiteY2" fmla="*/ 355600 h 779843"/>
                <a:gd name="connsiteX3" fmla="*/ 235149 w 743149"/>
                <a:gd name="connsiteY3" fmla="*/ 727075 h 779843"/>
                <a:gd name="connsiteX4" fmla="*/ 304205 w 743149"/>
                <a:gd name="connsiteY4" fmla="*/ 766762 h 779843"/>
                <a:gd name="connsiteX5" fmla="*/ 412949 w 743149"/>
                <a:gd name="connsiteY5" fmla="*/ 717550 h 779843"/>
                <a:gd name="connsiteX6" fmla="*/ 565349 w 743149"/>
                <a:gd name="connsiteY6" fmla="*/ 339725 h 779843"/>
                <a:gd name="connsiteX7" fmla="*/ 701874 w 743149"/>
                <a:gd name="connsiteY7" fmla="*/ 288925 h 779843"/>
                <a:gd name="connsiteX8" fmla="*/ 743149 w 743149"/>
                <a:gd name="connsiteY8" fmla="*/ 0 h 779843"/>
                <a:gd name="connsiteX9" fmla="*/ 199 w 743149"/>
                <a:gd name="connsiteY9" fmla="*/ 0 h 779843"/>
                <a:gd name="connsiteX0" fmla="*/ 199 w 743149"/>
                <a:gd name="connsiteY0" fmla="*/ 0 h 766762"/>
                <a:gd name="connsiteX1" fmla="*/ 31949 w 743149"/>
                <a:gd name="connsiteY1" fmla="*/ 263525 h 766762"/>
                <a:gd name="connsiteX2" fmla="*/ 231974 w 743149"/>
                <a:gd name="connsiteY2" fmla="*/ 355600 h 766762"/>
                <a:gd name="connsiteX3" fmla="*/ 235149 w 743149"/>
                <a:gd name="connsiteY3" fmla="*/ 727075 h 766762"/>
                <a:gd name="connsiteX4" fmla="*/ 304205 w 743149"/>
                <a:gd name="connsiteY4" fmla="*/ 766762 h 766762"/>
                <a:gd name="connsiteX5" fmla="*/ 412949 w 743149"/>
                <a:gd name="connsiteY5" fmla="*/ 717550 h 766762"/>
                <a:gd name="connsiteX6" fmla="*/ 565349 w 743149"/>
                <a:gd name="connsiteY6" fmla="*/ 339725 h 766762"/>
                <a:gd name="connsiteX7" fmla="*/ 701874 w 743149"/>
                <a:gd name="connsiteY7" fmla="*/ 288925 h 766762"/>
                <a:gd name="connsiteX8" fmla="*/ 743149 w 743149"/>
                <a:gd name="connsiteY8" fmla="*/ 0 h 766762"/>
                <a:gd name="connsiteX9" fmla="*/ 199 w 743149"/>
                <a:gd name="connsiteY9" fmla="*/ 0 h 766762"/>
                <a:gd name="connsiteX0" fmla="*/ 199 w 743149"/>
                <a:gd name="connsiteY0" fmla="*/ 0 h 766762"/>
                <a:gd name="connsiteX1" fmla="*/ 31949 w 743149"/>
                <a:gd name="connsiteY1" fmla="*/ 263525 h 766762"/>
                <a:gd name="connsiteX2" fmla="*/ 231974 w 743149"/>
                <a:gd name="connsiteY2" fmla="*/ 355600 h 766762"/>
                <a:gd name="connsiteX3" fmla="*/ 235149 w 743149"/>
                <a:gd name="connsiteY3" fmla="*/ 727075 h 766762"/>
                <a:gd name="connsiteX4" fmla="*/ 304205 w 743149"/>
                <a:gd name="connsiteY4" fmla="*/ 766762 h 766762"/>
                <a:gd name="connsiteX5" fmla="*/ 412949 w 743149"/>
                <a:gd name="connsiteY5" fmla="*/ 717550 h 766762"/>
                <a:gd name="connsiteX6" fmla="*/ 565349 w 743149"/>
                <a:gd name="connsiteY6" fmla="*/ 339725 h 766762"/>
                <a:gd name="connsiteX7" fmla="*/ 701874 w 743149"/>
                <a:gd name="connsiteY7" fmla="*/ 288925 h 766762"/>
                <a:gd name="connsiteX8" fmla="*/ 743149 w 743149"/>
                <a:gd name="connsiteY8" fmla="*/ 0 h 766762"/>
                <a:gd name="connsiteX9" fmla="*/ 199 w 743149"/>
                <a:gd name="connsiteY9" fmla="*/ 0 h 766762"/>
                <a:gd name="connsiteX0" fmla="*/ 199 w 743149"/>
                <a:gd name="connsiteY0" fmla="*/ 0 h 766762"/>
                <a:gd name="connsiteX1" fmla="*/ 31949 w 743149"/>
                <a:gd name="connsiteY1" fmla="*/ 263525 h 766762"/>
                <a:gd name="connsiteX2" fmla="*/ 231974 w 743149"/>
                <a:gd name="connsiteY2" fmla="*/ 355600 h 766762"/>
                <a:gd name="connsiteX3" fmla="*/ 235149 w 743149"/>
                <a:gd name="connsiteY3" fmla="*/ 727075 h 766762"/>
                <a:gd name="connsiteX4" fmla="*/ 304205 w 743149"/>
                <a:gd name="connsiteY4" fmla="*/ 766762 h 766762"/>
                <a:gd name="connsiteX5" fmla="*/ 401043 w 743149"/>
                <a:gd name="connsiteY5" fmla="*/ 712788 h 766762"/>
                <a:gd name="connsiteX6" fmla="*/ 565349 w 743149"/>
                <a:gd name="connsiteY6" fmla="*/ 339725 h 766762"/>
                <a:gd name="connsiteX7" fmla="*/ 701874 w 743149"/>
                <a:gd name="connsiteY7" fmla="*/ 288925 h 766762"/>
                <a:gd name="connsiteX8" fmla="*/ 743149 w 743149"/>
                <a:gd name="connsiteY8" fmla="*/ 0 h 766762"/>
                <a:gd name="connsiteX9" fmla="*/ 199 w 743149"/>
                <a:gd name="connsiteY9" fmla="*/ 0 h 766762"/>
                <a:gd name="connsiteX0" fmla="*/ 199 w 743149"/>
                <a:gd name="connsiteY0" fmla="*/ 0 h 766762"/>
                <a:gd name="connsiteX1" fmla="*/ 31949 w 743149"/>
                <a:gd name="connsiteY1" fmla="*/ 263525 h 766762"/>
                <a:gd name="connsiteX2" fmla="*/ 231974 w 743149"/>
                <a:gd name="connsiteY2" fmla="*/ 355600 h 766762"/>
                <a:gd name="connsiteX3" fmla="*/ 235149 w 743149"/>
                <a:gd name="connsiteY3" fmla="*/ 727075 h 766762"/>
                <a:gd name="connsiteX4" fmla="*/ 304205 w 743149"/>
                <a:gd name="connsiteY4" fmla="*/ 766762 h 766762"/>
                <a:gd name="connsiteX5" fmla="*/ 401043 w 743149"/>
                <a:gd name="connsiteY5" fmla="*/ 712788 h 766762"/>
                <a:gd name="connsiteX6" fmla="*/ 565349 w 743149"/>
                <a:gd name="connsiteY6" fmla="*/ 339725 h 766762"/>
                <a:gd name="connsiteX7" fmla="*/ 701874 w 743149"/>
                <a:gd name="connsiteY7" fmla="*/ 288925 h 766762"/>
                <a:gd name="connsiteX8" fmla="*/ 743149 w 743149"/>
                <a:gd name="connsiteY8" fmla="*/ 0 h 766762"/>
                <a:gd name="connsiteX9" fmla="*/ 199 w 743149"/>
                <a:gd name="connsiteY9" fmla="*/ 0 h 766762"/>
                <a:gd name="connsiteX0" fmla="*/ 199 w 743149"/>
                <a:gd name="connsiteY0" fmla="*/ 0 h 766762"/>
                <a:gd name="connsiteX1" fmla="*/ 31949 w 743149"/>
                <a:gd name="connsiteY1" fmla="*/ 263525 h 766762"/>
                <a:gd name="connsiteX2" fmla="*/ 231974 w 743149"/>
                <a:gd name="connsiteY2" fmla="*/ 355600 h 766762"/>
                <a:gd name="connsiteX3" fmla="*/ 235149 w 743149"/>
                <a:gd name="connsiteY3" fmla="*/ 727075 h 766762"/>
                <a:gd name="connsiteX4" fmla="*/ 304205 w 743149"/>
                <a:gd name="connsiteY4" fmla="*/ 766762 h 766762"/>
                <a:gd name="connsiteX5" fmla="*/ 401043 w 743149"/>
                <a:gd name="connsiteY5" fmla="*/ 712788 h 766762"/>
                <a:gd name="connsiteX6" fmla="*/ 565349 w 743149"/>
                <a:gd name="connsiteY6" fmla="*/ 339725 h 766762"/>
                <a:gd name="connsiteX7" fmla="*/ 701874 w 743149"/>
                <a:gd name="connsiteY7" fmla="*/ 288925 h 766762"/>
                <a:gd name="connsiteX8" fmla="*/ 743149 w 743149"/>
                <a:gd name="connsiteY8" fmla="*/ 0 h 766762"/>
                <a:gd name="connsiteX9" fmla="*/ 199 w 743149"/>
                <a:gd name="connsiteY9" fmla="*/ 0 h 766762"/>
                <a:gd name="connsiteX0" fmla="*/ 199 w 797749"/>
                <a:gd name="connsiteY0" fmla="*/ 0 h 766762"/>
                <a:gd name="connsiteX1" fmla="*/ 31949 w 797749"/>
                <a:gd name="connsiteY1" fmla="*/ 263525 h 766762"/>
                <a:gd name="connsiteX2" fmla="*/ 231974 w 797749"/>
                <a:gd name="connsiteY2" fmla="*/ 355600 h 766762"/>
                <a:gd name="connsiteX3" fmla="*/ 235149 w 797749"/>
                <a:gd name="connsiteY3" fmla="*/ 727075 h 766762"/>
                <a:gd name="connsiteX4" fmla="*/ 304205 w 797749"/>
                <a:gd name="connsiteY4" fmla="*/ 766762 h 766762"/>
                <a:gd name="connsiteX5" fmla="*/ 401043 w 797749"/>
                <a:gd name="connsiteY5" fmla="*/ 712788 h 766762"/>
                <a:gd name="connsiteX6" fmla="*/ 565349 w 797749"/>
                <a:gd name="connsiteY6" fmla="*/ 339725 h 766762"/>
                <a:gd name="connsiteX7" fmla="*/ 701874 w 797749"/>
                <a:gd name="connsiteY7" fmla="*/ 288925 h 766762"/>
                <a:gd name="connsiteX8" fmla="*/ 743149 w 797749"/>
                <a:gd name="connsiteY8" fmla="*/ 0 h 766762"/>
                <a:gd name="connsiteX9" fmla="*/ 199 w 797749"/>
                <a:gd name="connsiteY9" fmla="*/ 0 h 766762"/>
                <a:gd name="connsiteX0" fmla="*/ 199 w 792667"/>
                <a:gd name="connsiteY0" fmla="*/ 0 h 766762"/>
                <a:gd name="connsiteX1" fmla="*/ 31949 w 792667"/>
                <a:gd name="connsiteY1" fmla="*/ 263525 h 766762"/>
                <a:gd name="connsiteX2" fmla="*/ 231974 w 792667"/>
                <a:gd name="connsiteY2" fmla="*/ 355600 h 766762"/>
                <a:gd name="connsiteX3" fmla="*/ 235149 w 792667"/>
                <a:gd name="connsiteY3" fmla="*/ 727075 h 766762"/>
                <a:gd name="connsiteX4" fmla="*/ 304205 w 792667"/>
                <a:gd name="connsiteY4" fmla="*/ 766762 h 766762"/>
                <a:gd name="connsiteX5" fmla="*/ 401043 w 792667"/>
                <a:gd name="connsiteY5" fmla="*/ 712788 h 766762"/>
                <a:gd name="connsiteX6" fmla="*/ 565349 w 792667"/>
                <a:gd name="connsiteY6" fmla="*/ 339725 h 766762"/>
                <a:gd name="connsiteX7" fmla="*/ 701874 w 792667"/>
                <a:gd name="connsiteY7" fmla="*/ 288925 h 766762"/>
                <a:gd name="connsiteX8" fmla="*/ 743149 w 792667"/>
                <a:gd name="connsiteY8" fmla="*/ 0 h 766762"/>
                <a:gd name="connsiteX9" fmla="*/ 199 w 792667"/>
                <a:gd name="connsiteY9" fmla="*/ 0 h 766762"/>
                <a:gd name="connsiteX0" fmla="*/ 199 w 746079"/>
                <a:gd name="connsiteY0" fmla="*/ 0 h 766762"/>
                <a:gd name="connsiteX1" fmla="*/ 31949 w 746079"/>
                <a:gd name="connsiteY1" fmla="*/ 263525 h 766762"/>
                <a:gd name="connsiteX2" fmla="*/ 231974 w 746079"/>
                <a:gd name="connsiteY2" fmla="*/ 355600 h 766762"/>
                <a:gd name="connsiteX3" fmla="*/ 235149 w 746079"/>
                <a:gd name="connsiteY3" fmla="*/ 727075 h 766762"/>
                <a:gd name="connsiteX4" fmla="*/ 304205 w 746079"/>
                <a:gd name="connsiteY4" fmla="*/ 766762 h 766762"/>
                <a:gd name="connsiteX5" fmla="*/ 401043 w 746079"/>
                <a:gd name="connsiteY5" fmla="*/ 712788 h 766762"/>
                <a:gd name="connsiteX6" fmla="*/ 565349 w 746079"/>
                <a:gd name="connsiteY6" fmla="*/ 339725 h 766762"/>
                <a:gd name="connsiteX7" fmla="*/ 701874 w 746079"/>
                <a:gd name="connsiteY7" fmla="*/ 288925 h 766762"/>
                <a:gd name="connsiteX8" fmla="*/ 743149 w 746079"/>
                <a:gd name="connsiteY8" fmla="*/ 0 h 766762"/>
                <a:gd name="connsiteX9" fmla="*/ 199 w 746079"/>
                <a:gd name="connsiteY9" fmla="*/ 0 h 766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6079" h="766762">
                  <a:moveTo>
                    <a:pt x="199" y="0"/>
                  </a:moveTo>
                  <a:cubicBezTo>
                    <a:pt x="10782" y="87842"/>
                    <a:pt x="-21497" y="223308"/>
                    <a:pt x="31949" y="263525"/>
                  </a:cubicBezTo>
                  <a:cubicBezTo>
                    <a:pt x="81956" y="329936"/>
                    <a:pt x="162917" y="317764"/>
                    <a:pt x="231974" y="355600"/>
                  </a:cubicBezTo>
                  <a:cubicBezTo>
                    <a:pt x="230650" y="581819"/>
                    <a:pt x="203134" y="691356"/>
                    <a:pt x="235149" y="727075"/>
                  </a:cubicBezTo>
                  <a:cubicBezTo>
                    <a:pt x="258168" y="740304"/>
                    <a:pt x="243086" y="755914"/>
                    <a:pt x="304205" y="766762"/>
                  </a:cubicBezTo>
                  <a:cubicBezTo>
                    <a:pt x="371409" y="740832"/>
                    <a:pt x="364795" y="729192"/>
                    <a:pt x="401043" y="712788"/>
                  </a:cubicBezTo>
                  <a:cubicBezTo>
                    <a:pt x="447081" y="615421"/>
                    <a:pt x="457399" y="458522"/>
                    <a:pt x="565349" y="339725"/>
                  </a:cubicBezTo>
                  <a:cubicBezTo>
                    <a:pt x="610857" y="322792"/>
                    <a:pt x="657100" y="307714"/>
                    <a:pt x="701874" y="288925"/>
                  </a:cubicBezTo>
                  <a:cubicBezTo>
                    <a:pt x="737957" y="273783"/>
                    <a:pt x="752939" y="145785"/>
                    <a:pt x="743149" y="0"/>
                  </a:cubicBezTo>
                  <a:lnTo>
                    <a:pt x="199" y="0"/>
                  </a:lnTo>
                  <a:close/>
                </a:path>
              </a:pathLst>
            </a:custGeom>
            <a:solidFill>
              <a:srgbClr val="F7ABAD"/>
            </a:solidFill>
            <a:ln cap="rnd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 : avec coins arrondis en haut 242">
              <a:extLst>
                <a:ext uri="{FF2B5EF4-FFF2-40B4-BE49-F238E27FC236}">
                  <a16:creationId xmlns:a16="http://schemas.microsoft.com/office/drawing/2014/main" id="{4B892519-AC84-DE42-3A0D-65BA3B1B2296}"/>
                </a:ext>
              </a:extLst>
            </p:cNvPr>
            <p:cNvSpPr/>
            <p:nvPr/>
          </p:nvSpPr>
          <p:spPr bwMode="auto">
            <a:xfrm rot="10800000">
              <a:off x="6199767" y="5142695"/>
              <a:ext cx="624840" cy="25608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8DD8F8"/>
            </a:solidFill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b="1" dirty="0">
                  <a:solidFill>
                    <a:schemeClr val="tx1"/>
                  </a:solidFill>
                  <a:latin typeface="Source Sans Pro" panose="020B0503030403020204" pitchFamily="34" charset="0"/>
                </a:rPr>
                <a:t>      +N</a:t>
              </a:r>
              <a:endParaRPr lang="en-US" sz="1200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ZoneTexte 245">
              <a:extLst>
                <a:ext uri="{FF2B5EF4-FFF2-40B4-BE49-F238E27FC236}">
                  <a16:creationId xmlns:a16="http://schemas.microsoft.com/office/drawing/2014/main" id="{AA97BBB6-4FBE-2368-655A-4CE3B3F5016B}"/>
                </a:ext>
              </a:extLst>
            </p:cNvPr>
            <p:cNvSpPr txBox="1"/>
            <p:nvPr/>
          </p:nvSpPr>
          <p:spPr>
            <a:xfrm>
              <a:off x="6189815" y="4716719"/>
              <a:ext cx="11288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Source Sans Pro" panose="020B0503030403020204" pitchFamily="34" charset="0"/>
                </a:rPr>
                <a:t>Charged Particle</a:t>
              </a:r>
            </a:p>
          </p:txBody>
        </p:sp>
        <p:sp>
          <p:nvSpPr>
            <p:cNvPr id="13" name="Rectangle : avec coins arrondis en haut 246">
              <a:extLst>
                <a:ext uri="{FF2B5EF4-FFF2-40B4-BE49-F238E27FC236}">
                  <a16:creationId xmlns:a16="http://schemas.microsoft.com/office/drawing/2014/main" id="{4D750F36-37B8-84D7-480D-809B5174459C}"/>
                </a:ext>
              </a:extLst>
            </p:cNvPr>
            <p:cNvSpPr/>
            <p:nvPr/>
          </p:nvSpPr>
          <p:spPr bwMode="auto">
            <a:xfrm rot="10800000">
              <a:off x="5191976" y="5142695"/>
              <a:ext cx="624840" cy="25608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8DD8F8"/>
            </a:solidFill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b="1" dirty="0">
                  <a:solidFill>
                    <a:schemeClr val="tx1"/>
                  </a:solidFill>
                  <a:latin typeface="Source Sans Pro" panose="020B0503030403020204" pitchFamily="34" charset="0"/>
                </a:rPr>
                <a:t>+N</a:t>
              </a:r>
              <a:endParaRPr lang="en-US" sz="1200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BAC203C-06F8-8858-56E1-F8EBEB60BB5E}"/>
                </a:ext>
              </a:extLst>
            </p:cNvPr>
            <p:cNvSpPr/>
            <p:nvPr/>
          </p:nvSpPr>
          <p:spPr>
            <a:xfrm>
              <a:off x="5344563" y="5053244"/>
              <a:ext cx="234040" cy="66529"/>
            </a:xfrm>
            <a:prstGeom prst="rect">
              <a:avLst/>
            </a:prstGeom>
            <a:solidFill>
              <a:srgbClr val="191919"/>
            </a:solidFill>
            <a:ln w="12700" cap="flat" cmpd="sng" algn="ctr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A980A6D-4F86-E824-51F2-8E0758933EC4}"/>
                </a:ext>
              </a:extLst>
            </p:cNvPr>
            <p:cNvSpPr/>
            <p:nvPr/>
          </p:nvSpPr>
          <p:spPr>
            <a:xfrm>
              <a:off x="6450838" y="5053244"/>
              <a:ext cx="234040" cy="66529"/>
            </a:xfrm>
            <a:prstGeom prst="rect">
              <a:avLst/>
            </a:prstGeom>
            <a:solidFill>
              <a:srgbClr val="191919"/>
            </a:solidFill>
            <a:ln w="12700" cap="flat" cmpd="sng" algn="ctr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14AF25B-A752-C095-CB08-96913AA6B18F}"/>
                </a:ext>
              </a:extLst>
            </p:cNvPr>
            <p:cNvSpPr/>
            <p:nvPr/>
          </p:nvSpPr>
          <p:spPr>
            <a:xfrm>
              <a:off x="5886788" y="4839042"/>
              <a:ext cx="234040" cy="66529"/>
            </a:xfrm>
            <a:prstGeom prst="rect">
              <a:avLst/>
            </a:prstGeom>
            <a:solidFill>
              <a:srgbClr val="191919"/>
            </a:solidFill>
            <a:ln w="12700" cap="flat" cmpd="sng" algn="ctr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cxnSp>
          <p:nvCxnSpPr>
            <p:cNvPr id="17" name="Straight Arrow Connector 219">
              <a:extLst>
                <a:ext uri="{FF2B5EF4-FFF2-40B4-BE49-F238E27FC236}">
                  <a16:creationId xmlns:a16="http://schemas.microsoft.com/office/drawing/2014/main" id="{E089DC70-4B2C-9877-4A93-4F2C792201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78555" y="4988179"/>
              <a:ext cx="285785" cy="1184021"/>
            </a:xfrm>
            <a:prstGeom prst="straightConnector1">
              <a:avLst/>
            </a:prstGeom>
            <a:ln w="19050" cap="rnd" cmpd="sng" algn="ctr">
              <a:solidFill>
                <a:srgbClr val="FF2F2F"/>
              </a:solidFill>
              <a:prstDash val="dash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8" name="ZoneTexte 259">
              <a:extLst>
                <a:ext uri="{FF2B5EF4-FFF2-40B4-BE49-F238E27FC236}">
                  <a16:creationId xmlns:a16="http://schemas.microsoft.com/office/drawing/2014/main" id="{B0DCE3BC-12D0-DCBF-23CC-772F2D32D76B}"/>
                </a:ext>
              </a:extLst>
            </p:cNvPr>
            <p:cNvSpPr txBox="1"/>
            <p:nvPr/>
          </p:nvSpPr>
          <p:spPr>
            <a:xfrm>
              <a:off x="6485894" y="5161990"/>
              <a:ext cx="193964" cy="184666"/>
            </a:xfrm>
            <a:prstGeom prst="rect">
              <a:avLst/>
            </a:prstGeom>
            <a:noFill/>
            <a:effectLst>
              <a:glow rad="63500">
                <a:srgbClr val="000000">
                  <a:alpha val="40000"/>
                </a:srgbClr>
              </a:glow>
            </a:effectLst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+  -</a:t>
              </a:r>
            </a:p>
          </p:txBody>
        </p:sp>
        <p:sp>
          <p:nvSpPr>
            <p:cNvPr id="19" name="ZoneTexte 260">
              <a:extLst>
                <a:ext uri="{FF2B5EF4-FFF2-40B4-BE49-F238E27FC236}">
                  <a16:creationId xmlns:a16="http://schemas.microsoft.com/office/drawing/2014/main" id="{4099AB71-1CA5-C629-1AEB-734E99DC068F}"/>
                </a:ext>
              </a:extLst>
            </p:cNvPr>
            <p:cNvSpPr txBox="1"/>
            <p:nvPr/>
          </p:nvSpPr>
          <p:spPr>
            <a:xfrm>
              <a:off x="6468814" y="5256331"/>
              <a:ext cx="193964" cy="184666"/>
            </a:xfrm>
            <a:prstGeom prst="rect">
              <a:avLst/>
            </a:prstGeom>
            <a:noFill/>
            <a:effectLst>
              <a:glow rad="63500">
                <a:srgbClr val="000000">
                  <a:alpha val="40000"/>
                </a:srgbClr>
              </a:glow>
            </a:effectLst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+  -</a:t>
              </a:r>
            </a:p>
          </p:txBody>
        </p:sp>
        <p:sp>
          <p:nvSpPr>
            <p:cNvPr id="20" name="ZoneTexte 261">
              <a:extLst>
                <a:ext uri="{FF2B5EF4-FFF2-40B4-BE49-F238E27FC236}">
                  <a16:creationId xmlns:a16="http://schemas.microsoft.com/office/drawing/2014/main" id="{CB564A62-06F5-76D3-34FA-0830E0DBE52F}"/>
                </a:ext>
              </a:extLst>
            </p:cNvPr>
            <p:cNvSpPr txBox="1"/>
            <p:nvPr/>
          </p:nvSpPr>
          <p:spPr>
            <a:xfrm>
              <a:off x="6442180" y="5359544"/>
              <a:ext cx="193964" cy="184666"/>
            </a:xfrm>
            <a:prstGeom prst="rect">
              <a:avLst/>
            </a:prstGeom>
            <a:noFill/>
            <a:effectLst>
              <a:glow rad="63500">
                <a:srgbClr val="000000">
                  <a:alpha val="40000"/>
                </a:srgbClr>
              </a:glow>
            </a:effectLst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+  -</a:t>
              </a:r>
            </a:p>
          </p:txBody>
        </p:sp>
        <p:sp>
          <p:nvSpPr>
            <p:cNvPr id="21" name="ZoneTexte 262">
              <a:extLst>
                <a:ext uri="{FF2B5EF4-FFF2-40B4-BE49-F238E27FC236}">
                  <a16:creationId xmlns:a16="http://schemas.microsoft.com/office/drawing/2014/main" id="{903868F6-1239-FBCF-BF3E-C9CA0A76A9C7}"/>
                </a:ext>
              </a:extLst>
            </p:cNvPr>
            <p:cNvSpPr txBox="1"/>
            <p:nvPr/>
          </p:nvSpPr>
          <p:spPr>
            <a:xfrm>
              <a:off x="6425100" y="5453885"/>
              <a:ext cx="193964" cy="184666"/>
            </a:xfrm>
            <a:prstGeom prst="rect">
              <a:avLst/>
            </a:prstGeom>
            <a:noFill/>
            <a:effectLst>
              <a:glow rad="63500">
                <a:srgbClr val="000000">
                  <a:alpha val="40000"/>
                </a:srgbClr>
              </a:glow>
            </a:effectLst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+  -</a:t>
              </a:r>
            </a:p>
          </p:txBody>
        </p:sp>
        <p:sp>
          <p:nvSpPr>
            <p:cNvPr id="22" name="ZoneTexte 263">
              <a:extLst>
                <a:ext uri="{FF2B5EF4-FFF2-40B4-BE49-F238E27FC236}">
                  <a16:creationId xmlns:a16="http://schemas.microsoft.com/office/drawing/2014/main" id="{93A9A8CB-9B52-2604-6E89-6C759BF237F2}"/>
                </a:ext>
              </a:extLst>
            </p:cNvPr>
            <p:cNvSpPr txBox="1"/>
            <p:nvPr/>
          </p:nvSpPr>
          <p:spPr>
            <a:xfrm>
              <a:off x="6388912" y="5564046"/>
              <a:ext cx="193964" cy="184666"/>
            </a:xfrm>
            <a:prstGeom prst="rect">
              <a:avLst/>
            </a:prstGeom>
            <a:noFill/>
            <a:effectLst>
              <a:glow rad="63500">
                <a:srgbClr val="000000">
                  <a:alpha val="40000"/>
                </a:srgbClr>
              </a:glow>
            </a:effectLst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+  -</a:t>
              </a:r>
            </a:p>
          </p:txBody>
        </p:sp>
        <p:sp>
          <p:nvSpPr>
            <p:cNvPr id="23" name="ZoneTexte 264">
              <a:extLst>
                <a:ext uri="{FF2B5EF4-FFF2-40B4-BE49-F238E27FC236}">
                  <a16:creationId xmlns:a16="http://schemas.microsoft.com/office/drawing/2014/main" id="{56D3C524-3AF4-6B54-EDC9-DE7E99E15531}"/>
                </a:ext>
              </a:extLst>
            </p:cNvPr>
            <p:cNvSpPr txBox="1"/>
            <p:nvPr/>
          </p:nvSpPr>
          <p:spPr>
            <a:xfrm>
              <a:off x="6371832" y="5658387"/>
              <a:ext cx="193964" cy="184666"/>
            </a:xfrm>
            <a:prstGeom prst="rect">
              <a:avLst/>
            </a:prstGeom>
            <a:noFill/>
            <a:effectLst>
              <a:glow rad="63500">
                <a:srgbClr val="000000">
                  <a:alpha val="40000"/>
                </a:srgbClr>
              </a:glow>
            </a:effectLst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+  -</a:t>
              </a:r>
            </a:p>
          </p:txBody>
        </p:sp>
        <p:sp>
          <p:nvSpPr>
            <p:cNvPr id="24" name="ZoneTexte 265">
              <a:extLst>
                <a:ext uri="{FF2B5EF4-FFF2-40B4-BE49-F238E27FC236}">
                  <a16:creationId xmlns:a16="http://schemas.microsoft.com/office/drawing/2014/main" id="{4AB1E0AF-1896-1EB7-A365-B353954E38B3}"/>
                </a:ext>
              </a:extLst>
            </p:cNvPr>
            <p:cNvSpPr txBox="1"/>
            <p:nvPr/>
          </p:nvSpPr>
          <p:spPr>
            <a:xfrm>
              <a:off x="6345198" y="5761600"/>
              <a:ext cx="193964" cy="184666"/>
            </a:xfrm>
            <a:prstGeom prst="rect">
              <a:avLst/>
            </a:prstGeom>
            <a:noFill/>
            <a:effectLst>
              <a:glow rad="63500">
                <a:srgbClr val="000000">
                  <a:alpha val="40000"/>
                </a:srgbClr>
              </a:glow>
            </a:effectLst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+  -</a:t>
              </a:r>
            </a:p>
          </p:txBody>
        </p:sp>
        <p:sp>
          <p:nvSpPr>
            <p:cNvPr id="25" name="ZoneTexte 266">
              <a:extLst>
                <a:ext uri="{FF2B5EF4-FFF2-40B4-BE49-F238E27FC236}">
                  <a16:creationId xmlns:a16="http://schemas.microsoft.com/office/drawing/2014/main" id="{C69AF471-F57E-4C38-BBDD-577F2C6FB690}"/>
                </a:ext>
              </a:extLst>
            </p:cNvPr>
            <p:cNvSpPr txBox="1"/>
            <p:nvPr/>
          </p:nvSpPr>
          <p:spPr>
            <a:xfrm>
              <a:off x="6328118" y="5855941"/>
              <a:ext cx="193964" cy="184666"/>
            </a:xfrm>
            <a:prstGeom prst="rect">
              <a:avLst/>
            </a:prstGeom>
            <a:noFill/>
            <a:effectLst>
              <a:glow rad="63500">
                <a:srgbClr val="000000">
                  <a:alpha val="40000"/>
                </a:srgbClr>
              </a:glow>
            </a:effectLst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1200" b="1" dirty="0">
                  <a:latin typeface="Source Sans Pro" panose="020B0503030403020204" pitchFamily="34" charset="0"/>
                </a:rPr>
                <a:t>+  -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D4940B3-BD55-82EE-FC0A-A0936CE91A9B}"/>
                </a:ext>
              </a:extLst>
            </p:cNvPr>
            <p:cNvSpPr/>
            <p:nvPr/>
          </p:nvSpPr>
          <p:spPr>
            <a:xfrm>
              <a:off x="5717465" y="4907672"/>
              <a:ext cx="571364" cy="230821"/>
            </a:xfrm>
            <a:prstGeom prst="rect">
              <a:avLst/>
            </a:prstGeom>
            <a:solidFill>
              <a:srgbClr val="FCFE06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b="1" dirty="0">
                  <a:solidFill>
                    <a:schemeClr val="tx1"/>
                  </a:solidFill>
                  <a:latin typeface="Source Sans Pro" panose="020B0503030403020204" pitchFamily="34" charset="0"/>
                </a:rPr>
                <a:t>Oxide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890A7C-9E84-4AC4-A5A8-FF9F3225E765}"/>
              </a:ext>
            </a:extLst>
          </p:cNvPr>
          <p:cNvSpPr txBox="1"/>
          <p:nvPr/>
        </p:nvSpPr>
        <p:spPr>
          <a:xfrm>
            <a:off x="4370968" y="1950407"/>
            <a:ext cx="4259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Effect: Create defect in crystal lattice by atom displacement </a:t>
            </a:r>
          </a:p>
          <a:p>
            <a:r>
              <a:rPr lang="en-GB" sz="1200" dirty="0"/>
              <a:t>Metric: High Energy Hadron Fluence (&gt;20 MeV) (</a:t>
            </a:r>
            <a:r>
              <a:rPr lang="en-GB" sz="1200" dirty="0" err="1"/>
              <a:t>HeH</a:t>
            </a:r>
            <a:r>
              <a:rPr lang="en-GB" sz="1200" dirty="0"/>
              <a:t>) </a:t>
            </a:r>
          </a:p>
          <a:p>
            <a:r>
              <a:rPr lang="en-GB" sz="1200" dirty="0"/>
              <a:t>Unit: HeH.cm-2 </a:t>
            </a:r>
          </a:p>
          <a:p>
            <a:r>
              <a:rPr lang="en-GB" sz="1200" dirty="0"/>
              <a:t>Device Affected: MOSFET, BJT, Optoelectronic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7025783-E3BD-6C69-2CD4-0958D1E99FA0}"/>
              </a:ext>
            </a:extLst>
          </p:cNvPr>
          <p:cNvSpPr/>
          <p:nvPr/>
        </p:nvSpPr>
        <p:spPr bwMode="auto">
          <a:xfrm>
            <a:off x="2062978" y="3170463"/>
            <a:ext cx="3664441" cy="296302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>
                <a:solidFill>
                  <a:srgbClr val="0F0F0F"/>
                </a:solidFill>
                <a:latin typeface="Domine" panose="02040503040403060204"/>
              </a:rPr>
              <a:t>Non- Destructive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130A886-6DF2-33CF-0511-18EFDD34EADE}"/>
              </a:ext>
            </a:extLst>
          </p:cNvPr>
          <p:cNvSpPr/>
          <p:nvPr/>
        </p:nvSpPr>
        <p:spPr bwMode="auto">
          <a:xfrm>
            <a:off x="7469475" y="3181189"/>
            <a:ext cx="3664441" cy="296302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>
                <a:solidFill>
                  <a:srgbClr val="0F0F0F"/>
                </a:solidFill>
                <a:latin typeface="Domine" panose="02040503040403060204"/>
              </a:rPr>
              <a:t>Destructive</a:t>
            </a:r>
          </a:p>
        </p:txBody>
      </p:sp>
      <p:sp>
        <p:nvSpPr>
          <p:cNvPr id="66" name="ZoneTexte 11">
            <a:extLst>
              <a:ext uri="{FF2B5EF4-FFF2-40B4-BE49-F238E27FC236}">
                <a16:creationId xmlns:a16="http://schemas.microsoft.com/office/drawing/2014/main" id="{B2DCE455-B725-1772-8B9F-86441D540918}"/>
              </a:ext>
            </a:extLst>
          </p:cNvPr>
          <p:cNvSpPr txBox="1"/>
          <p:nvPr/>
        </p:nvSpPr>
        <p:spPr>
          <a:xfrm>
            <a:off x="1278058" y="4337857"/>
            <a:ext cx="261224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Bitflip in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Bitflip in SRAM stored variable</a:t>
            </a:r>
          </a:p>
        </p:txBody>
      </p:sp>
      <p:sp>
        <p:nvSpPr>
          <p:cNvPr id="67" name="ZoneTexte 11">
            <a:extLst>
              <a:ext uri="{FF2B5EF4-FFF2-40B4-BE49-F238E27FC236}">
                <a16:creationId xmlns:a16="http://schemas.microsoft.com/office/drawing/2014/main" id="{A39D8E7D-2F7C-A403-772E-CF5074938B4D}"/>
              </a:ext>
            </a:extLst>
          </p:cNvPr>
          <p:cNvSpPr txBox="1"/>
          <p:nvPr/>
        </p:nvSpPr>
        <p:spPr>
          <a:xfrm>
            <a:off x="4189235" y="4375448"/>
            <a:ext cx="3036999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Failure in instruction Process (e.g. Program Counter (PC) Bitflip, Failure in Fetch-Decode-Execution Cycle, Wrong PC Increment)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Peripheral crash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Flash corruption</a:t>
            </a:r>
            <a:endParaRPr lang="en-GB" sz="14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D7D8247-0580-416C-4C77-C21C2B0357E3}"/>
              </a:ext>
            </a:extLst>
          </p:cNvPr>
          <p:cNvSpPr/>
          <p:nvPr/>
        </p:nvSpPr>
        <p:spPr bwMode="auto">
          <a:xfrm>
            <a:off x="4153506" y="3966891"/>
            <a:ext cx="2894992" cy="392302"/>
          </a:xfrm>
          <a:prstGeom prst="rect">
            <a:avLst/>
          </a:prstGeom>
          <a:solidFill>
            <a:srgbClr val="F7931F"/>
          </a:solidFill>
          <a:ln>
            <a:solidFill>
              <a:srgbClr val="F7931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b="1" dirty="0">
                <a:solidFill>
                  <a:srgbClr val="0F0F0F"/>
                </a:solidFill>
                <a:latin typeface="Domine" panose="02040503040403060204"/>
              </a:rPr>
              <a:t>HARD (SEFI - Require RST)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A930557-B0DF-4948-4687-0364F4F34297}"/>
              </a:ext>
            </a:extLst>
          </p:cNvPr>
          <p:cNvSpPr/>
          <p:nvPr/>
        </p:nvSpPr>
        <p:spPr bwMode="auto">
          <a:xfrm>
            <a:off x="1203881" y="3957228"/>
            <a:ext cx="2894400" cy="39230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b="1" dirty="0">
                <a:solidFill>
                  <a:srgbClr val="0F0F0F"/>
                </a:solidFill>
                <a:latin typeface="Domine" panose="02040503040403060204"/>
              </a:rPr>
              <a:t>SOFT ( May not Require RST)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DBFF544-CDA0-061D-4537-93BAB8CED5EB}"/>
              </a:ext>
            </a:extLst>
          </p:cNvPr>
          <p:cNvSpPr/>
          <p:nvPr/>
        </p:nvSpPr>
        <p:spPr bwMode="auto">
          <a:xfrm>
            <a:off x="8036031" y="3957228"/>
            <a:ext cx="2573201" cy="392302"/>
          </a:xfrm>
          <a:prstGeom prst="rect">
            <a:avLst/>
          </a:prstGeom>
          <a:solidFill>
            <a:srgbClr val="C1301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b="1" dirty="0">
                <a:solidFill>
                  <a:srgbClr val="0F0F0F"/>
                </a:solidFill>
                <a:latin typeface="Domine" panose="02040503040403060204"/>
              </a:rPr>
              <a:t>Single Event </a:t>
            </a:r>
            <a:r>
              <a:rPr lang="en-US" sz="1600" b="1" dirty="0" err="1">
                <a:solidFill>
                  <a:srgbClr val="0F0F0F"/>
                </a:solidFill>
                <a:latin typeface="Domine" panose="02040503040403060204"/>
              </a:rPr>
              <a:t>Latchup</a:t>
            </a:r>
            <a:endParaRPr lang="en-US" sz="1600" b="1" dirty="0">
              <a:solidFill>
                <a:srgbClr val="0F0F0F"/>
              </a:solidFill>
              <a:latin typeface="Domine" panose="02040503040403060204"/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C2747D0-B220-B6CF-865F-AF27E81B65F2}"/>
              </a:ext>
            </a:extLst>
          </p:cNvPr>
          <p:cNvCxnSpPr>
            <a:cxnSpLocks/>
            <a:stCxn id="64" idx="2"/>
            <a:endCxn id="71" idx="0"/>
          </p:cNvCxnSpPr>
          <p:nvPr/>
        </p:nvCxnSpPr>
        <p:spPr bwMode="auto">
          <a:xfrm>
            <a:off x="9301696" y="3477491"/>
            <a:ext cx="20936" cy="4797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8">
            <a:extLst>
              <a:ext uri="{FF2B5EF4-FFF2-40B4-BE49-F238E27FC236}">
                <a16:creationId xmlns:a16="http://schemas.microsoft.com/office/drawing/2014/main" id="{EA0FC089-8D7E-0C4E-E14C-81CF6D9927F4}"/>
              </a:ext>
            </a:extLst>
          </p:cNvPr>
          <p:cNvCxnSpPr>
            <a:cxnSpLocks/>
          </p:cNvCxnSpPr>
          <p:nvPr/>
        </p:nvCxnSpPr>
        <p:spPr>
          <a:xfrm>
            <a:off x="1226188" y="4135682"/>
            <a:ext cx="0" cy="1058107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">
            <a:extLst>
              <a:ext uri="{FF2B5EF4-FFF2-40B4-BE49-F238E27FC236}">
                <a16:creationId xmlns:a16="http://schemas.microsoft.com/office/drawing/2014/main" id="{26766F0E-0B88-CEDF-AF42-ABB8CDA34B32}"/>
              </a:ext>
            </a:extLst>
          </p:cNvPr>
          <p:cNvCxnSpPr>
            <a:cxnSpLocks/>
          </p:cNvCxnSpPr>
          <p:nvPr/>
        </p:nvCxnSpPr>
        <p:spPr>
          <a:xfrm>
            <a:off x="4183986" y="4227122"/>
            <a:ext cx="0" cy="1706114"/>
          </a:xfrm>
          <a:prstGeom prst="line">
            <a:avLst/>
          </a:prstGeom>
          <a:ln w="57150">
            <a:solidFill>
              <a:srgbClr val="F7931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 : en angle 225">
            <a:extLst>
              <a:ext uri="{FF2B5EF4-FFF2-40B4-BE49-F238E27FC236}">
                <a16:creationId xmlns:a16="http://schemas.microsoft.com/office/drawing/2014/main" id="{0B9E5BC0-3D53-3601-C6F1-F58719C1A974}"/>
              </a:ext>
            </a:extLst>
          </p:cNvPr>
          <p:cNvCxnSpPr>
            <a:cxnSpLocks/>
            <a:stCxn id="63" idx="2"/>
            <a:endCxn id="68" idx="0"/>
          </p:cNvCxnSpPr>
          <p:nvPr/>
        </p:nvCxnSpPr>
        <p:spPr>
          <a:xfrm rot="16200000" flipH="1">
            <a:off x="4498037" y="2863926"/>
            <a:ext cx="500126" cy="1705803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necteur : en angle 225">
            <a:extLst>
              <a:ext uri="{FF2B5EF4-FFF2-40B4-BE49-F238E27FC236}">
                <a16:creationId xmlns:a16="http://schemas.microsoft.com/office/drawing/2014/main" id="{02D800B1-5A95-6041-EB8D-2A7D1F040382}"/>
              </a:ext>
            </a:extLst>
          </p:cNvPr>
          <p:cNvCxnSpPr>
            <a:cxnSpLocks/>
            <a:stCxn id="63" idx="2"/>
            <a:endCxn id="70" idx="0"/>
          </p:cNvCxnSpPr>
          <p:nvPr/>
        </p:nvCxnSpPr>
        <p:spPr>
          <a:xfrm rot="5400000">
            <a:off x="3027909" y="3089937"/>
            <a:ext cx="490463" cy="124411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Connecteur : en angle 225">
            <a:extLst>
              <a:ext uri="{FF2B5EF4-FFF2-40B4-BE49-F238E27FC236}">
                <a16:creationId xmlns:a16="http://schemas.microsoft.com/office/drawing/2014/main" id="{1213E50F-D56B-DCF1-7058-2A0EC9A714F5}"/>
              </a:ext>
            </a:extLst>
          </p:cNvPr>
          <p:cNvCxnSpPr>
            <a:cxnSpLocks/>
            <a:stCxn id="56" idx="2"/>
            <a:endCxn id="63" idx="0"/>
          </p:cNvCxnSpPr>
          <p:nvPr/>
        </p:nvCxnSpPr>
        <p:spPr>
          <a:xfrm rot="5400000">
            <a:off x="5003430" y="1673174"/>
            <a:ext cx="389059" cy="2605519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onnecteur : en angle 225">
            <a:extLst>
              <a:ext uri="{FF2B5EF4-FFF2-40B4-BE49-F238E27FC236}">
                <a16:creationId xmlns:a16="http://schemas.microsoft.com/office/drawing/2014/main" id="{BE666FE7-BDEE-1433-52F7-6E2D45EFD7D5}"/>
              </a:ext>
            </a:extLst>
          </p:cNvPr>
          <p:cNvCxnSpPr>
            <a:cxnSpLocks/>
            <a:stCxn id="56" idx="2"/>
            <a:endCxn id="64" idx="0"/>
          </p:cNvCxnSpPr>
          <p:nvPr/>
        </p:nvCxnSpPr>
        <p:spPr>
          <a:xfrm rot="16200000" flipH="1">
            <a:off x="7701315" y="1580807"/>
            <a:ext cx="399785" cy="280097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81BA7BC4-4DB3-B77D-F557-3A9B07DBD1C4}"/>
              </a:ext>
            </a:extLst>
          </p:cNvPr>
          <p:cNvSpPr/>
          <p:nvPr/>
        </p:nvSpPr>
        <p:spPr bwMode="auto">
          <a:xfrm>
            <a:off x="4370968" y="1593792"/>
            <a:ext cx="4429083" cy="296302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Single Event Effects (SEE)</a:t>
            </a:r>
          </a:p>
        </p:txBody>
      </p:sp>
    </p:spTree>
    <p:extLst>
      <p:ext uri="{BB962C8B-B14F-4D97-AF65-F5344CB8AC3E}">
        <p14:creationId xmlns:p14="http://schemas.microsoft.com/office/powerpoint/2010/main" val="411095355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8EAE2-3DEA-7068-666C-A8E05ACE6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1643360" cy="715840"/>
          </a:xfrm>
        </p:spPr>
        <p:txBody>
          <a:bodyPr/>
          <a:lstStyle/>
          <a:p>
            <a:r>
              <a:rPr lang="en-US" dirty="0"/>
              <a:t>Radiation Effects on Microcontrollers: Test Methodology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179FE1-D4C6-AEDD-8AA9-13491D3D3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81F9C4-337C-E7E6-D247-F54E853D7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02C0FB7-B11F-51D4-60A7-8263DE787F7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119687"/>
            <a:ext cx="6156676" cy="4821904"/>
          </a:xfrm>
        </p:spPr>
        <p:txBody>
          <a:bodyPr>
            <a:noAutofit/>
          </a:bodyPr>
          <a:lstStyle/>
          <a:p>
            <a:r>
              <a:rPr lang="en-GB" sz="1800" dirty="0"/>
              <a:t>The methodology can be divided in 3 Main Tests</a:t>
            </a:r>
          </a:p>
          <a:p>
            <a:pPr lvl="1"/>
            <a:r>
              <a:rPr lang="en-GB" sz="1600" b="1" dirty="0"/>
              <a:t>CPU</a:t>
            </a:r>
            <a:r>
              <a:rPr lang="en-GB" sz="1600" dirty="0"/>
              <a:t>+</a:t>
            </a:r>
            <a:r>
              <a:rPr lang="en-GB" sz="1600" b="1" dirty="0"/>
              <a:t>ALU</a:t>
            </a:r>
            <a:r>
              <a:rPr lang="en-GB" sz="1600" dirty="0"/>
              <a:t> performance is tested using </a:t>
            </a:r>
            <a:r>
              <a:rPr lang="en-GB" sz="1600" b="1" dirty="0"/>
              <a:t>Coremark </a:t>
            </a:r>
            <a:r>
              <a:rPr lang="en-GB" sz="1600" b="1" dirty="0">
                <a:sym typeface="Wingdings" panose="05000000000000000000" pitchFamily="2" charset="2"/>
              </a:rPr>
              <a:t></a:t>
            </a:r>
            <a:r>
              <a:rPr lang="en-GB" sz="1600" dirty="0"/>
              <a:t> </a:t>
            </a:r>
            <a:r>
              <a:rPr lang="en-GB" sz="1600" b="1" dirty="0"/>
              <a:t>meaningful</a:t>
            </a:r>
            <a:r>
              <a:rPr lang="en-GB" sz="1600" dirty="0"/>
              <a:t> comparison of performance across different MCUs</a:t>
            </a:r>
          </a:p>
          <a:p>
            <a:pPr lvl="1"/>
            <a:r>
              <a:rPr lang="en-GB" sz="1600" b="1" dirty="0"/>
              <a:t>SRAM</a:t>
            </a:r>
            <a:r>
              <a:rPr lang="en-GB" sz="1600" dirty="0"/>
              <a:t> Sensitivity is evaluated through a specific Write/Read operation on part of the SRAM through an in-flux test.</a:t>
            </a:r>
          </a:p>
          <a:p>
            <a:pPr lvl="1"/>
            <a:r>
              <a:rPr lang="en-GB" sz="1600" dirty="0"/>
              <a:t>The </a:t>
            </a:r>
            <a:r>
              <a:rPr lang="en-GB" sz="1600" b="1" dirty="0"/>
              <a:t>Peripheral</a:t>
            </a:r>
            <a:r>
              <a:rPr lang="en-GB" sz="1600" dirty="0"/>
              <a:t> Test Part is normalized based on the project’s requirements </a:t>
            </a:r>
            <a:r>
              <a:rPr lang="en-GB" sz="1600" dirty="0">
                <a:sym typeface="Wingdings" panose="05000000000000000000" pitchFamily="2" charset="2"/>
              </a:rPr>
              <a:t> Can require </a:t>
            </a:r>
            <a:r>
              <a:rPr lang="en-GB" sz="1600" u="sng" dirty="0">
                <a:sym typeface="Wingdings" panose="05000000000000000000" pitchFamily="2" charset="2"/>
              </a:rPr>
              <a:t>more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u="sng" dirty="0">
                <a:sym typeface="Wingdings" panose="05000000000000000000" pitchFamily="2" charset="2"/>
              </a:rPr>
              <a:t>than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u="sng" dirty="0">
                <a:sym typeface="Wingdings" panose="05000000000000000000" pitchFamily="2" charset="2"/>
              </a:rPr>
              <a:t>10</a:t>
            </a:r>
            <a:r>
              <a:rPr lang="en-GB" sz="1600" dirty="0">
                <a:sym typeface="Wingdings" panose="05000000000000000000" pitchFamily="2" charset="2"/>
              </a:rPr>
              <a:t> different tests according to the project.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All Tests are carried out at PSI with </a:t>
            </a:r>
            <a:r>
              <a:rPr lang="en-GB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200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MeV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Proton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Beam</a:t>
            </a:r>
            <a:endParaRPr lang="en-GB" sz="1600" b="1" dirty="0">
              <a:solidFill>
                <a:srgbClr val="C00000"/>
              </a:solidFill>
            </a:endParaRPr>
          </a:p>
          <a:p>
            <a:r>
              <a:rPr lang="en-GB" sz="1800" dirty="0"/>
              <a:t>Dedicated designs are used to evaluate performance</a:t>
            </a:r>
          </a:p>
          <a:p>
            <a:r>
              <a:rPr lang="en-GB" sz="1800" dirty="0"/>
              <a:t>This approach allows:</a:t>
            </a:r>
          </a:p>
          <a:p>
            <a:pPr lvl="1"/>
            <a:r>
              <a:rPr lang="en-GB" sz="1600" b="1" u="sng" dirty="0"/>
              <a:t>Better</a:t>
            </a:r>
            <a:r>
              <a:rPr lang="en-GB" sz="1600" dirty="0"/>
              <a:t> observability </a:t>
            </a:r>
          </a:p>
          <a:p>
            <a:pPr lvl="1"/>
            <a:r>
              <a:rPr lang="en-GB" sz="1600" b="1" u="sng" dirty="0"/>
              <a:t>Easier</a:t>
            </a:r>
            <a:r>
              <a:rPr lang="en-GB" sz="1600" dirty="0"/>
              <a:t> reconfiguration for failure investigation</a:t>
            </a:r>
          </a:p>
          <a:p>
            <a:r>
              <a:rPr lang="en-GB" sz="1800" dirty="0"/>
              <a:t>The operational cross-section can </a:t>
            </a:r>
            <a:r>
              <a:rPr lang="en-GB" sz="1800" b="1" dirty="0">
                <a:solidFill>
                  <a:srgbClr val="C00000"/>
                </a:solidFill>
              </a:rPr>
              <a:t>only</a:t>
            </a:r>
            <a:r>
              <a:rPr lang="en-GB" sz="1800" dirty="0"/>
              <a:t> be tested through testing the project’s </a:t>
            </a:r>
            <a:r>
              <a:rPr lang="en-GB" sz="1800" dirty="0" err="1"/>
              <a:t>gateware</a:t>
            </a:r>
            <a:r>
              <a:rPr lang="en-GB" sz="1800" dirty="0"/>
              <a:t>.</a:t>
            </a:r>
            <a:br>
              <a:rPr lang="en-GB" sz="1800" dirty="0"/>
            </a:br>
            <a:endParaRPr lang="en-GB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A1AE81-EF8A-9F40-421A-4F9D19048A4C}"/>
              </a:ext>
            </a:extLst>
          </p:cNvPr>
          <p:cNvSpPr/>
          <p:nvPr/>
        </p:nvSpPr>
        <p:spPr bwMode="auto">
          <a:xfrm>
            <a:off x="7231380" y="1245522"/>
            <a:ext cx="3664441" cy="296302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>
                <a:solidFill>
                  <a:srgbClr val="0F0F0F"/>
                </a:solidFill>
                <a:latin typeface="Domine" panose="02040503040403060204"/>
              </a:rPr>
              <a:t>Microcontrollers Test Methodology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1A5565-A2E7-CD2E-5BA3-BCB3925C2558}"/>
              </a:ext>
            </a:extLst>
          </p:cNvPr>
          <p:cNvSpPr/>
          <p:nvPr/>
        </p:nvSpPr>
        <p:spPr bwMode="auto">
          <a:xfrm>
            <a:off x="6670291" y="2015618"/>
            <a:ext cx="801859" cy="392302"/>
          </a:xfrm>
          <a:prstGeom prst="rect">
            <a:avLst/>
          </a:prstGeom>
          <a:solidFill>
            <a:srgbClr val="FF0000">
              <a:alpha val="5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2400" b="1" dirty="0">
                <a:solidFill>
                  <a:srgbClr val="0F0F0F"/>
                </a:solidFill>
                <a:latin typeface="Domine" panose="02040503040403060204"/>
              </a:rPr>
              <a:t>CPU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386D15-CC14-8AC4-6DF4-2299759F7E98}"/>
              </a:ext>
            </a:extLst>
          </p:cNvPr>
          <p:cNvSpPr/>
          <p:nvPr/>
        </p:nvSpPr>
        <p:spPr bwMode="auto">
          <a:xfrm>
            <a:off x="8415019" y="2015619"/>
            <a:ext cx="1297159" cy="392302"/>
          </a:xfrm>
          <a:prstGeom prst="rect">
            <a:avLst/>
          </a:prstGeom>
          <a:solidFill>
            <a:srgbClr val="41B6E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2400" b="1" dirty="0">
                <a:solidFill>
                  <a:srgbClr val="0F0F0F"/>
                </a:solidFill>
                <a:latin typeface="Domine" panose="02040503040403060204"/>
              </a:rPr>
              <a:t>SRAM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D99FB9-D61C-B0F3-7737-D58BBAAE60B4}"/>
              </a:ext>
            </a:extLst>
          </p:cNvPr>
          <p:cNvSpPr/>
          <p:nvPr/>
        </p:nvSpPr>
        <p:spPr bwMode="auto">
          <a:xfrm>
            <a:off x="10421163" y="2018158"/>
            <a:ext cx="1718384" cy="392302"/>
          </a:xfrm>
          <a:prstGeom prst="rect">
            <a:avLst/>
          </a:prstGeom>
          <a:solidFill>
            <a:srgbClr val="7030A0">
              <a:alpha val="57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2400" b="1" dirty="0">
                <a:solidFill>
                  <a:srgbClr val="0F0F0F"/>
                </a:solidFill>
                <a:latin typeface="Domine" panose="02040503040403060204"/>
              </a:rPr>
              <a:t>Peripherals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3EC14CA-2425-6C87-B147-E5F8612840D9}"/>
              </a:ext>
            </a:extLst>
          </p:cNvPr>
          <p:cNvSpPr txBox="1"/>
          <p:nvPr/>
        </p:nvSpPr>
        <p:spPr>
          <a:xfrm>
            <a:off x="6757492" y="3257573"/>
            <a:ext cx="1463158" cy="1569660"/>
          </a:xfrm>
          <a:prstGeom prst="rect">
            <a:avLst/>
          </a:prstGeom>
          <a:noFill/>
          <a:ln w="38100">
            <a:solidFill>
              <a:srgbClr val="C13018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200" b="1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Coremark</a:t>
            </a:r>
          </a:p>
          <a:p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- Performance Degradation (Score)</a:t>
            </a:r>
          </a:p>
          <a:p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- Hard/Soft Failure Cross-Section</a:t>
            </a:r>
          </a:p>
          <a:p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-SEL Cross-section</a:t>
            </a:r>
          </a:p>
          <a:p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- Change Config (e.g. Cache, ECC)</a:t>
            </a:r>
          </a:p>
        </p:txBody>
      </p:sp>
      <p:sp>
        <p:nvSpPr>
          <p:cNvPr id="20" name="ZoneTexte 11">
            <a:extLst>
              <a:ext uri="{FF2B5EF4-FFF2-40B4-BE49-F238E27FC236}">
                <a16:creationId xmlns:a16="http://schemas.microsoft.com/office/drawing/2014/main" id="{7FF0DBAF-C5F8-C45F-03F2-9208946E0079}"/>
              </a:ext>
            </a:extLst>
          </p:cNvPr>
          <p:cNvSpPr txBox="1"/>
          <p:nvPr/>
        </p:nvSpPr>
        <p:spPr>
          <a:xfrm>
            <a:off x="8220651" y="3240468"/>
            <a:ext cx="1737752" cy="1646605"/>
          </a:xfrm>
          <a:prstGeom prst="rect">
            <a:avLst/>
          </a:prstGeom>
          <a:noFill/>
          <a:ln w="38100">
            <a:solidFill>
              <a:srgbClr val="4CC1EF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200" b="1" dirty="0" err="1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Continous</a:t>
            </a:r>
            <a:r>
              <a:rPr lang="en-GB" sz="1200" b="1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 write-read</a:t>
            </a:r>
          </a:p>
          <a:p>
            <a:pPr>
              <a:spcBef>
                <a:spcPts val="600"/>
              </a:spcBef>
            </a:pP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Hard/Soft Failure Cross-Section</a:t>
            </a:r>
          </a:p>
          <a:p>
            <a:pPr marL="171450" indent="-171450">
              <a:buFontTx/>
              <a:buChar char="-"/>
            </a:pP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Register Corruption</a:t>
            </a:r>
          </a:p>
          <a:p>
            <a:pPr marL="171450" indent="-171450">
              <a:buFontTx/>
              <a:buChar char="-"/>
            </a:pP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Lifetime</a:t>
            </a:r>
          </a:p>
          <a:p>
            <a:pPr marL="171450" indent="-171450">
              <a:buFontTx/>
              <a:buChar char="-"/>
            </a:pP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SEL Cross-section</a:t>
            </a:r>
          </a:p>
          <a:p>
            <a:pPr marL="171450" indent="-171450">
              <a:buFontTx/>
              <a:buChar char="-"/>
            </a:pP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Evaluate Mitigation Schemes</a:t>
            </a:r>
          </a:p>
        </p:txBody>
      </p:sp>
      <p:sp>
        <p:nvSpPr>
          <p:cNvPr id="21" name="ZoneTexte 11">
            <a:extLst>
              <a:ext uri="{FF2B5EF4-FFF2-40B4-BE49-F238E27FC236}">
                <a16:creationId xmlns:a16="http://schemas.microsoft.com/office/drawing/2014/main" id="{664D44B2-A24E-7F45-79A1-C66D73D7E6F2}"/>
              </a:ext>
            </a:extLst>
          </p:cNvPr>
          <p:cNvSpPr txBox="1"/>
          <p:nvPr/>
        </p:nvSpPr>
        <p:spPr>
          <a:xfrm>
            <a:off x="10040049" y="3278746"/>
            <a:ext cx="1595153" cy="156966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200" b="1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Dedicated Design</a:t>
            </a:r>
          </a:p>
          <a:p>
            <a:pPr marL="171450" indent="-171450">
              <a:buFontTx/>
              <a:buChar char="-"/>
            </a:pP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Hard/Soft Failure Cross-Section</a:t>
            </a:r>
          </a:p>
          <a:p>
            <a:pPr marL="171450" indent="-171450">
              <a:buFontTx/>
              <a:buChar char="-"/>
            </a:pP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Register Corruption</a:t>
            </a:r>
          </a:p>
          <a:p>
            <a:pPr marL="171450" indent="-171450">
              <a:buFontTx/>
              <a:buChar char="-"/>
            </a:pP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Lifetime</a:t>
            </a:r>
          </a:p>
          <a:p>
            <a:pPr marL="171450" indent="-171450">
              <a:buFontTx/>
              <a:buChar char="-"/>
            </a:pPr>
            <a:r>
              <a:rPr lang="en-GB" sz="1200" dirty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mine" panose="02040503040403060204"/>
              </a:rPr>
              <a:t>SEL Cross-section</a:t>
            </a:r>
          </a:p>
          <a:p>
            <a:pPr marL="171450" indent="-171450">
              <a:buFontTx/>
              <a:buChar char="-"/>
            </a:pPr>
            <a:endParaRPr lang="en-GB" sz="1200" dirty="0">
              <a:solidFill>
                <a:srgbClr val="40404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Domine" panose="02040503040403060204"/>
            </a:endParaRPr>
          </a:p>
          <a:p>
            <a:pPr marL="171450" indent="-171450">
              <a:buFontTx/>
              <a:buChar char="-"/>
            </a:pPr>
            <a:endParaRPr lang="en-GB" sz="1200" dirty="0">
              <a:solidFill>
                <a:srgbClr val="40404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Domine" panose="0204050304040306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8608B0-2065-AFCE-AC46-5C8ED34B3C22}"/>
              </a:ext>
            </a:extLst>
          </p:cNvPr>
          <p:cNvSpPr/>
          <p:nvPr/>
        </p:nvSpPr>
        <p:spPr bwMode="auto">
          <a:xfrm>
            <a:off x="7146100" y="5175534"/>
            <a:ext cx="3907548" cy="436943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b="1" dirty="0">
                <a:solidFill>
                  <a:srgbClr val="0F0F0F"/>
                </a:solidFill>
                <a:latin typeface="Domine" panose="02040503040403060204"/>
              </a:rPr>
              <a:t>Flash Writability: checked at the end of each run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2CBAF95-207E-26AF-CFA6-E8A1A4948069}"/>
              </a:ext>
            </a:extLst>
          </p:cNvPr>
          <p:cNvSpPr/>
          <p:nvPr/>
        </p:nvSpPr>
        <p:spPr bwMode="auto">
          <a:xfrm>
            <a:off x="7475262" y="5855227"/>
            <a:ext cx="3286561" cy="296302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>
                <a:solidFill>
                  <a:srgbClr val="0F0F0F"/>
                </a:solidFill>
                <a:latin typeface="Domine" panose="02040503040403060204"/>
              </a:rPr>
              <a:t>Test Project </a:t>
            </a:r>
            <a:r>
              <a:rPr lang="en-US" b="1" dirty="0" err="1">
                <a:solidFill>
                  <a:srgbClr val="0F0F0F"/>
                </a:solidFill>
                <a:latin typeface="Domine" panose="02040503040403060204"/>
              </a:rPr>
              <a:t>Gateware</a:t>
            </a:r>
            <a:endParaRPr lang="en-US" b="1" dirty="0">
              <a:solidFill>
                <a:srgbClr val="0F0F0F"/>
              </a:solidFill>
              <a:latin typeface="Domine" panose="02040503040403060204"/>
            </a:endParaRPr>
          </a:p>
        </p:txBody>
      </p:sp>
      <p:cxnSp>
        <p:nvCxnSpPr>
          <p:cNvPr id="25" name="Connecteur : en angle 139">
            <a:extLst>
              <a:ext uri="{FF2B5EF4-FFF2-40B4-BE49-F238E27FC236}">
                <a16:creationId xmlns:a16="http://schemas.microsoft.com/office/drawing/2014/main" id="{454D23D5-88C6-6287-C917-F6E8D50768A3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 rot="5400000">
            <a:off x="8826703" y="1778720"/>
            <a:ext cx="473795" cy="2"/>
          </a:xfrm>
          <a:prstGeom prst="bentConnector3">
            <a:avLst>
              <a:gd name="adj1" fmla="val 50000"/>
            </a:avLst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 : en angle 139">
            <a:extLst>
              <a:ext uri="{FF2B5EF4-FFF2-40B4-BE49-F238E27FC236}">
                <a16:creationId xmlns:a16="http://schemas.microsoft.com/office/drawing/2014/main" id="{30A26290-C12C-1885-CC01-91365D7F2727}"/>
              </a:ext>
            </a:extLst>
          </p:cNvPr>
          <p:cNvCxnSpPr>
            <a:cxnSpLocks/>
            <a:stCxn id="8" idx="2"/>
            <a:endCxn id="20" idx="0"/>
          </p:cNvCxnSpPr>
          <p:nvPr/>
        </p:nvCxnSpPr>
        <p:spPr>
          <a:xfrm rot="16200000" flipH="1">
            <a:off x="8660290" y="2811230"/>
            <a:ext cx="832547" cy="25928"/>
          </a:xfrm>
          <a:prstGeom prst="bentConnector3">
            <a:avLst>
              <a:gd name="adj1" fmla="val 50000"/>
            </a:avLst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 : en angle 139">
            <a:extLst>
              <a:ext uri="{FF2B5EF4-FFF2-40B4-BE49-F238E27FC236}">
                <a16:creationId xmlns:a16="http://schemas.microsoft.com/office/drawing/2014/main" id="{D8268D2E-8B62-3E45-E6E4-4BE333A4447C}"/>
              </a:ext>
            </a:extLst>
          </p:cNvPr>
          <p:cNvCxnSpPr>
            <a:cxnSpLocks/>
            <a:stCxn id="6" idx="1"/>
            <a:endCxn id="7" idx="0"/>
          </p:cNvCxnSpPr>
          <p:nvPr/>
        </p:nvCxnSpPr>
        <p:spPr>
          <a:xfrm rot="10800000" flipV="1">
            <a:off x="7071222" y="1393672"/>
            <a:ext cx="160159" cy="621945"/>
          </a:xfrm>
          <a:prstGeom prst="bentConnector2">
            <a:avLst/>
          </a:prstGeom>
          <a:ln w="38100">
            <a:solidFill>
              <a:srgbClr val="DE595D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 : en angle 139">
            <a:extLst>
              <a:ext uri="{FF2B5EF4-FFF2-40B4-BE49-F238E27FC236}">
                <a16:creationId xmlns:a16="http://schemas.microsoft.com/office/drawing/2014/main" id="{230BBB6B-B4E6-BCFD-BAD2-346F29CB47F4}"/>
              </a:ext>
            </a:extLst>
          </p:cNvPr>
          <p:cNvCxnSpPr>
            <a:cxnSpLocks/>
            <a:stCxn id="7" idx="2"/>
            <a:endCxn id="12" idx="0"/>
          </p:cNvCxnSpPr>
          <p:nvPr/>
        </p:nvCxnSpPr>
        <p:spPr>
          <a:xfrm rot="16200000" flipH="1">
            <a:off x="6855320" y="2623821"/>
            <a:ext cx="849652" cy="417850"/>
          </a:xfrm>
          <a:prstGeom prst="bentConnector3">
            <a:avLst>
              <a:gd name="adj1" fmla="val 10283"/>
            </a:avLst>
          </a:prstGeom>
          <a:ln w="38100">
            <a:solidFill>
              <a:srgbClr val="DE595D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eur : en angle 139">
            <a:extLst>
              <a:ext uri="{FF2B5EF4-FFF2-40B4-BE49-F238E27FC236}">
                <a16:creationId xmlns:a16="http://schemas.microsoft.com/office/drawing/2014/main" id="{C12238A5-F6D0-4157-4A49-C4BD1B4F3286}"/>
              </a:ext>
            </a:extLst>
          </p:cNvPr>
          <p:cNvCxnSpPr>
            <a:cxnSpLocks/>
            <a:stCxn id="6" idx="3"/>
            <a:endCxn id="9" idx="0"/>
          </p:cNvCxnSpPr>
          <p:nvPr/>
        </p:nvCxnSpPr>
        <p:spPr>
          <a:xfrm>
            <a:off x="10895821" y="1393673"/>
            <a:ext cx="384534" cy="624485"/>
          </a:xfrm>
          <a:prstGeom prst="bentConnector2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 : en angle 139">
            <a:extLst>
              <a:ext uri="{FF2B5EF4-FFF2-40B4-BE49-F238E27FC236}">
                <a16:creationId xmlns:a16="http://schemas.microsoft.com/office/drawing/2014/main" id="{E349B7D7-8537-0A0D-3683-B8A805BAC117}"/>
              </a:ext>
            </a:extLst>
          </p:cNvPr>
          <p:cNvCxnSpPr>
            <a:cxnSpLocks/>
            <a:stCxn id="9" idx="2"/>
            <a:endCxn id="21" idx="0"/>
          </p:cNvCxnSpPr>
          <p:nvPr/>
        </p:nvCxnSpPr>
        <p:spPr>
          <a:xfrm rot="5400000">
            <a:off x="10624848" y="2623239"/>
            <a:ext cx="868286" cy="442729"/>
          </a:xfrm>
          <a:prstGeom prst="bentConnector3">
            <a:avLst>
              <a:gd name="adj1" fmla="val 10884"/>
            </a:avLst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20333158-87E2-E14F-6E0D-B73DD157803B}"/>
              </a:ext>
            </a:extLst>
          </p:cNvPr>
          <p:cNvSpPr/>
          <p:nvPr/>
        </p:nvSpPr>
        <p:spPr bwMode="auto">
          <a:xfrm>
            <a:off x="7364040" y="2581704"/>
            <a:ext cx="3664441" cy="296302"/>
          </a:xfrm>
          <a:prstGeom prst="rect">
            <a:avLst/>
          </a:prstGeom>
          <a:solidFill>
            <a:srgbClr val="DDD9C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>
                <a:solidFill>
                  <a:srgbClr val="0F0F0F"/>
                </a:solidFill>
                <a:latin typeface="Domine" panose="02040503040403060204"/>
              </a:rPr>
              <a:t>Test Strategies</a:t>
            </a:r>
          </a:p>
        </p:txBody>
      </p:sp>
      <p:cxnSp>
        <p:nvCxnSpPr>
          <p:cNvPr id="43" name="Connecteur : en angle 139">
            <a:extLst>
              <a:ext uri="{FF2B5EF4-FFF2-40B4-BE49-F238E27FC236}">
                <a16:creationId xmlns:a16="http://schemas.microsoft.com/office/drawing/2014/main" id="{B242A6EC-3757-06E4-F64B-C6CFA1FA176C}"/>
              </a:ext>
            </a:extLst>
          </p:cNvPr>
          <p:cNvCxnSpPr>
            <a:cxnSpLocks/>
            <a:stCxn id="22" idx="2"/>
            <a:endCxn id="24" idx="0"/>
          </p:cNvCxnSpPr>
          <p:nvPr/>
        </p:nvCxnSpPr>
        <p:spPr>
          <a:xfrm rot="16200000" flipH="1">
            <a:off x="8987833" y="5724517"/>
            <a:ext cx="242750" cy="18669"/>
          </a:xfrm>
          <a:prstGeom prst="bentConnector3">
            <a:avLst>
              <a:gd name="adj1" fmla="val 50000"/>
            </a:avLst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eur : en angle 139">
            <a:extLst>
              <a:ext uri="{FF2B5EF4-FFF2-40B4-BE49-F238E27FC236}">
                <a16:creationId xmlns:a16="http://schemas.microsoft.com/office/drawing/2014/main" id="{B937370F-15BC-EC29-04C4-F5215B67DFC1}"/>
              </a:ext>
            </a:extLst>
          </p:cNvPr>
          <p:cNvCxnSpPr>
            <a:cxnSpLocks/>
            <a:stCxn id="12" idx="2"/>
            <a:endCxn id="22" idx="0"/>
          </p:cNvCxnSpPr>
          <p:nvPr/>
        </p:nvCxnSpPr>
        <p:spPr>
          <a:xfrm rot="16200000" flipH="1">
            <a:off x="8150241" y="4225900"/>
            <a:ext cx="288463" cy="1610803"/>
          </a:xfrm>
          <a:prstGeom prst="bentConnector3">
            <a:avLst>
              <a:gd name="adj1" fmla="val 50000"/>
            </a:avLst>
          </a:prstGeom>
          <a:ln w="38100">
            <a:solidFill>
              <a:srgbClr val="DE595D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cteur : en angle 139">
            <a:extLst>
              <a:ext uri="{FF2B5EF4-FFF2-40B4-BE49-F238E27FC236}">
                <a16:creationId xmlns:a16="http://schemas.microsoft.com/office/drawing/2014/main" id="{74DE01C3-243F-2925-E566-9461B28F17FC}"/>
              </a:ext>
            </a:extLst>
          </p:cNvPr>
          <p:cNvCxnSpPr>
            <a:cxnSpLocks/>
            <a:stCxn id="20" idx="2"/>
            <a:endCxn id="22" idx="0"/>
          </p:cNvCxnSpPr>
          <p:nvPr/>
        </p:nvCxnSpPr>
        <p:spPr>
          <a:xfrm rot="16200000" flipH="1">
            <a:off x="8911998" y="4987657"/>
            <a:ext cx="365405" cy="10347"/>
          </a:xfrm>
          <a:prstGeom prst="bentConnector3">
            <a:avLst>
              <a:gd name="adj1" fmla="val 50000"/>
            </a:avLst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Connecteur : en angle 139">
            <a:extLst>
              <a:ext uri="{FF2B5EF4-FFF2-40B4-BE49-F238E27FC236}">
                <a16:creationId xmlns:a16="http://schemas.microsoft.com/office/drawing/2014/main" id="{6C163ED9-EEB1-1B5E-1C04-445F3FA66C70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 rot="5400000">
            <a:off x="9805186" y="4143094"/>
            <a:ext cx="327128" cy="1737752"/>
          </a:xfrm>
          <a:prstGeom prst="bentConnector3">
            <a:avLst>
              <a:gd name="adj1" fmla="val 50000"/>
            </a:avLst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865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54D59-4833-FE44-56F4-DB766587C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Microcontrollers Testing Results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4C6217-666B-E5D6-5442-D75490522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06/05/2025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58D257-1740-76AD-1A71-7403EB5E0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1205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B985042C9DDF4D8A125E05C1D940E6" ma:contentTypeVersion="4" ma:contentTypeDescription="Create a new document." ma:contentTypeScope="" ma:versionID="af936a1c8b7227a81164e59874585ce8">
  <xsd:schema xmlns:xsd="http://www.w3.org/2001/XMLSchema" xmlns:xs="http://www.w3.org/2001/XMLSchema" xmlns:p="http://schemas.microsoft.com/office/2006/metadata/properties" xmlns:ns3="847a0ba9-a1cd-46ad-a1fb-bc0aab5cb0ab" targetNamespace="http://schemas.microsoft.com/office/2006/metadata/properties" ma:root="true" ma:fieldsID="1488e93d713c8cdce485ddba50e92999" ns3:_="">
    <xsd:import namespace="847a0ba9-a1cd-46ad-a1fb-bc0aab5cb0a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a0ba9-a1cd-46ad-a1fb-bc0aab5cb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8A2C52-17A4-4091-AB7C-98ACC868BF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7a0ba9-a1cd-46ad-a1fb-bc0aab5cb0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A024D3-BF3C-4888-9114-7E7558FC4F7B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847a0ba9-a1cd-46ad-a1fb-bc0aab5cb0ab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7933</TotalTime>
  <Words>1601</Words>
  <Application>Microsoft Office PowerPoint</Application>
  <DocSecurity>0</DocSecurity>
  <PresentationFormat>Widescreen</PresentationFormat>
  <Paragraphs>306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Source Sans Pro</vt:lpstr>
      <vt:lpstr>Wingdings</vt:lpstr>
      <vt:lpstr>Arial</vt:lpstr>
      <vt:lpstr>Domine</vt:lpstr>
      <vt:lpstr>Arial (Body)</vt:lpstr>
      <vt:lpstr>Calibri (Corpo)</vt:lpstr>
      <vt:lpstr>Calibri</vt:lpstr>
      <vt:lpstr>Aptos</vt:lpstr>
      <vt:lpstr>CERN_ENdept_Presentation_ArialFont copy</vt:lpstr>
      <vt:lpstr>Radiation Effects on COTS Microcontrollers: Test Methodology, Qualification Results, and Mitigation Strategies</vt:lpstr>
      <vt:lpstr>Agenda</vt:lpstr>
      <vt:lpstr>Introduction</vt:lpstr>
      <vt:lpstr>Microcontrollers in Particle Accelerators: Pros. and Limit. </vt:lpstr>
      <vt:lpstr>Radiation Effects on Microcontrollers</vt:lpstr>
      <vt:lpstr>Radiation Effects on Microcontrollers: Cumulative Effects</vt:lpstr>
      <vt:lpstr>Radiation Effects on Microcontrollers: Stochastic Effects</vt:lpstr>
      <vt:lpstr>Radiation Effects on Microcontrollers: Test Methodology</vt:lpstr>
      <vt:lpstr>Microcontrollers Testing Results</vt:lpstr>
      <vt:lpstr>Microcontrollers Testing: TID Degradation</vt:lpstr>
      <vt:lpstr>Microcontrollers Testing: CPU SEE Sensitivity</vt:lpstr>
      <vt:lpstr>Microcontrollers Testing: SRAM SEE Sensitivity</vt:lpstr>
      <vt:lpstr>Microcontrollers Testing: SEL Sensitivity</vt:lpstr>
      <vt:lpstr>Mitigation Schemes</vt:lpstr>
      <vt:lpstr>Mitigation Schemes: Main Failure Detection Mitigation Schemes</vt:lpstr>
      <vt:lpstr>Software Mitigation Scheme:  Software Watchdog</vt:lpstr>
      <vt:lpstr>Impact of Software Mitigation Schemes on BatMon</vt:lpstr>
      <vt:lpstr>Conclusions</vt:lpstr>
      <vt:lpstr>Conclusions</vt:lpstr>
      <vt:lpstr>PowerPoint Presentation</vt:lpstr>
      <vt:lpstr>Mitigation Technique for Hard/Soft Errors</vt:lpstr>
      <vt:lpstr>Mitigation Technique for Hard/Soft Errors</vt:lpstr>
      <vt:lpstr>Radiation Effects on Microcontrollers: Test Facility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Alessandro Zimmaro</cp:lastModifiedBy>
  <cp:revision>1278</cp:revision>
  <dcterms:created xsi:type="dcterms:W3CDTF">2020-09-04T12:34:15Z</dcterms:created>
  <dcterms:modified xsi:type="dcterms:W3CDTF">2025-05-06T07:52:47Z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0x0101006BB985042C9DDF4D8A125E05C1D940E6</vt:lpwstr>
  </property>
</Properties>
</file>