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26"/>
  </p:notesMasterIdLst>
  <p:handoutMasterIdLst>
    <p:handoutMasterId r:id="rId27"/>
  </p:handoutMasterIdLst>
  <p:sldIdLst>
    <p:sldId id="256" r:id="rId2"/>
    <p:sldId id="659" r:id="rId3"/>
    <p:sldId id="1091" r:id="rId4"/>
    <p:sldId id="662" r:id="rId5"/>
    <p:sldId id="953" r:id="rId6"/>
    <p:sldId id="954" r:id="rId7"/>
    <p:sldId id="352" r:id="rId8"/>
    <p:sldId id="353" r:id="rId9"/>
    <p:sldId id="349" r:id="rId10"/>
    <p:sldId id="357" r:id="rId11"/>
    <p:sldId id="358" r:id="rId12"/>
    <p:sldId id="371" r:id="rId13"/>
    <p:sldId id="372" r:id="rId14"/>
    <p:sldId id="373" r:id="rId15"/>
    <p:sldId id="374" r:id="rId16"/>
    <p:sldId id="375" r:id="rId17"/>
    <p:sldId id="380" r:id="rId18"/>
    <p:sldId id="368" r:id="rId19"/>
    <p:sldId id="376" r:id="rId20"/>
    <p:sldId id="377" r:id="rId21"/>
    <p:sldId id="950" r:id="rId22"/>
    <p:sldId id="378" r:id="rId23"/>
    <p:sldId id="665" r:id="rId24"/>
    <p:sldId id="276" r:id="rId25"/>
  </p:sldIdLst>
  <p:sldSz cx="12192000" cy="6858000"/>
  <p:notesSz cx="6645275" cy="97758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99"/>
    <a:srgbClr val="FF8000"/>
    <a:srgbClr val="00FF00"/>
    <a:srgbClr val="66FF66"/>
    <a:srgbClr val="5FB7FF"/>
    <a:srgbClr val="66CCFF"/>
    <a:srgbClr val="0080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9"/>
    <p:restoredTop sz="96574" autoAdjust="0"/>
  </p:normalViewPr>
  <p:slideViewPr>
    <p:cSldViewPr>
      <p:cViewPr varScale="1">
        <p:scale>
          <a:sx n="123" d="100"/>
          <a:sy n="123" d="100"/>
        </p:scale>
        <p:origin x="944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54" y="-96"/>
      </p:cViewPr>
      <p:guideLst>
        <p:guide orient="horz" pos="3079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DF1DFF5-777D-C040-AC24-D83640C6871F}" type="datetime1">
              <a:rPr lang="en-US"/>
              <a:pPr>
                <a:defRPr/>
              </a:pPr>
              <a:t>5/5/25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355776CB-29E6-3849-BAC4-9E0549224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99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3500" y="733425"/>
            <a:ext cx="6518275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19EC49C-48AD-7C4A-8E0D-7468E2C6B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7168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a couple of the years on the service I realized that the design teams (CERN and institutes) were facing significant challenges in their design work especially with the advent of HL-LHC electronics.</a:t>
            </a:r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4C388E-0C95-3842-ABE9-0ED111A5B763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5644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812800" y="1219200"/>
            <a:ext cx="105664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641601" y="3962400"/>
            <a:ext cx="868256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sz="240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1" y="1524000"/>
            <a:ext cx="10164233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 sz="5400"/>
            </a:lvl1pPr>
          </a:lstStyle>
          <a:p>
            <a:r>
              <a:rPr lang="el-GR" altLang="en-US" dirty="0" err="1"/>
              <a:t>ClicktoeditMastertitlestyle</a:t>
            </a:r>
            <a:endParaRPr lang="el-GR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1600" y="3962400"/>
            <a:ext cx="8737600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6699"/>
                </a:solidFill>
              </a:defRPr>
            </a:lvl1pPr>
          </a:lstStyle>
          <a:p>
            <a:r>
              <a:rPr lang="el-GR" altLang="en-US" dirty="0" err="1"/>
              <a:t>ClicktoeditMastersubtitlestyle</a:t>
            </a:r>
            <a:endParaRPr lang="el-G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363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48ADF-7CDF-EF49-9A18-70C735A3F46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8105005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6D5C-6057-F34C-8C3C-DE6DBAF509A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56475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88914"/>
            <a:ext cx="2743200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8914"/>
            <a:ext cx="8026400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99AC-7F1A-BF46-B322-5991CD8D47E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95417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0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3219-93F8-3341-94BA-40DFB9BA631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7143629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F2F5-5C16-154F-9BF4-28B9B06CB9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5805877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4314"/>
            <a:ext cx="53848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4314"/>
            <a:ext cx="53848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DFDB-9E29-DB4C-9BAC-FB75DA9A1BB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0179361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9165-67C9-DC44-8A4D-22DB200977C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6893935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B855-20F4-284F-9AE9-6AEDDCF47D2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7315308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6802-68C2-534B-B034-A37F1F61D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969159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A27D-9793-3244-AC4A-EF42C240F6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87697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F681-FFC1-3A43-B6A0-FADF4C98380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51550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27448" y="188913"/>
            <a:ext cx="10397803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ClicktoeditMastertitlestyle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84314"/>
            <a:ext cx="10972800" cy="4752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ClicktoeditMastertextstyles</a:t>
            </a:r>
          </a:p>
          <a:p>
            <a:pPr lvl="1"/>
            <a:r>
              <a:rPr lang="el-GR"/>
              <a:t>Secondlevel</a:t>
            </a:r>
          </a:p>
          <a:p>
            <a:pPr lvl="2"/>
            <a:r>
              <a:rPr lang="el-GR"/>
              <a:t>Thirdlevel</a:t>
            </a:r>
          </a:p>
          <a:p>
            <a:pPr lvl="3"/>
            <a:r>
              <a:rPr lang="el-GR"/>
              <a:t>Fourthlevel</a:t>
            </a:r>
          </a:p>
          <a:p>
            <a:pPr lvl="4"/>
            <a:r>
              <a:rPr lang="el-GR"/>
              <a:t>Fifthlevel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54750"/>
            <a:ext cx="28448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26188"/>
            <a:ext cx="3860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 sz="100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26188"/>
            <a:ext cx="28448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127B8B6-0F3C-9643-82F5-040FD12AC17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2" name="Picture 2" descr="C:\Documents and Settings\kostas\My Documents\My Documents\My Work\CERN outreach material\CERNlogo\Logo_CERN.gi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52" y="138072"/>
            <a:ext cx="755593" cy="719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V="1">
            <a:off x="263352" y="928688"/>
            <a:ext cx="11452399" cy="1111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571500" y="6302375"/>
            <a:ext cx="11144251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Graphical user interface, Teams&#10;&#10;Description automatically generated with medium confidence">
            <a:extLst>
              <a:ext uri="{FF2B5EF4-FFF2-40B4-BE49-F238E27FC236}">
                <a16:creationId xmlns:a16="http://schemas.microsoft.com/office/drawing/2014/main" id="{2F65894B-545F-434B-A871-0286D53F2A1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2491" y="138072"/>
            <a:ext cx="1337451" cy="770648"/>
          </a:xfrm>
          <a:prstGeom prst="rect">
            <a:avLst/>
          </a:prstGeom>
          <a:effectLst>
            <a:reflection blurRad="26367" stA="52000" endA="300" endPos="32301" dir="5400000" sy="-100000" algn="bl" rotWithShape="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20453BE-C079-D845-A5D5-68F184AA8DE2}"/>
              </a:ext>
            </a:extLst>
          </p:cNvPr>
          <p:cNvSpPr txBox="1"/>
          <p:nvPr userDrawn="1"/>
        </p:nvSpPr>
        <p:spPr>
          <a:xfrm>
            <a:off x="11449401" y="188243"/>
            <a:ext cx="710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badi MT Condensed Light" panose="020B0306030101010103" pitchFamily="34" charset="77"/>
                <a:cs typeface="Microsoft Sans Serif" panose="020B0604020202020204" pitchFamily="34" charset="0"/>
              </a:rPr>
              <a:t>WP 5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badi MT Condensed Light" panose="020B0306030101010103" pitchFamily="34" charset="77"/>
              <a:cs typeface="Microsoft Sans Serif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  <p:sldLayoutId id="2147484111" r:id="rId12"/>
  </p:sldLayoutIdLst>
  <p:transition>
    <p:wipe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rgbClr val="003366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rgbClr val="003366"/>
          </a:solidFill>
          <a:latin typeface="+mn-lt"/>
          <a:ea typeface="ＭＳ Ｐゴシック" pitchFamily="-109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rgbClr val="003366"/>
          </a:solidFill>
          <a:latin typeface="+mn-lt"/>
          <a:ea typeface="ＭＳ Ｐゴシック" pitchFamily="-109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rgbClr val="003366"/>
          </a:solidFill>
          <a:latin typeface="+mn-lt"/>
          <a:ea typeface="ＭＳ Ｐゴシック" pitchFamily="-109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rgbClr val="003366"/>
          </a:solidFill>
          <a:latin typeface="+mn-lt"/>
          <a:ea typeface="ＭＳ Ｐゴシック" pitchFamily="-109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0.sv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p-dep.web.cern.ch/rd-experimental-technologi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vcon-europe.org/program/2024-paper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81495/contributions/5988583/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s://gitlab.cern.ch/socrates" TargetMode="External"/><Relationship Id="rId7" Type="http://schemas.openxmlformats.org/officeDocument/2006/relationships/image" Target="../media/image27.png"/><Relationship Id="rId2" Type="http://schemas.openxmlformats.org/officeDocument/2006/relationships/hyperlink" Target="https://github.com/HEP-SoC/SoCMake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Relationship Id="rId9" Type="http://schemas.openxmlformats.org/officeDocument/2006/relationships/image" Target="../media/image3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B2AE-0B25-814F-9D9E-B0410D8C33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3432" y="1524000"/>
            <a:ext cx="10945215" cy="2265040"/>
          </a:xfrm>
        </p:spPr>
        <p:txBody>
          <a:bodyPr/>
          <a:lstStyle/>
          <a:p>
            <a:r>
              <a:rPr lang="en-GB" sz="3200" b="1" dirty="0"/>
              <a:t>SOCRATES: S</a:t>
            </a:r>
            <a:r>
              <a:rPr lang="en-GB" sz="2800" b="1" dirty="0"/>
              <a:t>ystem</a:t>
            </a:r>
            <a:r>
              <a:rPr lang="en-GB" sz="3200" b="1" dirty="0"/>
              <a:t>-O</a:t>
            </a:r>
            <a:r>
              <a:rPr lang="en-GB" sz="2800" b="1" dirty="0"/>
              <a:t>n</a:t>
            </a:r>
            <a:r>
              <a:rPr lang="en-GB" sz="3200" b="1" dirty="0"/>
              <a:t>-C</a:t>
            </a:r>
            <a:r>
              <a:rPr lang="en-GB" sz="2800" b="1" dirty="0"/>
              <a:t>hip</a:t>
            </a:r>
            <a:r>
              <a:rPr lang="en-GB" sz="3200" b="1" dirty="0"/>
              <a:t> </a:t>
            </a:r>
            <a:r>
              <a:rPr lang="en-GB" sz="3200" b="1" dirty="0" err="1"/>
              <a:t>RA</a:t>
            </a:r>
            <a:r>
              <a:rPr lang="en-GB" sz="2800" b="1" dirty="0" err="1"/>
              <a:t>diation</a:t>
            </a:r>
            <a:r>
              <a:rPr lang="en-GB" sz="3200" b="1" dirty="0"/>
              <a:t> T</a:t>
            </a:r>
            <a:r>
              <a:rPr lang="en-GB" sz="2800" b="1" dirty="0"/>
              <a:t>olerant</a:t>
            </a:r>
            <a:r>
              <a:rPr lang="en-GB" sz="3200" b="1" dirty="0"/>
              <a:t> </a:t>
            </a:r>
            <a:r>
              <a:rPr lang="en-GB" sz="3200" b="1" dirty="0" err="1"/>
              <a:t>E</a:t>
            </a:r>
            <a:r>
              <a:rPr lang="en-GB" sz="2800" b="1" dirty="0" err="1"/>
              <a:t>coSystem</a:t>
            </a:r>
            <a:r>
              <a:rPr lang="en-GB" sz="3200" b="1" dirty="0"/>
              <a:t> </a:t>
            </a:r>
            <a:br>
              <a:rPr lang="en-GB" sz="3200" b="1" dirty="0"/>
            </a:br>
            <a:r>
              <a:rPr lang="en-GB" sz="3200" b="1" dirty="0"/>
              <a:t>for ASIC designs and microcontrollers in HEP applications</a:t>
            </a:r>
            <a:br>
              <a:rPr lang="en-GB" sz="3200" b="1" dirty="0"/>
            </a:b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2ED353-191F-F04D-80F0-0862E1E0E3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R2EWG Workshop</a:t>
            </a:r>
          </a:p>
          <a:p>
            <a:r>
              <a:rPr lang="en-US" dirty="0"/>
              <a:t>6 May. 2025</a:t>
            </a:r>
          </a:p>
          <a:p>
            <a:endParaRPr lang="en-US" dirty="0"/>
          </a:p>
          <a:p>
            <a:r>
              <a:rPr lang="en-US" sz="1600" dirty="0"/>
              <a:t>Kostas Kloukinas</a:t>
            </a:r>
          </a:p>
          <a:p>
            <a:r>
              <a:rPr lang="en-US" sz="1600" dirty="0"/>
              <a:t>EP-ESE-ME</a:t>
            </a:r>
          </a:p>
        </p:txBody>
      </p:sp>
    </p:spTree>
    <p:extLst>
      <p:ext uri="{BB962C8B-B14F-4D97-AF65-F5344CB8AC3E}">
        <p14:creationId xmlns:p14="http://schemas.microsoft.com/office/powerpoint/2010/main" val="4031664688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B1ED69-59E6-6B6D-568F-96C69A131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	</a:t>
            </a:r>
            <a:r>
              <a:rPr lang="en-GB" dirty="0" err="1"/>
              <a:t>TriglaV</a:t>
            </a:r>
            <a:r>
              <a:rPr lang="en-GB" dirty="0"/>
              <a:t>: from SOCRATES to silicon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CE968-D39F-BA46-30E6-BDB7DF1B1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677F8-2D27-0520-D345-9F6CEB230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BB061-867E-94B4-B191-A68A0992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71CAA1-FBE0-DCC5-521A-5BF89B1D2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314"/>
            <a:ext cx="11247040" cy="4752975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>
                <a:solidFill>
                  <a:schemeClr val="accent3"/>
                </a:solidFill>
              </a:rPr>
              <a:t>Goals:</a:t>
            </a:r>
          </a:p>
          <a:p>
            <a:pPr lvl="1"/>
            <a:r>
              <a:rPr lang="en-GB" sz="1600" b="0" dirty="0"/>
              <a:t>Build a radiation-tolerant </a:t>
            </a:r>
            <a:r>
              <a:rPr lang="en-GB" sz="1600" b="0" u="sng" dirty="0"/>
              <a:t>microcontroller-like SoC </a:t>
            </a:r>
            <a:r>
              <a:rPr lang="en-GB" sz="1600" b="0" dirty="0"/>
              <a:t>with the SOCRATES tools</a:t>
            </a:r>
          </a:p>
          <a:p>
            <a:pPr lvl="1"/>
            <a:r>
              <a:rPr lang="en-GB" sz="1600" b="0" dirty="0"/>
              <a:t>Validate the toolkit and demonstrate the feasibility of using programmable logic inside front-end ASICs</a:t>
            </a:r>
          </a:p>
          <a:p>
            <a:pPr lvl="1"/>
            <a:r>
              <a:rPr lang="en-GB" sz="1600" dirty="0"/>
              <a:t>Validate the 28 nm CMOS technology Common Design Platform</a:t>
            </a:r>
          </a:p>
          <a:p>
            <a:pPr lvl="1"/>
            <a:r>
              <a:rPr lang="en-GB" sz="1600" dirty="0"/>
              <a:t>Test the radiation performance and gather experience on SoC designs</a:t>
            </a:r>
          </a:p>
          <a:p>
            <a:pPr lvl="1"/>
            <a:endParaRPr lang="en-GB" sz="1600" dirty="0"/>
          </a:p>
          <a:p>
            <a:pPr marL="0" indent="0">
              <a:buNone/>
            </a:pPr>
            <a:r>
              <a:rPr lang="en-GB" sz="2800" dirty="0">
                <a:solidFill>
                  <a:schemeClr val="accent1"/>
                </a:solidFill>
              </a:rPr>
              <a:t>Specifications:</a:t>
            </a:r>
          </a:p>
          <a:p>
            <a:pPr lvl="1"/>
            <a:r>
              <a:rPr lang="en-GB" sz="1600" dirty="0"/>
              <a:t>Fully generated out of the SOCRATES platform</a:t>
            </a:r>
          </a:p>
          <a:p>
            <a:pPr lvl="1"/>
            <a:r>
              <a:rPr lang="en-GB" sz="1600" dirty="0"/>
              <a:t>Suitable peripherals and architecture for a </a:t>
            </a:r>
            <a:r>
              <a:rPr lang="en-GB" sz="1600" u="sng" dirty="0"/>
              <a:t>pixel readout ASIC embedded controller </a:t>
            </a:r>
            <a:r>
              <a:rPr lang="en-GB" sz="1600" dirty="0"/>
              <a:t>applications</a:t>
            </a:r>
          </a:p>
          <a:p>
            <a:pPr lvl="1"/>
            <a:r>
              <a:rPr lang="en-GB" sz="1600" dirty="0"/>
              <a:t>Radiation-tolerant design up to CMS Inner Tracker levels, with testability features to trace faults under irradiation</a:t>
            </a:r>
          </a:p>
          <a:p>
            <a:pPr lvl="1"/>
            <a:r>
              <a:rPr lang="en-GB" sz="1600" dirty="0"/>
              <a:t>Implemented on 28 nm bulk CMOS technology</a:t>
            </a:r>
          </a:p>
          <a:p>
            <a:pPr lvl="1"/>
            <a:endParaRPr lang="en-GB" sz="1600" dirty="0"/>
          </a:p>
          <a:p>
            <a:pPr marL="366712" lvl="1" indent="0">
              <a:buNone/>
            </a:pPr>
            <a:r>
              <a:rPr lang="en-GB" sz="1600" dirty="0"/>
              <a:t>		Prototyped on an MPW November 27</a:t>
            </a:r>
            <a:r>
              <a:rPr lang="en-GB" sz="1600" baseline="30000" dirty="0"/>
              <a:t>th</a:t>
            </a:r>
            <a:r>
              <a:rPr lang="en-GB" sz="1600" dirty="0"/>
              <a:t> 2024</a:t>
            </a:r>
          </a:p>
          <a:p>
            <a:pPr lvl="1"/>
            <a:endParaRPr lang="en-GB" sz="1600" b="0" dirty="0"/>
          </a:p>
        </p:txBody>
      </p:sp>
      <p:pic>
        <p:nvPicPr>
          <p:cNvPr id="12" name="Picture 11" descr="A black and white symbol&#10;&#10;Description automatically generated">
            <a:extLst>
              <a:ext uri="{FF2B5EF4-FFF2-40B4-BE49-F238E27FC236}">
                <a16:creationId xmlns:a16="http://schemas.microsoft.com/office/drawing/2014/main" id="{8CD52884-B1E4-D394-5A45-144A73529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171452"/>
            <a:ext cx="648072" cy="659895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DE297FC5-3F6E-A7B2-7458-FD0343D667C2}"/>
              </a:ext>
            </a:extLst>
          </p:cNvPr>
          <p:cNvSpPr/>
          <p:nvPr/>
        </p:nvSpPr>
        <p:spPr>
          <a:xfrm>
            <a:off x="1746250" y="5408793"/>
            <a:ext cx="571500" cy="282742"/>
          </a:xfrm>
          <a:prstGeom prst="rightArrow">
            <a:avLst>
              <a:gd name="adj1" fmla="val 50000"/>
              <a:gd name="adj2" fmla="val 101064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511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4AB44E2C-C4DB-D27D-37B5-D795930DE5DE}"/>
              </a:ext>
            </a:extLst>
          </p:cNvPr>
          <p:cNvGrpSpPr/>
          <p:nvPr/>
        </p:nvGrpSpPr>
        <p:grpSpPr>
          <a:xfrm>
            <a:off x="3171648" y="4670574"/>
            <a:ext cx="1396378" cy="747671"/>
            <a:chOff x="4357929" y="4069136"/>
            <a:chExt cx="1552501" cy="597703"/>
          </a:xfrm>
        </p:grpSpPr>
        <p:sp>
          <p:nvSpPr>
            <p:cNvPr id="198" name="Rounded Rectangle 25">
              <a:extLst>
                <a:ext uri="{FF2B5EF4-FFF2-40B4-BE49-F238E27FC236}">
                  <a16:creationId xmlns:a16="http://schemas.microsoft.com/office/drawing/2014/main" id="{C81B347E-C10D-F373-ABBE-CED3835CF92C}"/>
                </a:ext>
              </a:extLst>
            </p:cNvPr>
            <p:cNvSpPr/>
            <p:nvPr/>
          </p:nvSpPr>
          <p:spPr>
            <a:xfrm>
              <a:off x="4357929" y="4069136"/>
              <a:ext cx="1552501" cy="59770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accent4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  <a:latin typeface="Abadi" panose="020B0604020104020204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D-MSPU</a:t>
              </a:r>
            </a:p>
          </p:txBody>
        </p:sp>
        <p:sp>
          <p:nvSpPr>
            <p:cNvPr id="199" name="Rounded Rectangle 22">
              <a:extLst>
                <a:ext uri="{FF2B5EF4-FFF2-40B4-BE49-F238E27FC236}">
                  <a16:creationId xmlns:a16="http://schemas.microsoft.com/office/drawing/2014/main" id="{E4B63605-3650-B6F6-2C04-2D362B7FFE2C}"/>
                </a:ext>
              </a:extLst>
            </p:cNvPr>
            <p:cNvSpPr/>
            <p:nvPr/>
          </p:nvSpPr>
          <p:spPr>
            <a:xfrm>
              <a:off x="4604242" y="4383958"/>
              <a:ext cx="1059875" cy="22988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2">
                  <a:lumMod val="50000"/>
                </a:schemeClr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2"/>
                  </a:solidFill>
                  <a:latin typeface="Abadi" panose="020B0604020104020204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32 kB SRAM </a:t>
              </a:r>
              <a:endParaRPr lang="en-US" sz="9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621C9D-DB06-AFF6-08CC-F60F6E7CF6C6}"/>
              </a:ext>
            </a:extLst>
          </p:cNvPr>
          <p:cNvCxnSpPr>
            <a:cxnSpLocks/>
            <a:stCxn id="36" idx="3"/>
            <a:endCxn id="10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23">
            <a:extLst>
              <a:ext uri="{FF2B5EF4-FFF2-40B4-BE49-F238E27FC236}">
                <a16:creationId xmlns:a16="http://schemas.microsoft.com/office/drawing/2014/main" id="{4161E8DE-8067-799A-63D0-7E05D50118D7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2166B6E-8F49-F35C-C9B3-05A1C80482C3}"/>
              </a:ext>
            </a:extLst>
          </p:cNvPr>
          <p:cNvGrpSpPr/>
          <p:nvPr/>
        </p:nvGrpSpPr>
        <p:grpSpPr>
          <a:xfrm>
            <a:off x="4627734" y="4119227"/>
            <a:ext cx="1396378" cy="747671"/>
            <a:chOff x="4357929" y="4069136"/>
            <a:chExt cx="1552501" cy="597703"/>
          </a:xfrm>
        </p:grpSpPr>
        <p:sp>
          <p:nvSpPr>
            <p:cNvPr id="15" name="Rounded Rectangle 25">
              <a:extLst>
                <a:ext uri="{FF2B5EF4-FFF2-40B4-BE49-F238E27FC236}">
                  <a16:creationId xmlns:a16="http://schemas.microsoft.com/office/drawing/2014/main" id="{1AD0176D-D9A6-C9FD-E7BB-06DF64BB1CC9}"/>
                </a:ext>
              </a:extLst>
            </p:cNvPr>
            <p:cNvSpPr/>
            <p:nvPr/>
          </p:nvSpPr>
          <p:spPr>
            <a:xfrm>
              <a:off x="4357929" y="4069136"/>
              <a:ext cx="1552501" cy="59770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accent4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  <a:latin typeface="Abadi" panose="020B0604020104020204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I-MSPU</a:t>
              </a:r>
            </a:p>
          </p:txBody>
        </p:sp>
        <p:sp>
          <p:nvSpPr>
            <p:cNvPr id="16" name="Rounded Rectangle 22">
              <a:extLst>
                <a:ext uri="{FF2B5EF4-FFF2-40B4-BE49-F238E27FC236}">
                  <a16:creationId xmlns:a16="http://schemas.microsoft.com/office/drawing/2014/main" id="{6CD9511A-D48C-5FAA-C47E-7981E829EECD}"/>
                </a:ext>
              </a:extLst>
            </p:cNvPr>
            <p:cNvSpPr/>
            <p:nvPr/>
          </p:nvSpPr>
          <p:spPr>
            <a:xfrm>
              <a:off x="4604242" y="4383958"/>
              <a:ext cx="1059875" cy="22988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2">
                  <a:lumMod val="50000"/>
                </a:schemeClr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2"/>
                  </a:solidFill>
                  <a:latin typeface="Abadi" panose="020B0604020104020204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32 kB SRAM </a:t>
              </a:r>
              <a:endParaRPr lang="en-US" sz="9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6598EEE2-7608-3383-5E53-BE3155B6A781}"/>
              </a:ext>
            </a:extLst>
          </p:cNvPr>
          <p:cNvSpPr/>
          <p:nvPr/>
        </p:nvSpPr>
        <p:spPr>
          <a:xfrm>
            <a:off x="4939064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BE584FF-FC24-E37E-E45C-58136A2EF9C3}"/>
              </a:ext>
            </a:extLst>
          </p:cNvPr>
          <p:cNvSpPr/>
          <p:nvPr/>
        </p:nvSpPr>
        <p:spPr>
          <a:xfrm>
            <a:off x="5309604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EB45180-6EF0-D94E-E247-359FAA05DD90}"/>
              </a:ext>
            </a:extLst>
          </p:cNvPr>
          <p:cNvSpPr/>
          <p:nvPr/>
        </p:nvSpPr>
        <p:spPr>
          <a:xfrm>
            <a:off x="7653372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2" name="Rounded Rectangle 33">
            <a:extLst>
              <a:ext uri="{FF2B5EF4-FFF2-40B4-BE49-F238E27FC236}">
                <a16:creationId xmlns:a16="http://schemas.microsoft.com/office/drawing/2014/main" id="{7059B410-EB09-C495-BCF5-EF15D0921F4E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/>
          </a:solidFill>
          <a:ln w="9525">
            <a:solidFill>
              <a:srgbClr val="964AFF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9E184E0-E55B-4490-DB94-DE2DFAF8B4E1}"/>
              </a:ext>
            </a:extLst>
          </p:cNvPr>
          <p:cNvSpPr/>
          <p:nvPr/>
        </p:nvSpPr>
        <p:spPr>
          <a:xfrm>
            <a:off x="3052290" y="349657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Rounded Rectangle 33">
            <a:extLst>
              <a:ext uri="{FF2B5EF4-FFF2-40B4-BE49-F238E27FC236}">
                <a16:creationId xmlns:a16="http://schemas.microsoft.com/office/drawing/2014/main" id="{66DD6E02-66BA-360F-22A0-44DD8D66EF78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68ACA0-9474-279F-0927-67582FC78A7E}"/>
              </a:ext>
            </a:extLst>
          </p:cNvPr>
          <p:cNvSpPr/>
          <p:nvPr/>
        </p:nvSpPr>
        <p:spPr>
          <a:xfrm>
            <a:off x="3421538" y="3492362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Rounded Rectangle 33">
            <a:extLst>
              <a:ext uri="{FF2B5EF4-FFF2-40B4-BE49-F238E27FC236}">
                <a16:creationId xmlns:a16="http://schemas.microsoft.com/office/drawing/2014/main" id="{C3C120A8-5CA2-0398-5257-DF13E33A86C4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FA4C0EE-C901-9B80-8546-C701B328196E}"/>
              </a:ext>
            </a:extLst>
          </p:cNvPr>
          <p:cNvSpPr/>
          <p:nvPr/>
        </p:nvSpPr>
        <p:spPr>
          <a:xfrm>
            <a:off x="2233236" y="3492368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Rounded Rectangle 32">
            <a:extLst>
              <a:ext uri="{FF2B5EF4-FFF2-40B4-BE49-F238E27FC236}">
                <a16:creationId xmlns:a16="http://schemas.microsoft.com/office/drawing/2014/main" id="{BD2E59DC-11C8-D091-E9B1-E33647757990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2C20769-9EB4-6AC8-8A14-EF57A49B2A5B}"/>
              </a:ext>
            </a:extLst>
          </p:cNvPr>
          <p:cNvSpPr/>
          <p:nvPr/>
        </p:nvSpPr>
        <p:spPr>
          <a:xfrm>
            <a:off x="7044333" y="3486223"/>
            <a:ext cx="119358" cy="242437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ounded Rectangle 32">
            <a:extLst>
              <a:ext uri="{FF2B5EF4-FFF2-40B4-BE49-F238E27FC236}">
                <a16:creationId xmlns:a16="http://schemas.microsoft.com/office/drawing/2014/main" id="{1C826894-9242-E46D-9B45-6B019A6E0BEB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B8D62E8-1CB6-3A6E-7C44-D7B8026270A1}"/>
              </a:ext>
            </a:extLst>
          </p:cNvPr>
          <p:cNvSpPr/>
          <p:nvPr/>
        </p:nvSpPr>
        <p:spPr>
          <a:xfrm>
            <a:off x="7803573" y="3489945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Rounded Rectangle 32">
            <a:extLst>
              <a:ext uri="{FF2B5EF4-FFF2-40B4-BE49-F238E27FC236}">
                <a16:creationId xmlns:a16="http://schemas.microsoft.com/office/drawing/2014/main" id="{59554B85-FE43-CF14-BD64-0A4BDAAA4440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BD8396F-F2B5-F2B8-C6C4-9603DE8B0952}"/>
              </a:ext>
            </a:extLst>
          </p:cNvPr>
          <p:cNvSpPr/>
          <p:nvPr/>
        </p:nvSpPr>
        <p:spPr>
          <a:xfrm>
            <a:off x="8567534" y="3486223"/>
            <a:ext cx="119358" cy="242437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6" name="Rounded Rectangle 32">
            <a:extLst>
              <a:ext uri="{FF2B5EF4-FFF2-40B4-BE49-F238E27FC236}">
                <a16:creationId xmlns:a16="http://schemas.microsoft.com/office/drawing/2014/main" id="{E6A84510-ED0D-B056-8811-5F00EB744422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6D1ECD0-9D83-7602-E5E8-3644EF7F14FF}"/>
              </a:ext>
            </a:extLst>
          </p:cNvPr>
          <p:cNvSpPr/>
          <p:nvPr/>
        </p:nvSpPr>
        <p:spPr>
          <a:xfrm>
            <a:off x="9326774" y="3489945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0FD0E80-A390-BB91-079D-A2FD2148D8B8}"/>
              </a:ext>
            </a:extLst>
          </p:cNvPr>
          <p:cNvSpPr/>
          <p:nvPr/>
        </p:nvSpPr>
        <p:spPr>
          <a:xfrm>
            <a:off x="9631880" y="349657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5" name="Left-right Arrow 26">
            <a:extLst>
              <a:ext uri="{FF2B5EF4-FFF2-40B4-BE49-F238E27FC236}">
                <a16:creationId xmlns:a16="http://schemas.microsoft.com/office/drawing/2014/main" id="{99CE8CB1-1F04-3BAE-BFA7-EE3C39C5CDE5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66" name="Left-right Arrow 26">
            <a:extLst>
              <a:ext uri="{FF2B5EF4-FFF2-40B4-BE49-F238E27FC236}">
                <a16:creationId xmlns:a16="http://schemas.microsoft.com/office/drawing/2014/main" id="{8089F418-A6F8-76C8-6531-C2B4DEAA6753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/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96EB44D-AEA9-535C-291D-4D65558BDE63}"/>
              </a:ext>
            </a:extLst>
          </p:cNvPr>
          <p:cNvGrpSpPr/>
          <p:nvPr/>
        </p:nvGrpSpPr>
        <p:grpSpPr>
          <a:xfrm>
            <a:off x="2256949" y="3150708"/>
            <a:ext cx="71935" cy="380505"/>
            <a:chOff x="2794226" y="3142781"/>
            <a:chExt cx="57506" cy="304183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7F9704C-35F0-138C-538A-B4B0B9C54F6A}"/>
                </a:ext>
              </a:extLst>
            </p:cNvPr>
            <p:cNvCxnSpPr>
              <a:cxnSpLocks/>
              <a:stCxn id="42" idx="2"/>
              <a:endCxn id="86" idx="4"/>
            </p:cNvCxnSpPr>
            <p:nvPr/>
          </p:nvCxnSpPr>
          <p:spPr>
            <a:xfrm>
              <a:off x="2822979" y="3200287"/>
              <a:ext cx="0" cy="189171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3B5E4B9-79AB-B044-9B19-FE986E6F5DE0}"/>
                </a:ext>
              </a:extLst>
            </p:cNvPr>
            <p:cNvSpPr/>
            <p:nvPr/>
          </p:nvSpPr>
          <p:spPr>
            <a:xfrm>
              <a:off x="2794226" y="3142781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6415F1F9-AC45-BA60-7CB2-DE7E76EC0B3F}"/>
                </a:ext>
              </a:extLst>
            </p:cNvPr>
            <p:cNvSpPr/>
            <p:nvPr/>
          </p:nvSpPr>
          <p:spPr>
            <a:xfrm rot="10800000">
              <a:off x="2794226" y="3389458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3A19E4C-8566-60A1-F17F-B8C351C2C249}"/>
              </a:ext>
            </a:extLst>
          </p:cNvPr>
          <p:cNvGrpSpPr/>
          <p:nvPr/>
        </p:nvGrpSpPr>
        <p:grpSpPr>
          <a:xfrm>
            <a:off x="3395645" y="3150708"/>
            <a:ext cx="71935" cy="380505"/>
            <a:chOff x="2794226" y="3142781"/>
            <a:chExt cx="57506" cy="304183"/>
          </a:xfrm>
        </p:grpSpPr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790D7B49-773A-5D79-D1CC-2F140B9F4DD4}"/>
                </a:ext>
              </a:extLst>
            </p:cNvPr>
            <p:cNvCxnSpPr>
              <a:cxnSpLocks/>
              <a:stCxn id="108" idx="2"/>
              <a:endCxn id="109" idx="4"/>
            </p:cNvCxnSpPr>
            <p:nvPr/>
          </p:nvCxnSpPr>
          <p:spPr>
            <a:xfrm>
              <a:off x="2822979" y="3200287"/>
              <a:ext cx="0" cy="189171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C5CFD95-FC70-8D7E-3480-FEE4C9C3A104}"/>
                </a:ext>
              </a:extLst>
            </p:cNvPr>
            <p:cNvSpPr/>
            <p:nvPr/>
          </p:nvSpPr>
          <p:spPr>
            <a:xfrm>
              <a:off x="2794226" y="3142781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50012FC-9CAB-5F95-E94D-45D91E449D36}"/>
                </a:ext>
              </a:extLst>
            </p:cNvPr>
            <p:cNvSpPr/>
            <p:nvPr/>
          </p:nvSpPr>
          <p:spPr>
            <a:xfrm rot="10800000">
              <a:off x="2794226" y="3389458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7BFEFD0-1AFF-9E49-6D58-C4455D93CD01}"/>
              </a:ext>
            </a:extLst>
          </p:cNvPr>
          <p:cNvGrpSpPr/>
          <p:nvPr/>
        </p:nvGrpSpPr>
        <p:grpSpPr>
          <a:xfrm>
            <a:off x="4981161" y="3150708"/>
            <a:ext cx="71935" cy="380505"/>
            <a:chOff x="2794226" y="3142781"/>
            <a:chExt cx="57506" cy="304183"/>
          </a:xfrm>
        </p:grpSpPr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71122BB5-EB27-3F52-DD09-01530D970DA0}"/>
                </a:ext>
              </a:extLst>
            </p:cNvPr>
            <p:cNvCxnSpPr>
              <a:cxnSpLocks/>
              <a:stCxn id="112" idx="2"/>
              <a:endCxn id="113" idx="4"/>
            </p:cNvCxnSpPr>
            <p:nvPr/>
          </p:nvCxnSpPr>
          <p:spPr>
            <a:xfrm>
              <a:off x="2822979" y="3200287"/>
              <a:ext cx="0" cy="189171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178E98BE-0865-27C6-ABB2-7AF4D22E6C83}"/>
                </a:ext>
              </a:extLst>
            </p:cNvPr>
            <p:cNvSpPr/>
            <p:nvPr/>
          </p:nvSpPr>
          <p:spPr>
            <a:xfrm>
              <a:off x="2794226" y="3142781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B709CEFC-0285-CDC6-51E4-D8F84BAE62A4}"/>
                </a:ext>
              </a:extLst>
            </p:cNvPr>
            <p:cNvSpPr/>
            <p:nvPr/>
          </p:nvSpPr>
          <p:spPr>
            <a:xfrm rot="10800000">
              <a:off x="2794226" y="3389458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BA95449-17CB-8AFF-E487-95DDA2019178}"/>
              </a:ext>
            </a:extLst>
          </p:cNvPr>
          <p:cNvGrpSpPr/>
          <p:nvPr/>
        </p:nvGrpSpPr>
        <p:grpSpPr>
          <a:xfrm>
            <a:off x="5345379" y="3150708"/>
            <a:ext cx="71935" cy="380505"/>
            <a:chOff x="2794226" y="3142781"/>
            <a:chExt cx="57506" cy="304183"/>
          </a:xfrm>
        </p:grpSpPr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20404C4A-96CC-BB4B-C0AE-F73C1E7EB8E4}"/>
                </a:ext>
              </a:extLst>
            </p:cNvPr>
            <p:cNvCxnSpPr>
              <a:cxnSpLocks/>
              <a:stCxn id="116" idx="2"/>
              <a:endCxn id="117" idx="4"/>
            </p:cNvCxnSpPr>
            <p:nvPr/>
          </p:nvCxnSpPr>
          <p:spPr>
            <a:xfrm>
              <a:off x="2822979" y="3200287"/>
              <a:ext cx="0" cy="189171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A9EE1A57-D02E-56FC-5859-CE9C89C40E93}"/>
                </a:ext>
              </a:extLst>
            </p:cNvPr>
            <p:cNvSpPr/>
            <p:nvPr/>
          </p:nvSpPr>
          <p:spPr>
            <a:xfrm>
              <a:off x="2794226" y="3142781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39BC7A18-278C-2400-AD83-8FF2FB57738E}"/>
                </a:ext>
              </a:extLst>
            </p:cNvPr>
            <p:cNvSpPr/>
            <p:nvPr/>
          </p:nvSpPr>
          <p:spPr>
            <a:xfrm rot="10800000">
              <a:off x="2794226" y="3389458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B7438EE-16F1-1B8F-5A44-DCF38351B360}"/>
              </a:ext>
            </a:extLst>
          </p:cNvPr>
          <p:cNvGrpSpPr/>
          <p:nvPr/>
        </p:nvGrpSpPr>
        <p:grpSpPr>
          <a:xfrm>
            <a:off x="2254711" y="3730422"/>
            <a:ext cx="73417" cy="615038"/>
            <a:chOff x="2793041" y="3170866"/>
            <a:chExt cx="58691" cy="491673"/>
          </a:xfrm>
        </p:grpSpPr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6D96208D-7DE3-55C7-906C-4A36FE3EB105}"/>
                </a:ext>
              </a:extLst>
            </p:cNvPr>
            <p:cNvCxnSpPr>
              <a:cxnSpLocks/>
              <a:stCxn id="127" idx="2"/>
              <a:endCxn id="128" idx="4"/>
            </p:cNvCxnSpPr>
            <p:nvPr/>
          </p:nvCxnSpPr>
          <p:spPr>
            <a:xfrm>
              <a:off x="2821794" y="3228372"/>
              <a:ext cx="1185" cy="376661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1DE436A-8E14-8CF4-F9A8-11FD4212B40C}"/>
                </a:ext>
              </a:extLst>
            </p:cNvPr>
            <p:cNvSpPr/>
            <p:nvPr/>
          </p:nvSpPr>
          <p:spPr>
            <a:xfrm>
              <a:off x="2793041" y="3170866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4AC82017-987A-A34E-6027-2F6E5BCFA6BF}"/>
                </a:ext>
              </a:extLst>
            </p:cNvPr>
            <p:cNvSpPr/>
            <p:nvPr/>
          </p:nvSpPr>
          <p:spPr>
            <a:xfrm rot="10800000">
              <a:off x="2794226" y="3605033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F77B4A8-B7EC-AB46-F2DB-D08D31E2AA53}"/>
              </a:ext>
            </a:extLst>
          </p:cNvPr>
          <p:cNvGrpSpPr/>
          <p:nvPr/>
        </p:nvGrpSpPr>
        <p:grpSpPr>
          <a:xfrm>
            <a:off x="5174670" y="3728775"/>
            <a:ext cx="75620" cy="426420"/>
            <a:chOff x="2791280" y="3172598"/>
            <a:chExt cx="60452" cy="340888"/>
          </a:xfrm>
        </p:grpSpPr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F4FA7983-D3D7-8E5C-E811-CB3E9078AA7F}"/>
                </a:ext>
              </a:extLst>
            </p:cNvPr>
            <p:cNvCxnSpPr>
              <a:cxnSpLocks/>
              <a:stCxn id="143" idx="2"/>
              <a:endCxn id="144" idx="4"/>
            </p:cNvCxnSpPr>
            <p:nvPr/>
          </p:nvCxnSpPr>
          <p:spPr>
            <a:xfrm>
              <a:off x="2820033" y="3230104"/>
              <a:ext cx="2946" cy="225876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B08420A4-7F38-C4AF-E0E5-5D74B12BBBF3}"/>
                </a:ext>
              </a:extLst>
            </p:cNvPr>
            <p:cNvSpPr/>
            <p:nvPr/>
          </p:nvSpPr>
          <p:spPr>
            <a:xfrm>
              <a:off x="2791280" y="3172598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184818DF-6A98-D6CD-2FAB-06DDE122FA9C}"/>
                </a:ext>
              </a:extLst>
            </p:cNvPr>
            <p:cNvSpPr/>
            <p:nvPr/>
          </p:nvSpPr>
          <p:spPr>
            <a:xfrm rot="10800000">
              <a:off x="2794226" y="3455980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3335451-C609-5F0C-5B34-EDAB9A108406}"/>
              </a:ext>
            </a:extLst>
          </p:cNvPr>
          <p:cNvGrpSpPr/>
          <p:nvPr/>
        </p:nvGrpSpPr>
        <p:grpSpPr>
          <a:xfrm rot="16200000">
            <a:off x="6335389" y="3408623"/>
            <a:ext cx="71935" cy="438388"/>
            <a:chOff x="2794226" y="3142781"/>
            <a:chExt cx="57506" cy="350456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3E51628-C2D1-0B86-9B2A-A0FE2E90D487}"/>
                </a:ext>
              </a:extLst>
            </p:cNvPr>
            <p:cNvCxnSpPr>
              <a:cxnSpLocks/>
              <a:stCxn id="150" idx="2"/>
              <a:endCxn id="151" idx="4"/>
            </p:cNvCxnSpPr>
            <p:nvPr/>
          </p:nvCxnSpPr>
          <p:spPr>
            <a:xfrm rot="5400000">
              <a:off x="2705257" y="3318009"/>
              <a:ext cx="235444" cy="0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40D119F-8657-3F8B-86FF-91F3873D2CAB}"/>
                </a:ext>
              </a:extLst>
            </p:cNvPr>
            <p:cNvSpPr/>
            <p:nvPr/>
          </p:nvSpPr>
          <p:spPr>
            <a:xfrm>
              <a:off x="2794226" y="3142781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20698685-47BB-D465-B026-CD4C1FF3E8DD}"/>
                </a:ext>
              </a:extLst>
            </p:cNvPr>
            <p:cNvSpPr/>
            <p:nvPr/>
          </p:nvSpPr>
          <p:spPr>
            <a:xfrm rot="10800000">
              <a:off x="2794226" y="3435731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0AD4411E-341C-4497-4AA2-1DF30452167A}"/>
              </a:ext>
            </a:extLst>
          </p:cNvPr>
          <p:cNvCxnSpPr>
            <a:cxnSpLocks/>
            <a:stCxn id="157" idx="2"/>
            <a:endCxn id="158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06E9127D-9ABB-58DF-4495-D39CD7143C38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2E0B08F4-C701-59EC-E485-0C2EB47339DB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CA68FBD-5062-2FAD-EF80-97C9AB92596D}"/>
              </a:ext>
            </a:extLst>
          </p:cNvPr>
          <p:cNvCxnSpPr>
            <a:cxnSpLocks/>
            <a:stCxn id="162" idx="2"/>
            <a:endCxn id="163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id="{7161EFD5-7EE6-B4E0-371B-ADBCD6B1FCCB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2237686-8ADF-8336-4AB9-9E3E58D9EF95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65" name="Rounded Rectangle 32">
            <a:extLst>
              <a:ext uri="{FF2B5EF4-FFF2-40B4-BE49-F238E27FC236}">
                <a16:creationId xmlns:a16="http://schemas.microsoft.com/office/drawing/2014/main" id="{5ECDE199-02CA-B24F-307E-A4DF495127BD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2836FEEB-9C68-8553-F868-11155196D930}"/>
              </a:ext>
            </a:extLst>
          </p:cNvPr>
          <p:cNvCxnSpPr>
            <a:cxnSpLocks/>
            <a:stCxn id="172" idx="2"/>
            <a:endCxn id="173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CB5E164B-710A-E747-5EA1-CE0A7BCC57B9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381312F9-2CB3-67D1-AE69-6643C720EC13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2C5D9EB0-3179-C0F2-1551-4537862063D1}"/>
              </a:ext>
            </a:extLst>
          </p:cNvPr>
          <p:cNvCxnSpPr>
            <a:cxnSpLocks/>
            <a:stCxn id="176" idx="2"/>
            <a:endCxn id="177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BE65FAC7-6934-BC5A-5250-888D465E5193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3BC3A631-09B2-C1EA-6E9A-6682170377DE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14F9C9A7-CE07-E5F6-55C4-AA709B3B947F}"/>
              </a:ext>
            </a:extLst>
          </p:cNvPr>
          <p:cNvCxnSpPr>
            <a:cxnSpLocks/>
            <a:stCxn id="180" idx="2"/>
            <a:endCxn id="181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EA063CA-BBD5-E1E6-083B-A7322AACDEEB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C6BB71B9-0DB4-449B-E718-B6454E953463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897C5963-9577-3A70-6638-1B6D155ACF0E}"/>
              </a:ext>
            </a:extLst>
          </p:cNvPr>
          <p:cNvGrpSpPr/>
          <p:nvPr/>
        </p:nvGrpSpPr>
        <p:grpSpPr>
          <a:xfrm>
            <a:off x="5988145" y="3724037"/>
            <a:ext cx="1134601" cy="839592"/>
            <a:chOff x="1943371" y="3134175"/>
            <a:chExt cx="907022" cy="671186"/>
          </a:xfrm>
        </p:grpSpPr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B7C1489C-A0F2-580F-4319-FD455554441D}"/>
                </a:ext>
              </a:extLst>
            </p:cNvPr>
            <p:cNvCxnSpPr>
              <a:cxnSpLocks/>
              <a:stCxn id="184" idx="2"/>
              <a:endCxn id="185" idx="2"/>
            </p:cNvCxnSpPr>
            <p:nvPr/>
          </p:nvCxnSpPr>
          <p:spPr>
            <a:xfrm rot="5400000">
              <a:off x="2118796" y="3073763"/>
              <a:ext cx="584927" cy="820763"/>
            </a:xfrm>
            <a:prstGeom prst="bentConnector2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ACF3CD3F-388E-0F6C-7A55-A6557A507359}"/>
                </a:ext>
              </a:extLst>
            </p:cNvPr>
            <p:cNvSpPr/>
            <p:nvPr/>
          </p:nvSpPr>
          <p:spPr>
            <a:xfrm>
              <a:off x="2792887" y="3134175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87AFF0C-0467-5DDD-05FE-787B9B34824B}"/>
                </a:ext>
              </a:extLst>
            </p:cNvPr>
            <p:cNvSpPr/>
            <p:nvPr/>
          </p:nvSpPr>
          <p:spPr>
            <a:xfrm rot="10800000">
              <a:off x="1943371" y="3747855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101D524-1486-8807-9ABF-89B57E2CCB6C}"/>
              </a:ext>
            </a:extLst>
          </p:cNvPr>
          <p:cNvGrpSpPr/>
          <p:nvPr/>
        </p:nvGrpSpPr>
        <p:grpSpPr>
          <a:xfrm>
            <a:off x="4532059" y="3719964"/>
            <a:ext cx="2952647" cy="1416030"/>
            <a:chOff x="-97685" y="3133891"/>
            <a:chExt cx="2360403" cy="1132002"/>
          </a:xfrm>
        </p:grpSpPr>
        <p:cxnSp>
          <p:nvCxnSpPr>
            <p:cNvPr id="190" name="Straight Arrow Connector 182">
              <a:extLst>
                <a:ext uri="{FF2B5EF4-FFF2-40B4-BE49-F238E27FC236}">
                  <a16:creationId xmlns:a16="http://schemas.microsoft.com/office/drawing/2014/main" id="{0C087890-9F63-361A-FDCB-B8A370CEE227}"/>
                </a:ext>
              </a:extLst>
            </p:cNvPr>
            <p:cNvCxnSpPr>
              <a:cxnSpLocks/>
              <a:stCxn id="191" idx="2"/>
              <a:endCxn id="192" idx="2"/>
            </p:cNvCxnSpPr>
            <p:nvPr/>
          </p:nvCxnSpPr>
          <p:spPr>
            <a:xfrm rot="5400000">
              <a:off x="574022" y="2577196"/>
              <a:ext cx="1045743" cy="2274144"/>
            </a:xfrm>
            <a:prstGeom prst="bentConnector2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B2EE39B0-4CE3-62D1-0311-5542AC5FF2CF}"/>
                </a:ext>
              </a:extLst>
            </p:cNvPr>
            <p:cNvSpPr/>
            <p:nvPr/>
          </p:nvSpPr>
          <p:spPr>
            <a:xfrm>
              <a:off x="2205212" y="3133891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75511508-EDA7-D0B6-EA97-D8C957D116D7}"/>
                </a:ext>
              </a:extLst>
            </p:cNvPr>
            <p:cNvSpPr/>
            <p:nvPr/>
          </p:nvSpPr>
          <p:spPr>
            <a:xfrm rot="10800000">
              <a:off x="-97685" y="4208387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1EA3CD4-30C7-D340-A9E1-34282FE2C946}"/>
              </a:ext>
            </a:extLst>
          </p:cNvPr>
          <p:cNvGrpSpPr/>
          <p:nvPr/>
        </p:nvGrpSpPr>
        <p:grpSpPr>
          <a:xfrm>
            <a:off x="3641180" y="3725844"/>
            <a:ext cx="72589" cy="980697"/>
            <a:chOff x="2793041" y="3171282"/>
            <a:chExt cx="58029" cy="783988"/>
          </a:xfrm>
        </p:grpSpPr>
        <p:cxnSp>
          <p:nvCxnSpPr>
            <p:cNvPr id="137" name="Straight Arrow Connector 136">
              <a:extLst>
                <a:ext uri="{FF2B5EF4-FFF2-40B4-BE49-F238E27FC236}">
                  <a16:creationId xmlns:a16="http://schemas.microsoft.com/office/drawing/2014/main" id="{7395780C-DFB2-64A6-4BB6-6108F522C97F}"/>
                </a:ext>
              </a:extLst>
            </p:cNvPr>
            <p:cNvCxnSpPr>
              <a:cxnSpLocks/>
              <a:stCxn id="138" idx="2"/>
              <a:endCxn id="139" idx="4"/>
            </p:cNvCxnSpPr>
            <p:nvPr/>
          </p:nvCxnSpPr>
          <p:spPr>
            <a:xfrm>
              <a:off x="2821794" y="3228788"/>
              <a:ext cx="523" cy="668976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FF146AB-F0C0-0FEB-6A97-B25A39A0163F}"/>
                </a:ext>
              </a:extLst>
            </p:cNvPr>
            <p:cNvSpPr/>
            <p:nvPr/>
          </p:nvSpPr>
          <p:spPr>
            <a:xfrm>
              <a:off x="2793041" y="3171282"/>
              <a:ext cx="57506" cy="5750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7F9496C0-0BEA-A04C-07EB-7D6A7B5A24F0}"/>
                </a:ext>
              </a:extLst>
            </p:cNvPr>
            <p:cNvSpPr/>
            <p:nvPr/>
          </p:nvSpPr>
          <p:spPr>
            <a:xfrm rot="10800000">
              <a:off x="2793564" y="3897764"/>
              <a:ext cx="57506" cy="5750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2000">
                <a:solidFill>
                  <a:schemeClr val="tx2"/>
                </a:solidFill>
                <a:latin typeface="Abadi" panose="020B0604020104020204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EED1CC3C-8C5F-B270-0F84-502B930E6C79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31D1497C-57A3-336D-0F09-1719D792162D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5B38D95B-28CD-DEA0-48EA-0098E9908FC1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752F70F3-5F6C-0952-67F9-4EFBBE465141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7C74AA1E-1AA5-6AE7-7ACF-8181A2CB8A3E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>
            <a:extLst>
              <a:ext uri="{FF2B5EF4-FFF2-40B4-BE49-F238E27FC236}">
                <a16:creationId xmlns:a16="http://schemas.microsoft.com/office/drawing/2014/main" id="{65E3F718-D1AB-E7F4-641C-11DC6C0E31B6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DDB7A176-C3BC-004C-E752-5DEFEDDF440D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>
            <a:extLst>
              <a:ext uri="{FF2B5EF4-FFF2-40B4-BE49-F238E27FC236}">
                <a16:creationId xmlns:a16="http://schemas.microsoft.com/office/drawing/2014/main" id="{14493574-C18F-BB33-4ED9-A4DE01266928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1CF0ED-5550-2305-3FDC-AED6B33BD773}"/>
              </a:ext>
            </a:extLst>
          </p:cNvPr>
          <p:cNvGrpSpPr/>
          <p:nvPr/>
        </p:nvGrpSpPr>
        <p:grpSpPr>
          <a:xfrm>
            <a:off x="7905692" y="4219499"/>
            <a:ext cx="1323682" cy="349251"/>
            <a:chOff x="7500938" y="3888281"/>
            <a:chExt cx="1058177" cy="279198"/>
          </a:xfrm>
        </p:grpSpPr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BD30DF0F-8651-2434-B39B-0D62958CD3E2}"/>
                </a:ext>
              </a:extLst>
            </p:cNvPr>
            <p:cNvSpPr txBox="1"/>
            <p:nvPr/>
          </p:nvSpPr>
          <p:spPr>
            <a:xfrm>
              <a:off x="7644715" y="3907190"/>
              <a:ext cx="914400" cy="237306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marL="0" indent="0">
                <a:buFont typeface="Arial" panose="020B0604020202020204" pitchFamily="34" charset="0"/>
                <a:buNone/>
              </a:pPr>
              <a:r>
                <a:rPr lang="en-GB" sz="900" dirty="0">
                  <a:solidFill>
                    <a:schemeClr val="tx2"/>
                  </a:solidFill>
                  <a:latin typeface="Abadi" panose="020B0604020104020204" pitchFamily="34" charset="0"/>
                </a:rPr>
                <a:t>Master port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GB" sz="900" dirty="0">
                  <a:solidFill>
                    <a:schemeClr val="tx2"/>
                  </a:solidFill>
                  <a:latin typeface="Abadi" panose="020B0604020104020204" pitchFamily="34" charset="0"/>
                </a:rPr>
                <a:t>Slave port</a:t>
              </a:r>
            </a:p>
          </p:txBody>
        </p: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01AE35DA-FE60-2ADC-1171-C1039E0F6F8F}"/>
                </a:ext>
              </a:extLst>
            </p:cNvPr>
            <p:cNvGrpSpPr/>
            <p:nvPr/>
          </p:nvGrpSpPr>
          <p:grpSpPr>
            <a:xfrm>
              <a:off x="7500938" y="3888281"/>
              <a:ext cx="685800" cy="279198"/>
              <a:chOff x="7500938" y="3888281"/>
              <a:chExt cx="685800" cy="279198"/>
            </a:xfrm>
          </p:grpSpPr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B02A6164-788C-56C7-4D86-00F472506D88}"/>
                  </a:ext>
                </a:extLst>
              </p:cNvPr>
              <p:cNvSpPr/>
              <p:nvPr/>
            </p:nvSpPr>
            <p:spPr>
              <a:xfrm>
                <a:off x="7534501" y="3937044"/>
                <a:ext cx="57506" cy="5750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3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sz="2000">
                  <a:solidFill>
                    <a:schemeClr val="tx2"/>
                  </a:solidFill>
                  <a:latin typeface="Abadi" panose="020B0604020104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51069CCC-5D3E-994E-45D2-5827D7F3D6EF}"/>
                  </a:ext>
                </a:extLst>
              </p:cNvPr>
              <p:cNvSpPr/>
              <p:nvPr/>
            </p:nvSpPr>
            <p:spPr>
              <a:xfrm>
                <a:off x="7534905" y="4060705"/>
                <a:ext cx="57506" cy="5750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5">
                    <a:lumMod val="50000"/>
                  </a:schemeClr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sz="2000">
                  <a:solidFill>
                    <a:schemeClr val="tx2"/>
                  </a:solidFill>
                  <a:latin typeface="Abadi" panose="020B0604020104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6C3A1B19-FA7B-6599-4CD2-11CA822E95D8}"/>
                  </a:ext>
                </a:extLst>
              </p:cNvPr>
              <p:cNvSpPr/>
              <p:nvPr/>
            </p:nvSpPr>
            <p:spPr>
              <a:xfrm>
                <a:off x="7500938" y="3888281"/>
                <a:ext cx="685800" cy="279198"/>
              </a:xfrm>
              <a:prstGeom prst="rect">
                <a:avLst/>
              </a:prstGeom>
              <a:noFill/>
              <a:ln w="6350">
                <a:solidFill>
                  <a:schemeClr val="tx2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7965370"/>
      </p:ext>
    </p:extLst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Left-right Arrow 26">
            <a:extLst>
              <a:ext uri="{FF2B5EF4-FFF2-40B4-BE49-F238E27FC236}">
                <a16:creationId xmlns:a16="http://schemas.microsoft.com/office/drawing/2014/main" id="{3DB98B32-2939-35FF-28C2-BAFA61EB9AA1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9525">
            <a:solidFill>
              <a:schemeClr val="accent1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7" name="Left-right Arrow 26">
            <a:extLst>
              <a:ext uri="{FF2B5EF4-FFF2-40B4-BE49-F238E27FC236}">
                <a16:creationId xmlns:a16="http://schemas.microsoft.com/office/drawing/2014/main" id="{3A84E70A-7A87-D07E-92CA-816AF8709C13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 w="9525">
            <a:solidFill>
              <a:schemeClr val="accent2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1" name="Rounded Rectangle 25">
            <a:extLst>
              <a:ext uri="{FF2B5EF4-FFF2-40B4-BE49-F238E27FC236}">
                <a16:creationId xmlns:a16="http://schemas.microsoft.com/office/drawing/2014/main" id="{77D886E7-45D4-16AE-3524-597EFB0C3550}"/>
              </a:ext>
            </a:extLst>
          </p:cNvPr>
          <p:cNvSpPr/>
          <p:nvPr/>
        </p:nvSpPr>
        <p:spPr>
          <a:xfrm>
            <a:off x="3171648" y="4670574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D-MSPU</a:t>
            </a:r>
          </a:p>
        </p:txBody>
      </p:sp>
      <p:sp>
        <p:nvSpPr>
          <p:cNvPr id="132" name="Rounded Rectangle 22">
            <a:extLst>
              <a:ext uri="{FF2B5EF4-FFF2-40B4-BE49-F238E27FC236}">
                <a16:creationId xmlns:a16="http://schemas.microsoft.com/office/drawing/2014/main" id="{30C90665-0AD2-56EC-D4E8-5DFF189F3357}"/>
              </a:ext>
            </a:extLst>
          </p:cNvPr>
          <p:cNvSpPr/>
          <p:nvPr/>
        </p:nvSpPr>
        <p:spPr>
          <a:xfrm>
            <a:off x="3393191" y="5064387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33" name="Straight Arrow Connector 8">
            <a:extLst>
              <a:ext uri="{FF2B5EF4-FFF2-40B4-BE49-F238E27FC236}">
                <a16:creationId xmlns:a16="http://schemas.microsoft.com/office/drawing/2014/main" id="{C77C433B-0AF4-D68D-D19A-B566A02DE976}"/>
              </a:ext>
            </a:extLst>
          </p:cNvPr>
          <p:cNvCxnSpPr>
            <a:cxnSpLocks/>
            <a:stCxn id="154" idx="3"/>
            <a:endCxn id="134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ounded Rectangle 23">
            <a:extLst>
              <a:ext uri="{FF2B5EF4-FFF2-40B4-BE49-F238E27FC236}">
                <a16:creationId xmlns:a16="http://schemas.microsoft.com/office/drawing/2014/main" id="{6FF2AE84-72AC-F418-5B34-E528E8F570AF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sp>
        <p:nvSpPr>
          <p:cNvPr id="135" name="Rounded Rectangle 25">
            <a:extLst>
              <a:ext uri="{FF2B5EF4-FFF2-40B4-BE49-F238E27FC236}">
                <a16:creationId xmlns:a16="http://schemas.microsoft.com/office/drawing/2014/main" id="{3910710C-0231-D363-8345-CE16E9C9EADC}"/>
              </a:ext>
            </a:extLst>
          </p:cNvPr>
          <p:cNvSpPr/>
          <p:nvPr/>
        </p:nvSpPr>
        <p:spPr>
          <a:xfrm>
            <a:off x="4627734" y="4119227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I-MSPU</a:t>
            </a:r>
          </a:p>
        </p:txBody>
      </p:sp>
      <p:sp>
        <p:nvSpPr>
          <p:cNvPr id="140" name="Rounded Rectangle 22">
            <a:extLst>
              <a:ext uri="{FF2B5EF4-FFF2-40B4-BE49-F238E27FC236}">
                <a16:creationId xmlns:a16="http://schemas.microsoft.com/office/drawing/2014/main" id="{14959F78-A904-EC90-D110-18DDF9E7070E}"/>
              </a:ext>
            </a:extLst>
          </p:cNvPr>
          <p:cNvSpPr/>
          <p:nvPr/>
        </p:nvSpPr>
        <p:spPr>
          <a:xfrm>
            <a:off x="4849277" y="4513040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2" name="Rounded Rectangle 33">
            <a:extLst>
              <a:ext uri="{FF2B5EF4-FFF2-40B4-BE49-F238E27FC236}">
                <a16:creationId xmlns:a16="http://schemas.microsoft.com/office/drawing/2014/main" id="{B44D8828-8A8E-4053-2EF5-08175F860825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>
              <a:alpha val="40000"/>
            </a:srgbClr>
          </a:solidFill>
          <a:ln w="9525">
            <a:solidFill>
              <a:srgbClr val="964AFF">
                <a:alpha val="40000"/>
              </a:srgb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sp>
        <p:nvSpPr>
          <p:cNvPr id="154" name="Rounded Rectangle 33">
            <a:extLst>
              <a:ext uri="{FF2B5EF4-FFF2-40B4-BE49-F238E27FC236}">
                <a16:creationId xmlns:a16="http://schemas.microsoft.com/office/drawing/2014/main" id="{88EFCC49-3C31-3E55-3D96-3EC1BCA5D5A7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159" name="Rounded Rectangle 33">
            <a:extLst>
              <a:ext uri="{FF2B5EF4-FFF2-40B4-BE49-F238E27FC236}">
                <a16:creationId xmlns:a16="http://schemas.microsoft.com/office/drawing/2014/main" id="{3750EC99-C6D9-1A12-3EEB-820D0634AD47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164" name="Rounded Rectangle 32">
            <a:extLst>
              <a:ext uri="{FF2B5EF4-FFF2-40B4-BE49-F238E27FC236}">
                <a16:creationId xmlns:a16="http://schemas.microsoft.com/office/drawing/2014/main" id="{7E8009F7-66E0-0359-1DE6-A9979A543FA9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167" name="Rounded Rectangle 32">
            <a:extLst>
              <a:ext uri="{FF2B5EF4-FFF2-40B4-BE49-F238E27FC236}">
                <a16:creationId xmlns:a16="http://schemas.microsoft.com/office/drawing/2014/main" id="{F6EF8BE7-6428-049C-CE73-3671B3268A98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169" name="Rounded Rectangle 32">
            <a:extLst>
              <a:ext uri="{FF2B5EF4-FFF2-40B4-BE49-F238E27FC236}">
                <a16:creationId xmlns:a16="http://schemas.microsoft.com/office/drawing/2014/main" id="{F15EAAD5-945D-3FF2-DBEC-7F106B6BF65C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174" name="Rounded Rectangle 32">
            <a:extLst>
              <a:ext uri="{FF2B5EF4-FFF2-40B4-BE49-F238E27FC236}">
                <a16:creationId xmlns:a16="http://schemas.microsoft.com/office/drawing/2014/main" id="{6927A3DC-6E3F-0C4C-4F2A-DF5763EE4498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cxnSp>
        <p:nvCxnSpPr>
          <p:cNvPr id="193" name="Straight Arrow Connector 40">
            <a:extLst>
              <a:ext uri="{FF2B5EF4-FFF2-40B4-BE49-F238E27FC236}">
                <a16:creationId xmlns:a16="http://schemas.microsoft.com/office/drawing/2014/main" id="{1F9B0BBA-E166-D05D-9435-E9415AFC0459}"/>
              </a:ext>
            </a:extLst>
          </p:cNvPr>
          <p:cNvCxnSpPr>
            <a:cxnSpLocks/>
            <a:stCxn id="194" idx="2"/>
            <a:endCxn id="195" idx="4"/>
          </p:cNvCxnSpPr>
          <p:nvPr/>
        </p:nvCxnSpPr>
        <p:spPr>
          <a:xfrm>
            <a:off x="229291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41">
            <a:extLst>
              <a:ext uri="{FF2B5EF4-FFF2-40B4-BE49-F238E27FC236}">
                <a16:creationId xmlns:a16="http://schemas.microsoft.com/office/drawing/2014/main" id="{7CA66296-413B-92EA-E488-EA9D5CAAC172}"/>
              </a:ext>
            </a:extLst>
          </p:cNvPr>
          <p:cNvSpPr/>
          <p:nvPr/>
        </p:nvSpPr>
        <p:spPr>
          <a:xfrm>
            <a:off x="225694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95" name="Oval 85">
            <a:extLst>
              <a:ext uri="{FF2B5EF4-FFF2-40B4-BE49-F238E27FC236}">
                <a16:creationId xmlns:a16="http://schemas.microsoft.com/office/drawing/2014/main" id="{4DAE3590-86A6-F2C8-D460-101B117B9269}"/>
              </a:ext>
            </a:extLst>
          </p:cNvPr>
          <p:cNvSpPr/>
          <p:nvPr/>
        </p:nvSpPr>
        <p:spPr>
          <a:xfrm rot="10800000">
            <a:off x="225694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96" name="Straight Arrow Connector 106">
            <a:extLst>
              <a:ext uri="{FF2B5EF4-FFF2-40B4-BE49-F238E27FC236}">
                <a16:creationId xmlns:a16="http://schemas.microsoft.com/office/drawing/2014/main" id="{B4706CB6-FC5E-DD1C-B939-A781BBDB2621}"/>
              </a:ext>
            </a:extLst>
          </p:cNvPr>
          <p:cNvCxnSpPr>
            <a:cxnSpLocks/>
            <a:stCxn id="200" idx="2"/>
            <a:endCxn id="201" idx="4"/>
          </p:cNvCxnSpPr>
          <p:nvPr/>
        </p:nvCxnSpPr>
        <p:spPr>
          <a:xfrm>
            <a:off x="3431613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Rectangle 107">
            <a:extLst>
              <a:ext uri="{FF2B5EF4-FFF2-40B4-BE49-F238E27FC236}">
                <a16:creationId xmlns:a16="http://schemas.microsoft.com/office/drawing/2014/main" id="{5D40504F-F907-2D68-DEB6-57BBC85FE00D}"/>
              </a:ext>
            </a:extLst>
          </p:cNvPr>
          <p:cNvSpPr/>
          <p:nvPr/>
        </p:nvSpPr>
        <p:spPr>
          <a:xfrm>
            <a:off x="3395645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01" name="Oval 108">
            <a:extLst>
              <a:ext uri="{FF2B5EF4-FFF2-40B4-BE49-F238E27FC236}">
                <a16:creationId xmlns:a16="http://schemas.microsoft.com/office/drawing/2014/main" id="{FD333B20-6716-7087-52F2-7876F06EAC2E}"/>
              </a:ext>
            </a:extLst>
          </p:cNvPr>
          <p:cNvSpPr/>
          <p:nvPr/>
        </p:nvSpPr>
        <p:spPr>
          <a:xfrm rot="10800000">
            <a:off x="3395645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02" name="Straight Arrow Connector 110">
            <a:extLst>
              <a:ext uri="{FF2B5EF4-FFF2-40B4-BE49-F238E27FC236}">
                <a16:creationId xmlns:a16="http://schemas.microsoft.com/office/drawing/2014/main" id="{C79AC7B9-2D3D-4E62-1DB1-88246D56095F}"/>
              </a:ext>
            </a:extLst>
          </p:cNvPr>
          <p:cNvCxnSpPr>
            <a:cxnSpLocks/>
            <a:stCxn id="203" idx="2"/>
            <a:endCxn id="204" idx="4"/>
          </p:cNvCxnSpPr>
          <p:nvPr/>
        </p:nvCxnSpPr>
        <p:spPr>
          <a:xfrm>
            <a:off x="5017129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tangle 111">
            <a:extLst>
              <a:ext uri="{FF2B5EF4-FFF2-40B4-BE49-F238E27FC236}">
                <a16:creationId xmlns:a16="http://schemas.microsoft.com/office/drawing/2014/main" id="{E74F88D1-2968-4EF8-6EF6-E7F0977DD131}"/>
              </a:ext>
            </a:extLst>
          </p:cNvPr>
          <p:cNvSpPr/>
          <p:nvPr/>
        </p:nvSpPr>
        <p:spPr>
          <a:xfrm>
            <a:off x="4981161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04" name="Oval 112">
            <a:extLst>
              <a:ext uri="{FF2B5EF4-FFF2-40B4-BE49-F238E27FC236}">
                <a16:creationId xmlns:a16="http://schemas.microsoft.com/office/drawing/2014/main" id="{C8BC5450-F8C4-DBAC-C2AC-0234D825C989}"/>
              </a:ext>
            </a:extLst>
          </p:cNvPr>
          <p:cNvSpPr/>
          <p:nvPr/>
        </p:nvSpPr>
        <p:spPr>
          <a:xfrm rot="10800000">
            <a:off x="4981161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05" name="Straight Arrow Connector 114">
            <a:extLst>
              <a:ext uri="{FF2B5EF4-FFF2-40B4-BE49-F238E27FC236}">
                <a16:creationId xmlns:a16="http://schemas.microsoft.com/office/drawing/2014/main" id="{91594908-9494-B2C8-F1B0-BE6308970715}"/>
              </a:ext>
            </a:extLst>
          </p:cNvPr>
          <p:cNvCxnSpPr>
            <a:cxnSpLocks/>
            <a:stCxn id="206" idx="2"/>
            <a:endCxn id="207" idx="4"/>
          </p:cNvCxnSpPr>
          <p:nvPr/>
        </p:nvCxnSpPr>
        <p:spPr>
          <a:xfrm>
            <a:off x="5381347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angle 115">
            <a:extLst>
              <a:ext uri="{FF2B5EF4-FFF2-40B4-BE49-F238E27FC236}">
                <a16:creationId xmlns:a16="http://schemas.microsoft.com/office/drawing/2014/main" id="{C708EBCF-0A55-7C4D-3855-5AA5C00610DB}"/>
              </a:ext>
            </a:extLst>
          </p:cNvPr>
          <p:cNvSpPr/>
          <p:nvPr/>
        </p:nvSpPr>
        <p:spPr>
          <a:xfrm>
            <a:off x="534537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07" name="Oval 116">
            <a:extLst>
              <a:ext uri="{FF2B5EF4-FFF2-40B4-BE49-F238E27FC236}">
                <a16:creationId xmlns:a16="http://schemas.microsoft.com/office/drawing/2014/main" id="{44F79429-43A2-090D-8808-7A4411E250FB}"/>
              </a:ext>
            </a:extLst>
          </p:cNvPr>
          <p:cNvSpPr/>
          <p:nvPr/>
        </p:nvSpPr>
        <p:spPr>
          <a:xfrm rot="10800000">
            <a:off x="534537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10" name="Straight Arrow Connector 125">
            <a:extLst>
              <a:ext uri="{FF2B5EF4-FFF2-40B4-BE49-F238E27FC236}">
                <a16:creationId xmlns:a16="http://schemas.microsoft.com/office/drawing/2014/main" id="{65E2422A-9522-25F7-6242-9EE810190A21}"/>
              </a:ext>
            </a:extLst>
          </p:cNvPr>
          <p:cNvCxnSpPr>
            <a:cxnSpLocks/>
            <a:stCxn id="211" idx="2"/>
            <a:endCxn id="212" idx="4"/>
          </p:cNvCxnSpPr>
          <p:nvPr/>
        </p:nvCxnSpPr>
        <p:spPr>
          <a:xfrm>
            <a:off x="2290678" y="3802357"/>
            <a:ext cx="1482" cy="47116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126">
            <a:extLst>
              <a:ext uri="{FF2B5EF4-FFF2-40B4-BE49-F238E27FC236}">
                <a16:creationId xmlns:a16="http://schemas.microsoft.com/office/drawing/2014/main" id="{8EE3B0CA-EB53-0124-3136-1715CD1942A7}"/>
              </a:ext>
            </a:extLst>
          </p:cNvPr>
          <p:cNvSpPr/>
          <p:nvPr/>
        </p:nvSpPr>
        <p:spPr>
          <a:xfrm>
            <a:off x="2254711" y="3730422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12" name="Oval 127">
            <a:extLst>
              <a:ext uri="{FF2B5EF4-FFF2-40B4-BE49-F238E27FC236}">
                <a16:creationId xmlns:a16="http://schemas.microsoft.com/office/drawing/2014/main" id="{111E6EB1-8033-7E6A-2A19-90ED73BCDD23}"/>
              </a:ext>
            </a:extLst>
          </p:cNvPr>
          <p:cNvSpPr/>
          <p:nvPr/>
        </p:nvSpPr>
        <p:spPr>
          <a:xfrm rot="10800000">
            <a:off x="2256193" y="4273525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13" name="Straight Arrow Connector 141">
            <a:extLst>
              <a:ext uri="{FF2B5EF4-FFF2-40B4-BE49-F238E27FC236}">
                <a16:creationId xmlns:a16="http://schemas.microsoft.com/office/drawing/2014/main" id="{1853DFCE-ADEF-4FA1-2DB8-3D0FEF7E09A8}"/>
              </a:ext>
            </a:extLst>
          </p:cNvPr>
          <p:cNvCxnSpPr>
            <a:cxnSpLocks/>
            <a:stCxn id="214" idx="2"/>
            <a:endCxn id="215" idx="4"/>
          </p:cNvCxnSpPr>
          <p:nvPr/>
        </p:nvCxnSpPr>
        <p:spPr>
          <a:xfrm>
            <a:off x="5210637" y="3800710"/>
            <a:ext cx="3685" cy="28255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ctangle 142">
            <a:extLst>
              <a:ext uri="{FF2B5EF4-FFF2-40B4-BE49-F238E27FC236}">
                <a16:creationId xmlns:a16="http://schemas.microsoft.com/office/drawing/2014/main" id="{DE90669B-B45C-AEBD-5287-D784BCB17C66}"/>
              </a:ext>
            </a:extLst>
          </p:cNvPr>
          <p:cNvSpPr/>
          <p:nvPr/>
        </p:nvSpPr>
        <p:spPr>
          <a:xfrm>
            <a:off x="5174670" y="3728775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15" name="Oval 143">
            <a:extLst>
              <a:ext uri="{FF2B5EF4-FFF2-40B4-BE49-F238E27FC236}">
                <a16:creationId xmlns:a16="http://schemas.microsoft.com/office/drawing/2014/main" id="{1BA5DF86-34CD-16BA-B940-25240D4A3CCA}"/>
              </a:ext>
            </a:extLst>
          </p:cNvPr>
          <p:cNvSpPr/>
          <p:nvPr/>
        </p:nvSpPr>
        <p:spPr>
          <a:xfrm rot="10800000">
            <a:off x="5178355" y="408326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16" name="Straight Arrow Connector 148">
            <a:extLst>
              <a:ext uri="{FF2B5EF4-FFF2-40B4-BE49-F238E27FC236}">
                <a16:creationId xmlns:a16="http://schemas.microsoft.com/office/drawing/2014/main" id="{905732B1-EF7C-6C47-524B-03B83A19EAAD}"/>
              </a:ext>
            </a:extLst>
          </p:cNvPr>
          <p:cNvCxnSpPr>
            <a:cxnSpLocks/>
            <a:stCxn id="223" idx="2"/>
            <a:endCxn id="230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Rectangle 149">
            <a:extLst>
              <a:ext uri="{FF2B5EF4-FFF2-40B4-BE49-F238E27FC236}">
                <a16:creationId xmlns:a16="http://schemas.microsoft.com/office/drawing/2014/main" id="{CCE813C8-0B92-8E65-7BA0-10205C906589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30" name="Oval 150">
            <a:extLst>
              <a:ext uri="{FF2B5EF4-FFF2-40B4-BE49-F238E27FC236}">
                <a16:creationId xmlns:a16="http://schemas.microsoft.com/office/drawing/2014/main" id="{ABB8C4D1-822E-A6FD-0171-397BC9C99D97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31" name="Straight Arrow Connector 155">
            <a:extLst>
              <a:ext uri="{FF2B5EF4-FFF2-40B4-BE49-F238E27FC236}">
                <a16:creationId xmlns:a16="http://schemas.microsoft.com/office/drawing/2014/main" id="{86A18E75-784E-E687-91EB-DBF986E6D1DE}"/>
              </a:ext>
            </a:extLst>
          </p:cNvPr>
          <p:cNvCxnSpPr>
            <a:cxnSpLocks/>
            <a:stCxn id="232" idx="2"/>
            <a:endCxn id="233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156">
            <a:extLst>
              <a:ext uri="{FF2B5EF4-FFF2-40B4-BE49-F238E27FC236}">
                <a16:creationId xmlns:a16="http://schemas.microsoft.com/office/drawing/2014/main" id="{905AB99F-DAE8-D888-B90E-471A059E9D06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33" name="Oval 157">
            <a:extLst>
              <a:ext uri="{FF2B5EF4-FFF2-40B4-BE49-F238E27FC236}">
                <a16:creationId xmlns:a16="http://schemas.microsoft.com/office/drawing/2014/main" id="{DD08E2DC-D26B-DBFC-6CC4-ED5C85E3256F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34" name="Straight Arrow Connector 160">
            <a:extLst>
              <a:ext uri="{FF2B5EF4-FFF2-40B4-BE49-F238E27FC236}">
                <a16:creationId xmlns:a16="http://schemas.microsoft.com/office/drawing/2014/main" id="{F7883284-8630-F6D7-9CFD-19B3BFE84FC3}"/>
              </a:ext>
            </a:extLst>
          </p:cNvPr>
          <p:cNvCxnSpPr>
            <a:cxnSpLocks/>
            <a:stCxn id="235" idx="2"/>
            <a:endCxn id="236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angle 161">
            <a:extLst>
              <a:ext uri="{FF2B5EF4-FFF2-40B4-BE49-F238E27FC236}">
                <a16:creationId xmlns:a16="http://schemas.microsoft.com/office/drawing/2014/main" id="{AEE92038-CD8E-9113-C40D-6F39F755CF26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36" name="Oval 162">
            <a:extLst>
              <a:ext uri="{FF2B5EF4-FFF2-40B4-BE49-F238E27FC236}">
                <a16:creationId xmlns:a16="http://schemas.microsoft.com/office/drawing/2014/main" id="{02479BE6-6B16-3922-655E-A67D64D1D289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37" name="Rounded Rectangle 32">
            <a:extLst>
              <a:ext uri="{FF2B5EF4-FFF2-40B4-BE49-F238E27FC236}">
                <a16:creationId xmlns:a16="http://schemas.microsoft.com/office/drawing/2014/main" id="{DA50EF2C-72C0-D250-10AD-984338590E9C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238" name="Straight Arrow Connector 170">
            <a:extLst>
              <a:ext uri="{FF2B5EF4-FFF2-40B4-BE49-F238E27FC236}">
                <a16:creationId xmlns:a16="http://schemas.microsoft.com/office/drawing/2014/main" id="{8193010D-88F2-6284-2B4B-09ACDB61FDE7}"/>
              </a:ext>
            </a:extLst>
          </p:cNvPr>
          <p:cNvCxnSpPr>
            <a:cxnSpLocks/>
            <a:stCxn id="239" idx="2"/>
            <a:endCxn id="240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Rectangle 171">
            <a:extLst>
              <a:ext uri="{FF2B5EF4-FFF2-40B4-BE49-F238E27FC236}">
                <a16:creationId xmlns:a16="http://schemas.microsoft.com/office/drawing/2014/main" id="{14FB809F-2F2F-1322-F0FE-260936FD4F80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40" name="Oval 172">
            <a:extLst>
              <a:ext uri="{FF2B5EF4-FFF2-40B4-BE49-F238E27FC236}">
                <a16:creationId xmlns:a16="http://schemas.microsoft.com/office/drawing/2014/main" id="{98F32C77-A56F-BF2C-D3A1-AC93C05DFB3F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41" name="Straight Arrow Connector 174">
            <a:extLst>
              <a:ext uri="{FF2B5EF4-FFF2-40B4-BE49-F238E27FC236}">
                <a16:creationId xmlns:a16="http://schemas.microsoft.com/office/drawing/2014/main" id="{A35E8E84-1798-5B94-5174-442BF6419F59}"/>
              </a:ext>
            </a:extLst>
          </p:cNvPr>
          <p:cNvCxnSpPr>
            <a:cxnSpLocks/>
            <a:stCxn id="242" idx="2"/>
            <a:endCxn id="243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Rectangle 175">
            <a:extLst>
              <a:ext uri="{FF2B5EF4-FFF2-40B4-BE49-F238E27FC236}">
                <a16:creationId xmlns:a16="http://schemas.microsoft.com/office/drawing/2014/main" id="{7FA097D5-BECF-CB73-942B-A4F89BBFC5A4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43" name="Oval 176">
            <a:extLst>
              <a:ext uri="{FF2B5EF4-FFF2-40B4-BE49-F238E27FC236}">
                <a16:creationId xmlns:a16="http://schemas.microsoft.com/office/drawing/2014/main" id="{00690C33-7A94-C44E-DE76-518EEAB09EB2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44" name="Straight Arrow Connector 178">
            <a:extLst>
              <a:ext uri="{FF2B5EF4-FFF2-40B4-BE49-F238E27FC236}">
                <a16:creationId xmlns:a16="http://schemas.microsoft.com/office/drawing/2014/main" id="{D1410724-0AB6-B87F-CAB3-4BE01399EC15}"/>
              </a:ext>
            </a:extLst>
          </p:cNvPr>
          <p:cNvCxnSpPr>
            <a:cxnSpLocks/>
            <a:stCxn id="245" idx="2"/>
            <a:endCxn id="246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Rectangle 179">
            <a:extLst>
              <a:ext uri="{FF2B5EF4-FFF2-40B4-BE49-F238E27FC236}">
                <a16:creationId xmlns:a16="http://schemas.microsoft.com/office/drawing/2014/main" id="{48D33912-3D01-FD1E-7DA0-7F0D24013F0A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46" name="Oval 180">
            <a:extLst>
              <a:ext uri="{FF2B5EF4-FFF2-40B4-BE49-F238E27FC236}">
                <a16:creationId xmlns:a16="http://schemas.microsoft.com/office/drawing/2014/main" id="{03A34B04-4C7B-7659-B97A-01A088D6433F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47" name="Straight Arrow Connector 182">
            <a:extLst>
              <a:ext uri="{FF2B5EF4-FFF2-40B4-BE49-F238E27FC236}">
                <a16:creationId xmlns:a16="http://schemas.microsoft.com/office/drawing/2014/main" id="{84DC1F93-B56F-7DBF-A2A8-3F1009916241}"/>
              </a:ext>
            </a:extLst>
          </p:cNvPr>
          <p:cNvCxnSpPr>
            <a:cxnSpLocks/>
            <a:stCxn id="248" idx="2"/>
            <a:endCxn id="249" idx="2"/>
          </p:cNvCxnSpPr>
          <p:nvPr/>
        </p:nvCxnSpPr>
        <p:spPr>
          <a:xfrm rot="5400000">
            <a:off x="6207585" y="3648467"/>
            <a:ext cx="731690" cy="1026699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183">
            <a:extLst>
              <a:ext uri="{FF2B5EF4-FFF2-40B4-BE49-F238E27FC236}">
                <a16:creationId xmlns:a16="http://schemas.microsoft.com/office/drawing/2014/main" id="{146CE704-0771-6FF2-3B2D-C1F032E4619A}"/>
              </a:ext>
            </a:extLst>
          </p:cNvPr>
          <p:cNvSpPr/>
          <p:nvPr/>
        </p:nvSpPr>
        <p:spPr>
          <a:xfrm>
            <a:off x="7050811" y="3724037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49" name="Oval 184">
            <a:extLst>
              <a:ext uri="{FF2B5EF4-FFF2-40B4-BE49-F238E27FC236}">
                <a16:creationId xmlns:a16="http://schemas.microsoft.com/office/drawing/2014/main" id="{AD15FFA5-60F6-C198-C6D7-17FBB6854534}"/>
              </a:ext>
            </a:extLst>
          </p:cNvPr>
          <p:cNvSpPr/>
          <p:nvPr/>
        </p:nvSpPr>
        <p:spPr>
          <a:xfrm rot="10800000">
            <a:off x="5988145" y="4491694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50" name="Straight Arrow Connector 182">
            <a:extLst>
              <a:ext uri="{FF2B5EF4-FFF2-40B4-BE49-F238E27FC236}">
                <a16:creationId xmlns:a16="http://schemas.microsoft.com/office/drawing/2014/main" id="{D116401F-9357-3DDF-245E-40941B03E769}"/>
              </a:ext>
            </a:extLst>
          </p:cNvPr>
          <p:cNvCxnSpPr>
            <a:cxnSpLocks/>
            <a:stCxn id="251" idx="2"/>
            <a:endCxn id="252" idx="2"/>
          </p:cNvCxnSpPr>
          <p:nvPr/>
        </p:nvCxnSpPr>
        <p:spPr>
          <a:xfrm rot="5400000">
            <a:off x="5372303" y="3023590"/>
            <a:ext cx="1308128" cy="2844745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ectangle 190">
            <a:extLst>
              <a:ext uri="{FF2B5EF4-FFF2-40B4-BE49-F238E27FC236}">
                <a16:creationId xmlns:a16="http://schemas.microsoft.com/office/drawing/2014/main" id="{CDC7A48D-2D6A-B076-1327-EC879D5ECEEF}"/>
              </a:ext>
            </a:extLst>
          </p:cNvPr>
          <p:cNvSpPr/>
          <p:nvPr/>
        </p:nvSpPr>
        <p:spPr>
          <a:xfrm>
            <a:off x="7412771" y="371996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52" name="Oval 191">
            <a:extLst>
              <a:ext uri="{FF2B5EF4-FFF2-40B4-BE49-F238E27FC236}">
                <a16:creationId xmlns:a16="http://schemas.microsoft.com/office/drawing/2014/main" id="{13929C0C-8DE6-AA08-34AE-0FCEA8E26103}"/>
              </a:ext>
            </a:extLst>
          </p:cNvPr>
          <p:cNvSpPr/>
          <p:nvPr/>
        </p:nvSpPr>
        <p:spPr>
          <a:xfrm rot="10800000">
            <a:off x="4532059" y="5064059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53" name="Straight Arrow Connector 136">
            <a:extLst>
              <a:ext uri="{FF2B5EF4-FFF2-40B4-BE49-F238E27FC236}">
                <a16:creationId xmlns:a16="http://schemas.microsoft.com/office/drawing/2014/main" id="{219C5A57-95A7-3526-479B-5F60F653B483}"/>
              </a:ext>
            </a:extLst>
          </p:cNvPr>
          <p:cNvCxnSpPr>
            <a:cxnSpLocks/>
            <a:stCxn id="254" idx="2"/>
            <a:endCxn id="255" idx="4"/>
          </p:cNvCxnSpPr>
          <p:nvPr/>
        </p:nvCxnSpPr>
        <p:spPr>
          <a:xfrm>
            <a:off x="3677147" y="3797779"/>
            <a:ext cx="654" cy="83682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 137">
            <a:extLst>
              <a:ext uri="{FF2B5EF4-FFF2-40B4-BE49-F238E27FC236}">
                <a16:creationId xmlns:a16="http://schemas.microsoft.com/office/drawing/2014/main" id="{1B0599FF-30BD-1FE0-BE4A-E32DF8656CB4}"/>
              </a:ext>
            </a:extLst>
          </p:cNvPr>
          <p:cNvSpPr/>
          <p:nvPr/>
        </p:nvSpPr>
        <p:spPr>
          <a:xfrm>
            <a:off x="3641180" y="372584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55" name="Oval 138">
            <a:extLst>
              <a:ext uri="{FF2B5EF4-FFF2-40B4-BE49-F238E27FC236}">
                <a16:creationId xmlns:a16="http://schemas.microsoft.com/office/drawing/2014/main" id="{2DAF146C-E1AA-8CED-0ADD-AF73E6B33822}"/>
              </a:ext>
            </a:extLst>
          </p:cNvPr>
          <p:cNvSpPr/>
          <p:nvPr/>
        </p:nvSpPr>
        <p:spPr>
          <a:xfrm rot="10800000">
            <a:off x="3641834" y="4634606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56" name="Straight Arrow Connector 207">
            <a:extLst>
              <a:ext uri="{FF2B5EF4-FFF2-40B4-BE49-F238E27FC236}">
                <a16:creationId xmlns:a16="http://schemas.microsoft.com/office/drawing/2014/main" id="{8A7CB43E-87A7-0934-1DC4-121177F39FF9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08">
            <a:extLst>
              <a:ext uri="{FF2B5EF4-FFF2-40B4-BE49-F238E27FC236}">
                <a16:creationId xmlns:a16="http://schemas.microsoft.com/office/drawing/2014/main" id="{EBAF7179-27E5-DF4E-B17E-705A523B91F2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16">
            <a:extLst>
              <a:ext uri="{FF2B5EF4-FFF2-40B4-BE49-F238E27FC236}">
                <a16:creationId xmlns:a16="http://schemas.microsoft.com/office/drawing/2014/main" id="{11650F72-60FA-CCE1-930E-794637C763F1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17">
            <a:extLst>
              <a:ext uri="{FF2B5EF4-FFF2-40B4-BE49-F238E27FC236}">
                <a16:creationId xmlns:a16="http://schemas.microsoft.com/office/drawing/2014/main" id="{865344C3-1BB7-1290-7149-5142136B2F17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18">
            <a:extLst>
              <a:ext uri="{FF2B5EF4-FFF2-40B4-BE49-F238E27FC236}">
                <a16:creationId xmlns:a16="http://schemas.microsoft.com/office/drawing/2014/main" id="{DF059041-C5C0-99F0-4780-D6907B7A3D5F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19">
            <a:extLst>
              <a:ext uri="{FF2B5EF4-FFF2-40B4-BE49-F238E27FC236}">
                <a16:creationId xmlns:a16="http://schemas.microsoft.com/office/drawing/2014/main" id="{E8A3817F-5156-2789-831F-7A41475399EE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20">
            <a:extLst>
              <a:ext uri="{FF2B5EF4-FFF2-40B4-BE49-F238E27FC236}">
                <a16:creationId xmlns:a16="http://schemas.microsoft.com/office/drawing/2014/main" id="{DD1672E2-5829-B342-EC00-E0A6C2AE8115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21">
            <a:extLst>
              <a:ext uri="{FF2B5EF4-FFF2-40B4-BE49-F238E27FC236}">
                <a16:creationId xmlns:a16="http://schemas.microsoft.com/office/drawing/2014/main" id="{FCF5D040-304D-8443-8057-384D32EC3D33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Rettangolo con angoli arrotondati 210">
            <a:extLst>
              <a:ext uri="{FF2B5EF4-FFF2-40B4-BE49-F238E27FC236}">
                <a16:creationId xmlns:a16="http://schemas.microsoft.com/office/drawing/2014/main" id="{6F565E0E-83DA-6CF1-A9E4-E7710FCA8CAB}"/>
              </a:ext>
            </a:extLst>
          </p:cNvPr>
          <p:cNvSpPr/>
          <p:nvPr/>
        </p:nvSpPr>
        <p:spPr>
          <a:xfrm>
            <a:off x="6352364" y="135089"/>
            <a:ext cx="5861512" cy="4499513"/>
          </a:xfrm>
          <a:prstGeom prst="roundRect">
            <a:avLst>
              <a:gd name="adj" fmla="val 5237"/>
            </a:avLst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badi" panose="020B0604020104020204" pitchFamily="34" charset="0"/>
              </a:rPr>
              <a:t>O</a:t>
            </a:r>
            <a:r>
              <a:rPr lang="en-US" sz="2000" b="0" dirty="0">
                <a:solidFill>
                  <a:schemeClr val="tx2"/>
                </a:solidFill>
                <a:latin typeface="Abadi" panose="020B0604020104020204" pitchFamily="34" charset="0"/>
              </a:rPr>
              <a:t>pen-source high-TRL RISC-V core by </a:t>
            </a:r>
            <a:r>
              <a:rPr lang="en-US" sz="2000" b="0" dirty="0" err="1">
                <a:solidFill>
                  <a:schemeClr val="tx2"/>
                </a:solidFill>
                <a:latin typeface="Abadi" panose="020B0604020104020204" pitchFamily="34" charset="0"/>
              </a:rPr>
              <a:t>lowRISC</a:t>
            </a:r>
            <a:r>
              <a:rPr lang="en-US" sz="2000" b="0" baseline="30000" dirty="0">
                <a:solidFill>
                  <a:schemeClr val="tx2"/>
                </a:solidFill>
                <a:latin typeface="Abadi" panose="020B0604020104020204" pitchFamily="34" charset="0"/>
              </a:rPr>
              <a:t>[1]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</a:rPr>
              <a:t>RV32IMC ISA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</a:rPr>
              <a:t>2-stage pipeline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badi" panose="020B0604020104020204" pitchFamily="34" charset="0"/>
              </a:rPr>
              <a:t>Full TMR at Flip/Flop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</a:rPr>
              <a:t>4x area overhead for TMR, </a:t>
            </a:r>
            <a:br>
              <a:rPr lang="en-US" sz="1400" dirty="0">
                <a:solidFill>
                  <a:schemeClr val="tx2"/>
                </a:solidFill>
                <a:latin typeface="Abadi" panose="020B0604020104020204" pitchFamily="34" charset="0"/>
              </a:rPr>
            </a:b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</a:rPr>
              <a:t>~6x final area including SEU observability circuitry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Abadi" panose="020B0604020104020204" pitchFamily="34" charset="0"/>
              </a:rPr>
              <a:t>TMR formal verification</a:t>
            </a:r>
            <a:r>
              <a:rPr lang="en-US" sz="2000" baseline="30000" dirty="0">
                <a:solidFill>
                  <a:schemeClr val="tx2"/>
                </a:solidFill>
                <a:latin typeface="Abadi" panose="020B0604020104020204" pitchFamily="34" charset="0"/>
              </a:rPr>
              <a:t>[2]</a:t>
            </a:r>
            <a:r>
              <a:rPr lang="en-US" sz="2000" dirty="0">
                <a:solidFill>
                  <a:schemeClr val="tx2"/>
                </a:solidFill>
                <a:latin typeface="Abadi" panose="020B0604020104020204" pitchFamily="34" charset="0"/>
              </a:rPr>
              <a:t> and fault injection</a:t>
            </a:r>
            <a:r>
              <a:rPr lang="en-US" sz="2000" baseline="30000" dirty="0">
                <a:solidFill>
                  <a:schemeClr val="tx2"/>
                </a:solidFill>
                <a:latin typeface="Abadi" panose="020B0604020104020204" pitchFamily="34" charset="0"/>
              </a:rPr>
              <a:t>[3]</a:t>
            </a:r>
            <a:r>
              <a:rPr lang="en-US" sz="2000" dirty="0">
                <a:solidFill>
                  <a:schemeClr val="tx2"/>
                </a:solidFill>
                <a:latin typeface="Abadi" panose="020B0604020104020204" pitchFamily="34" charset="0"/>
              </a:rPr>
              <a:t> </a:t>
            </a:r>
          </a:p>
        </p:txBody>
      </p:sp>
      <p:pic>
        <p:nvPicPr>
          <p:cNvPr id="265" name="Immagine 206">
            <a:extLst>
              <a:ext uri="{FF2B5EF4-FFF2-40B4-BE49-F238E27FC236}">
                <a16:creationId xmlns:a16="http://schemas.microsoft.com/office/drawing/2014/main" id="{B05F11B0-CBA7-9934-C7A8-215F183DD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039" y="1030929"/>
            <a:ext cx="3435805" cy="2122885"/>
          </a:xfrm>
          <a:prstGeom prst="rect">
            <a:avLst/>
          </a:prstGeom>
        </p:spPr>
      </p:pic>
      <p:cxnSp>
        <p:nvCxnSpPr>
          <p:cNvPr id="268" name="Straight Arrow Connector 267">
            <a:extLst>
              <a:ext uri="{FF2B5EF4-FFF2-40B4-BE49-F238E27FC236}">
                <a16:creationId xmlns:a16="http://schemas.microsoft.com/office/drawing/2014/main" id="{73177D52-7CD7-771C-BD1F-8BAFD7457B17}"/>
              </a:ext>
            </a:extLst>
          </p:cNvPr>
          <p:cNvCxnSpPr/>
          <p:nvPr/>
        </p:nvCxnSpPr>
        <p:spPr>
          <a:xfrm flipH="1">
            <a:off x="6117575" y="1439335"/>
            <a:ext cx="521036" cy="561416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9C7F1DFC-9F51-094F-233E-4C711B9E9E1F}"/>
              </a:ext>
            </a:extLst>
          </p:cNvPr>
          <p:cNvSpPr txBox="1"/>
          <p:nvPr/>
        </p:nvSpPr>
        <p:spPr>
          <a:xfrm>
            <a:off x="496628" y="5678751"/>
            <a:ext cx="1099312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tabLst>
                <a:tab pos="268288" algn="l"/>
              </a:tabLst>
            </a:pPr>
            <a:r>
              <a:rPr lang="en-GB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[1]  P. Davide Schiavone et al., </a:t>
            </a:r>
            <a:r>
              <a:rPr lang="en-GB" sz="800" i="1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Slow and steady wins the race? A comparison of ultra-low-power RISC-V69cores for Internet-of-Things applications, </a:t>
            </a:r>
            <a:r>
              <a:rPr lang="en-GB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PATMOS (2017) pp. 1-8.70</a:t>
            </a:r>
          </a:p>
          <a:p>
            <a:pPr>
              <a:spcBef>
                <a:spcPts val="300"/>
              </a:spcBef>
              <a:tabLst>
                <a:tab pos="268288" algn="l"/>
              </a:tabLst>
            </a:pPr>
            <a:r>
              <a:rPr lang="en-GB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[2] A. Pulli, M. Lupi, </a:t>
            </a:r>
            <a:r>
              <a:rPr lang="en-GB" sz="800" i="1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A simulation methodology for verification of transient fault tolerance of ASICs designed for high-energy physics experiments</a:t>
            </a:r>
            <a:r>
              <a:rPr lang="en-GB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, 2023 JINST 18 C01038</a:t>
            </a:r>
            <a:endParaRPr lang="en-GB" dirty="0"/>
          </a:p>
          <a:p>
            <a:pPr>
              <a:spcBef>
                <a:spcPts val="300"/>
              </a:spcBef>
              <a:tabLst>
                <a:tab pos="268288" algn="l"/>
              </a:tabLst>
            </a:pPr>
            <a:r>
              <a:rPr lang="en-GB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[3]  A. Nookala et al., </a:t>
            </a:r>
            <a:r>
              <a:rPr lang="en-GB" sz="800" i="1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Soft-error Reliability Analysis and Error Rate Estimation for RISC-V Processors in High Energy Physics Environments</a:t>
            </a:r>
            <a:r>
              <a:rPr lang="en-GB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, </a:t>
            </a:r>
            <a:r>
              <a:rPr lang="nb-NO" sz="8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NSREC (2024), draft for IEEE TNS 2025</a:t>
            </a:r>
          </a:p>
        </p:txBody>
      </p:sp>
    </p:spTree>
    <p:extLst>
      <p:ext uri="{BB962C8B-B14F-4D97-AF65-F5344CB8AC3E}">
        <p14:creationId xmlns:p14="http://schemas.microsoft.com/office/powerpoint/2010/main" val="716061118"/>
      </p:ext>
    </p:extLst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ounded Rectangle 25">
            <a:extLst>
              <a:ext uri="{FF2B5EF4-FFF2-40B4-BE49-F238E27FC236}">
                <a16:creationId xmlns:a16="http://schemas.microsoft.com/office/drawing/2014/main" id="{C0266888-F17A-25A9-A997-23371C58DFD1}"/>
              </a:ext>
            </a:extLst>
          </p:cNvPr>
          <p:cNvSpPr/>
          <p:nvPr/>
        </p:nvSpPr>
        <p:spPr>
          <a:xfrm>
            <a:off x="3171648" y="4670574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D-MSPU</a:t>
            </a:r>
          </a:p>
        </p:txBody>
      </p:sp>
      <p:sp>
        <p:nvSpPr>
          <p:cNvPr id="7" name="Rounded Rectangle 22">
            <a:extLst>
              <a:ext uri="{FF2B5EF4-FFF2-40B4-BE49-F238E27FC236}">
                <a16:creationId xmlns:a16="http://schemas.microsoft.com/office/drawing/2014/main" id="{864FF0A1-72F5-0152-2D7F-B6A9556E575F}"/>
              </a:ext>
            </a:extLst>
          </p:cNvPr>
          <p:cNvSpPr/>
          <p:nvPr/>
        </p:nvSpPr>
        <p:spPr>
          <a:xfrm>
            <a:off x="3393191" y="5064387"/>
            <a:ext cx="953292" cy="2875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2">
                <a:lumMod val="5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/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" name="Straight Arrow Connector 8">
            <a:extLst>
              <a:ext uri="{FF2B5EF4-FFF2-40B4-BE49-F238E27FC236}">
                <a16:creationId xmlns:a16="http://schemas.microsoft.com/office/drawing/2014/main" id="{62748278-127D-C1FB-4BEA-F43B1D367CE2}"/>
              </a:ext>
            </a:extLst>
          </p:cNvPr>
          <p:cNvCxnSpPr>
            <a:cxnSpLocks/>
            <a:stCxn id="21" idx="3"/>
            <a:endCxn id="11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23">
            <a:extLst>
              <a:ext uri="{FF2B5EF4-FFF2-40B4-BE49-F238E27FC236}">
                <a16:creationId xmlns:a16="http://schemas.microsoft.com/office/drawing/2014/main" id="{B122DDCF-012C-A6E4-CCBF-C7518E265A82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>
            <a:solidFill>
              <a:schemeClr val="accent3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sp>
        <p:nvSpPr>
          <p:cNvPr id="12" name="Rounded Rectangle 25">
            <a:extLst>
              <a:ext uri="{FF2B5EF4-FFF2-40B4-BE49-F238E27FC236}">
                <a16:creationId xmlns:a16="http://schemas.microsoft.com/office/drawing/2014/main" id="{CCF629E6-8D40-D61D-8E75-E7B2786F16D6}"/>
              </a:ext>
            </a:extLst>
          </p:cNvPr>
          <p:cNvSpPr/>
          <p:nvPr/>
        </p:nvSpPr>
        <p:spPr>
          <a:xfrm>
            <a:off x="4627734" y="4119227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I-MSPU</a:t>
            </a:r>
          </a:p>
        </p:txBody>
      </p:sp>
      <p:sp>
        <p:nvSpPr>
          <p:cNvPr id="13" name="Rounded Rectangle 22">
            <a:extLst>
              <a:ext uri="{FF2B5EF4-FFF2-40B4-BE49-F238E27FC236}">
                <a16:creationId xmlns:a16="http://schemas.microsoft.com/office/drawing/2014/main" id="{D92324A4-24E1-0E70-58D7-F70B0C1AC47E}"/>
              </a:ext>
            </a:extLst>
          </p:cNvPr>
          <p:cNvSpPr/>
          <p:nvPr/>
        </p:nvSpPr>
        <p:spPr>
          <a:xfrm>
            <a:off x="4849277" y="4513040"/>
            <a:ext cx="953292" cy="2875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2">
                <a:lumMod val="5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/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ounded Rectangle 33">
            <a:extLst>
              <a:ext uri="{FF2B5EF4-FFF2-40B4-BE49-F238E27FC236}">
                <a16:creationId xmlns:a16="http://schemas.microsoft.com/office/drawing/2014/main" id="{E7546703-6519-5FC6-3DEF-6F23D9AF3530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/>
          </a:solidFill>
          <a:ln w="9525">
            <a:solidFill>
              <a:srgbClr val="964AFF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sp>
        <p:nvSpPr>
          <p:cNvPr id="21" name="Rounded Rectangle 33">
            <a:extLst>
              <a:ext uri="{FF2B5EF4-FFF2-40B4-BE49-F238E27FC236}">
                <a16:creationId xmlns:a16="http://schemas.microsoft.com/office/drawing/2014/main" id="{6FB783AD-326A-EB0B-5D26-B4F070EBBF23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23" name="Rounded Rectangle 33">
            <a:extLst>
              <a:ext uri="{FF2B5EF4-FFF2-40B4-BE49-F238E27FC236}">
                <a16:creationId xmlns:a16="http://schemas.microsoft.com/office/drawing/2014/main" id="{FD9AF2F4-453F-86F6-CF8E-36CE4796563D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25" name="Rounded Rectangle 32">
            <a:extLst>
              <a:ext uri="{FF2B5EF4-FFF2-40B4-BE49-F238E27FC236}">
                <a16:creationId xmlns:a16="http://schemas.microsoft.com/office/drawing/2014/main" id="{8C54C623-A741-2749-E61B-3781D887BCD9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27" name="Rounded Rectangle 32">
            <a:extLst>
              <a:ext uri="{FF2B5EF4-FFF2-40B4-BE49-F238E27FC236}">
                <a16:creationId xmlns:a16="http://schemas.microsoft.com/office/drawing/2014/main" id="{E03497E7-3125-E7F4-59DF-F9BBC30A2F29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CC9CB27-7CCB-D5F3-2DB4-0523E5694D4D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37" name="Rounded Rectangle 32">
            <a:extLst>
              <a:ext uri="{FF2B5EF4-FFF2-40B4-BE49-F238E27FC236}">
                <a16:creationId xmlns:a16="http://schemas.microsoft.com/office/drawing/2014/main" id="{91AC4CCF-536F-2FAA-2A46-B3F4BA0D1596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sp>
        <p:nvSpPr>
          <p:cNvPr id="46" name="Left-right Arrow 26">
            <a:extLst>
              <a:ext uri="{FF2B5EF4-FFF2-40B4-BE49-F238E27FC236}">
                <a16:creationId xmlns:a16="http://schemas.microsoft.com/office/drawing/2014/main" id="{B0C43DF8-DD14-53C5-F7E9-7D465FFF584D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 w="9525">
            <a:solidFill>
              <a:schemeClr val="accent2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49" name="Left-right Arrow 26">
            <a:extLst>
              <a:ext uri="{FF2B5EF4-FFF2-40B4-BE49-F238E27FC236}">
                <a16:creationId xmlns:a16="http://schemas.microsoft.com/office/drawing/2014/main" id="{E483181D-AFAE-AD09-0888-1DFC6EA1FDE1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9525">
            <a:solidFill>
              <a:schemeClr val="accent1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0" name="Straight Arrow Connector 40">
            <a:extLst>
              <a:ext uri="{FF2B5EF4-FFF2-40B4-BE49-F238E27FC236}">
                <a16:creationId xmlns:a16="http://schemas.microsoft.com/office/drawing/2014/main" id="{1A60B12C-3B25-3F5A-E524-19AC2A8CA0CD}"/>
              </a:ext>
            </a:extLst>
          </p:cNvPr>
          <p:cNvCxnSpPr>
            <a:cxnSpLocks/>
            <a:stCxn id="53" idx="2"/>
            <a:endCxn id="54" idx="4"/>
          </p:cNvCxnSpPr>
          <p:nvPr/>
        </p:nvCxnSpPr>
        <p:spPr>
          <a:xfrm>
            <a:off x="229291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41">
            <a:extLst>
              <a:ext uri="{FF2B5EF4-FFF2-40B4-BE49-F238E27FC236}">
                <a16:creationId xmlns:a16="http://schemas.microsoft.com/office/drawing/2014/main" id="{8329E5CD-D4CD-5C8D-C77F-8E5EF25DED4E}"/>
              </a:ext>
            </a:extLst>
          </p:cNvPr>
          <p:cNvSpPr/>
          <p:nvPr/>
        </p:nvSpPr>
        <p:spPr>
          <a:xfrm>
            <a:off x="225694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4" name="Oval 85">
            <a:extLst>
              <a:ext uri="{FF2B5EF4-FFF2-40B4-BE49-F238E27FC236}">
                <a16:creationId xmlns:a16="http://schemas.microsoft.com/office/drawing/2014/main" id="{22ECEF43-F606-1B47-28FF-CBD6F3AC87DC}"/>
              </a:ext>
            </a:extLst>
          </p:cNvPr>
          <p:cNvSpPr/>
          <p:nvPr/>
        </p:nvSpPr>
        <p:spPr>
          <a:xfrm rot="10800000">
            <a:off x="225694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7" name="Straight Arrow Connector 106">
            <a:extLst>
              <a:ext uri="{FF2B5EF4-FFF2-40B4-BE49-F238E27FC236}">
                <a16:creationId xmlns:a16="http://schemas.microsoft.com/office/drawing/2014/main" id="{17B955C6-7FE3-3AA6-2F45-EAA7B495AB38}"/>
              </a:ext>
            </a:extLst>
          </p:cNvPr>
          <p:cNvCxnSpPr>
            <a:cxnSpLocks/>
            <a:stCxn id="58" idx="2"/>
            <a:endCxn id="60" idx="4"/>
          </p:cNvCxnSpPr>
          <p:nvPr/>
        </p:nvCxnSpPr>
        <p:spPr>
          <a:xfrm>
            <a:off x="3431613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107">
            <a:extLst>
              <a:ext uri="{FF2B5EF4-FFF2-40B4-BE49-F238E27FC236}">
                <a16:creationId xmlns:a16="http://schemas.microsoft.com/office/drawing/2014/main" id="{E43D61E1-9B45-65F7-D777-2B5AC9FD6BD0}"/>
              </a:ext>
            </a:extLst>
          </p:cNvPr>
          <p:cNvSpPr/>
          <p:nvPr/>
        </p:nvSpPr>
        <p:spPr>
          <a:xfrm>
            <a:off x="3395645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108">
            <a:extLst>
              <a:ext uri="{FF2B5EF4-FFF2-40B4-BE49-F238E27FC236}">
                <a16:creationId xmlns:a16="http://schemas.microsoft.com/office/drawing/2014/main" id="{FD1B87FA-8E90-BA3E-0B7D-53B3F2E7628B}"/>
              </a:ext>
            </a:extLst>
          </p:cNvPr>
          <p:cNvSpPr/>
          <p:nvPr/>
        </p:nvSpPr>
        <p:spPr>
          <a:xfrm rot="10800000">
            <a:off x="3395645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1" name="Straight Arrow Connector 110">
            <a:extLst>
              <a:ext uri="{FF2B5EF4-FFF2-40B4-BE49-F238E27FC236}">
                <a16:creationId xmlns:a16="http://schemas.microsoft.com/office/drawing/2014/main" id="{10F7E914-46A0-D4C5-D1CB-A63C159155CE}"/>
              </a:ext>
            </a:extLst>
          </p:cNvPr>
          <p:cNvCxnSpPr>
            <a:cxnSpLocks/>
            <a:stCxn id="62" idx="2"/>
            <a:endCxn id="64" idx="4"/>
          </p:cNvCxnSpPr>
          <p:nvPr/>
        </p:nvCxnSpPr>
        <p:spPr>
          <a:xfrm>
            <a:off x="5017129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111">
            <a:extLst>
              <a:ext uri="{FF2B5EF4-FFF2-40B4-BE49-F238E27FC236}">
                <a16:creationId xmlns:a16="http://schemas.microsoft.com/office/drawing/2014/main" id="{ABE73885-81A1-36E7-0FE4-4F5748AF3F92}"/>
              </a:ext>
            </a:extLst>
          </p:cNvPr>
          <p:cNvSpPr/>
          <p:nvPr/>
        </p:nvSpPr>
        <p:spPr>
          <a:xfrm>
            <a:off x="4981161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4" name="Oval 112">
            <a:extLst>
              <a:ext uri="{FF2B5EF4-FFF2-40B4-BE49-F238E27FC236}">
                <a16:creationId xmlns:a16="http://schemas.microsoft.com/office/drawing/2014/main" id="{567D8B8C-6179-E41D-97E9-5BB07F14A121}"/>
              </a:ext>
            </a:extLst>
          </p:cNvPr>
          <p:cNvSpPr/>
          <p:nvPr/>
        </p:nvSpPr>
        <p:spPr>
          <a:xfrm rot="10800000">
            <a:off x="4981161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7" name="Straight Arrow Connector 114">
            <a:extLst>
              <a:ext uri="{FF2B5EF4-FFF2-40B4-BE49-F238E27FC236}">
                <a16:creationId xmlns:a16="http://schemas.microsoft.com/office/drawing/2014/main" id="{4C0F7009-A6CA-A6E5-4E45-A92700E7D6B9}"/>
              </a:ext>
            </a:extLst>
          </p:cNvPr>
          <p:cNvCxnSpPr>
            <a:cxnSpLocks/>
            <a:stCxn id="68" idx="2"/>
            <a:endCxn id="69" idx="4"/>
          </p:cNvCxnSpPr>
          <p:nvPr/>
        </p:nvCxnSpPr>
        <p:spPr>
          <a:xfrm>
            <a:off x="538134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115">
            <a:extLst>
              <a:ext uri="{FF2B5EF4-FFF2-40B4-BE49-F238E27FC236}">
                <a16:creationId xmlns:a16="http://schemas.microsoft.com/office/drawing/2014/main" id="{C288119E-C53F-D602-7686-9DBA1270875A}"/>
              </a:ext>
            </a:extLst>
          </p:cNvPr>
          <p:cNvSpPr/>
          <p:nvPr/>
        </p:nvSpPr>
        <p:spPr>
          <a:xfrm>
            <a:off x="534537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9" name="Oval 116">
            <a:extLst>
              <a:ext uri="{FF2B5EF4-FFF2-40B4-BE49-F238E27FC236}">
                <a16:creationId xmlns:a16="http://schemas.microsoft.com/office/drawing/2014/main" id="{C29DC79C-C90B-C7E9-2E37-A9BE33A677D3}"/>
              </a:ext>
            </a:extLst>
          </p:cNvPr>
          <p:cNvSpPr/>
          <p:nvPr/>
        </p:nvSpPr>
        <p:spPr>
          <a:xfrm rot="10800000">
            <a:off x="534537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0" name="Straight Arrow Connector 125">
            <a:extLst>
              <a:ext uri="{FF2B5EF4-FFF2-40B4-BE49-F238E27FC236}">
                <a16:creationId xmlns:a16="http://schemas.microsoft.com/office/drawing/2014/main" id="{8CBC3F33-D148-70DC-D52B-C0C2AE1A432D}"/>
              </a:ext>
            </a:extLst>
          </p:cNvPr>
          <p:cNvCxnSpPr>
            <a:cxnSpLocks/>
            <a:stCxn id="71" idx="2"/>
            <a:endCxn id="72" idx="4"/>
          </p:cNvCxnSpPr>
          <p:nvPr/>
        </p:nvCxnSpPr>
        <p:spPr>
          <a:xfrm>
            <a:off x="2290678" y="3802357"/>
            <a:ext cx="1482" cy="471168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126">
            <a:extLst>
              <a:ext uri="{FF2B5EF4-FFF2-40B4-BE49-F238E27FC236}">
                <a16:creationId xmlns:a16="http://schemas.microsoft.com/office/drawing/2014/main" id="{602FCD46-3887-FBA7-1B58-7E5CE80D4FA2}"/>
              </a:ext>
            </a:extLst>
          </p:cNvPr>
          <p:cNvSpPr/>
          <p:nvPr/>
        </p:nvSpPr>
        <p:spPr>
          <a:xfrm>
            <a:off x="2254711" y="3730422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2" name="Oval 127">
            <a:extLst>
              <a:ext uri="{FF2B5EF4-FFF2-40B4-BE49-F238E27FC236}">
                <a16:creationId xmlns:a16="http://schemas.microsoft.com/office/drawing/2014/main" id="{8E891596-3548-502D-3083-6A101D7D18AA}"/>
              </a:ext>
            </a:extLst>
          </p:cNvPr>
          <p:cNvSpPr/>
          <p:nvPr/>
        </p:nvSpPr>
        <p:spPr>
          <a:xfrm rot="10800000">
            <a:off x="2256193" y="4273525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3" name="Straight Arrow Connector 141">
            <a:extLst>
              <a:ext uri="{FF2B5EF4-FFF2-40B4-BE49-F238E27FC236}">
                <a16:creationId xmlns:a16="http://schemas.microsoft.com/office/drawing/2014/main" id="{0B9467A6-E123-5926-963E-D9EBBB5A8FBA}"/>
              </a:ext>
            </a:extLst>
          </p:cNvPr>
          <p:cNvCxnSpPr>
            <a:cxnSpLocks/>
            <a:stCxn id="74" idx="2"/>
            <a:endCxn id="75" idx="4"/>
          </p:cNvCxnSpPr>
          <p:nvPr/>
        </p:nvCxnSpPr>
        <p:spPr>
          <a:xfrm>
            <a:off x="5210637" y="3800710"/>
            <a:ext cx="3685" cy="282550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142">
            <a:extLst>
              <a:ext uri="{FF2B5EF4-FFF2-40B4-BE49-F238E27FC236}">
                <a16:creationId xmlns:a16="http://schemas.microsoft.com/office/drawing/2014/main" id="{C4A51170-0364-7F67-63D2-EEF79443C52A}"/>
              </a:ext>
            </a:extLst>
          </p:cNvPr>
          <p:cNvSpPr/>
          <p:nvPr/>
        </p:nvSpPr>
        <p:spPr>
          <a:xfrm>
            <a:off x="5174670" y="3728775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5" name="Oval 143">
            <a:extLst>
              <a:ext uri="{FF2B5EF4-FFF2-40B4-BE49-F238E27FC236}">
                <a16:creationId xmlns:a16="http://schemas.microsoft.com/office/drawing/2014/main" id="{C4DAD764-435E-316F-C98D-2EBBA5F813F2}"/>
              </a:ext>
            </a:extLst>
          </p:cNvPr>
          <p:cNvSpPr/>
          <p:nvPr/>
        </p:nvSpPr>
        <p:spPr>
          <a:xfrm rot="10800000">
            <a:off x="5178355" y="408326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6" name="Straight Arrow Connector 148">
            <a:extLst>
              <a:ext uri="{FF2B5EF4-FFF2-40B4-BE49-F238E27FC236}">
                <a16:creationId xmlns:a16="http://schemas.microsoft.com/office/drawing/2014/main" id="{EF16E5DC-DA36-AE52-9592-2905BFD74E96}"/>
              </a:ext>
            </a:extLst>
          </p:cNvPr>
          <p:cNvCxnSpPr>
            <a:cxnSpLocks/>
            <a:stCxn id="77" idx="2"/>
            <a:endCxn id="78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49">
            <a:extLst>
              <a:ext uri="{FF2B5EF4-FFF2-40B4-BE49-F238E27FC236}">
                <a16:creationId xmlns:a16="http://schemas.microsoft.com/office/drawing/2014/main" id="{260E8DC9-31FD-4A6B-BE54-E656758EF681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8" name="Oval 150">
            <a:extLst>
              <a:ext uri="{FF2B5EF4-FFF2-40B4-BE49-F238E27FC236}">
                <a16:creationId xmlns:a16="http://schemas.microsoft.com/office/drawing/2014/main" id="{1B33A811-7A27-0408-C424-DE19E15B7AE8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9" name="Straight Arrow Connector 155">
            <a:extLst>
              <a:ext uri="{FF2B5EF4-FFF2-40B4-BE49-F238E27FC236}">
                <a16:creationId xmlns:a16="http://schemas.microsoft.com/office/drawing/2014/main" id="{379CFFA5-9CEB-AE44-15B8-E5FBB3DF0B07}"/>
              </a:ext>
            </a:extLst>
          </p:cNvPr>
          <p:cNvCxnSpPr>
            <a:cxnSpLocks/>
            <a:stCxn id="80" idx="2"/>
            <a:endCxn id="81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156">
            <a:extLst>
              <a:ext uri="{FF2B5EF4-FFF2-40B4-BE49-F238E27FC236}">
                <a16:creationId xmlns:a16="http://schemas.microsoft.com/office/drawing/2014/main" id="{35C4124B-FBED-3362-308B-50DD30CFEB8B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1" name="Oval 157">
            <a:extLst>
              <a:ext uri="{FF2B5EF4-FFF2-40B4-BE49-F238E27FC236}">
                <a16:creationId xmlns:a16="http://schemas.microsoft.com/office/drawing/2014/main" id="{F329E63F-788D-4B7E-DFF4-1587E837CC21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2" name="Straight Arrow Connector 160">
            <a:extLst>
              <a:ext uri="{FF2B5EF4-FFF2-40B4-BE49-F238E27FC236}">
                <a16:creationId xmlns:a16="http://schemas.microsoft.com/office/drawing/2014/main" id="{86D0CA04-2BA7-197F-3C1A-2261DC6F103E}"/>
              </a:ext>
            </a:extLst>
          </p:cNvPr>
          <p:cNvCxnSpPr>
            <a:cxnSpLocks/>
            <a:stCxn id="83" idx="2"/>
            <a:endCxn id="84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161">
            <a:extLst>
              <a:ext uri="{FF2B5EF4-FFF2-40B4-BE49-F238E27FC236}">
                <a16:creationId xmlns:a16="http://schemas.microsoft.com/office/drawing/2014/main" id="{219376F1-D6BC-732A-DAFB-D12A149E2F19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4" name="Oval 162">
            <a:extLst>
              <a:ext uri="{FF2B5EF4-FFF2-40B4-BE49-F238E27FC236}">
                <a16:creationId xmlns:a16="http://schemas.microsoft.com/office/drawing/2014/main" id="{2BC7BD6D-95E9-0498-DF47-40DE1574ABF1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5" name="Rounded Rectangle 32">
            <a:extLst>
              <a:ext uri="{FF2B5EF4-FFF2-40B4-BE49-F238E27FC236}">
                <a16:creationId xmlns:a16="http://schemas.microsoft.com/office/drawing/2014/main" id="{B2AC1F41-3855-1024-66AF-02A873A1CC96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87" name="Straight Arrow Connector 170">
            <a:extLst>
              <a:ext uri="{FF2B5EF4-FFF2-40B4-BE49-F238E27FC236}">
                <a16:creationId xmlns:a16="http://schemas.microsoft.com/office/drawing/2014/main" id="{36FA76F4-90B5-D612-313A-55415D603D51}"/>
              </a:ext>
            </a:extLst>
          </p:cNvPr>
          <p:cNvCxnSpPr>
            <a:cxnSpLocks/>
            <a:stCxn id="88" idx="2"/>
            <a:endCxn id="89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171">
            <a:extLst>
              <a:ext uri="{FF2B5EF4-FFF2-40B4-BE49-F238E27FC236}">
                <a16:creationId xmlns:a16="http://schemas.microsoft.com/office/drawing/2014/main" id="{86C76FC3-7D03-3DD8-2A1B-22DBA6F2C695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9" name="Oval 172">
            <a:extLst>
              <a:ext uri="{FF2B5EF4-FFF2-40B4-BE49-F238E27FC236}">
                <a16:creationId xmlns:a16="http://schemas.microsoft.com/office/drawing/2014/main" id="{7F65FEB4-E0B4-9BE0-CE24-F606554FDD3C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0" name="Straight Arrow Connector 174">
            <a:extLst>
              <a:ext uri="{FF2B5EF4-FFF2-40B4-BE49-F238E27FC236}">
                <a16:creationId xmlns:a16="http://schemas.microsoft.com/office/drawing/2014/main" id="{2FFD91CD-4552-77E2-E10A-456CCCEDE6AB}"/>
              </a:ext>
            </a:extLst>
          </p:cNvPr>
          <p:cNvCxnSpPr>
            <a:cxnSpLocks/>
            <a:stCxn id="91" idx="2"/>
            <a:endCxn id="93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75">
            <a:extLst>
              <a:ext uri="{FF2B5EF4-FFF2-40B4-BE49-F238E27FC236}">
                <a16:creationId xmlns:a16="http://schemas.microsoft.com/office/drawing/2014/main" id="{157061E4-E507-A166-D554-1182427F4E7A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Oval 176">
            <a:extLst>
              <a:ext uri="{FF2B5EF4-FFF2-40B4-BE49-F238E27FC236}">
                <a16:creationId xmlns:a16="http://schemas.microsoft.com/office/drawing/2014/main" id="{83962837-6778-D933-9612-C726FBC6C1D1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4" name="Straight Arrow Connector 178">
            <a:extLst>
              <a:ext uri="{FF2B5EF4-FFF2-40B4-BE49-F238E27FC236}">
                <a16:creationId xmlns:a16="http://schemas.microsoft.com/office/drawing/2014/main" id="{8A7B8E5C-4378-E577-4374-274CD1D9ABEF}"/>
              </a:ext>
            </a:extLst>
          </p:cNvPr>
          <p:cNvCxnSpPr>
            <a:cxnSpLocks/>
            <a:stCxn id="95" idx="2"/>
            <a:endCxn id="96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179">
            <a:extLst>
              <a:ext uri="{FF2B5EF4-FFF2-40B4-BE49-F238E27FC236}">
                <a16:creationId xmlns:a16="http://schemas.microsoft.com/office/drawing/2014/main" id="{AD3EDAE2-E9F9-46D5-A038-19D2C5F44DFD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6" name="Oval 180">
            <a:extLst>
              <a:ext uri="{FF2B5EF4-FFF2-40B4-BE49-F238E27FC236}">
                <a16:creationId xmlns:a16="http://schemas.microsoft.com/office/drawing/2014/main" id="{03B14B75-E8FD-4353-B2C1-F913F80EC6C8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7" name="Straight Arrow Connector 182">
            <a:extLst>
              <a:ext uri="{FF2B5EF4-FFF2-40B4-BE49-F238E27FC236}">
                <a16:creationId xmlns:a16="http://schemas.microsoft.com/office/drawing/2014/main" id="{4491EED4-A283-736D-FBBA-BDB56AF6F9BD}"/>
              </a:ext>
            </a:extLst>
          </p:cNvPr>
          <p:cNvCxnSpPr>
            <a:cxnSpLocks/>
            <a:stCxn id="98" idx="2"/>
            <a:endCxn id="99" idx="2"/>
          </p:cNvCxnSpPr>
          <p:nvPr/>
        </p:nvCxnSpPr>
        <p:spPr>
          <a:xfrm rot="5400000">
            <a:off x="6207585" y="3648467"/>
            <a:ext cx="731690" cy="1026699"/>
          </a:xfrm>
          <a:prstGeom prst="bentConnector2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183">
            <a:extLst>
              <a:ext uri="{FF2B5EF4-FFF2-40B4-BE49-F238E27FC236}">
                <a16:creationId xmlns:a16="http://schemas.microsoft.com/office/drawing/2014/main" id="{0AC7A431-CB9F-A6E8-D898-75B2692FAD45}"/>
              </a:ext>
            </a:extLst>
          </p:cNvPr>
          <p:cNvSpPr/>
          <p:nvPr/>
        </p:nvSpPr>
        <p:spPr>
          <a:xfrm>
            <a:off x="7050811" y="3724037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9" name="Oval 184">
            <a:extLst>
              <a:ext uri="{FF2B5EF4-FFF2-40B4-BE49-F238E27FC236}">
                <a16:creationId xmlns:a16="http://schemas.microsoft.com/office/drawing/2014/main" id="{24DC1FB2-BE36-0316-7F8F-338C3A195A5A}"/>
              </a:ext>
            </a:extLst>
          </p:cNvPr>
          <p:cNvSpPr/>
          <p:nvPr/>
        </p:nvSpPr>
        <p:spPr>
          <a:xfrm rot="10800000">
            <a:off x="5988145" y="4491694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00" name="Straight Arrow Connector 182">
            <a:extLst>
              <a:ext uri="{FF2B5EF4-FFF2-40B4-BE49-F238E27FC236}">
                <a16:creationId xmlns:a16="http://schemas.microsoft.com/office/drawing/2014/main" id="{7C4AD1C7-8948-AC8A-F205-ADDB3EDE4063}"/>
              </a:ext>
            </a:extLst>
          </p:cNvPr>
          <p:cNvCxnSpPr>
            <a:cxnSpLocks/>
            <a:stCxn id="101" idx="2"/>
            <a:endCxn id="102" idx="2"/>
          </p:cNvCxnSpPr>
          <p:nvPr/>
        </p:nvCxnSpPr>
        <p:spPr>
          <a:xfrm rot="5400000">
            <a:off x="5372303" y="3023590"/>
            <a:ext cx="1308128" cy="2844745"/>
          </a:xfrm>
          <a:prstGeom prst="bentConnector2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90">
            <a:extLst>
              <a:ext uri="{FF2B5EF4-FFF2-40B4-BE49-F238E27FC236}">
                <a16:creationId xmlns:a16="http://schemas.microsoft.com/office/drawing/2014/main" id="{FE0199B0-5939-7747-AB91-62150C904437}"/>
              </a:ext>
            </a:extLst>
          </p:cNvPr>
          <p:cNvSpPr/>
          <p:nvPr/>
        </p:nvSpPr>
        <p:spPr>
          <a:xfrm>
            <a:off x="7412771" y="371996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02" name="Oval 191">
            <a:extLst>
              <a:ext uri="{FF2B5EF4-FFF2-40B4-BE49-F238E27FC236}">
                <a16:creationId xmlns:a16="http://schemas.microsoft.com/office/drawing/2014/main" id="{4B0B65A8-A833-0904-2077-C44D4A10224B}"/>
              </a:ext>
            </a:extLst>
          </p:cNvPr>
          <p:cNvSpPr/>
          <p:nvPr/>
        </p:nvSpPr>
        <p:spPr>
          <a:xfrm rot="10800000">
            <a:off x="4532059" y="5064059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03" name="Straight Arrow Connector 136">
            <a:extLst>
              <a:ext uri="{FF2B5EF4-FFF2-40B4-BE49-F238E27FC236}">
                <a16:creationId xmlns:a16="http://schemas.microsoft.com/office/drawing/2014/main" id="{7572814A-DE1F-B8AF-0694-6E482297F1C3}"/>
              </a:ext>
            </a:extLst>
          </p:cNvPr>
          <p:cNvCxnSpPr>
            <a:cxnSpLocks/>
            <a:stCxn id="104" idx="2"/>
            <a:endCxn id="105" idx="4"/>
          </p:cNvCxnSpPr>
          <p:nvPr/>
        </p:nvCxnSpPr>
        <p:spPr>
          <a:xfrm>
            <a:off x="3677147" y="3797779"/>
            <a:ext cx="654" cy="836828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37">
            <a:extLst>
              <a:ext uri="{FF2B5EF4-FFF2-40B4-BE49-F238E27FC236}">
                <a16:creationId xmlns:a16="http://schemas.microsoft.com/office/drawing/2014/main" id="{B60ED540-B83D-7C33-1AD2-9807211E2B11}"/>
              </a:ext>
            </a:extLst>
          </p:cNvPr>
          <p:cNvSpPr/>
          <p:nvPr/>
        </p:nvSpPr>
        <p:spPr>
          <a:xfrm>
            <a:off x="3641180" y="372584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05" name="Oval 138">
            <a:extLst>
              <a:ext uri="{FF2B5EF4-FFF2-40B4-BE49-F238E27FC236}">
                <a16:creationId xmlns:a16="http://schemas.microsoft.com/office/drawing/2014/main" id="{4B74603F-2B89-DFE0-F94F-27387AC4EB5E}"/>
              </a:ext>
            </a:extLst>
          </p:cNvPr>
          <p:cNvSpPr/>
          <p:nvPr/>
        </p:nvSpPr>
        <p:spPr>
          <a:xfrm rot="10800000">
            <a:off x="3641834" y="4634606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18" name="Straight Arrow Connector 207">
            <a:extLst>
              <a:ext uri="{FF2B5EF4-FFF2-40B4-BE49-F238E27FC236}">
                <a16:creationId xmlns:a16="http://schemas.microsoft.com/office/drawing/2014/main" id="{764E2CB2-6C76-14BF-F841-A701FF47B2B7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208">
            <a:extLst>
              <a:ext uri="{FF2B5EF4-FFF2-40B4-BE49-F238E27FC236}">
                <a16:creationId xmlns:a16="http://schemas.microsoft.com/office/drawing/2014/main" id="{6573E37B-B38F-522F-1476-0EE20E85A50C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216">
            <a:extLst>
              <a:ext uri="{FF2B5EF4-FFF2-40B4-BE49-F238E27FC236}">
                <a16:creationId xmlns:a16="http://schemas.microsoft.com/office/drawing/2014/main" id="{EE03518F-C0BB-75E3-D68A-425B3C7F5011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217">
            <a:extLst>
              <a:ext uri="{FF2B5EF4-FFF2-40B4-BE49-F238E27FC236}">
                <a16:creationId xmlns:a16="http://schemas.microsoft.com/office/drawing/2014/main" id="{A8F2ED5F-78D0-8272-F577-4C85F2CE5BB6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218">
            <a:extLst>
              <a:ext uri="{FF2B5EF4-FFF2-40B4-BE49-F238E27FC236}">
                <a16:creationId xmlns:a16="http://schemas.microsoft.com/office/drawing/2014/main" id="{887BCBC8-9E07-F7F5-A741-816525A1C638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219">
            <a:extLst>
              <a:ext uri="{FF2B5EF4-FFF2-40B4-BE49-F238E27FC236}">
                <a16:creationId xmlns:a16="http://schemas.microsoft.com/office/drawing/2014/main" id="{3933F9FE-2603-0D7C-A933-AB9615D73FC1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220">
            <a:extLst>
              <a:ext uri="{FF2B5EF4-FFF2-40B4-BE49-F238E27FC236}">
                <a16:creationId xmlns:a16="http://schemas.microsoft.com/office/drawing/2014/main" id="{FE4433AF-2DF9-A8AD-42B0-217E4E5829FF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221">
            <a:extLst>
              <a:ext uri="{FF2B5EF4-FFF2-40B4-BE49-F238E27FC236}">
                <a16:creationId xmlns:a16="http://schemas.microsoft.com/office/drawing/2014/main" id="{FBABCF8A-5C72-D1DF-A85F-882ACAB4B831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ttangolo con angoli arrotondati 210">
            <a:extLst>
              <a:ext uri="{FF2B5EF4-FFF2-40B4-BE49-F238E27FC236}">
                <a16:creationId xmlns:a16="http://schemas.microsoft.com/office/drawing/2014/main" id="{DD721C6D-1B31-406D-EE7E-8B1956C731B1}"/>
              </a:ext>
            </a:extLst>
          </p:cNvPr>
          <p:cNvSpPr/>
          <p:nvPr/>
        </p:nvSpPr>
        <p:spPr>
          <a:xfrm>
            <a:off x="6607015" y="3405435"/>
            <a:ext cx="5445688" cy="2590594"/>
          </a:xfrm>
          <a:prstGeom prst="roundRect">
            <a:avLst>
              <a:gd name="adj" fmla="val 5237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  <a:latin typeface="Abadi" panose="020B0604020104020204" pitchFamily="34" charset="0"/>
              </a:rPr>
              <a:t>Hardwired bootloader loads the memories through the UART</a:t>
            </a:r>
            <a:br>
              <a:rPr lang="en-GB" sz="1800" dirty="0">
                <a:solidFill>
                  <a:schemeClr val="tx2"/>
                </a:solidFill>
                <a:latin typeface="Abadi" panose="020B0604020104020204" pitchFamily="34" charset="0"/>
              </a:rPr>
            </a:br>
            <a:endParaRPr lang="en-GB" sz="18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Abadi" panose="020B0604020104020204" pitchFamily="34" charset="0"/>
              </a:rPr>
              <a:t>Memory Scrubbing and Protection Unit (MSPU) </a:t>
            </a:r>
            <a:br>
              <a:rPr lang="en-US" sz="1800" dirty="0">
                <a:solidFill>
                  <a:schemeClr val="tx2"/>
                </a:solidFill>
                <a:latin typeface="Abadi" panose="020B0604020104020204" pitchFamily="34" charset="0"/>
              </a:rPr>
            </a:br>
            <a:r>
              <a:rPr lang="en-US" sz="1800" dirty="0">
                <a:solidFill>
                  <a:schemeClr val="tx2"/>
                </a:solidFill>
                <a:latin typeface="Abadi" panose="020B0604020104020204" pitchFamily="34" charset="0"/>
              </a:rPr>
              <a:t>for instruction and data: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badi" panose="020B0604020104020204" pitchFamily="34" charset="0"/>
              </a:rPr>
              <a:t>Dual port foundry SRAM (2x 32 kB blocks)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badi" panose="020B0604020104020204" pitchFamily="34" charset="0"/>
              </a:rPr>
              <a:t>Physical bit interleaving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badi" panose="020B0604020104020204" pitchFamily="34" charset="0"/>
              </a:rPr>
              <a:t>ECC and SECDED: Hamming(13,8) at byte-level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Abadi" panose="020B0604020104020204" pitchFamily="34" charset="0"/>
              </a:rPr>
              <a:t>Periodic scrubbing with configurable period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98A237E3-8990-66D2-C250-6FF510586BB7}"/>
              </a:ext>
            </a:extLst>
          </p:cNvPr>
          <p:cNvCxnSpPr>
            <a:cxnSpLocks/>
          </p:cNvCxnSpPr>
          <p:nvPr/>
        </p:nvCxnSpPr>
        <p:spPr>
          <a:xfrm flipH="1">
            <a:off x="6096000" y="3988468"/>
            <a:ext cx="499180" cy="166728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816838"/>
      </p:ext>
    </p:extLst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id="{40710D76-FD05-8ECA-A3B0-174708DCAC3B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76739F43-5957-55C5-A826-6FE6E1CE8D23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>
            <a:solidFill>
              <a:schemeClr val="accent3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0B505FEF-54A4-367C-5182-BFCFAEF88BCA}"/>
              </a:ext>
            </a:extLst>
          </p:cNvPr>
          <p:cNvSpPr/>
          <p:nvPr/>
        </p:nvSpPr>
        <p:spPr>
          <a:xfrm>
            <a:off x="4939064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29">
            <a:extLst>
              <a:ext uri="{FF2B5EF4-FFF2-40B4-BE49-F238E27FC236}">
                <a16:creationId xmlns:a16="http://schemas.microsoft.com/office/drawing/2014/main" id="{926917ED-5ED5-8437-B2CD-1D26357488A0}"/>
              </a:ext>
            </a:extLst>
          </p:cNvPr>
          <p:cNvSpPr/>
          <p:nvPr/>
        </p:nvSpPr>
        <p:spPr>
          <a:xfrm>
            <a:off x="5309604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34">
            <a:extLst>
              <a:ext uri="{FF2B5EF4-FFF2-40B4-BE49-F238E27FC236}">
                <a16:creationId xmlns:a16="http://schemas.microsoft.com/office/drawing/2014/main" id="{4E40A68A-97AA-71BA-B156-EAAE87B0B041}"/>
              </a:ext>
            </a:extLst>
          </p:cNvPr>
          <p:cNvSpPr/>
          <p:nvPr/>
        </p:nvSpPr>
        <p:spPr>
          <a:xfrm>
            <a:off x="3052290" y="349657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ounded Rectangle 33">
            <a:extLst>
              <a:ext uri="{FF2B5EF4-FFF2-40B4-BE49-F238E27FC236}">
                <a16:creationId xmlns:a16="http://schemas.microsoft.com/office/drawing/2014/main" id="{70A4BDAF-2894-FC65-D217-42C3C62210E4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17" name="Rectangle 38">
            <a:extLst>
              <a:ext uri="{FF2B5EF4-FFF2-40B4-BE49-F238E27FC236}">
                <a16:creationId xmlns:a16="http://schemas.microsoft.com/office/drawing/2014/main" id="{665FFEDA-095B-A8F6-3D41-7A17DAFB55BD}"/>
              </a:ext>
            </a:extLst>
          </p:cNvPr>
          <p:cNvSpPr/>
          <p:nvPr/>
        </p:nvSpPr>
        <p:spPr>
          <a:xfrm>
            <a:off x="3421538" y="3492362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Rounded Rectangle 33">
            <a:extLst>
              <a:ext uri="{FF2B5EF4-FFF2-40B4-BE49-F238E27FC236}">
                <a16:creationId xmlns:a16="http://schemas.microsoft.com/office/drawing/2014/main" id="{BC28D6A4-6BC3-4297-51E4-C264BF3D9740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19" name="Rectangle 42">
            <a:extLst>
              <a:ext uri="{FF2B5EF4-FFF2-40B4-BE49-F238E27FC236}">
                <a16:creationId xmlns:a16="http://schemas.microsoft.com/office/drawing/2014/main" id="{1FB0C0DE-09D0-A84B-993F-79D062D70D60}"/>
              </a:ext>
            </a:extLst>
          </p:cNvPr>
          <p:cNvSpPr/>
          <p:nvPr/>
        </p:nvSpPr>
        <p:spPr>
          <a:xfrm>
            <a:off x="2233236" y="3492368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ounded Rectangle 32">
            <a:extLst>
              <a:ext uri="{FF2B5EF4-FFF2-40B4-BE49-F238E27FC236}">
                <a16:creationId xmlns:a16="http://schemas.microsoft.com/office/drawing/2014/main" id="{A1621DDE-15EB-2F8B-0E56-C5EE97DE0BCD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34" name="Left-right Arrow 26">
            <a:extLst>
              <a:ext uri="{FF2B5EF4-FFF2-40B4-BE49-F238E27FC236}">
                <a16:creationId xmlns:a16="http://schemas.microsoft.com/office/drawing/2014/main" id="{A27B8561-5AC3-C0AC-0BC9-D858857FCD9C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/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7" name="Straight Arrow Connector 40">
            <a:extLst>
              <a:ext uri="{FF2B5EF4-FFF2-40B4-BE49-F238E27FC236}">
                <a16:creationId xmlns:a16="http://schemas.microsoft.com/office/drawing/2014/main" id="{B56DBB9B-1E4B-4606-6684-7B4B89B9C86F}"/>
              </a:ext>
            </a:extLst>
          </p:cNvPr>
          <p:cNvCxnSpPr>
            <a:cxnSpLocks/>
            <a:stCxn id="38" idx="2"/>
            <a:endCxn id="45" idx="4"/>
          </p:cNvCxnSpPr>
          <p:nvPr/>
        </p:nvCxnSpPr>
        <p:spPr>
          <a:xfrm>
            <a:off x="2292917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41">
            <a:extLst>
              <a:ext uri="{FF2B5EF4-FFF2-40B4-BE49-F238E27FC236}">
                <a16:creationId xmlns:a16="http://schemas.microsoft.com/office/drawing/2014/main" id="{CE42955E-826F-CA1D-3B9B-D20D98334FE3}"/>
              </a:ext>
            </a:extLst>
          </p:cNvPr>
          <p:cNvSpPr/>
          <p:nvPr/>
        </p:nvSpPr>
        <p:spPr>
          <a:xfrm>
            <a:off x="225694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Oval 85">
            <a:extLst>
              <a:ext uri="{FF2B5EF4-FFF2-40B4-BE49-F238E27FC236}">
                <a16:creationId xmlns:a16="http://schemas.microsoft.com/office/drawing/2014/main" id="{48D374CF-21E6-D1AF-6190-6F6B00658BC9}"/>
              </a:ext>
            </a:extLst>
          </p:cNvPr>
          <p:cNvSpPr/>
          <p:nvPr/>
        </p:nvSpPr>
        <p:spPr>
          <a:xfrm rot="10800000">
            <a:off x="225694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46" name="Straight Arrow Connector 106">
            <a:extLst>
              <a:ext uri="{FF2B5EF4-FFF2-40B4-BE49-F238E27FC236}">
                <a16:creationId xmlns:a16="http://schemas.microsoft.com/office/drawing/2014/main" id="{348700EB-7871-85AC-473B-A8CCBA40616F}"/>
              </a:ext>
            </a:extLst>
          </p:cNvPr>
          <p:cNvCxnSpPr>
            <a:cxnSpLocks/>
            <a:stCxn id="49" idx="2"/>
            <a:endCxn id="50" idx="4"/>
          </p:cNvCxnSpPr>
          <p:nvPr/>
        </p:nvCxnSpPr>
        <p:spPr>
          <a:xfrm>
            <a:off x="3431613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107">
            <a:extLst>
              <a:ext uri="{FF2B5EF4-FFF2-40B4-BE49-F238E27FC236}">
                <a16:creationId xmlns:a16="http://schemas.microsoft.com/office/drawing/2014/main" id="{ECECB384-71B2-145B-BE63-0CD033313F46}"/>
              </a:ext>
            </a:extLst>
          </p:cNvPr>
          <p:cNvSpPr/>
          <p:nvPr/>
        </p:nvSpPr>
        <p:spPr>
          <a:xfrm>
            <a:off x="3395645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Oval 108">
            <a:extLst>
              <a:ext uri="{FF2B5EF4-FFF2-40B4-BE49-F238E27FC236}">
                <a16:creationId xmlns:a16="http://schemas.microsoft.com/office/drawing/2014/main" id="{D97F6901-A083-E69B-F434-D601CB831753}"/>
              </a:ext>
            </a:extLst>
          </p:cNvPr>
          <p:cNvSpPr/>
          <p:nvPr/>
        </p:nvSpPr>
        <p:spPr>
          <a:xfrm rot="10800000">
            <a:off x="3395645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Straight Arrow Connector 110">
            <a:extLst>
              <a:ext uri="{FF2B5EF4-FFF2-40B4-BE49-F238E27FC236}">
                <a16:creationId xmlns:a16="http://schemas.microsoft.com/office/drawing/2014/main" id="{FEA1ED0C-5CAE-04F1-8DB1-4791A125061A}"/>
              </a:ext>
            </a:extLst>
          </p:cNvPr>
          <p:cNvCxnSpPr>
            <a:cxnSpLocks/>
            <a:stCxn id="54" idx="2"/>
            <a:endCxn id="57" idx="4"/>
          </p:cNvCxnSpPr>
          <p:nvPr/>
        </p:nvCxnSpPr>
        <p:spPr>
          <a:xfrm>
            <a:off x="5017129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111">
            <a:extLst>
              <a:ext uri="{FF2B5EF4-FFF2-40B4-BE49-F238E27FC236}">
                <a16:creationId xmlns:a16="http://schemas.microsoft.com/office/drawing/2014/main" id="{82083FEE-784A-9A56-3E63-7907AF34B46B}"/>
              </a:ext>
            </a:extLst>
          </p:cNvPr>
          <p:cNvSpPr/>
          <p:nvPr/>
        </p:nvSpPr>
        <p:spPr>
          <a:xfrm>
            <a:off x="4981161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Oval 112">
            <a:extLst>
              <a:ext uri="{FF2B5EF4-FFF2-40B4-BE49-F238E27FC236}">
                <a16:creationId xmlns:a16="http://schemas.microsoft.com/office/drawing/2014/main" id="{E5F2A3CD-EE66-81E4-FE7F-F3487DA420EA}"/>
              </a:ext>
            </a:extLst>
          </p:cNvPr>
          <p:cNvSpPr/>
          <p:nvPr/>
        </p:nvSpPr>
        <p:spPr>
          <a:xfrm rot="10800000">
            <a:off x="4981161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8" name="Straight Arrow Connector 114">
            <a:extLst>
              <a:ext uri="{FF2B5EF4-FFF2-40B4-BE49-F238E27FC236}">
                <a16:creationId xmlns:a16="http://schemas.microsoft.com/office/drawing/2014/main" id="{757B0419-F4B0-3E9A-AD4F-D4CAEEFD7CBC}"/>
              </a:ext>
            </a:extLst>
          </p:cNvPr>
          <p:cNvCxnSpPr>
            <a:cxnSpLocks/>
            <a:stCxn id="60" idx="2"/>
            <a:endCxn id="61" idx="4"/>
          </p:cNvCxnSpPr>
          <p:nvPr/>
        </p:nvCxnSpPr>
        <p:spPr>
          <a:xfrm>
            <a:off x="5381347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115">
            <a:extLst>
              <a:ext uri="{FF2B5EF4-FFF2-40B4-BE49-F238E27FC236}">
                <a16:creationId xmlns:a16="http://schemas.microsoft.com/office/drawing/2014/main" id="{4B87CA40-4B08-64A4-F684-46E9DD79BBAF}"/>
              </a:ext>
            </a:extLst>
          </p:cNvPr>
          <p:cNvSpPr/>
          <p:nvPr/>
        </p:nvSpPr>
        <p:spPr>
          <a:xfrm>
            <a:off x="534537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Oval 116">
            <a:extLst>
              <a:ext uri="{FF2B5EF4-FFF2-40B4-BE49-F238E27FC236}">
                <a16:creationId xmlns:a16="http://schemas.microsoft.com/office/drawing/2014/main" id="{D616D14A-AD5C-32D2-5115-7A53851B2869}"/>
              </a:ext>
            </a:extLst>
          </p:cNvPr>
          <p:cNvSpPr/>
          <p:nvPr/>
        </p:nvSpPr>
        <p:spPr>
          <a:xfrm rot="10800000">
            <a:off x="534537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2" name="Straight Arrow Connector 125">
            <a:extLst>
              <a:ext uri="{FF2B5EF4-FFF2-40B4-BE49-F238E27FC236}">
                <a16:creationId xmlns:a16="http://schemas.microsoft.com/office/drawing/2014/main" id="{683491A6-1ACE-A72C-6AA1-A626E537F660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2290678" y="3802357"/>
            <a:ext cx="1482" cy="471168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126">
            <a:extLst>
              <a:ext uri="{FF2B5EF4-FFF2-40B4-BE49-F238E27FC236}">
                <a16:creationId xmlns:a16="http://schemas.microsoft.com/office/drawing/2014/main" id="{3C0DA87F-21B4-B44C-83EA-561792C8BF5E}"/>
              </a:ext>
            </a:extLst>
          </p:cNvPr>
          <p:cNvSpPr/>
          <p:nvPr/>
        </p:nvSpPr>
        <p:spPr>
          <a:xfrm>
            <a:off x="2254711" y="3730422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7" name="Straight Arrow Connector 141">
            <a:extLst>
              <a:ext uri="{FF2B5EF4-FFF2-40B4-BE49-F238E27FC236}">
                <a16:creationId xmlns:a16="http://schemas.microsoft.com/office/drawing/2014/main" id="{895F3B5F-21A3-2AC5-6FCC-105FCB2815B4}"/>
              </a:ext>
            </a:extLst>
          </p:cNvPr>
          <p:cNvCxnSpPr>
            <a:cxnSpLocks/>
            <a:stCxn id="68" idx="2"/>
          </p:cNvCxnSpPr>
          <p:nvPr/>
        </p:nvCxnSpPr>
        <p:spPr>
          <a:xfrm>
            <a:off x="5210637" y="3800710"/>
            <a:ext cx="3685" cy="282550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142">
            <a:extLst>
              <a:ext uri="{FF2B5EF4-FFF2-40B4-BE49-F238E27FC236}">
                <a16:creationId xmlns:a16="http://schemas.microsoft.com/office/drawing/2014/main" id="{D6FC606B-8FB9-C99F-566A-50D256D276FD}"/>
              </a:ext>
            </a:extLst>
          </p:cNvPr>
          <p:cNvSpPr/>
          <p:nvPr/>
        </p:nvSpPr>
        <p:spPr>
          <a:xfrm>
            <a:off x="5174670" y="3728775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9" name="Straight Arrow Connector 148">
            <a:extLst>
              <a:ext uri="{FF2B5EF4-FFF2-40B4-BE49-F238E27FC236}">
                <a16:creationId xmlns:a16="http://schemas.microsoft.com/office/drawing/2014/main" id="{2BD6D45D-EC73-9159-53AF-66B982112CA8}"/>
              </a:ext>
            </a:extLst>
          </p:cNvPr>
          <p:cNvCxnSpPr>
            <a:cxnSpLocks/>
            <a:stCxn id="70" idx="2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149">
            <a:extLst>
              <a:ext uri="{FF2B5EF4-FFF2-40B4-BE49-F238E27FC236}">
                <a16:creationId xmlns:a16="http://schemas.microsoft.com/office/drawing/2014/main" id="{E5BC7EB2-2A2E-D6C1-6AF7-25F8A4B7C584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8" name="Rounded Rectangle 32">
            <a:extLst>
              <a:ext uri="{FF2B5EF4-FFF2-40B4-BE49-F238E27FC236}">
                <a16:creationId xmlns:a16="http://schemas.microsoft.com/office/drawing/2014/main" id="{99055113-B806-9BAC-A781-0E996AC6DA8E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94" name="Straight Arrow Connector 136">
            <a:extLst>
              <a:ext uri="{FF2B5EF4-FFF2-40B4-BE49-F238E27FC236}">
                <a16:creationId xmlns:a16="http://schemas.microsoft.com/office/drawing/2014/main" id="{1A913C7E-4360-1DCE-E583-BCD3996D17A1}"/>
              </a:ext>
            </a:extLst>
          </p:cNvPr>
          <p:cNvCxnSpPr>
            <a:cxnSpLocks/>
            <a:stCxn id="95" idx="2"/>
          </p:cNvCxnSpPr>
          <p:nvPr/>
        </p:nvCxnSpPr>
        <p:spPr>
          <a:xfrm>
            <a:off x="3677147" y="3797779"/>
            <a:ext cx="654" cy="836828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137">
            <a:extLst>
              <a:ext uri="{FF2B5EF4-FFF2-40B4-BE49-F238E27FC236}">
                <a16:creationId xmlns:a16="http://schemas.microsoft.com/office/drawing/2014/main" id="{5AB2E319-9252-B065-647A-D5FCED7AD523}"/>
              </a:ext>
            </a:extLst>
          </p:cNvPr>
          <p:cNvSpPr/>
          <p:nvPr/>
        </p:nvSpPr>
        <p:spPr>
          <a:xfrm>
            <a:off x="3641180" y="372584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6" name="Straight Arrow Connector 207">
            <a:extLst>
              <a:ext uri="{FF2B5EF4-FFF2-40B4-BE49-F238E27FC236}">
                <a16:creationId xmlns:a16="http://schemas.microsoft.com/office/drawing/2014/main" id="{62AA773F-EC0A-5603-EB42-8E6E5149AB09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208">
            <a:extLst>
              <a:ext uri="{FF2B5EF4-FFF2-40B4-BE49-F238E27FC236}">
                <a16:creationId xmlns:a16="http://schemas.microsoft.com/office/drawing/2014/main" id="{FEAFF67D-B63D-6F0D-9F92-C81D439DB39A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216">
            <a:extLst>
              <a:ext uri="{FF2B5EF4-FFF2-40B4-BE49-F238E27FC236}">
                <a16:creationId xmlns:a16="http://schemas.microsoft.com/office/drawing/2014/main" id="{EE0B2585-262C-39B9-46F8-992B466F52BD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217">
            <a:extLst>
              <a:ext uri="{FF2B5EF4-FFF2-40B4-BE49-F238E27FC236}">
                <a16:creationId xmlns:a16="http://schemas.microsoft.com/office/drawing/2014/main" id="{620E8729-34FF-7BC4-B318-B205D44C7441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218">
            <a:extLst>
              <a:ext uri="{FF2B5EF4-FFF2-40B4-BE49-F238E27FC236}">
                <a16:creationId xmlns:a16="http://schemas.microsoft.com/office/drawing/2014/main" id="{75BD2913-8545-486D-674D-D00E8D5B77C2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219">
            <a:extLst>
              <a:ext uri="{FF2B5EF4-FFF2-40B4-BE49-F238E27FC236}">
                <a16:creationId xmlns:a16="http://schemas.microsoft.com/office/drawing/2014/main" id="{46C82820-076E-8881-A9DF-04DD2C055F75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220">
            <a:extLst>
              <a:ext uri="{FF2B5EF4-FFF2-40B4-BE49-F238E27FC236}">
                <a16:creationId xmlns:a16="http://schemas.microsoft.com/office/drawing/2014/main" id="{2A84E017-A046-136E-A2A4-C568FEF88F6C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221">
            <a:extLst>
              <a:ext uri="{FF2B5EF4-FFF2-40B4-BE49-F238E27FC236}">
                <a16:creationId xmlns:a16="http://schemas.microsoft.com/office/drawing/2014/main" id="{F88FBDF7-FDA4-D48A-894C-5F8D5E634942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ounded Rectangle 25">
            <a:extLst>
              <a:ext uri="{FF2B5EF4-FFF2-40B4-BE49-F238E27FC236}">
                <a16:creationId xmlns:a16="http://schemas.microsoft.com/office/drawing/2014/main" id="{EE1B7B2E-ABAA-49D1-2A0F-89510A80F58F}"/>
              </a:ext>
            </a:extLst>
          </p:cNvPr>
          <p:cNvSpPr/>
          <p:nvPr/>
        </p:nvSpPr>
        <p:spPr>
          <a:xfrm>
            <a:off x="3171648" y="4670574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D-MSPU</a:t>
            </a:r>
          </a:p>
        </p:txBody>
      </p:sp>
      <p:sp>
        <p:nvSpPr>
          <p:cNvPr id="105" name="Rounded Rectangle 22">
            <a:extLst>
              <a:ext uri="{FF2B5EF4-FFF2-40B4-BE49-F238E27FC236}">
                <a16:creationId xmlns:a16="http://schemas.microsoft.com/office/drawing/2014/main" id="{20B05311-5BE6-687E-65CE-40753C190455}"/>
              </a:ext>
            </a:extLst>
          </p:cNvPr>
          <p:cNvSpPr/>
          <p:nvPr/>
        </p:nvSpPr>
        <p:spPr>
          <a:xfrm>
            <a:off x="3393191" y="5064387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8" name="Rounded Rectangle 25">
            <a:extLst>
              <a:ext uri="{FF2B5EF4-FFF2-40B4-BE49-F238E27FC236}">
                <a16:creationId xmlns:a16="http://schemas.microsoft.com/office/drawing/2014/main" id="{8B88BC81-3D75-7C50-8F66-A88DA6EE30D3}"/>
              </a:ext>
            </a:extLst>
          </p:cNvPr>
          <p:cNvSpPr/>
          <p:nvPr/>
        </p:nvSpPr>
        <p:spPr>
          <a:xfrm>
            <a:off x="4627734" y="4119227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I-MSPU</a:t>
            </a:r>
          </a:p>
        </p:txBody>
      </p:sp>
      <p:sp>
        <p:nvSpPr>
          <p:cNvPr id="119" name="Rounded Rectangle 22">
            <a:extLst>
              <a:ext uri="{FF2B5EF4-FFF2-40B4-BE49-F238E27FC236}">
                <a16:creationId xmlns:a16="http://schemas.microsoft.com/office/drawing/2014/main" id="{D7A0DB09-287B-22BC-DE11-4655F4569EC6}"/>
              </a:ext>
            </a:extLst>
          </p:cNvPr>
          <p:cNvSpPr/>
          <p:nvPr/>
        </p:nvSpPr>
        <p:spPr>
          <a:xfrm>
            <a:off x="4849277" y="4513040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0" name="Rounded Rectangle 33">
            <a:extLst>
              <a:ext uri="{FF2B5EF4-FFF2-40B4-BE49-F238E27FC236}">
                <a16:creationId xmlns:a16="http://schemas.microsoft.com/office/drawing/2014/main" id="{D789C043-087D-B49E-0FCE-393B87F1CA51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>
              <a:alpha val="40000"/>
            </a:srgbClr>
          </a:solidFill>
          <a:ln w="9525">
            <a:solidFill>
              <a:srgbClr val="964AFF">
                <a:alpha val="40000"/>
              </a:srgb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sp>
        <p:nvSpPr>
          <p:cNvPr id="121" name="Oval 127">
            <a:extLst>
              <a:ext uri="{FF2B5EF4-FFF2-40B4-BE49-F238E27FC236}">
                <a16:creationId xmlns:a16="http://schemas.microsoft.com/office/drawing/2014/main" id="{E2EC450D-1435-6C85-D89D-777B64F5B612}"/>
              </a:ext>
            </a:extLst>
          </p:cNvPr>
          <p:cNvSpPr/>
          <p:nvPr/>
        </p:nvSpPr>
        <p:spPr>
          <a:xfrm rot="10800000">
            <a:off x="2256193" y="4273525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2" name="Oval 143">
            <a:extLst>
              <a:ext uri="{FF2B5EF4-FFF2-40B4-BE49-F238E27FC236}">
                <a16:creationId xmlns:a16="http://schemas.microsoft.com/office/drawing/2014/main" id="{3C23C5FA-C293-23BB-7803-581DFFCB424C}"/>
              </a:ext>
            </a:extLst>
          </p:cNvPr>
          <p:cNvSpPr/>
          <p:nvPr/>
        </p:nvSpPr>
        <p:spPr>
          <a:xfrm rot="10800000">
            <a:off x="5178355" y="408326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3" name="Oval 184">
            <a:extLst>
              <a:ext uri="{FF2B5EF4-FFF2-40B4-BE49-F238E27FC236}">
                <a16:creationId xmlns:a16="http://schemas.microsoft.com/office/drawing/2014/main" id="{68DA5D73-575B-176C-BCBF-FAF718BC0586}"/>
              </a:ext>
            </a:extLst>
          </p:cNvPr>
          <p:cNvSpPr/>
          <p:nvPr/>
        </p:nvSpPr>
        <p:spPr>
          <a:xfrm rot="10800000">
            <a:off x="5988145" y="4491694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Oval 191">
            <a:extLst>
              <a:ext uri="{FF2B5EF4-FFF2-40B4-BE49-F238E27FC236}">
                <a16:creationId xmlns:a16="http://schemas.microsoft.com/office/drawing/2014/main" id="{C18E5E80-6B4F-E188-CC23-CBB14C2E8346}"/>
              </a:ext>
            </a:extLst>
          </p:cNvPr>
          <p:cNvSpPr/>
          <p:nvPr/>
        </p:nvSpPr>
        <p:spPr>
          <a:xfrm rot="10800000">
            <a:off x="4532059" y="5064059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9" name="Oval 138">
            <a:extLst>
              <a:ext uri="{FF2B5EF4-FFF2-40B4-BE49-F238E27FC236}">
                <a16:creationId xmlns:a16="http://schemas.microsoft.com/office/drawing/2014/main" id="{04F0D28F-B6CA-BA2E-EFD4-2EB844F9691C}"/>
              </a:ext>
            </a:extLst>
          </p:cNvPr>
          <p:cNvSpPr/>
          <p:nvPr/>
        </p:nvSpPr>
        <p:spPr>
          <a:xfrm rot="10800000">
            <a:off x="3641834" y="4634606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31" name="Rettangolo con angoli arrotondati 210">
            <a:extLst>
              <a:ext uri="{FF2B5EF4-FFF2-40B4-BE49-F238E27FC236}">
                <a16:creationId xmlns:a16="http://schemas.microsoft.com/office/drawing/2014/main" id="{3DD4C89C-6FA6-4D2C-6F4F-1255C73F08A7}"/>
              </a:ext>
            </a:extLst>
          </p:cNvPr>
          <p:cNvSpPr/>
          <p:nvPr/>
        </p:nvSpPr>
        <p:spPr>
          <a:xfrm>
            <a:off x="512843" y="1347536"/>
            <a:ext cx="4733758" cy="1433121"/>
          </a:xfrm>
          <a:prstGeom prst="roundRect">
            <a:avLst>
              <a:gd name="adj" fmla="val 523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Abadi" panose="020B0604020104020204" pitchFamily="34" charset="0"/>
              </a:rPr>
              <a:t>Open Bus Interconnect (OBI)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Core-memory local fast bus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Standard by </a:t>
            </a:r>
            <a:r>
              <a:rPr lang="en-GB" sz="1400" dirty="0" err="1">
                <a:solidFill>
                  <a:schemeClr val="tx2"/>
                </a:solidFill>
                <a:latin typeface="Abadi" panose="020B0604020104020204" pitchFamily="34" charset="0"/>
              </a:rPr>
              <a:t>OpenHW</a:t>
            </a: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 Group similar to AXI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Full TMR for fault tolerance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Multi-master crossbar</a:t>
            </a:r>
            <a:endParaRPr lang="en-US" sz="1200" dirty="0">
              <a:solidFill>
                <a:schemeClr val="tx2"/>
              </a:solidFill>
              <a:latin typeface="Abadi" panose="020B0604020104020204" pitchFamily="34" charset="0"/>
            </a:endParaRP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4BDC72E-7F5C-969E-62D3-3B46DEC6A912}"/>
              </a:ext>
            </a:extLst>
          </p:cNvPr>
          <p:cNvCxnSpPr>
            <a:cxnSpLocks/>
          </p:cNvCxnSpPr>
          <p:nvPr/>
        </p:nvCxnSpPr>
        <p:spPr>
          <a:xfrm>
            <a:off x="2907510" y="2780658"/>
            <a:ext cx="63275" cy="64834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ounded Rectangle 32">
            <a:extLst>
              <a:ext uri="{FF2B5EF4-FFF2-40B4-BE49-F238E27FC236}">
                <a16:creationId xmlns:a16="http://schemas.microsoft.com/office/drawing/2014/main" id="{D798CDB1-DE51-5869-3AD7-FDA7084B6965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147" name="Rounded Rectangle 32">
            <a:extLst>
              <a:ext uri="{FF2B5EF4-FFF2-40B4-BE49-F238E27FC236}">
                <a16:creationId xmlns:a16="http://schemas.microsoft.com/office/drawing/2014/main" id="{F7B6DAC1-8F49-ECE9-F900-0BB041E520B9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153" name="Rounded Rectangle 32">
            <a:extLst>
              <a:ext uri="{FF2B5EF4-FFF2-40B4-BE49-F238E27FC236}">
                <a16:creationId xmlns:a16="http://schemas.microsoft.com/office/drawing/2014/main" id="{76947EE4-6852-630D-FB06-E77C083A0E8A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sp>
        <p:nvSpPr>
          <p:cNvPr id="159" name="Left-right Arrow 26">
            <a:extLst>
              <a:ext uri="{FF2B5EF4-FFF2-40B4-BE49-F238E27FC236}">
                <a16:creationId xmlns:a16="http://schemas.microsoft.com/office/drawing/2014/main" id="{128F8C7F-4944-0370-3E1B-BF71EACBB8F0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 w="9525">
            <a:solidFill>
              <a:schemeClr val="accent2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160" name="Oval 150">
            <a:extLst>
              <a:ext uri="{FF2B5EF4-FFF2-40B4-BE49-F238E27FC236}">
                <a16:creationId xmlns:a16="http://schemas.microsoft.com/office/drawing/2014/main" id="{A929A25A-647B-762B-2207-0F7F0CC32E2F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64" name="Straight Arrow Connector 155">
            <a:extLst>
              <a:ext uri="{FF2B5EF4-FFF2-40B4-BE49-F238E27FC236}">
                <a16:creationId xmlns:a16="http://schemas.microsoft.com/office/drawing/2014/main" id="{EBCB622E-7D1C-1FC8-0F45-BE14B0A30AC2}"/>
              </a:ext>
            </a:extLst>
          </p:cNvPr>
          <p:cNvCxnSpPr>
            <a:cxnSpLocks/>
            <a:stCxn id="166" idx="2"/>
            <a:endCxn id="167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56">
            <a:extLst>
              <a:ext uri="{FF2B5EF4-FFF2-40B4-BE49-F238E27FC236}">
                <a16:creationId xmlns:a16="http://schemas.microsoft.com/office/drawing/2014/main" id="{F7BBF38E-6FAB-4F8A-4614-36525E6F32A6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67" name="Oval 157">
            <a:extLst>
              <a:ext uri="{FF2B5EF4-FFF2-40B4-BE49-F238E27FC236}">
                <a16:creationId xmlns:a16="http://schemas.microsoft.com/office/drawing/2014/main" id="{740A09BD-BB7E-6B27-4B27-20588EE56D1F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68" name="Straight Arrow Connector 160">
            <a:extLst>
              <a:ext uri="{FF2B5EF4-FFF2-40B4-BE49-F238E27FC236}">
                <a16:creationId xmlns:a16="http://schemas.microsoft.com/office/drawing/2014/main" id="{339D8CA7-EB17-B464-BF95-646EB1FC3819}"/>
              </a:ext>
            </a:extLst>
          </p:cNvPr>
          <p:cNvCxnSpPr>
            <a:cxnSpLocks/>
            <a:stCxn id="169" idx="2"/>
            <a:endCxn id="170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1">
            <a:extLst>
              <a:ext uri="{FF2B5EF4-FFF2-40B4-BE49-F238E27FC236}">
                <a16:creationId xmlns:a16="http://schemas.microsoft.com/office/drawing/2014/main" id="{2F66B2C6-A62C-7972-B81A-F89780898AC7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70" name="Oval 162">
            <a:extLst>
              <a:ext uri="{FF2B5EF4-FFF2-40B4-BE49-F238E27FC236}">
                <a16:creationId xmlns:a16="http://schemas.microsoft.com/office/drawing/2014/main" id="{F70EB5DC-6183-981A-4CCA-70E1F3030C45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74" name="Straight Arrow Connector 170">
            <a:extLst>
              <a:ext uri="{FF2B5EF4-FFF2-40B4-BE49-F238E27FC236}">
                <a16:creationId xmlns:a16="http://schemas.microsoft.com/office/drawing/2014/main" id="{380F16B8-5509-0DD0-ED7C-273D785A14BE}"/>
              </a:ext>
            </a:extLst>
          </p:cNvPr>
          <p:cNvCxnSpPr>
            <a:cxnSpLocks/>
            <a:stCxn id="178" idx="2"/>
            <a:endCxn id="186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1">
            <a:extLst>
              <a:ext uri="{FF2B5EF4-FFF2-40B4-BE49-F238E27FC236}">
                <a16:creationId xmlns:a16="http://schemas.microsoft.com/office/drawing/2014/main" id="{DA03F4A2-8667-5983-9D0D-8DA37DD316D9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86" name="Oval 172">
            <a:extLst>
              <a:ext uri="{FF2B5EF4-FFF2-40B4-BE49-F238E27FC236}">
                <a16:creationId xmlns:a16="http://schemas.microsoft.com/office/drawing/2014/main" id="{826BDB59-6AA5-0D04-79EE-EA6188828A72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87" name="Straight Arrow Connector 174">
            <a:extLst>
              <a:ext uri="{FF2B5EF4-FFF2-40B4-BE49-F238E27FC236}">
                <a16:creationId xmlns:a16="http://schemas.microsoft.com/office/drawing/2014/main" id="{1AA65EE7-EA5C-EDAB-C33F-D3F3133F85A6}"/>
              </a:ext>
            </a:extLst>
          </p:cNvPr>
          <p:cNvCxnSpPr>
            <a:cxnSpLocks/>
            <a:stCxn id="188" idx="2"/>
            <a:endCxn id="193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175">
            <a:extLst>
              <a:ext uri="{FF2B5EF4-FFF2-40B4-BE49-F238E27FC236}">
                <a16:creationId xmlns:a16="http://schemas.microsoft.com/office/drawing/2014/main" id="{20E3CE76-0937-CDCB-59AB-5E84C1890B66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93" name="Oval 176">
            <a:extLst>
              <a:ext uri="{FF2B5EF4-FFF2-40B4-BE49-F238E27FC236}">
                <a16:creationId xmlns:a16="http://schemas.microsoft.com/office/drawing/2014/main" id="{AE2C9636-8AAF-6490-DBDB-EF7081966285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94" name="Straight Arrow Connector 178">
            <a:extLst>
              <a:ext uri="{FF2B5EF4-FFF2-40B4-BE49-F238E27FC236}">
                <a16:creationId xmlns:a16="http://schemas.microsoft.com/office/drawing/2014/main" id="{F8677636-C58C-8686-64BA-03B623A380BE}"/>
              </a:ext>
            </a:extLst>
          </p:cNvPr>
          <p:cNvCxnSpPr>
            <a:cxnSpLocks/>
            <a:stCxn id="195" idx="2"/>
            <a:endCxn id="196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79">
            <a:extLst>
              <a:ext uri="{FF2B5EF4-FFF2-40B4-BE49-F238E27FC236}">
                <a16:creationId xmlns:a16="http://schemas.microsoft.com/office/drawing/2014/main" id="{F6A8C3C8-DB32-4099-29B1-21EF0917A9B6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96" name="Oval 180">
            <a:extLst>
              <a:ext uri="{FF2B5EF4-FFF2-40B4-BE49-F238E27FC236}">
                <a16:creationId xmlns:a16="http://schemas.microsoft.com/office/drawing/2014/main" id="{64847408-1634-1DDA-3FCD-831934D56041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00" name="Straight Arrow Connector 182">
            <a:extLst>
              <a:ext uri="{FF2B5EF4-FFF2-40B4-BE49-F238E27FC236}">
                <a16:creationId xmlns:a16="http://schemas.microsoft.com/office/drawing/2014/main" id="{8EE8CECF-328F-91A7-FA08-5B017792FD00}"/>
              </a:ext>
            </a:extLst>
          </p:cNvPr>
          <p:cNvCxnSpPr>
            <a:cxnSpLocks/>
            <a:stCxn id="201" idx="2"/>
          </p:cNvCxnSpPr>
          <p:nvPr/>
        </p:nvCxnSpPr>
        <p:spPr>
          <a:xfrm rot="5400000">
            <a:off x="6207585" y="3648467"/>
            <a:ext cx="731690" cy="1026699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ctangle 183">
            <a:extLst>
              <a:ext uri="{FF2B5EF4-FFF2-40B4-BE49-F238E27FC236}">
                <a16:creationId xmlns:a16="http://schemas.microsoft.com/office/drawing/2014/main" id="{BB033A37-8BC1-776C-76CA-7F8C96B24F1A}"/>
              </a:ext>
            </a:extLst>
          </p:cNvPr>
          <p:cNvSpPr/>
          <p:nvPr/>
        </p:nvSpPr>
        <p:spPr>
          <a:xfrm>
            <a:off x="7050811" y="3724037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02" name="Straight Arrow Connector 182">
            <a:extLst>
              <a:ext uri="{FF2B5EF4-FFF2-40B4-BE49-F238E27FC236}">
                <a16:creationId xmlns:a16="http://schemas.microsoft.com/office/drawing/2014/main" id="{97E0707D-4246-C268-B186-89DDF89723DF}"/>
              </a:ext>
            </a:extLst>
          </p:cNvPr>
          <p:cNvCxnSpPr>
            <a:cxnSpLocks/>
            <a:stCxn id="203" idx="2"/>
          </p:cNvCxnSpPr>
          <p:nvPr/>
        </p:nvCxnSpPr>
        <p:spPr>
          <a:xfrm rot="5400000">
            <a:off x="5372303" y="3023590"/>
            <a:ext cx="1308128" cy="2844745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tangle 190">
            <a:extLst>
              <a:ext uri="{FF2B5EF4-FFF2-40B4-BE49-F238E27FC236}">
                <a16:creationId xmlns:a16="http://schemas.microsoft.com/office/drawing/2014/main" id="{F0E0F06B-F136-C318-A354-46EE12EEE5C3}"/>
              </a:ext>
            </a:extLst>
          </p:cNvPr>
          <p:cNvSpPr/>
          <p:nvPr/>
        </p:nvSpPr>
        <p:spPr>
          <a:xfrm>
            <a:off x="7412771" y="371996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435958"/>
      </p:ext>
    </p:extLst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id="{40710D76-FD05-8ECA-A3B0-174708DCAC3B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76739F43-5957-55C5-A826-6FE6E1CE8D23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>
            <a:solidFill>
              <a:schemeClr val="accent3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sp>
        <p:nvSpPr>
          <p:cNvPr id="12" name="Rectangle 30">
            <a:extLst>
              <a:ext uri="{FF2B5EF4-FFF2-40B4-BE49-F238E27FC236}">
                <a16:creationId xmlns:a16="http://schemas.microsoft.com/office/drawing/2014/main" id="{86DE3835-C4A7-EFF4-38AC-CAE2537CB5F2}"/>
              </a:ext>
            </a:extLst>
          </p:cNvPr>
          <p:cNvSpPr/>
          <p:nvPr/>
        </p:nvSpPr>
        <p:spPr>
          <a:xfrm>
            <a:off x="7653372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ounded Rectangle 33">
            <a:extLst>
              <a:ext uri="{FF2B5EF4-FFF2-40B4-BE49-F238E27FC236}">
                <a16:creationId xmlns:a16="http://schemas.microsoft.com/office/drawing/2014/main" id="{70A4BDAF-2894-FC65-D217-42C3C62210E4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18" name="Rounded Rectangle 33">
            <a:extLst>
              <a:ext uri="{FF2B5EF4-FFF2-40B4-BE49-F238E27FC236}">
                <a16:creationId xmlns:a16="http://schemas.microsoft.com/office/drawing/2014/main" id="{BC28D6A4-6BC3-4297-51E4-C264BF3D9740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20" name="Rounded Rectangle 32">
            <a:extLst>
              <a:ext uri="{FF2B5EF4-FFF2-40B4-BE49-F238E27FC236}">
                <a16:creationId xmlns:a16="http://schemas.microsoft.com/office/drawing/2014/main" id="{5C582BC8-8EAF-E33F-F9F8-E93EE0A8E202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21" name="Rectangle 46">
            <a:extLst>
              <a:ext uri="{FF2B5EF4-FFF2-40B4-BE49-F238E27FC236}">
                <a16:creationId xmlns:a16="http://schemas.microsoft.com/office/drawing/2014/main" id="{A90F23F3-4DE6-3D63-5759-5BBC92102CB7}"/>
              </a:ext>
            </a:extLst>
          </p:cNvPr>
          <p:cNvSpPr/>
          <p:nvPr/>
        </p:nvSpPr>
        <p:spPr>
          <a:xfrm>
            <a:off x="7044333" y="3486223"/>
            <a:ext cx="119358" cy="242437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ounded Rectangle 32">
            <a:extLst>
              <a:ext uri="{FF2B5EF4-FFF2-40B4-BE49-F238E27FC236}">
                <a16:creationId xmlns:a16="http://schemas.microsoft.com/office/drawing/2014/main" id="{A1621DDE-15EB-2F8B-0E56-C5EE97DE0BCD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23" name="Rectangle 50">
            <a:extLst>
              <a:ext uri="{FF2B5EF4-FFF2-40B4-BE49-F238E27FC236}">
                <a16:creationId xmlns:a16="http://schemas.microsoft.com/office/drawing/2014/main" id="{8B5AC03A-D1A1-D7BD-5A6E-82664E1769D9}"/>
              </a:ext>
            </a:extLst>
          </p:cNvPr>
          <p:cNvSpPr/>
          <p:nvPr/>
        </p:nvSpPr>
        <p:spPr>
          <a:xfrm>
            <a:off x="7803573" y="3489945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B66A3A9F-2D29-EEE6-5E2F-01A0C5C7E41E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25" name="Rectangle 54">
            <a:extLst>
              <a:ext uri="{FF2B5EF4-FFF2-40B4-BE49-F238E27FC236}">
                <a16:creationId xmlns:a16="http://schemas.microsoft.com/office/drawing/2014/main" id="{2150C75C-C32D-CC10-5F07-3005C04E78A7}"/>
              </a:ext>
            </a:extLst>
          </p:cNvPr>
          <p:cNvSpPr/>
          <p:nvPr/>
        </p:nvSpPr>
        <p:spPr>
          <a:xfrm>
            <a:off x="8567534" y="3486223"/>
            <a:ext cx="119358" cy="242437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Rounded Rectangle 32">
            <a:extLst>
              <a:ext uri="{FF2B5EF4-FFF2-40B4-BE49-F238E27FC236}">
                <a16:creationId xmlns:a16="http://schemas.microsoft.com/office/drawing/2014/main" id="{E7979A49-297C-CE4C-9EA4-57E26218335E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sp>
        <p:nvSpPr>
          <p:cNvPr id="27" name="Rectangle 58">
            <a:extLst>
              <a:ext uri="{FF2B5EF4-FFF2-40B4-BE49-F238E27FC236}">
                <a16:creationId xmlns:a16="http://schemas.microsoft.com/office/drawing/2014/main" id="{8D52FEB1-ABBB-6386-49E9-4BFA70CFF8C7}"/>
              </a:ext>
            </a:extLst>
          </p:cNvPr>
          <p:cNvSpPr/>
          <p:nvPr/>
        </p:nvSpPr>
        <p:spPr>
          <a:xfrm>
            <a:off x="9326774" y="3489945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62">
            <a:extLst>
              <a:ext uri="{FF2B5EF4-FFF2-40B4-BE49-F238E27FC236}">
                <a16:creationId xmlns:a16="http://schemas.microsoft.com/office/drawing/2014/main" id="{2F270165-5740-3F96-C304-031CD2C5E574}"/>
              </a:ext>
            </a:extLst>
          </p:cNvPr>
          <p:cNvSpPr/>
          <p:nvPr/>
        </p:nvSpPr>
        <p:spPr>
          <a:xfrm>
            <a:off x="9631880" y="349657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3" name="Left-right Arrow 26">
            <a:extLst>
              <a:ext uri="{FF2B5EF4-FFF2-40B4-BE49-F238E27FC236}">
                <a16:creationId xmlns:a16="http://schemas.microsoft.com/office/drawing/2014/main" id="{540ABFD4-86E3-E0F2-2250-D7EBF4610E17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cxnSp>
        <p:nvCxnSpPr>
          <p:cNvPr id="62" name="Straight Arrow Connector 125">
            <a:extLst>
              <a:ext uri="{FF2B5EF4-FFF2-40B4-BE49-F238E27FC236}">
                <a16:creationId xmlns:a16="http://schemas.microsoft.com/office/drawing/2014/main" id="{683491A6-1ACE-A72C-6AA1-A626E537F660}"/>
              </a:ext>
            </a:extLst>
          </p:cNvPr>
          <p:cNvCxnSpPr>
            <a:cxnSpLocks/>
          </p:cNvCxnSpPr>
          <p:nvPr/>
        </p:nvCxnSpPr>
        <p:spPr>
          <a:xfrm>
            <a:off x="2290678" y="3802357"/>
            <a:ext cx="1482" cy="47116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141">
            <a:extLst>
              <a:ext uri="{FF2B5EF4-FFF2-40B4-BE49-F238E27FC236}">
                <a16:creationId xmlns:a16="http://schemas.microsoft.com/office/drawing/2014/main" id="{895F3B5F-21A3-2AC5-6FCC-105FCB2815B4}"/>
              </a:ext>
            </a:extLst>
          </p:cNvPr>
          <p:cNvCxnSpPr>
            <a:cxnSpLocks/>
          </p:cNvCxnSpPr>
          <p:nvPr/>
        </p:nvCxnSpPr>
        <p:spPr>
          <a:xfrm>
            <a:off x="5210637" y="3800710"/>
            <a:ext cx="3685" cy="28255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48">
            <a:extLst>
              <a:ext uri="{FF2B5EF4-FFF2-40B4-BE49-F238E27FC236}">
                <a16:creationId xmlns:a16="http://schemas.microsoft.com/office/drawing/2014/main" id="{2BD6D45D-EC73-9159-53AF-66B982112CA8}"/>
              </a:ext>
            </a:extLst>
          </p:cNvPr>
          <p:cNvCxnSpPr>
            <a:cxnSpLocks/>
            <a:endCxn id="71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150">
            <a:extLst>
              <a:ext uri="{FF2B5EF4-FFF2-40B4-BE49-F238E27FC236}">
                <a16:creationId xmlns:a16="http://schemas.microsoft.com/office/drawing/2014/main" id="{982DE832-EB75-49A1-D7B1-72F605158B09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2" name="Straight Arrow Connector 155">
            <a:extLst>
              <a:ext uri="{FF2B5EF4-FFF2-40B4-BE49-F238E27FC236}">
                <a16:creationId xmlns:a16="http://schemas.microsoft.com/office/drawing/2014/main" id="{85E72B98-207B-A930-4482-B14A348DC698}"/>
              </a:ext>
            </a:extLst>
          </p:cNvPr>
          <p:cNvCxnSpPr>
            <a:cxnSpLocks/>
            <a:stCxn id="73" idx="2"/>
            <a:endCxn id="74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156">
            <a:extLst>
              <a:ext uri="{FF2B5EF4-FFF2-40B4-BE49-F238E27FC236}">
                <a16:creationId xmlns:a16="http://schemas.microsoft.com/office/drawing/2014/main" id="{41B3B981-0083-F3E6-D3D2-CFEA216D6CA9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4" name="Oval 157">
            <a:extLst>
              <a:ext uri="{FF2B5EF4-FFF2-40B4-BE49-F238E27FC236}">
                <a16:creationId xmlns:a16="http://schemas.microsoft.com/office/drawing/2014/main" id="{627AD4AD-46D6-E8F0-F2B6-C6292B25FC88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5" name="Straight Arrow Connector 160">
            <a:extLst>
              <a:ext uri="{FF2B5EF4-FFF2-40B4-BE49-F238E27FC236}">
                <a16:creationId xmlns:a16="http://schemas.microsoft.com/office/drawing/2014/main" id="{AD73761A-00A4-C1E4-5744-4903A956956D}"/>
              </a:ext>
            </a:extLst>
          </p:cNvPr>
          <p:cNvCxnSpPr>
            <a:cxnSpLocks/>
            <a:stCxn id="76" idx="2"/>
            <a:endCxn id="77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161">
            <a:extLst>
              <a:ext uri="{FF2B5EF4-FFF2-40B4-BE49-F238E27FC236}">
                <a16:creationId xmlns:a16="http://schemas.microsoft.com/office/drawing/2014/main" id="{669B9E73-79FF-688E-A82C-8ED0C46FB6AB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7" name="Oval 162">
            <a:extLst>
              <a:ext uri="{FF2B5EF4-FFF2-40B4-BE49-F238E27FC236}">
                <a16:creationId xmlns:a16="http://schemas.microsoft.com/office/drawing/2014/main" id="{C7CBB4BD-0905-599E-9F09-D6CDB2C00FC7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8" name="Rounded Rectangle 32">
            <a:extLst>
              <a:ext uri="{FF2B5EF4-FFF2-40B4-BE49-F238E27FC236}">
                <a16:creationId xmlns:a16="http://schemas.microsoft.com/office/drawing/2014/main" id="{99055113-B806-9BAC-A781-0E996AC6DA8E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79" name="Straight Arrow Connector 170">
            <a:extLst>
              <a:ext uri="{FF2B5EF4-FFF2-40B4-BE49-F238E27FC236}">
                <a16:creationId xmlns:a16="http://schemas.microsoft.com/office/drawing/2014/main" id="{D5AFA544-E5C8-7EC9-792A-E42F7D0F4D0C}"/>
              </a:ext>
            </a:extLst>
          </p:cNvPr>
          <p:cNvCxnSpPr>
            <a:cxnSpLocks/>
            <a:stCxn id="80" idx="2"/>
            <a:endCxn id="81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171">
            <a:extLst>
              <a:ext uri="{FF2B5EF4-FFF2-40B4-BE49-F238E27FC236}">
                <a16:creationId xmlns:a16="http://schemas.microsoft.com/office/drawing/2014/main" id="{3A4BAED2-D1A8-9E8E-A89E-BFCE1DC61D84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1" name="Oval 172">
            <a:extLst>
              <a:ext uri="{FF2B5EF4-FFF2-40B4-BE49-F238E27FC236}">
                <a16:creationId xmlns:a16="http://schemas.microsoft.com/office/drawing/2014/main" id="{97EA0C90-A180-5467-3EB4-27A97CCFAA1F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2" name="Straight Arrow Connector 174">
            <a:extLst>
              <a:ext uri="{FF2B5EF4-FFF2-40B4-BE49-F238E27FC236}">
                <a16:creationId xmlns:a16="http://schemas.microsoft.com/office/drawing/2014/main" id="{F2E5EB6D-4BD2-6FA3-7EDD-4B2AE450E02E}"/>
              </a:ext>
            </a:extLst>
          </p:cNvPr>
          <p:cNvCxnSpPr>
            <a:cxnSpLocks/>
            <a:stCxn id="83" idx="2"/>
            <a:endCxn id="84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175">
            <a:extLst>
              <a:ext uri="{FF2B5EF4-FFF2-40B4-BE49-F238E27FC236}">
                <a16:creationId xmlns:a16="http://schemas.microsoft.com/office/drawing/2014/main" id="{B9FA8BC2-8F35-4D1E-E22B-7075274CB663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4" name="Oval 176">
            <a:extLst>
              <a:ext uri="{FF2B5EF4-FFF2-40B4-BE49-F238E27FC236}">
                <a16:creationId xmlns:a16="http://schemas.microsoft.com/office/drawing/2014/main" id="{1AD07CBF-27F0-14CB-75AA-A3AF24BF182D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5" name="Straight Arrow Connector 178">
            <a:extLst>
              <a:ext uri="{FF2B5EF4-FFF2-40B4-BE49-F238E27FC236}">
                <a16:creationId xmlns:a16="http://schemas.microsoft.com/office/drawing/2014/main" id="{89980075-FFB9-5922-1A3F-89B66266AFE2}"/>
              </a:ext>
            </a:extLst>
          </p:cNvPr>
          <p:cNvCxnSpPr>
            <a:cxnSpLocks/>
            <a:stCxn id="87" idx="2"/>
            <a:endCxn id="88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179">
            <a:extLst>
              <a:ext uri="{FF2B5EF4-FFF2-40B4-BE49-F238E27FC236}">
                <a16:creationId xmlns:a16="http://schemas.microsoft.com/office/drawing/2014/main" id="{BFE264AC-47C0-7142-9C33-C4174201B361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8" name="Oval 180">
            <a:extLst>
              <a:ext uri="{FF2B5EF4-FFF2-40B4-BE49-F238E27FC236}">
                <a16:creationId xmlns:a16="http://schemas.microsoft.com/office/drawing/2014/main" id="{EAAC31F2-966D-5D93-1D31-6E60245E4B89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9" name="Straight Arrow Connector 182">
            <a:extLst>
              <a:ext uri="{FF2B5EF4-FFF2-40B4-BE49-F238E27FC236}">
                <a16:creationId xmlns:a16="http://schemas.microsoft.com/office/drawing/2014/main" id="{DABBE906-29F2-D8A3-86F1-087F60306FEE}"/>
              </a:ext>
            </a:extLst>
          </p:cNvPr>
          <p:cNvCxnSpPr>
            <a:cxnSpLocks/>
            <a:stCxn id="90" idx="2"/>
          </p:cNvCxnSpPr>
          <p:nvPr/>
        </p:nvCxnSpPr>
        <p:spPr>
          <a:xfrm rot="5400000">
            <a:off x="6207585" y="3648467"/>
            <a:ext cx="731690" cy="1026699"/>
          </a:xfrm>
          <a:prstGeom prst="bentConnector2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183">
            <a:extLst>
              <a:ext uri="{FF2B5EF4-FFF2-40B4-BE49-F238E27FC236}">
                <a16:creationId xmlns:a16="http://schemas.microsoft.com/office/drawing/2014/main" id="{326A02A6-D943-C5D6-DA7A-29257BF5A163}"/>
              </a:ext>
            </a:extLst>
          </p:cNvPr>
          <p:cNvSpPr/>
          <p:nvPr/>
        </p:nvSpPr>
        <p:spPr>
          <a:xfrm>
            <a:off x="7050811" y="3724037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1" name="Straight Arrow Connector 182">
            <a:extLst>
              <a:ext uri="{FF2B5EF4-FFF2-40B4-BE49-F238E27FC236}">
                <a16:creationId xmlns:a16="http://schemas.microsoft.com/office/drawing/2014/main" id="{25971652-9CE8-8C97-E2C3-649D152BF7D1}"/>
              </a:ext>
            </a:extLst>
          </p:cNvPr>
          <p:cNvCxnSpPr>
            <a:cxnSpLocks/>
            <a:stCxn id="93" idx="2"/>
          </p:cNvCxnSpPr>
          <p:nvPr/>
        </p:nvCxnSpPr>
        <p:spPr>
          <a:xfrm rot="5400000">
            <a:off x="5372303" y="3023590"/>
            <a:ext cx="1308128" cy="2844745"/>
          </a:xfrm>
          <a:prstGeom prst="bentConnector2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190">
            <a:extLst>
              <a:ext uri="{FF2B5EF4-FFF2-40B4-BE49-F238E27FC236}">
                <a16:creationId xmlns:a16="http://schemas.microsoft.com/office/drawing/2014/main" id="{D8C98450-741B-7544-32D5-24C501EE6018}"/>
              </a:ext>
            </a:extLst>
          </p:cNvPr>
          <p:cNvSpPr/>
          <p:nvPr/>
        </p:nvSpPr>
        <p:spPr>
          <a:xfrm>
            <a:off x="7412771" y="371996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4" name="Straight Arrow Connector 136">
            <a:extLst>
              <a:ext uri="{FF2B5EF4-FFF2-40B4-BE49-F238E27FC236}">
                <a16:creationId xmlns:a16="http://schemas.microsoft.com/office/drawing/2014/main" id="{1A913C7E-4360-1DCE-E583-BCD3996D17A1}"/>
              </a:ext>
            </a:extLst>
          </p:cNvPr>
          <p:cNvCxnSpPr>
            <a:cxnSpLocks/>
          </p:cNvCxnSpPr>
          <p:nvPr/>
        </p:nvCxnSpPr>
        <p:spPr>
          <a:xfrm>
            <a:off x="3677147" y="3797779"/>
            <a:ext cx="654" cy="83682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207">
            <a:extLst>
              <a:ext uri="{FF2B5EF4-FFF2-40B4-BE49-F238E27FC236}">
                <a16:creationId xmlns:a16="http://schemas.microsoft.com/office/drawing/2014/main" id="{62AA773F-EC0A-5603-EB42-8E6E5149AB09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208">
            <a:extLst>
              <a:ext uri="{FF2B5EF4-FFF2-40B4-BE49-F238E27FC236}">
                <a16:creationId xmlns:a16="http://schemas.microsoft.com/office/drawing/2014/main" id="{FEAFF67D-B63D-6F0D-9F92-C81D439DB39A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216">
            <a:extLst>
              <a:ext uri="{FF2B5EF4-FFF2-40B4-BE49-F238E27FC236}">
                <a16:creationId xmlns:a16="http://schemas.microsoft.com/office/drawing/2014/main" id="{EE0B2585-262C-39B9-46F8-992B466F52BD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217">
            <a:extLst>
              <a:ext uri="{FF2B5EF4-FFF2-40B4-BE49-F238E27FC236}">
                <a16:creationId xmlns:a16="http://schemas.microsoft.com/office/drawing/2014/main" id="{620E8729-34FF-7BC4-B318-B205D44C7441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218">
            <a:extLst>
              <a:ext uri="{FF2B5EF4-FFF2-40B4-BE49-F238E27FC236}">
                <a16:creationId xmlns:a16="http://schemas.microsoft.com/office/drawing/2014/main" id="{75BD2913-8545-486D-674D-D00E8D5B77C2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219">
            <a:extLst>
              <a:ext uri="{FF2B5EF4-FFF2-40B4-BE49-F238E27FC236}">
                <a16:creationId xmlns:a16="http://schemas.microsoft.com/office/drawing/2014/main" id="{46C82820-076E-8881-A9DF-04DD2C055F75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220">
            <a:extLst>
              <a:ext uri="{FF2B5EF4-FFF2-40B4-BE49-F238E27FC236}">
                <a16:creationId xmlns:a16="http://schemas.microsoft.com/office/drawing/2014/main" id="{2A84E017-A046-136E-A2A4-C568FEF88F6C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221">
            <a:extLst>
              <a:ext uri="{FF2B5EF4-FFF2-40B4-BE49-F238E27FC236}">
                <a16:creationId xmlns:a16="http://schemas.microsoft.com/office/drawing/2014/main" id="{F88FBDF7-FDA4-D48A-894C-5F8D5E634942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ounded Rectangle 25">
            <a:extLst>
              <a:ext uri="{FF2B5EF4-FFF2-40B4-BE49-F238E27FC236}">
                <a16:creationId xmlns:a16="http://schemas.microsoft.com/office/drawing/2014/main" id="{EE1B7B2E-ABAA-49D1-2A0F-89510A80F58F}"/>
              </a:ext>
            </a:extLst>
          </p:cNvPr>
          <p:cNvSpPr/>
          <p:nvPr/>
        </p:nvSpPr>
        <p:spPr>
          <a:xfrm>
            <a:off x="3171648" y="4670574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D-MSPU</a:t>
            </a:r>
          </a:p>
        </p:txBody>
      </p:sp>
      <p:sp>
        <p:nvSpPr>
          <p:cNvPr id="105" name="Rounded Rectangle 22">
            <a:extLst>
              <a:ext uri="{FF2B5EF4-FFF2-40B4-BE49-F238E27FC236}">
                <a16:creationId xmlns:a16="http://schemas.microsoft.com/office/drawing/2014/main" id="{20B05311-5BE6-687E-65CE-40753C190455}"/>
              </a:ext>
            </a:extLst>
          </p:cNvPr>
          <p:cNvSpPr/>
          <p:nvPr/>
        </p:nvSpPr>
        <p:spPr>
          <a:xfrm>
            <a:off x="3393191" y="5064387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8" name="Rounded Rectangle 25">
            <a:extLst>
              <a:ext uri="{FF2B5EF4-FFF2-40B4-BE49-F238E27FC236}">
                <a16:creationId xmlns:a16="http://schemas.microsoft.com/office/drawing/2014/main" id="{8B88BC81-3D75-7C50-8F66-A88DA6EE30D3}"/>
              </a:ext>
            </a:extLst>
          </p:cNvPr>
          <p:cNvSpPr/>
          <p:nvPr/>
        </p:nvSpPr>
        <p:spPr>
          <a:xfrm>
            <a:off x="4627734" y="4119227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I-MSPU</a:t>
            </a:r>
          </a:p>
        </p:txBody>
      </p:sp>
      <p:sp>
        <p:nvSpPr>
          <p:cNvPr id="119" name="Rounded Rectangle 22">
            <a:extLst>
              <a:ext uri="{FF2B5EF4-FFF2-40B4-BE49-F238E27FC236}">
                <a16:creationId xmlns:a16="http://schemas.microsoft.com/office/drawing/2014/main" id="{D7A0DB09-287B-22BC-DE11-4655F4569EC6}"/>
              </a:ext>
            </a:extLst>
          </p:cNvPr>
          <p:cNvSpPr/>
          <p:nvPr/>
        </p:nvSpPr>
        <p:spPr>
          <a:xfrm>
            <a:off x="4849277" y="4513040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0" name="Rounded Rectangle 33">
            <a:extLst>
              <a:ext uri="{FF2B5EF4-FFF2-40B4-BE49-F238E27FC236}">
                <a16:creationId xmlns:a16="http://schemas.microsoft.com/office/drawing/2014/main" id="{D789C043-087D-B49E-0FCE-393B87F1CA51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>
              <a:alpha val="40000"/>
            </a:srgbClr>
          </a:solidFill>
          <a:ln w="9525">
            <a:solidFill>
              <a:srgbClr val="964AFF">
                <a:alpha val="40000"/>
              </a:srgb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sp>
        <p:nvSpPr>
          <p:cNvPr id="121" name="Oval 127">
            <a:extLst>
              <a:ext uri="{FF2B5EF4-FFF2-40B4-BE49-F238E27FC236}">
                <a16:creationId xmlns:a16="http://schemas.microsoft.com/office/drawing/2014/main" id="{E2EC450D-1435-6C85-D89D-777B64F5B612}"/>
              </a:ext>
            </a:extLst>
          </p:cNvPr>
          <p:cNvSpPr/>
          <p:nvPr/>
        </p:nvSpPr>
        <p:spPr>
          <a:xfrm rot="10800000">
            <a:off x="2256193" y="4273525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2" name="Oval 143">
            <a:extLst>
              <a:ext uri="{FF2B5EF4-FFF2-40B4-BE49-F238E27FC236}">
                <a16:creationId xmlns:a16="http://schemas.microsoft.com/office/drawing/2014/main" id="{3C23C5FA-C293-23BB-7803-581DFFCB424C}"/>
              </a:ext>
            </a:extLst>
          </p:cNvPr>
          <p:cNvSpPr/>
          <p:nvPr/>
        </p:nvSpPr>
        <p:spPr>
          <a:xfrm rot="10800000">
            <a:off x="5178355" y="408326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3" name="Oval 184">
            <a:extLst>
              <a:ext uri="{FF2B5EF4-FFF2-40B4-BE49-F238E27FC236}">
                <a16:creationId xmlns:a16="http://schemas.microsoft.com/office/drawing/2014/main" id="{68DA5D73-575B-176C-BCBF-FAF718BC0586}"/>
              </a:ext>
            </a:extLst>
          </p:cNvPr>
          <p:cNvSpPr/>
          <p:nvPr/>
        </p:nvSpPr>
        <p:spPr>
          <a:xfrm rot="10800000">
            <a:off x="5988145" y="4491694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Oval 191">
            <a:extLst>
              <a:ext uri="{FF2B5EF4-FFF2-40B4-BE49-F238E27FC236}">
                <a16:creationId xmlns:a16="http://schemas.microsoft.com/office/drawing/2014/main" id="{C18E5E80-6B4F-E188-CC23-CBB14C2E8346}"/>
              </a:ext>
            </a:extLst>
          </p:cNvPr>
          <p:cNvSpPr/>
          <p:nvPr/>
        </p:nvSpPr>
        <p:spPr>
          <a:xfrm rot="10800000">
            <a:off x="4532059" y="5064059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9" name="Oval 138">
            <a:extLst>
              <a:ext uri="{FF2B5EF4-FFF2-40B4-BE49-F238E27FC236}">
                <a16:creationId xmlns:a16="http://schemas.microsoft.com/office/drawing/2014/main" id="{04F0D28F-B6CA-BA2E-EFD4-2EB844F9691C}"/>
              </a:ext>
            </a:extLst>
          </p:cNvPr>
          <p:cNvSpPr/>
          <p:nvPr/>
        </p:nvSpPr>
        <p:spPr>
          <a:xfrm rot="10800000">
            <a:off x="3641834" y="4634606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31" name="Rettangolo con angoli arrotondati 210">
            <a:extLst>
              <a:ext uri="{FF2B5EF4-FFF2-40B4-BE49-F238E27FC236}">
                <a16:creationId xmlns:a16="http://schemas.microsoft.com/office/drawing/2014/main" id="{3DD4C89C-6FA6-4D2C-6F4F-1255C73F08A7}"/>
              </a:ext>
            </a:extLst>
          </p:cNvPr>
          <p:cNvSpPr/>
          <p:nvPr/>
        </p:nvSpPr>
        <p:spPr>
          <a:xfrm>
            <a:off x="5417314" y="768781"/>
            <a:ext cx="6041966" cy="1740109"/>
          </a:xfrm>
          <a:prstGeom prst="roundRect">
            <a:avLst>
              <a:gd name="adj" fmla="val 5237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badi" panose="020B0604020104020204" pitchFamily="34" charset="0"/>
              </a:rPr>
              <a:t>APB-RT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badi" panose="020B0604020104020204" pitchFamily="34" charset="0"/>
              </a:rPr>
              <a:t>Peripheral bus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badi" panose="020B0604020104020204" pitchFamily="34" charset="0"/>
              </a:rPr>
              <a:t>Radiation-tolerant version of the AMBA APB standard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badi" panose="020B0604020104020204" pitchFamily="34" charset="0"/>
              </a:rPr>
              <a:t>Data and address bytewise encoding with Hamming(13,8)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badi" panose="020B0604020104020204" pitchFamily="34" charset="0"/>
              </a:rPr>
              <a:t>Single Error Correction, Double Error Detection (SECDED)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badi" panose="020B0604020104020204" pitchFamily="34" charset="0"/>
              </a:rPr>
              <a:t>Triplicated control signals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4BDC72E-7F5C-969E-62D3-3B46DEC6A912}"/>
              </a:ext>
            </a:extLst>
          </p:cNvPr>
          <p:cNvCxnSpPr>
            <a:cxnSpLocks/>
          </p:cNvCxnSpPr>
          <p:nvPr/>
        </p:nvCxnSpPr>
        <p:spPr>
          <a:xfrm flipH="1">
            <a:off x="8145379" y="2516378"/>
            <a:ext cx="168442" cy="90493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ft-right Arrow 26">
            <a:extLst>
              <a:ext uri="{FF2B5EF4-FFF2-40B4-BE49-F238E27FC236}">
                <a16:creationId xmlns:a16="http://schemas.microsoft.com/office/drawing/2014/main" id="{6EC625F7-9F4F-0D18-777A-D27BF173D391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9525">
            <a:solidFill>
              <a:schemeClr val="accent1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5" name="Straight Arrow Connector 40">
            <a:extLst>
              <a:ext uri="{FF2B5EF4-FFF2-40B4-BE49-F238E27FC236}">
                <a16:creationId xmlns:a16="http://schemas.microsoft.com/office/drawing/2014/main" id="{89A2AD53-56BA-2DEB-7CD8-09377F7DC04D}"/>
              </a:ext>
            </a:extLst>
          </p:cNvPr>
          <p:cNvCxnSpPr>
            <a:cxnSpLocks/>
            <a:stCxn id="16" idx="2"/>
            <a:endCxn id="29" idx="4"/>
          </p:cNvCxnSpPr>
          <p:nvPr/>
        </p:nvCxnSpPr>
        <p:spPr>
          <a:xfrm>
            <a:off x="229291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1">
            <a:extLst>
              <a:ext uri="{FF2B5EF4-FFF2-40B4-BE49-F238E27FC236}">
                <a16:creationId xmlns:a16="http://schemas.microsoft.com/office/drawing/2014/main" id="{9E7190B4-0E23-AA78-5F93-48CEA3D1459D}"/>
              </a:ext>
            </a:extLst>
          </p:cNvPr>
          <p:cNvSpPr/>
          <p:nvPr/>
        </p:nvSpPr>
        <p:spPr>
          <a:xfrm>
            <a:off x="225694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Oval 85">
            <a:extLst>
              <a:ext uri="{FF2B5EF4-FFF2-40B4-BE49-F238E27FC236}">
                <a16:creationId xmlns:a16="http://schemas.microsoft.com/office/drawing/2014/main" id="{3F033CCF-F052-2346-819A-B7CCB4A75846}"/>
              </a:ext>
            </a:extLst>
          </p:cNvPr>
          <p:cNvSpPr/>
          <p:nvPr/>
        </p:nvSpPr>
        <p:spPr>
          <a:xfrm rot="10800000">
            <a:off x="225694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30" name="Straight Arrow Connector 106">
            <a:extLst>
              <a:ext uri="{FF2B5EF4-FFF2-40B4-BE49-F238E27FC236}">
                <a16:creationId xmlns:a16="http://schemas.microsoft.com/office/drawing/2014/main" id="{A9C11315-12F5-293F-3F78-EFF1F6319BAA}"/>
              </a:ext>
            </a:extLst>
          </p:cNvPr>
          <p:cNvCxnSpPr>
            <a:cxnSpLocks/>
            <a:stCxn id="31" idx="2"/>
            <a:endCxn id="32" idx="4"/>
          </p:cNvCxnSpPr>
          <p:nvPr/>
        </p:nvCxnSpPr>
        <p:spPr>
          <a:xfrm>
            <a:off x="3431613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107">
            <a:extLst>
              <a:ext uri="{FF2B5EF4-FFF2-40B4-BE49-F238E27FC236}">
                <a16:creationId xmlns:a16="http://schemas.microsoft.com/office/drawing/2014/main" id="{B8322EB8-F435-D97D-8A07-1B6FA579B34D}"/>
              </a:ext>
            </a:extLst>
          </p:cNvPr>
          <p:cNvSpPr/>
          <p:nvPr/>
        </p:nvSpPr>
        <p:spPr>
          <a:xfrm>
            <a:off x="3395645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2" name="Oval 108">
            <a:extLst>
              <a:ext uri="{FF2B5EF4-FFF2-40B4-BE49-F238E27FC236}">
                <a16:creationId xmlns:a16="http://schemas.microsoft.com/office/drawing/2014/main" id="{2E52546D-9155-6ABD-1E34-488695E880C1}"/>
              </a:ext>
            </a:extLst>
          </p:cNvPr>
          <p:cNvSpPr/>
          <p:nvPr/>
        </p:nvSpPr>
        <p:spPr>
          <a:xfrm rot="10800000">
            <a:off x="3395645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35" name="Straight Arrow Connector 110">
            <a:extLst>
              <a:ext uri="{FF2B5EF4-FFF2-40B4-BE49-F238E27FC236}">
                <a16:creationId xmlns:a16="http://schemas.microsoft.com/office/drawing/2014/main" id="{DBA065CB-246C-122E-49AB-C3CF3C5E0FF1}"/>
              </a:ext>
            </a:extLst>
          </p:cNvPr>
          <p:cNvCxnSpPr>
            <a:cxnSpLocks/>
            <a:stCxn id="36" idx="2"/>
            <a:endCxn id="39" idx="4"/>
          </p:cNvCxnSpPr>
          <p:nvPr/>
        </p:nvCxnSpPr>
        <p:spPr>
          <a:xfrm>
            <a:off x="5017129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111">
            <a:extLst>
              <a:ext uri="{FF2B5EF4-FFF2-40B4-BE49-F238E27FC236}">
                <a16:creationId xmlns:a16="http://schemas.microsoft.com/office/drawing/2014/main" id="{D98E766B-30B5-F6A0-2274-FD96A6CB75E4}"/>
              </a:ext>
            </a:extLst>
          </p:cNvPr>
          <p:cNvSpPr/>
          <p:nvPr/>
        </p:nvSpPr>
        <p:spPr>
          <a:xfrm>
            <a:off x="4981161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9" name="Oval 112">
            <a:extLst>
              <a:ext uri="{FF2B5EF4-FFF2-40B4-BE49-F238E27FC236}">
                <a16:creationId xmlns:a16="http://schemas.microsoft.com/office/drawing/2014/main" id="{8444B98B-B01A-574E-BCC4-F2E5B6F27B91}"/>
              </a:ext>
            </a:extLst>
          </p:cNvPr>
          <p:cNvSpPr/>
          <p:nvPr/>
        </p:nvSpPr>
        <p:spPr>
          <a:xfrm rot="10800000">
            <a:off x="4981161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40" name="Straight Arrow Connector 114">
            <a:extLst>
              <a:ext uri="{FF2B5EF4-FFF2-40B4-BE49-F238E27FC236}">
                <a16:creationId xmlns:a16="http://schemas.microsoft.com/office/drawing/2014/main" id="{86F36305-8EE0-F918-6314-EDED5042D3C4}"/>
              </a:ext>
            </a:extLst>
          </p:cNvPr>
          <p:cNvCxnSpPr>
            <a:cxnSpLocks/>
            <a:stCxn id="41" idx="2"/>
            <a:endCxn id="42" idx="4"/>
          </p:cNvCxnSpPr>
          <p:nvPr/>
        </p:nvCxnSpPr>
        <p:spPr>
          <a:xfrm>
            <a:off x="538134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115">
            <a:extLst>
              <a:ext uri="{FF2B5EF4-FFF2-40B4-BE49-F238E27FC236}">
                <a16:creationId xmlns:a16="http://schemas.microsoft.com/office/drawing/2014/main" id="{E83E9055-3077-75C6-76E5-40B39C0823F5}"/>
              </a:ext>
            </a:extLst>
          </p:cNvPr>
          <p:cNvSpPr/>
          <p:nvPr/>
        </p:nvSpPr>
        <p:spPr>
          <a:xfrm>
            <a:off x="534537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2" name="Oval 116">
            <a:extLst>
              <a:ext uri="{FF2B5EF4-FFF2-40B4-BE49-F238E27FC236}">
                <a16:creationId xmlns:a16="http://schemas.microsoft.com/office/drawing/2014/main" id="{D025B7A3-4641-B4BF-7C51-114D73738BB4}"/>
              </a:ext>
            </a:extLst>
          </p:cNvPr>
          <p:cNvSpPr/>
          <p:nvPr/>
        </p:nvSpPr>
        <p:spPr>
          <a:xfrm rot="10800000">
            <a:off x="534537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Rectangle 126">
            <a:extLst>
              <a:ext uri="{FF2B5EF4-FFF2-40B4-BE49-F238E27FC236}">
                <a16:creationId xmlns:a16="http://schemas.microsoft.com/office/drawing/2014/main" id="{9ADB6E81-5A43-50CF-2A80-CE0B125522B1}"/>
              </a:ext>
            </a:extLst>
          </p:cNvPr>
          <p:cNvSpPr/>
          <p:nvPr/>
        </p:nvSpPr>
        <p:spPr>
          <a:xfrm>
            <a:off x="2254711" y="3730422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 142">
            <a:extLst>
              <a:ext uri="{FF2B5EF4-FFF2-40B4-BE49-F238E27FC236}">
                <a16:creationId xmlns:a16="http://schemas.microsoft.com/office/drawing/2014/main" id="{AFD4E4C9-4D0E-A98C-4EEA-B1EC489A4F3B}"/>
              </a:ext>
            </a:extLst>
          </p:cNvPr>
          <p:cNvSpPr/>
          <p:nvPr/>
        </p:nvSpPr>
        <p:spPr>
          <a:xfrm>
            <a:off x="5174670" y="3728775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7" name="Rectangle 149">
            <a:extLst>
              <a:ext uri="{FF2B5EF4-FFF2-40B4-BE49-F238E27FC236}">
                <a16:creationId xmlns:a16="http://schemas.microsoft.com/office/drawing/2014/main" id="{D1BD63F0-C675-F6F6-016F-88AFF86EE3F0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 137">
            <a:extLst>
              <a:ext uri="{FF2B5EF4-FFF2-40B4-BE49-F238E27FC236}">
                <a16:creationId xmlns:a16="http://schemas.microsoft.com/office/drawing/2014/main" id="{2FFAB67D-98B3-F2B5-A4BC-E144DF585E61}"/>
              </a:ext>
            </a:extLst>
          </p:cNvPr>
          <p:cNvSpPr/>
          <p:nvPr/>
        </p:nvSpPr>
        <p:spPr>
          <a:xfrm>
            <a:off x="3641180" y="372584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AA33266-DDBD-EB41-EAAF-BAD94CCF3441}"/>
              </a:ext>
            </a:extLst>
          </p:cNvPr>
          <p:cNvGrpSpPr/>
          <p:nvPr/>
        </p:nvGrpSpPr>
        <p:grpSpPr>
          <a:xfrm>
            <a:off x="5967372" y="5438925"/>
            <a:ext cx="6041966" cy="748011"/>
            <a:chOff x="7187882" y="3552908"/>
            <a:chExt cx="4719668" cy="687221"/>
          </a:xfrm>
        </p:grpSpPr>
        <p:sp>
          <p:nvSpPr>
            <p:cNvPr id="59" name="Rettangolo con angoli arrotondati 7">
              <a:extLst>
                <a:ext uri="{FF2B5EF4-FFF2-40B4-BE49-F238E27FC236}">
                  <a16:creationId xmlns:a16="http://schemas.microsoft.com/office/drawing/2014/main" id="{B5FACD07-6930-991B-50BE-C570BECB2F57}"/>
                </a:ext>
              </a:extLst>
            </p:cNvPr>
            <p:cNvSpPr/>
            <p:nvPr/>
          </p:nvSpPr>
          <p:spPr>
            <a:xfrm>
              <a:off x="7187882" y="3552908"/>
              <a:ext cx="4719668" cy="687220"/>
            </a:xfrm>
            <a:prstGeom prst="roundRect">
              <a:avLst>
                <a:gd name="adj" fmla="val 8827"/>
              </a:avLst>
            </a:prstGeom>
            <a:solidFill>
              <a:srgbClr val="F9F4F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lang="en-US" sz="1800" dirty="0"/>
            </a:p>
          </p:txBody>
        </p:sp>
        <p:pic>
          <p:nvPicPr>
            <p:cNvPr id="63" name="Elemento grafico 10" descr="Luci accese con riempimento a tinta unita">
              <a:extLst>
                <a:ext uri="{FF2B5EF4-FFF2-40B4-BE49-F238E27FC236}">
                  <a16:creationId xmlns:a16="http://schemas.microsoft.com/office/drawing/2014/main" id="{826FBDA2-A886-EAE7-6CD8-511983E14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261716" y="3579662"/>
              <a:ext cx="504056" cy="568886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50664C-6CDB-B2BB-A29A-E2EC88BB0F04}"/>
                </a:ext>
              </a:extLst>
            </p:cNvPr>
            <p:cNvSpPr txBox="1"/>
            <p:nvPr/>
          </p:nvSpPr>
          <p:spPr>
            <a:xfrm>
              <a:off x="7866875" y="3571472"/>
              <a:ext cx="3917140" cy="66865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r>
                <a:rPr lang="en-US" sz="1800" b="1" dirty="0">
                  <a:solidFill>
                    <a:srgbClr val="0033A0"/>
                  </a:solidFill>
                  <a:latin typeface="Abadi" panose="020B0604020104020204" pitchFamily="34" charset="0"/>
                  <a:ea typeface="+mn-ea"/>
                  <a:cs typeface="+mn-cs"/>
                </a:rPr>
                <a:t>P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rPr>
                <a:t>ropose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rPr>
                <a:t> this interconnect for adoption by all </a:t>
              </a:r>
              <a:b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rPr>
              </a:b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rPr>
                <a:t>IP blocks developed within the HEP community.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56697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id="{07742E55-60CF-D669-DE48-9E59DFCB11E7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1975F382-A91B-B10C-C46C-3F163E8A2D64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>
            <a:solidFill>
              <a:schemeClr val="accent3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sp>
        <p:nvSpPr>
          <p:cNvPr id="14" name="Rounded Rectangle 33">
            <a:extLst>
              <a:ext uri="{FF2B5EF4-FFF2-40B4-BE49-F238E27FC236}">
                <a16:creationId xmlns:a16="http://schemas.microsoft.com/office/drawing/2014/main" id="{C39F30C2-4899-F498-3CE5-2E3589357D49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18" name="Rounded Rectangle 33">
            <a:extLst>
              <a:ext uri="{FF2B5EF4-FFF2-40B4-BE49-F238E27FC236}">
                <a16:creationId xmlns:a16="http://schemas.microsoft.com/office/drawing/2014/main" id="{EDC60623-6412-4FDB-0158-014C3094B5FD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9525">
            <a:solidFill>
              <a:schemeClr val="accent6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25" name="Left-right Arrow 26">
            <a:extLst>
              <a:ext uri="{FF2B5EF4-FFF2-40B4-BE49-F238E27FC236}">
                <a16:creationId xmlns:a16="http://schemas.microsoft.com/office/drawing/2014/main" id="{9B317131-124C-DAEC-923A-924A6D411762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 w="9525">
            <a:solidFill>
              <a:schemeClr val="accent2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26" name="Left-right Arrow 26">
            <a:extLst>
              <a:ext uri="{FF2B5EF4-FFF2-40B4-BE49-F238E27FC236}">
                <a16:creationId xmlns:a16="http://schemas.microsoft.com/office/drawing/2014/main" id="{C5E1FCB8-AB6A-A29E-393E-122878C87646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9525">
            <a:solidFill>
              <a:schemeClr val="accent1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7" name="Straight Arrow Connector 40">
            <a:extLst>
              <a:ext uri="{FF2B5EF4-FFF2-40B4-BE49-F238E27FC236}">
                <a16:creationId xmlns:a16="http://schemas.microsoft.com/office/drawing/2014/main" id="{908AFE34-51E0-2FBB-3EEA-8957A089B891}"/>
              </a:ext>
            </a:extLst>
          </p:cNvPr>
          <p:cNvCxnSpPr>
            <a:cxnSpLocks/>
            <a:stCxn id="28" idx="2"/>
            <a:endCxn id="33" idx="4"/>
          </p:cNvCxnSpPr>
          <p:nvPr/>
        </p:nvCxnSpPr>
        <p:spPr>
          <a:xfrm>
            <a:off x="229291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41">
            <a:extLst>
              <a:ext uri="{FF2B5EF4-FFF2-40B4-BE49-F238E27FC236}">
                <a16:creationId xmlns:a16="http://schemas.microsoft.com/office/drawing/2014/main" id="{3229EF4C-1968-AE0C-599D-676B7B50B3D0}"/>
              </a:ext>
            </a:extLst>
          </p:cNvPr>
          <p:cNvSpPr/>
          <p:nvPr/>
        </p:nvSpPr>
        <p:spPr>
          <a:xfrm>
            <a:off x="225694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3" name="Oval 85">
            <a:extLst>
              <a:ext uri="{FF2B5EF4-FFF2-40B4-BE49-F238E27FC236}">
                <a16:creationId xmlns:a16="http://schemas.microsoft.com/office/drawing/2014/main" id="{C76CBE37-672F-ADC0-37D8-E4BB71F1CB6D}"/>
              </a:ext>
            </a:extLst>
          </p:cNvPr>
          <p:cNvSpPr/>
          <p:nvPr/>
        </p:nvSpPr>
        <p:spPr>
          <a:xfrm rot="10800000">
            <a:off x="225694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34" name="Straight Arrow Connector 106">
            <a:extLst>
              <a:ext uri="{FF2B5EF4-FFF2-40B4-BE49-F238E27FC236}">
                <a16:creationId xmlns:a16="http://schemas.microsoft.com/office/drawing/2014/main" id="{CFB89542-7CC3-6EAD-88C6-6F468C6C2F01}"/>
              </a:ext>
            </a:extLst>
          </p:cNvPr>
          <p:cNvCxnSpPr>
            <a:cxnSpLocks/>
            <a:stCxn id="37" idx="2"/>
            <a:endCxn id="38" idx="4"/>
          </p:cNvCxnSpPr>
          <p:nvPr/>
        </p:nvCxnSpPr>
        <p:spPr>
          <a:xfrm>
            <a:off x="3431613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07">
            <a:extLst>
              <a:ext uri="{FF2B5EF4-FFF2-40B4-BE49-F238E27FC236}">
                <a16:creationId xmlns:a16="http://schemas.microsoft.com/office/drawing/2014/main" id="{531A4723-7003-2619-893C-0958C3058DB2}"/>
              </a:ext>
            </a:extLst>
          </p:cNvPr>
          <p:cNvSpPr/>
          <p:nvPr/>
        </p:nvSpPr>
        <p:spPr>
          <a:xfrm>
            <a:off x="3395645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Oval 108">
            <a:extLst>
              <a:ext uri="{FF2B5EF4-FFF2-40B4-BE49-F238E27FC236}">
                <a16:creationId xmlns:a16="http://schemas.microsoft.com/office/drawing/2014/main" id="{2340BE0C-5E6F-C71F-02E9-22591B1EA8CC}"/>
              </a:ext>
            </a:extLst>
          </p:cNvPr>
          <p:cNvSpPr/>
          <p:nvPr/>
        </p:nvSpPr>
        <p:spPr>
          <a:xfrm rot="10800000">
            <a:off x="3395645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45" name="Straight Arrow Connector 110">
            <a:extLst>
              <a:ext uri="{FF2B5EF4-FFF2-40B4-BE49-F238E27FC236}">
                <a16:creationId xmlns:a16="http://schemas.microsoft.com/office/drawing/2014/main" id="{BBE047C3-F233-95B8-8F9A-09CD3E2D7653}"/>
              </a:ext>
            </a:extLst>
          </p:cNvPr>
          <p:cNvCxnSpPr>
            <a:cxnSpLocks/>
            <a:stCxn id="46" idx="2"/>
            <a:endCxn id="49" idx="4"/>
          </p:cNvCxnSpPr>
          <p:nvPr/>
        </p:nvCxnSpPr>
        <p:spPr>
          <a:xfrm>
            <a:off x="5017129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111">
            <a:extLst>
              <a:ext uri="{FF2B5EF4-FFF2-40B4-BE49-F238E27FC236}">
                <a16:creationId xmlns:a16="http://schemas.microsoft.com/office/drawing/2014/main" id="{A2AA4DA1-0BC9-E447-9F1E-02C25773108A}"/>
              </a:ext>
            </a:extLst>
          </p:cNvPr>
          <p:cNvSpPr/>
          <p:nvPr/>
        </p:nvSpPr>
        <p:spPr>
          <a:xfrm>
            <a:off x="4981161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Oval 112">
            <a:extLst>
              <a:ext uri="{FF2B5EF4-FFF2-40B4-BE49-F238E27FC236}">
                <a16:creationId xmlns:a16="http://schemas.microsoft.com/office/drawing/2014/main" id="{1EC6D05A-F3C4-3B0C-15A7-956BE76BB2C1}"/>
              </a:ext>
            </a:extLst>
          </p:cNvPr>
          <p:cNvSpPr/>
          <p:nvPr/>
        </p:nvSpPr>
        <p:spPr>
          <a:xfrm rot="10800000">
            <a:off x="4981161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0" name="Straight Arrow Connector 114">
            <a:extLst>
              <a:ext uri="{FF2B5EF4-FFF2-40B4-BE49-F238E27FC236}">
                <a16:creationId xmlns:a16="http://schemas.microsoft.com/office/drawing/2014/main" id="{F609B660-B6D2-7191-D2E8-5316E2CCFABB}"/>
              </a:ext>
            </a:extLst>
          </p:cNvPr>
          <p:cNvCxnSpPr>
            <a:cxnSpLocks/>
            <a:stCxn id="53" idx="2"/>
            <a:endCxn id="54" idx="4"/>
          </p:cNvCxnSpPr>
          <p:nvPr/>
        </p:nvCxnSpPr>
        <p:spPr>
          <a:xfrm>
            <a:off x="538134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15">
            <a:extLst>
              <a:ext uri="{FF2B5EF4-FFF2-40B4-BE49-F238E27FC236}">
                <a16:creationId xmlns:a16="http://schemas.microsoft.com/office/drawing/2014/main" id="{76BA66F1-45CF-7D8A-D9E5-2F81BE0BA775}"/>
              </a:ext>
            </a:extLst>
          </p:cNvPr>
          <p:cNvSpPr/>
          <p:nvPr/>
        </p:nvSpPr>
        <p:spPr>
          <a:xfrm>
            <a:off x="534537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4" name="Oval 116">
            <a:extLst>
              <a:ext uri="{FF2B5EF4-FFF2-40B4-BE49-F238E27FC236}">
                <a16:creationId xmlns:a16="http://schemas.microsoft.com/office/drawing/2014/main" id="{2A4CF11E-5354-6655-13E1-0CBD51D76AC4}"/>
              </a:ext>
            </a:extLst>
          </p:cNvPr>
          <p:cNvSpPr/>
          <p:nvPr/>
        </p:nvSpPr>
        <p:spPr>
          <a:xfrm rot="10800000">
            <a:off x="534537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7" name="Straight Arrow Connector 148">
            <a:extLst>
              <a:ext uri="{FF2B5EF4-FFF2-40B4-BE49-F238E27FC236}">
                <a16:creationId xmlns:a16="http://schemas.microsoft.com/office/drawing/2014/main" id="{94760AAB-E1CD-A276-1466-DCEF45B7D201}"/>
              </a:ext>
            </a:extLst>
          </p:cNvPr>
          <p:cNvCxnSpPr>
            <a:cxnSpLocks/>
            <a:stCxn id="58" idx="2"/>
            <a:endCxn id="60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149">
            <a:extLst>
              <a:ext uri="{FF2B5EF4-FFF2-40B4-BE49-F238E27FC236}">
                <a16:creationId xmlns:a16="http://schemas.microsoft.com/office/drawing/2014/main" id="{887832A8-AF74-4E8F-85B5-A185DC2AD4D5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150">
            <a:extLst>
              <a:ext uri="{FF2B5EF4-FFF2-40B4-BE49-F238E27FC236}">
                <a16:creationId xmlns:a16="http://schemas.microsoft.com/office/drawing/2014/main" id="{983046BE-2382-CE6A-2745-7C5DBE3B4D6D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Rectangle 156">
            <a:extLst>
              <a:ext uri="{FF2B5EF4-FFF2-40B4-BE49-F238E27FC236}">
                <a16:creationId xmlns:a16="http://schemas.microsoft.com/office/drawing/2014/main" id="{8088EBDB-301F-EEF5-C7A0-51414D33DC37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2" name="Rectangle 161">
            <a:extLst>
              <a:ext uri="{FF2B5EF4-FFF2-40B4-BE49-F238E27FC236}">
                <a16:creationId xmlns:a16="http://schemas.microsoft.com/office/drawing/2014/main" id="{FD556362-A943-7AF0-D96A-433CE63DB1B4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4" name="Rectangle 171">
            <a:extLst>
              <a:ext uri="{FF2B5EF4-FFF2-40B4-BE49-F238E27FC236}">
                <a16:creationId xmlns:a16="http://schemas.microsoft.com/office/drawing/2014/main" id="{D2634020-3B22-02B0-4392-DF6C67F18C1E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7" name="Rectangle 175">
            <a:extLst>
              <a:ext uri="{FF2B5EF4-FFF2-40B4-BE49-F238E27FC236}">
                <a16:creationId xmlns:a16="http://schemas.microsoft.com/office/drawing/2014/main" id="{33D01A1E-1109-2308-A0B4-E474F4F0C815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8" name="Rectangle 179">
            <a:extLst>
              <a:ext uri="{FF2B5EF4-FFF2-40B4-BE49-F238E27FC236}">
                <a16:creationId xmlns:a16="http://schemas.microsoft.com/office/drawing/2014/main" id="{B7C1B6BF-09F4-AA4F-6378-970A2C058BA9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9" name="Straight Arrow Connector 207">
            <a:extLst>
              <a:ext uri="{FF2B5EF4-FFF2-40B4-BE49-F238E27FC236}">
                <a16:creationId xmlns:a16="http://schemas.microsoft.com/office/drawing/2014/main" id="{3E2C383F-B17D-5598-9369-5E293EB007A3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208">
            <a:extLst>
              <a:ext uri="{FF2B5EF4-FFF2-40B4-BE49-F238E27FC236}">
                <a16:creationId xmlns:a16="http://schemas.microsoft.com/office/drawing/2014/main" id="{B86EFBD9-B16A-B191-E5BD-BAAEE76DEE51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216">
            <a:extLst>
              <a:ext uri="{FF2B5EF4-FFF2-40B4-BE49-F238E27FC236}">
                <a16:creationId xmlns:a16="http://schemas.microsoft.com/office/drawing/2014/main" id="{EAD546A7-1918-372C-AA0C-49EDD755166F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217">
            <a:extLst>
              <a:ext uri="{FF2B5EF4-FFF2-40B4-BE49-F238E27FC236}">
                <a16:creationId xmlns:a16="http://schemas.microsoft.com/office/drawing/2014/main" id="{FFB03F13-0EE2-4B2A-586A-5B5A330ACFE5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25">
            <a:extLst>
              <a:ext uri="{FF2B5EF4-FFF2-40B4-BE49-F238E27FC236}">
                <a16:creationId xmlns:a16="http://schemas.microsoft.com/office/drawing/2014/main" id="{3A212F49-4006-8B2D-1057-75F6B8E5B292}"/>
              </a:ext>
            </a:extLst>
          </p:cNvPr>
          <p:cNvSpPr/>
          <p:nvPr/>
        </p:nvSpPr>
        <p:spPr>
          <a:xfrm>
            <a:off x="3171648" y="4670574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D-MSPU</a:t>
            </a:r>
          </a:p>
        </p:txBody>
      </p:sp>
      <p:sp>
        <p:nvSpPr>
          <p:cNvPr id="74" name="Rounded Rectangle 22">
            <a:extLst>
              <a:ext uri="{FF2B5EF4-FFF2-40B4-BE49-F238E27FC236}">
                <a16:creationId xmlns:a16="http://schemas.microsoft.com/office/drawing/2014/main" id="{311F67DD-B52D-4182-F986-5438BEE4153B}"/>
              </a:ext>
            </a:extLst>
          </p:cNvPr>
          <p:cNvSpPr/>
          <p:nvPr/>
        </p:nvSpPr>
        <p:spPr>
          <a:xfrm>
            <a:off x="3393191" y="5064387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5" name="Rounded Rectangle 25">
            <a:extLst>
              <a:ext uri="{FF2B5EF4-FFF2-40B4-BE49-F238E27FC236}">
                <a16:creationId xmlns:a16="http://schemas.microsoft.com/office/drawing/2014/main" id="{9687B27C-42A1-6FFA-1F80-5F074C4DA220}"/>
              </a:ext>
            </a:extLst>
          </p:cNvPr>
          <p:cNvSpPr/>
          <p:nvPr/>
        </p:nvSpPr>
        <p:spPr>
          <a:xfrm>
            <a:off x="4627734" y="4119227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I-MSPU</a:t>
            </a:r>
          </a:p>
        </p:txBody>
      </p:sp>
      <p:sp>
        <p:nvSpPr>
          <p:cNvPr id="76" name="Rounded Rectangle 22">
            <a:extLst>
              <a:ext uri="{FF2B5EF4-FFF2-40B4-BE49-F238E27FC236}">
                <a16:creationId xmlns:a16="http://schemas.microsoft.com/office/drawing/2014/main" id="{80EA29FA-08AE-3622-5886-4F9ED22A7C01}"/>
              </a:ext>
            </a:extLst>
          </p:cNvPr>
          <p:cNvSpPr/>
          <p:nvPr/>
        </p:nvSpPr>
        <p:spPr>
          <a:xfrm>
            <a:off x="4849277" y="4513040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Rounded Rectangle 33">
            <a:extLst>
              <a:ext uri="{FF2B5EF4-FFF2-40B4-BE49-F238E27FC236}">
                <a16:creationId xmlns:a16="http://schemas.microsoft.com/office/drawing/2014/main" id="{51ACD204-2A69-BB94-6E88-055BD780E1D2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>
              <a:alpha val="40000"/>
            </a:srgbClr>
          </a:solidFill>
          <a:ln w="9525">
            <a:solidFill>
              <a:srgbClr val="964AFF">
                <a:alpha val="40000"/>
              </a:srgb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cxnSp>
        <p:nvCxnSpPr>
          <p:cNvPr id="78" name="Straight Arrow Connector 125">
            <a:extLst>
              <a:ext uri="{FF2B5EF4-FFF2-40B4-BE49-F238E27FC236}">
                <a16:creationId xmlns:a16="http://schemas.microsoft.com/office/drawing/2014/main" id="{A70E2572-B155-7EFC-28E2-A9F6D8F98C08}"/>
              </a:ext>
            </a:extLst>
          </p:cNvPr>
          <p:cNvCxnSpPr>
            <a:cxnSpLocks/>
            <a:stCxn id="79" idx="2"/>
            <a:endCxn id="80" idx="4"/>
          </p:cNvCxnSpPr>
          <p:nvPr/>
        </p:nvCxnSpPr>
        <p:spPr>
          <a:xfrm>
            <a:off x="2290678" y="3802357"/>
            <a:ext cx="1482" cy="47116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126">
            <a:extLst>
              <a:ext uri="{FF2B5EF4-FFF2-40B4-BE49-F238E27FC236}">
                <a16:creationId xmlns:a16="http://schemas.microsoft.com/office/drawing/2014/main" id="{9ED66130-F5AD-1C2B-C2A5-F8C318A917C8}"/>
              </a:ext>
            </a:extLst>
          </p:cNvPr>
          <p:cNvSpPr/>
          <p:nvPr/>
        </p:nvSpPr>
        <p:spPr>
          <a:xfrm>
            <a:off x="2254711" y="3730422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0" name="Oval 127">
            <a:extLst>
              <a:ext uri="{FF2B5EF4-FFF2-40B4-BE49-F238E27FC236}">
                <a16:creationId xmlns:a16="http://schemas.microsoft.com/office/drawing/2014/main" id="{E20C35C9-157C-5F3A-6620-BA2CBFDD2573}"/>
              </a:ext>
            </a:extLst>
          </p:cNvPr>
          <p:cNvSpPr/>
          <p:nvPr/>
        </p:nvSpPr>
        <p:spPr>
          <a:xfrm rot="10800000">
            <a:off x="2256193" y="4273525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1" name="Straight Arrow Connector 141">
            <a:extLst>
              <a:ext uri="{FF2B5EF4-FFF2-40B4-BE49-F238E27FC236}">
                <a16:creationId xmlns:a16="http://schemas.microsoft.com/office/drawing/2014/main" id="{6C0CDDC5-169A-9746-47BF-6F0D0E221138}"/>
              </a:ext>
            </a:extLst>
          </p:cNvPr>
          <p:cNvCxnSpPr>
            <a:cxnSpLocks/>
            <a:stCxn id="82" idx="2"/>
            <a:endCxn id="83" idx="4"/>
          </p:cNvCxnSpPr>
          <p:nvPr/>
        </p:nvCxnSpPr>
        <p:spPr>
          <a:xfrm>
            <a:off x="5210637" y="3800710"/>
            <a:ext cx="3685" cy="28255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142">
            <a:extLst>
              <a:ext uri="{FF2B5EF4-FFF2-40B4-BE49-F238E27FC236}">
                <a16:creationId xmlns:a16="http://schemas.microsoft.com/office/drawing/2014/main" id="{9054D0DE-A25C-941F-E5FA-E3E4E0993508}"/>
              </a:ext>
            </a:extLst>
          </p:cNvPr>
          <p:cNvSpPr/>
          <p:nvPr/>
        </p:nvSpPr>
        <p:spPr>
          <a:xfrm>
            <a:off x="5174670" y="3728775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3" name="Oval 143">
            <a:extLst>
              <a:ext uri="{FF2B5EF4-FFF2-40B4-BE49-F238E27FC236}">
                <a16:creationId xmlns:a16="http://schemas.microsoft.com/office/drawing/2014/main" id="{54770A81-3356-4FEF-68E1-E600DB6CA6B1}"/>
              </a:ext>
            </a:extLst>
          </p:cNvPr>
          <p:cNvSpPr/>
          <p:nvPr/>
        </p:nvSpPr>
        <p:spPr>
          <a:xfrm rot="10800000">
            <a:off x="5178355" y="408326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4" name="Straight Arrow Connector 148">
            <a:extLst>
              <a:ext uri="{FF2B5EF4-FFF2-40B4-BE49-F238E27FC236}">
                <a16:creationId xmlns:a16="http://schemas.microsoft.com/office/drawing/2014/main" id="{0D9F8B37-8B1F-CC84-0644-4C8E3C24F1AB}"/>
              </a:ext>
            </a:extLst>
          </p:cNvPr>
          <p:cNvCxnSpPr>
            <a:cxnSpLocks/>
            <a:stCxn id="85" idx="2"/>
            <a:endCxn id="87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149">
            <a:extLst>
              <a:ext uri="{FF2B5EF4-FFF2-40B4-BE49-F238E27FC236}">
                <a16:creationId xmlns:a16="http://schemas.microsoft.com/office/drawing/2014/main" id="{2C275FE3-1079-D788-B7D7-51230CB4E2D6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7" name="Oval 150">
            <a:extLst>
              <a:ext uri="{FF2B5EF4-FFF2-40B4-BE49-F238E27FC236}">
                <a16:creationId xmlns:a16="http://schemas.microsoft.com/office/drawing/2014/main" id="{9A6D3C4D-474A-346D-4E1F-781A04B32989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8" name="Straight Arrow Connector 182">
            <a:extLst>
              <a:ext uri="{FF2B5EF4-FFF2-40B4-BE49-F238E27FC236}">
                <a16:creationId xmlns:a16="http://schemas.microsoft.com/office/drawing/2014/main" id="{7DAF0433-F93E-83D5-EDCF-5594CEAEA535}"/>
              </a:ext>
            </a:extLst>
          </p:cNvPr>
          <p:cNvCxnSpPr>
            <a:cxnSpLocks/>
            <a:stCxn id="89" idx="2"/>
            <a:endCxn id="90" idx="2"/>
          </p:cNvCxnSpPr>
          <p:nvPr/>
        </p:nvCxnSpPr>
        <p:spPr>
          <a:xfrm rot="5400000">
            <a:off x="6207585" y="3648467"/>
            <a:ext cx="731690" cy="1026699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83">
            <a:extLst>
              <a:ext uri="{FF2B5EF4-FFF2-40B4-BE49-F238E27FC236}">
                <a16:creationId xmlns:a16="http://schemas.microsoft.com/office/drawing/2014/main" id="{66672595-66CE-DCC9-04BB-37F20D1D3A37}"/>
              </a:ext>
            </a:extLst>
          </p:cNvPr>
          <p:cNvSpPr/>
          <p:nvPr/>
        </p:nvSpPr>
        <p:spPr>
          <a:xfrm>
            <a:off x="7050811" y="3724037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0" name="Oval 184">
            <a:extLst>
              <a:ext uri="{FF2B5EF4-FFF2-40B4-BE49-F238E27FC236}">
                <a16:creationId xmlns:a16="http://schemas.microsoft.com/office/drawing/2014/main" id="{0D5196F1-F8A1-E15B-3A44-32945B09FE6D}"/>
              </a:ext>
            </a:extLst>
          </p:cNvPr>
          <p:cNvSpPr/>
          <p:nvPr/>
        </p:nvSpPr>
        <p:spPr>
          <a:xfrm rot="10800000">
            <a:off x="5988145" y="4491694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1" name="Straight Arrow Connector 182">
            <a:extLst>
              <a:ext uri="{FF2B5EF4-FFF2-40B4-BE49-F238E27FC236}">
                <a16:creationId xmlns:a16="http://schemas.microsoft.com/office/drawing/2014/main" id="{7CC2C552-4643-4FED-3A65-DC7535978029}"/>
              </a:ext>
            </a:extLst>
          </p:cNvPr>
          <p:cNvCxnSpPr>
            <a:cxnSpLocks/>
            <a:stCxn id="93" idx="2"/>
            <a:endCxn id="94" idx="2"/>
          </p:cNvCxnSpPr>
          <p:nvPr/>
        </p:nvCxnSpPr>
        <p:spPr>
          <a:xfrm rot="5400000">
            <a:off x="5372303" y="3023590"/>
            <a:ext cx="1308128" cy="2844745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190">
            <a:extLst>
              <a:ext uri="{FF2B5EF4-FFF2-40B4-BE49-F238E27FC236}">
                <a16:creationId xmlns:a16="http://schemas.microsoft.com/office/drawing/2014/main" id="{F54A50D7-CD0F-DC4E-8735-67906BBFE27F}"/>
              </a:ext>
            </a:extLst>
          </p:cNvPr>
          <p:cNvSpPr/>
          <p:nvPr/>
        </p:nvSpPr>
        <p:spPr>
          <a:xfrm>
            <a:off x="7412771" y="371996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Oval 191">
            <a:extLst>
              <a:ext uri="{FF2B5EF4-FFF2-40B4-BE49-F238E27FC236}">
                <a16:creationId xmlns:a16="http://schemas.microsoft.com/office/drawing/2014/main" id="{30966625-B88F-637E-775B-C7A6F654C673}"/>
              </a:ext>
            </a:extLst>
          </p:cNvPr>
          <p:cNvSpPr/>
          <p:nvPr/>
        </p:nvSpPr>
        <p:spPr>
          <a:xfrm rot="10800000">
            <a:off x="4532059" y="5064059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95" name="Straight Arrow Connector 136">
            <a:extLst>
              <a:ext uri="{FF2B5EF4-FFF2-40B4-BE49-F238E27FC236}">
                <a16:creationId xmlns:a16="http://schemas.microsoft.com/office/drawing/2014/main" id="{C011AE36-0D3A-DA2D-C54C-9088EE181CE6}"/>
              </a:ext>
            </a:extLst>
          </p:cNvPr>
          <p:cNvCxnSpPr>
            <a:cxnSpLocks/>
            <a:stCxn id="96" idx="2"/>
            <a:endCxn id="97" idx="4"/>
          </p:cNvCxnSpPr>
          <p:nvPr/>
        </p:nvCxnSpPr>
        <p:spPr>
          <a:xfrm>
            <a:off x="3677147" y="3797779"/>
            <a:ext cx="654" cy="83682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137">
            <a:extLst>
              <a:ext uri="{FF2B5EF4-FFF2-40B4-BE49-F238E27FC236}">
                <a16:creationId xmlns:a16="http://schemas.microsoft.com/office/drawing/2014/main" id="{9B91E673-B589-5027-CBA7-A1A5DA2A5FFE}"/>
              </a:ext>
            </a:extLst>
          </p:cNvPr>
          <p:cNvSpPr/>
          <p:nvPr/>
        </p:nvSpPr>
        <p:spPr>
          <a:xfrm>
            <a:off x="3641180" y="372584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7" name="Oval 138">
            <a:extLst>
              <a:ext uri="{FF2B5EF4-FFF2-40B4-BE49-F238E27FC236}">
                <a16:creationId xmlns:a16="http://schemas.microsoft.com/office/drawing/2014/main" id="{B266AAAF-5176-C692-516D-EC41B40005AA}"/>
              </a:ext>
            </a:extLst>
          </p:cNvPr>
          <p:cNvSpPr/>
          <p:nvPr/>
        </p:nvSpPr>
        <p:spPr>
          <a:xfrm rot="10800000">
            <a:off x="3641834" y="4634606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8" name="Rounded Rectangle 32">
            <a:extLst>
              <a:ext uri="{FF2B5EF4-FFF2-40B4-BE49-F238E27FC236}">
                <a16:creationId xmlns:a16="http://schemas.microsoft.com/office/drawing/2014/main" id="{F140B00E-EFB0-CA67-2B54-0DC9CCCD1996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99" name="Rounded Rectangle 32">
            <a:extLst>
              <a:ext uri="{FF2B5EF4-FFF2-40B4-BE49-F238E27FC236}">
                <a16:creationId xmlns:a16="http://schemas.microsoft.com/office/drawing/2014/main" id="{6682969F-09F4-DD16-104F-86594B04C4B4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100" name="Rounded Rectangle 32">
            <a:extLst>
              <a:ext uri="{FF2B5EF4-FFF2-40B4-BE49-F238E27FC236}">
                <a16:creationId xmlns:a16="http://schemas.microsoft.com/office/drawing/2014/main" id="{288ACA4C-5067-7834-1C87-9EC34C889066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101" name="Rounded Rectangle 32">
            <a:extLst>
              <a:ext uri="{FF2B5EF4-FFF2-40B4-BE49-F238E27FC236}">
                <a16:creationId xmlns:a16="http://schemas.microsoft.com/office/drawing/2014/main" id="{D16D936E-E2A3-3AB3-AAA3-D41CAB49915F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cxnSp>
        <p:nvCxnSpPr>
          <p:cNvPr id="102" name="Straight Arrow Connector 155">
            <a:extLst>
              <a:ext uri="{FF2B5EF4-FFF2-40B4-BE49-F238E27FC236}">
                <a16:creationId xmlns:a16="http://schemas.microsoft.com/office/drawing/2014/main" id="{57EE6862-E15C-EAD9-2AC2-F3312471FC3E}"/>
              </a:ext>
            </a:extLst>
          </p:cNvPr>
          <p:cNvCxnSpPr>
            <a:cxnSpLocks/>
            <a:endCxn id="103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57">
            <a:extLst>
              <a:ext uri="{FF2B5EF4-FFF2-40B4-BE49-F238E27FC236}">
                <a16:creationId xmlns:a16="http://schemas.microsoft.com/office/drawing/2014/main" id="{391A591F-1BC7-36C1-CF71-705C79364F44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04" name="Straight Arrow Connector 160">
            <a:extLst>
              <a:ext uri="{FF2B5EF4-FFF2-40B4-BE49-F238E27FC236}">
                <a16:creationId xmlns:a16="http://schemas.microsoft.com/office/drawing/2014/main" id="{70913F15-25A2-1253-1B8F-C6C2DB789A71}"/>
              </a:ext>
            </a:extLst>
          </p:cNvPr>
          <p:cNvCxnSpPr>
            <a:cxnSpLocks/>
            <a:endCxn id="105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62">
            <a:extLst>
              <a:ext uri="{FF2B5EF4-FFF2-40B4-BE49-F238E27FC236}">
                <a16:creationId xmlns:a16="http://schemas.microsoft.com/office/drawing/2014/main" id="{D4902B42-E382-A140-ABD2-940562D2F07A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18" name="Rounded Rectangle 32">
            <a:extLst>
              <a:ext uri="{FF2B5EF4-FFF2-40B4-BE49-F238E27FC236}">
                <a16:creationId xmlns:a16="http://schemas.microsoft.com/office/drawing/2014/main" id="{AFBCFC8E-C00B-8ADE-7BB7-4064E45B2B3D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119" name="Straight Arrow Connector 170">
            <a:extLst>
              <a:ext uri="{FF2B5EF4-FFF2-40B4-BE49-F238E27FC236}">
                <a16:creationId xmlns:a16="http://schemas.microsoft.com/office/drawing/2014/main" id="{A9C47ED7-8E08-BFA0-4CAF-FD6DC598F2CC}"/>
              </a:ext>
            </a:extLst>
          </p:cNvPr>
          <p:cNvCxnSpPr>
            <a:cxnSpLocks/>
            <a:endCxn id="120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72">
            <a:extLst>
              <a:ext uri="{FF2B5EF4-FFF2-40B4-BE49-F238E27FC236}">
                <a16:creationId xmlns:a16="http://schemas.microsoft.com/office/drawing/2014/main" id="{1B846D9C-423B-9832-2E02-CE943E55705F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21" name="Straight Arrow Connector 174">
            <a:extLst>
              <a:ext uri="{FF2B5EF4-FFF2-40B4-BE49-F238E27FC236}">
                <a16:creationId xmlns:a16="http://schemas.microsoft.com/office/drawing/2014/main" id="{5A7CB221-AAC3-A7F7-DA2E-698298D2EE84}"/>
              </a:ext>
            </a:extLst>
          </p:cNvPr>
          <p:cNvCxnSpPr>
            <a:cxnSpLocks/>
            <a:endCxn id="122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76">
            <a:extLst>
              <a:ext uri="{FF2B5EF4-FFF2-40B4-BE49-F238E27FC236}">
                <a16:creationId xmlns:a16="http://schemas.microsoft.com/office/drawing/2014/main" id="{9FD1FD6F-6234-2E84-9865-9E0857488298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23" name="Straight Arrow Connector 178">
            <a:extLst>
              <a:ext uri="{FF2B5EF4-FFF2-40B4-BE49-F238E27FC236}">
                <a16:creationId xmlns:a16="http://schemas.microsoft.com/office/drawing/2014/main" id="{97FBAF57-2AB4-D5E5-4602-8369A73C426A}"/>
              </a:ext>
            </a:extLst>
          </p:cNvPr>
          <p:cNvCxnSpPr>
            <a:cxnSpLocks/>
            <a:endCxn id="124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80">
            <a:extLst>
              <a:ext uri="{FF2B5EF4-FFF2-40B4-BE49-F238E27FC236}">
                <a16:creationId xmlns:a16="http://schemas.microsoft.com/office/drawing/2014/main" id="{F0F6958A-4DA5-6317-9A26-FAD105BF937F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29" name="Straight Arrow Connector 218">
            <a:extLst>
              <a:ext uri="{FF2B5EF4-FFF2-40B4-BE49-F238E27FC236}">
                <a16:creationId xmlns:a16="http://schemas.microsoft.com/office/drawing/2014/main" id="{979F3B75-090B-C00B-0CC2-323692DA28C2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219">
            <a:extLst>
              <a:ext uri="{FF2B5EF4-FFF2-40B4-BE49-F238E27FC236}">
                <a16:creationId xmlns:a16="http://schemas.microsoft.com/office/drawing/2014/main" id="{B227B319-BE25-F0F8-1699-29C2494069B9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220">
            <a:extLst>
              <a:ext uri="{FF2B5EF4-FFF2-40B4-BE49-F238E27FC236}">
                <a16:creationId xmlns:a16="http://schemas.microsoft.com/office/drawing/2014/main" id="{B0B37061-8B7B-D0E1-439F-E0A0A8BB853F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221">
            <a:extLst>
              <a:ext uri="{FF2B5EF4-FFF2-40B4-BE49-F238E27FC236}">
                <a16:creationId xmlns:a16="http://schemas.microsoft.com/office/drawing/2014/main" id="{2F358993-5B65-A7BF-7AD5-95DBA775704A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ttangolo con angoli arrotondati 210">
            <a:extLst>
              <a:ext uri="{FF2B5EF4-FFF2-40B4-BE49-F238E27FC236}">
                <a16:creationId xmlns:a16="http://schemas.microsoft.com/office/drawing/2014/main" id="{71228481-8A20-4D99-DC3E-263E202E3FDF}"/>
              </a:ext>
            </a:extLst>
          </p:cNvPr>
          <p:cNvSpPr/>
          <p:nvPr/>
        </p:nvSpPr>
        <p:spPr>
          <a:xfrm>
            <a:off x="114882" y="3997530"/>
            <a:ext cx="6459639" cy="1388679"/>
          </a:xfrm>
          <a:prstGeom prst="roundRect">
            <a:avLst>
              <a:gd name="adj" fmla="val 5237"/>
            </a:avLst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Abadi" panose="020B0604020104020204" pitchFamily="34" charset="0"/>
              </a:rPr>
              <a:t>Minimal set of peripherals: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Platform-level Interrupt Controller (PLIC) - </a:t>
            </a:r>
            <a:r>
              <a:rPr lang="en-GB" sz="1400" dirty="0" err="1">
                <a:solidFill>
                  <a:schemeClr val="tx2"/>
                </a:solidFill>
                <a:latin typeface="Abadi" panose="020B0604020104020204" pitchFamily="34" charset="0"/>
              </a:rPr>
              <a:t>OpenTitan</a:t>
            </a:r>
            <a:endParaRPr lang="en-GB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Timers - </a:t>
            </a:r>
            <a:r>
              <a:rPr lang="en-GB" sz="1400" dirty="0" err="1">
                <a:solidFill>
                  <a:schemeClr val="tx2"/>
                </a:solidFill>
                <a:latin typeface="Abadi" panose="020B0604020104020204" pitchFamily="34" charset="0"/>
              </a:rPr>
              <a:t>OpenTitan</a:t>
            </a:r>
            <a:endParaRPr lang="en-GB" sz="14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GPIO - PULP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UART - </a:t>
            </a:r>
            <a:r>
              <a:rPr lang="en-GB" sz="1400" dirty="0" err="1">
                <a:solidFill>
                  <a:schemeClr val="tx2"/>
                </a:solidFill>
                <a:latin typeface="Abadi" panose="020B0604020104020204" pitchFamily="34" charset="0"/>
              </a:rPr>
              <a:t>OpenTitan</a:t>
            </a:r>
            <a:endParaRPr lang="en-GB" sz="1400" dirty="0">
              <a:solidFill>
                <a:schemeClr val="tx2"/>
              </a:solidFill>
              <a:latin typeface="Abadi" panose="020B0604020104020204" pitchFamily="34" charset="0"/>
            </a:endParaRP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57CF7B63-9DE9-A9AD-F05D-F48E0BDFF5E5}"/>
              </a:ext>
            </a:extLst>
          </p:cNvPr>
          <p:cNvCxnSpPr>
            <a:cxnSpLocks/>
          </p:cNvCxnSpPr>
          <p:nvPr/>
        </p:nvCxnSpPr>
        <p:spPr>
          <a:xfrm flipV="1">
            <a:off x="5802569" y="3199102"/>
            <a:ext cx="801982" cy="79548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690592"/>
      </p:ext>
    </p:extLst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E1E-0413-6381-01FF-4A763376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AF08E-30D1-3C42-9D13-19DFA622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AD89-6645-D58D-B2BF-920E5511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3F30B-237C-7735-06E9-2F71E2C5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id="{7437ECEC-ED6E-68A1-AB13-EACF30151E61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>
            <a:off x="3923693" y="2580673"/>
            <a:ext cx="289302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7A4A5255-6B5F-118D-28A8-70E535C44EC1}"/>
              </a:ext>
            </a:extLst>
          </p:cNvPr>
          <p:cNvSpPr/>
          <p:nvPr/>
        </p:nvSpPr>
        <p:spPr>
          <a:xfrm>
            <a:off x="4212996" y="1994942"/>
            <a:ext cx="1942036" cy="117146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>
            <a:solidFill>
              <a:schemeClr val="accent3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14455A67-6F6A-321B-8223-6418DD655455}"/>
              </a:ext>
            </a:extLst>
          </p:cNvPr>
          <p:cNvSpPr/>
          <p:nvPr/>
        </p:nvSpPr>
        <p:spPr>
          <a:xfrm>
            <a:off x="4939064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29">
            <a:extLst>
              <a:ext uri="{FF2B5EF4-FFF2-40B4-BE49-F238E27FC236}">
                <a16:creationId xmlns:a16="http://schemas.microsoft.com/office/drawing/2014/main" id="{E10F33BB-4466-9926-C0E7-C505A2C73C46}"/>
              </a:ext>
            </a:extLst>
          </p:cNvPr>
          <p:cNvSpPr/>
          <p:nvPr/>
        </p:nvSpPr>
        <p:spPr>
          <a:xfrm>
            <a:off x="5309604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30">
            <a:extLst>
              <a:ext uri="{FF2B5EF4-FFF2-40B4-BE49-F238E27FC236}">
                <a16:creationId xmlns:a16="http://schemas.microsoft.com/office/drawing/2014/main" id="{71D09EB0-8EBC-185A-D63E-5B0361352779}"/>
              </a:ext>
            </a:extLst>
          </p:cNvPr>
          <p:cNvSpPr/>
          <p:nvPr/>
        </p:nvSpPr>
        <p:spPr>
          <a:xfrm>
            <a:off x="7653372" y="349236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34">
            <a:extLst>
              <a:ext uri="{FF2B5EF4-FFF2-40B4-BE49-F238E27FC236}">
                <a16:creationId xmlns:a16="http://schemas.microsoft.com/office/drawing/2014/main" id="{DDF21D42-DC4E-BD96-20F8-0A255ABF8CB0}"/>
              </a:ext>
            </a:extLst>
          </p:cNvPr>
          <p:cNvSpPr/>
          <p:nvPr/>
        </p:nvSpPr>
        <p:spPr>
          <a:xfrm>
            <a:off x="3052290" y="349657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ounded Rectangle 33">
            <a:extLst>
              <a:ext uri="{FF2B5EF4-FFF2-40B4-BE49-F238E27FC236}">
                <a16:creationId xmlns:a16="http://schemas.microsoft.com/office/drawing/2014/main" id="{68F70B2F-DC26-1C3E-76C3-A518DA156B10}"/>
              </a:ext>
            </a:extLst>
          </p:cNvPr>
          <p:cNvSpPr/>
          <p:nvPr/>
        </p:nvSpPr>
        <p:spPr>
          <a:xfrm>
            <a:off x="2959948" y="1994942"/>
            <a:ext cx="963747" cy="11714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JTAG debug unit</a:t>
            </a:r>
          </a:p>
        </p:txBody>
      </p:sp>
      <p:sp>
        <p:nvSpPr>
          <p:cNvPr id="17" name="Rectangle 38">
            <a:extLst>
              <a:ext uri="{FF2B5EF4-FFF2-40B4-BE49-F238E27FC236}">
                <a16:creationId xmlns:a16="http://schemas.microsoft.com/office/drawing/2014/main" id="{EFC1C836-ED30-D1F9-118E-6ACC3E07B706}"/>
              </a:ext>
            </a:extLst>
          </p:cNvPr>
          <p:cNvSpPr/>
          <p:nvPr/>
        </p:nvSpPr>
        <p:spPr>
          <a:xfrm>
            <a:off x="3421538" y="3492362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Rounded Rectangle 33">
            <a:extLst>
              <a:ext uri="{FF2B5EF4-FFF2-40B4-BE49-F238E27FC236}">
                <a16:creationId xmlns:a16="http://schemas.microsoft.com/office/drawing/2014/main" id="{5A054842-363F-77E5-8F3E-F570C75DCB2C}"/>
              </a:ext>
            </a:extLst>
          </p:cNvPr>
          <p:cNvSpPr/>
          <p:nvPr/>
        </p:nvSpPr>
        <p:spPr>
          <a:xfrm>
            <a:off x="1751477" y="2510940"/>
            <a:ext cx="1082878" cy="6584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sp>
        <p:nvSpPr>
          <p:cNvPr id="19" name="Rectangle 42">
            <a:extLst>
              <a:ext uri="{FF2B5EF4-FFF2-40B4-BE49-F238E27FC236}">
                <a16:creationId xmlns:a16="http://schemas.microsoft.com/office/drawing/2014/main" id="{050D81B3-A4E5-BC88-16D8-2C775D0105C0}"/>
              </a:ext>
            </a:extLst>
          </p:cNvPr>
          <p:cNvSpPr/>
          <p:nvPr/>
        </p:nvSpPr>
        <p:spPr>
          <a:xfrm>
            <a:off x="2233236" y="3492368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46">
            <a:extLst>
              <a:ext uri="{FF2B5EF4-FFF2-40B4-BE49-F238E27FC236}">
                <a16:creationId xmlns:a16="http://schemas.microsoft.com/office/drawing/2014/main" id="{9522E134-2ACB-B77A-99DF-15955759EC65}"/>
              </a:ext>
            </a:extLst>
          </p:cNvPr>
          <p:cNvSpPr/>
          <p:nvPr/>
        </p:nvSpPr>
        <p:spPr>
          <a:xfrm>
            <a:off x="7044333" y="3486223"/>
            <a:ext cx="119358" cy="242437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50">
            <a:extLst>
              <a:ext uri="{FF2B5EF4-FFF2-40B4-BE49-F238E27FC236}">
                <a16:creationId xmlns:a16="http://schemas.microsoft.com/office/drawing/2014/main" id="{51B1585A-4359-2964-6D57-0E337F9BDC90}"/>
              </a:ext>
            </a:extLst>
          </p:cNvPr>
          <p:cNvSpPr/>
          <p:nvPr/>
        </p:nvSpPr>
        <p:spPr>
          <a:xfrm>
            <a:off x="7803573" y="3489945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54">
            <a:extLst>
              <a:ext uri="{FF2B5EF4-FFF2-40B4-BE49-F238E27FC236}">
                <a16:creationId xmlns:a16="http://schemas.microsoft.com/office/drawing/2014/main" id="{C7B188C4-435B-0698-7E6F-19CD1A6FEBAD}"/>
              </a:ext>
            </a:extLst>
          </p:cNvPr>
          <p:cNvSpPr/>
          <p:nvPr/>
        </p:nvSpPr>
        <p:spPr>
          <a:xfrm>
            <a:off x="8567534" y="3486223"/>
            <a:ext cx="119358" cy="242437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58">
            <a:extLst>
              <a:ext uri="{FF2B5EF4-FFF2-40B4-BE49-F238E27FC236}">
                <a16:creationId xmlns:a16="http://schemas.microsoft.com/office/drawing/2014/main" id="{1C687208-DD96-C39B-F646-1AC7B0D360E0}"/>
              </a:ext>
            </a:extLst>
          </p:cNvPr>
          <p:cNvSpPr/>
          <p:nvPr/>
        </p:nvSpPr>
        <p:spPr>
          <a:xfrm>
            <a:off x="9326774" y="3489945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62">
            <a:extLst>
              <a:ext uri="{FF2B5EF4-FFF2-40B4-BE49-F238E27FC236}">
                <a16:creationId xmlns:a16="http://schemas.microsoft.com/office/drawing/2014/main" id="{A3B6D83E-7CD9-7E1E-B4DF-F9CD46444482}"/>
              </a:ext>
            </a:extLst>
          </p:cNvPr>
          <p:cNvSpPr/>
          <p:nvPr/>
        </p:nvSpPr>
        <p:spPr>
          <a:xfrm>
            <a:off x="9631880" y="3496576"/>
            <a:ext cx="119358" cy="238716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Left-right Arrow 26">
            <a:extLst>
              <a:ext uri="{FF2B5EF4-FFF2-40B4-BE49-F238E27FC236}">
                <a16:creationId xmlns:a16="http://schemas.microsoft.com/office/drawing/2014/main" id="{1044080A-2A3C-7018-A91C-3A7C3D0907A5}"/>
              </a:ext>
            </a:extLst>
          </p:cNvPr>
          <p:cNvSpPr/>
          <p:nvPr/>
        </p:nvSpPr>
        <p:spPr>
          <a:xfrm>
            <a:off x="6554657" y="3492365"/>
            <a:ext cx="3925577" cy="26944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 w="9525">
            <a:solidFill>
              <a:schemeClr val="accent2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26" name="Left-right Arrow 26">
            <a:extLst>
              <a:ext uri="{FF2B5EF4-FFF2-40B4-BE49-F238E27FC236}">
                <a16:creationId xmlns:a16="http://schemas.microsoft.com/office/drawing/2014/main" id="{2E722849-9979-432C-A4D7-3EB6EF933D1A}"/>
              </a:ext>
            </a:extLst>
          </p:cNvPr>
          <p:cNvSpPr/>
          <p:nvPr/>
        </p:nvSpPr>
        <p:spPr>
          <a:xfrm>
            <a:off x="1751477" y="3492365"/>
            <a:ext cx="4436728" cy="270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9525">
            <a:solidFill>
              <a:schemeClr val="accent1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400" b="1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7" name="Straight Arrow Connector 40">
            <a:extLst>
              <a:ext uri="{FF2B5EF4-FFF2-40B4-BE49-F238E27FC236}">
                <a16:creationId xmlns:a16="http://schemas.microsoft.com/office/drawing/2014/main" id="{E36E9C85-055A-A128-6E3D-D6555263C78E}"/>
              </a:ext>
            </a:extLst>
          </p:cNvPr>
          <p:cNvCxnSpPr>
            <a:cxnSpLocks/>
            <a:stCxn id="28" idx="2"/>
            <a:endCxn id="33" idx="4"/>
          </p:cNvCxnSpPr>
          <p:nvPr/>
        </p:nvCxnSpPr>
        <p:spPr>
          <a:xfrm>
            <a:off x="2292917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41">
            <a:extLst>
              <a:ext uri="{FF2B5EF4-FFF2-40B4-BE49-F238E27FC236}">
                <a16:creationId xmlns:a16="http://schemas.microsoft.com/office/drawing/2014/main" id="{DE1A84DD-E588-50FB-3096-7690D9306DB0}"/>
              </a:ext>
            </a:extLst>
          </p:cNvPr>
          <p:cNvSpPr/>
          <p:nvPr/>
        </p:nvSpPr>
        <p:spPr>
          <a:xfrm>
            <a:off x="225694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3" name="Oval 85">
            <a:extLst>
              <a:ext uri="{FF2B5EF4-FFF2-40B4-BE49-F238E27FC236}">
                <a16:creationId xmlns:a16="http://schemas.microsoft.com/office/drawing/2014/main" id="{3A271D2C-F469-A784-81D2-38D447B79D39}"/>
              </a:ext>
            </a:extLst>
          </p:cNvPr>
          <p:cNvSpPr/>
          <p:nvPr/>
        </p:nvSpPr>
        <p:spPr>
          <a:xfrm rot="10800000">
            <a:off x="225694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34" name="Straight Arrow Connector 106">
            <a:extLst>
              <a:ext uri="{FF2B5EF4-FFF2-40B4-BE49-F238E27FC236}">
                <a16:creationId xmlns:a16="http://schemas.microsoft.com/office/drawing/2014/main" id="{A1947CB0-8A21-E91D-52AA-7E2079616766}"/>
              </a:ext>
            </a:extLst>
          </p:cNvPr>
          <p:cNvCxnSpPr>
            <a:cxnSpLocks/>
            <a:stCxn id="37" idx="2"/>
            <a:endCxn id="38" idx="4"/>
          </p:cNvCxnSpPr>
          <p:nvPr/>
        </p:nvCxnSpPr>
        <p:spPr>
          <a:xfrm>
            <a:off x="3431613" y="3222643"/>
            <a:ext cx="0" cy="236636"/>
          </a:xfrm>
          <a:prstGeom prst="straightConnector1">
            <a:avLst/>
          </a:prstGeom>
          <a:ln w="9525">
            <a:solidFill>
              <a:schemeClr val="tx2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07">
            <a:extLst>
              <a:ext uri="{FF2B5EF4-FFF2-40B4-BE49-F238E27FC236}">
                <a16:creationId xmlns:a16="http://schemas.microsoft.com/office/drawing/2014/main" id="{92838EA1-E7A6-A2F4-788F-5A8DFC49385C}"/>
              </a:ext>
            </a:extLst>
          </p:cNvPr>
          <p:cNvSpPr/>
          <p:nvPr/>
        </p:nvSpPr>
        <p:spPr>
          <a:xfrm>
            <a:off x="3395645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Oval 108">
            <a:extLst>
              <a:ext uri="{FF2B5EF4-FFF2-40B4-BE49-F238E27FC236}">
                <a16:creationId xmlns:a16="http://schemas.microsoft.com/office/drawing/2014/main" id="{826B2C93-6B98-12D6-8EFF-5C6A0F85621E}"/>
              </a:ext>
            </a:extLst>
          </p:cNvPr>
          <p:cNvSpPr/>
          <p:nvPr/>
        </p:nvSpPr>
        <p:spPr>
          <a:xfrm rot="10800000">
            <a:off x="3395645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45" name="Straight Arrow Connector 110">
            <a:extLst>
              <a:ext uri="{FF2B5EF4-FFF2-40B4-BE49-F238E27FC236}">
                <a16:creationId xmlns:a16="http://schemas.microsoft.com/office/drawing/2014/main" id="{9BFFB95B-98DF-2B03-21DA-EEACE926F93E}"/>
              </a:ext>
            </a:extLst>
          </p:cNvPr>
          <p:cNvCxnSpPr>
            <a:cxnSpLocks/>
            <a:stCxn id="46" idx="2"/>
            <a:endCxn id="49" idx="4"/>
          </p:cNvCxnSpPr>
          <p:nvPr/>
        </p:nvCxnSpPr>
        <p:spPr>
          <a:xfrm>
            <a:off x="5017129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111">
            <a:extLst>
              <a:ext uri="{FF2B5EF4-FFF2-40B4-BE49-F238E27FC236}">
                <a16:creationId xmlns:a16="http://schemas.microsoft.com/office/drawing/2014/main" id="{DCA5828A-02A5-06DA-6D91-B567A2AA87F9}"/>
              </a:ext>
            </a:extLst>
          </p:cNvPr>
          <p:cNvSpPr/>
          <p:nvPr/>
        </p:nvSpPr>
        <p:spPr>
          <a:xfrm>
            <a:off x="4981161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Oval 112">
            <a:extLst>
              <a:ext uri="{FF2B5EF4-FFF2-40B4-BE49-F238E27FC236}">
                <a16:creationId xmlns:a16="http://schemas.microsoft.com/office/drawing/2014/main" id="{2CAE488B-3912-B218-2F01-CBEAD11078F3}"/>
              </a:ext>
            </a:extLst>
          </p:cNvPr>
          <p:cNvSpPr/>
          <p:nvPr/>
        </p:nvSpPr>
        <p:spPr>
          <a:xfrm rot="10800000">
            <a:off x="4981161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0" name="Straight Arrow Connector 114">
            <a:extLst>
              <a:ext uri="{FF2B5EF4-FFF2-40B4-BE49-F238E27FC236}">
                <a16:creationId xmlns:a16="http://schemas.microsoft.com/office/drawing/2014/main" id="{13D6C7EA-1677-B7FD-1FA2-4EBB3955E298}"/>
              </a:ext>
            </a:extLst>
          </p:cNvPr>
          <p:cNvCxnSpPr>
            <a:cxnSpLocks/>
            <a:stCxn id="53" idx="2"/>
            <a:endCxn id="54" idx="4"/>
          </p:cNvCxnSpPr>
          <p:nvPr/>
        </p:nvCxnSpPr>
        <p:spPr>
          <a:xfrm>
            <a:off x="5381347" y="3222643"/>
            <a:ext cx="0" cy="236636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15">
            <a:extLst>
              <a:ext uri="{FF2B5EF4-FFF2-40B4-BE49-F238E27FC236}">
                <a16:creationId xmlns:a16="http://schemas.microsoft.com/office/drawing/2014/main" id="{7DAD6F53-6956-815D-AD7B-D8F918C9244F}"/>
              </a:ext>
            </a:extLst>
          </p:cNvPr>
          <p:cNvSpPr/>
          <p:nvPr/>
        </p:nvSpPr>
        <p:spPr>
          <a:xfrm>
            <a:off x="5345379" y="315070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54" name="Oval 116">
            <a:extLst>
              <a:ext uri="{FF2B5EF4-FFF2-40B4-BE49-F238E27FC236}">
                <a16:creationId xmlns:a16="http://schemas.microsoft.com/office/drawing/2014/main" id="{1F2D944C-39E8-CBE7-8D43-FA5BCE923AB5}"/>
              </a:ext>
            </a:extLst>
          </p:cNvPr>
          <p:cNvSpPr/>
          <p:nvPr/>
        </p:nvSpPr>
        <p:spPr>
          <a:xfrm rot="10800000">
            <a:off x="5345379" y="3459278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57" name="Straight Arrow Connector 148">
            <a:extLst>
              <a:ext uri="{FF2B5EF4-FFF2-40B4-BE49-F238E27FC236}">
                <a16:creationId xmlns:a16="http://schemas.microsoft.com/office/drawing/2014/main" id="{2620D1BA-7C8F-5AF4-F057-9A0970DEDBAC}"/>
              </a:ext>
            </a:extLst>
          </p:cNvPr>
          <p:cNvCxnSpPr>
            <a:cxnSpLocks/>
            <a:stCxn id="58" idx="2"/>
            <a:endCxn id="60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149">
            <a:extLst>
              <a:ext uri="{FF2B5EF4-FFF2-40B4-BE49-F238E27FC236}">
                <a16:creationId xmlns:a16="http://schemas.microsoft.com/office/drawing/2014/main" id="{3CDD96C0-5CC3-3348-8C33-E3642885893E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Oval 150">
            <a:extLst>
              <a:ext uri="{FF2B5EF4-FFF2-40B4-BE49-F238E27FC236}">
                <a16:creationId xmlns:a16="http://schemas.microsoft.com/office/drawing/2014/main" id="{EBDBB301-E0DB-B61F-CF48-78E26BB31FFD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61" name="Straight Arrow Connector 207">
            <a:extLst>
              <a:ext uri="{FF2B5EF4-FFF2-40B4-BE49-F238E27FC236}">
                <a16:creationId xmlns:a16="http://schemas.microsoft.com/office/drawing/2014/main" id="{540D2270-2688-03EF-D9B6-AFD2030714CE}"/>
              </a:ext>
            </a:extLst>
          </p:cNvPr>
          <p:cNvCxnSpPr>
            <a:cxnSpLocks/>
          </p:cNvCxnSpPr>
          <p:nvPr/>
        </p:nvCxnSpPr>
        <p:spPr>
          <a:xfrm>
            <a:off x="2502907" y="2154415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208">
            <a:extLst>
              <a:ext uri="{FF2B5EF4-FFF2-40B4-BE49-F238E27FC236}">
                <a16:creationId xmlns:a16="http://schemas.microsoft.com/office/drawing/2014/main" id="{98E35806-2719-4DEB-E351-E24F9040B958}"/>
              </a:ext>
            </a:extLst>
          </p:cNvPr>
          <p:cNvCxnSpPr>
            <a:cxnSpLocks/>
          </p:cNvCxnSpPr>
          <p:nvPr/>
        </p:nvCxnSpPr>
        <p:spPr>
          <a:xfrm flipV="1">
            <a:off x="2103757" y="2154415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216">
            <a:extLst>
              <a:ext uri="{FF2B5EF4-FFF2-40B4-BE49-F238E27FC236}">
                <a16:creationId xmlns:a16="http://schemas.microsoft.com/office/drawing/2014/main" id="{E3ADE345-170D-4D15-9187-CC65C68013DD}"/>
              </a:ext>
            </a:extLst>
          </p:cNvPr>
          <p:cNvCxnSpPr>
            <a:cxnSpLocks/>
          </p:cNvCxnSpPr>
          <p:nvPr/>
        </p:nvCxnSpPr>
        <p:spPr>
          <a:xfrm>
            <a:off x="3629265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217">
            <a:extLst>
              <a:ext uri="{FF2B5EF4-FFF2-40B4-BE49-F238E27FC236}">
                <a16:creationId xmlns:a16="http://schemas.microsoft.com/office/drawing/2014/main" id="{1B84F8B0-E397-067D-93C4-7F277C0DAD63}"/>
              </a:ext>
            </a:extLst>
          </p:cNvPr>
          <p:cNvCxnSpPr>
            <a:cxnSpLocks/>
          </p:cNvCxnSpPr>
          <p:nvPr/>
        </p:nvCxnSpPr>
        <p:spPr>
          <a:xfrm flipV="1">
            <a:off x="3230115" y="1638788"/>
            <a:ext cx="0" cy="3619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25">
            <a:extLst>
              <a:ext uri="{FF2B5EF4-FFF2-40B4-BE49-F238E27FC236}">
                <a16:creationId xmlns:a16="http://schemas.microsoft.com/office/drawing/2014/main" id="{EF148BD8-2CAE-D904-8AA0-DA51F254FB33}"/>
              </a:ext>
            </a:extLst>
          </p:cNvPr>
          <p:cNvSpPr/>
          <p:nvPr/>
        </p:nvSpPr>
        <p:spPr>
          <a:xfrm>
            <a:off x="3171648" y="4670574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D-MSPU</a:t>
            </a:r>
          </a:p>
        </p:txBody>
      </p:sp>
      <p:sp>
        <p:nvSpPr>
          <p:cNvPr id="69" name="Rounded Rectangle 22">
            <a:extLst>
              <a:ext uri="{FF2B5EF4-FFF2-40B4-BE49-F238E27FC236}">
                <a16:creationId xmlns:a16="http://schemas.microsoft.com/office/drawing/2014/main" id="{BED7E1E0-4F12-83B6-0111-02AD5A267154}"/>
              </a:ext>
            </a:extLst>
          </p:cNvPr>
          <p:cNvSpPr/>
          <p:nvPr/>
        </p:nvSpPr>
        <p:spPr>
          <a:xfrm>
            <a:off x="3393191" y="5064387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Rounded Rectangle 25">
            <a:extLst>
              <a:ext uri="{FF2B5EF4-FFF2-40B4-BE49-F238E27FC236}">
                <a16:creationId xmlns:a16="http://schemas.microsoft.com/office/drawing/2014/main" id="{EC168ED4-C83F-3815-CA86-CB694753E79B}"/>
              </a:ext>
            </a:extLst>
          </p:cNvPr>
          <p:cNvSpPr/>
          <p:nvPr/>
        </p:nvSpPr>
        <p:spPr>
          <a:xfrm>
            <a:off x="4627734" y="4119227"/>
            <a:ext cx="1396378" cy="74767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9525">
            <a:solidFill>
              <a:schemeClr val="accent4"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I-MSPU</a:t>
            </a:r>
          </a:p>
        </p:txBody>
      </p:sp>
      <p:sp>
        <p:nvSpPr>
          <p:cNvPr id="71" name="Rounded Rectangle 22">
            <a:extLst>
              <a:ext uri="{FF2B5EF4-FFF2-40B4-BE49-F238E27FC236}">
                <a16:creationId xmlns:a16="http://schemas.microsoft.com/office/drawing/2014/main" id="{1EBDB450-0B28-451A-6A2C-5CABD06A452A}"/>
              </a:ext>
            </a:extLst>
          </p:cNvPr>
          <p:cNvSpPr/>
          <p:nvPr/>
        </p:nvSpPr>
        <p:spPr>
          <a:xfrm>
            <a:off x="4849277" y="4513040"/>
            <a:ext cx="953292" cy="28756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solidFill>
              <a:schemeClr val="bg2">
                <a:lumMod val="50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32 kB SRAM </a:t>
            </a:r>
            <a:endParaRPr lang="en-US" sz="900" dirty="0">
              <a:solidFill>
                <a:schemeClr val="tx2">
                  <a:alpha val="40000"/>
                </a:schemeClr>
              </a:solidFill>
              <a:latin typeface="Abadi" panose="020B0604020104020204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Rounded Rectangle 33">
            <a:extLst>
              <a:ext uri="{FF2B5EF4-FFF2-40B4-BE49-F238E27FC236}">
                <a16:creationId xmlns:a16="http://schemas.microsoft.com/office/drawing/2014/main" id="{5B6263F7-57A1-B7C1-729C-377A33632CA8}"/>
              </a:ext>
            </a:extLst>
          </p:cNvPr>
          <p:cNvSpPr/>
          <p:nvPr/>
        </p:nvSpPr>
        <p:spPr>
          <a:xfrm>
            <a:off x="1600870" y="4309493"/>
            <a:ext cx="1387651" cy="747671"/>
          </a:xfrm>
          <a:prstGeom prst="roundRect">
            <a:avLst/>
          </a:prstGeom>
          <a:solidFill>
            <a:srgbClr val="E2D8FF">
              <a:alpha val="40000"/>
            </a:srgbClr>
          </a:solidFill>
          <a:ln w="9525">
            <a:solidFill>
              <a:srgbClr val="964AFF">
                <a:alpha val="40000"/>
              </a:srgb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cxnSp>
        <p:nvCxnSpPr>
          <p:cNvPr id="73" name="Straight Arrow Connector 125">
            <a:extLst>
              <a:ext uri="{FF2B5EF4-FFF2-40B4-BE49-F238E27FC236}">
                <a16:creationId xmlns:a16="http://schemas.microsoft.com/office/drawing/2014/main" id="{32AFA743-EC51-C3AD-D594-1B9F9517E0F2}"/>
              </a:ext>
            </a:extLst>
          </p:cNvPr>
          <p:cNvCxnSpPr>
            <a:cxnSpLocks/>
            <a:stCxn id="74" idx="2"/>
            <a:endCxn id="75" idx="4"/>
          </p:cNvCxnSpPr>
          <p:nvPr/>
        </p:nvCxnSpPr>
        <p:spPr>
          <a:xfrm>
            <a:off x="2290678" y="3802357"/>
            <a:ext cx="1482" cy="47116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126">
            <a:extLst>
              <a:ext uri="{FF2B5EF4-FFF2-40B4-BE49-F238E27FC236}">
                <a16:creationId xmlns:a16="http://schemas.microsoft.com/office/drawing/2014/main" id="{84CFA8B6-7FEC-5C2F-970A-8AF431DDB215}"/>
              </a:ext>
            </a:extLst>
          </p:cNvPr>
          <p:cNvSpPr/>
          <p:nvPr/>
        </p:nvSpPr>
        <p:spPr>
          <a:xfrm>
            <a:off x="2254711" y="3730422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5" name="Oval 127">
            <a:extLst>
              <a:ext uri="{FF2B5EF4-FFF2-40B4-BE49-F238E27FC236}">
                <a16:creationId xmlns:a16="http://schemas.microsoft.com/office/drawing/2014/main" id="{5128D4B9-0FF6-6849-1891-2D16C83A5CE8}"/>
              </a:ext>
            </a:extLst>
          </p:cNvPr>
          <p:cNvSpPr/>
          <p:nvPr/>
        </p:nvSpPr>
        <p:spPr>
          <a:xfrm rot="10800000">
            <a:off x="2256193" y="4273525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6" name="Straight Arrow Connector 141">
            <a:extLst>
              <a:ext uri="{FF2B5EF4-FFF2-40B4-BE49-F238E27FC236}">
                <a16:creationId xmlns:a16="http://schemas.microsoft.com/office/drawing/2014/main" id="{7DBF6C6B-3422-9A7D-95FC-FE9BB2DFD8BD}"/>
              </a:ext>
            </a:extLst>
          </p:cNvPr>
          <p:cNvCxnSpPr>
            <a:cxnSpLocks/>
            <a:stCxn id="77" idx="2"/>
            <a:endCxn id="78" idx="4"/>
          </p:cNvCxnSpPr>
          <p:nvPr/>
        </p:nvCxnSpPr>
        <p:spPr>
          <a:xfrm>
            <a:off x="5210637" y="3800710"/>
            <a:ext cx="3685" cy="28255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42">
            <a:extLst>
              <a:ext uri="{FF2B5EF4-FFF2-40B4-BE49-F238E27FC236}">
                <a16:creationId xmlns:a16="http://schemas.microsoft.com/office/drawing/2014/main" id="{F9F30BD1-5933-0F2D-4CB7-326FB0B789BC}"/>
              </a:ext>
            </a:extLst>
          </p:cNvPr>
          <p:cNvSpPr/>
          <p:nvPr/>
        </p:nvSpPr>
        <p:spPr>
          <a:xfrm>
            <a:off x="5174670" y="3728775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78" name="Oval 143">
            <a:extLst>
              <a:ext uri="{FF2B5EF4-FFF2-40B4-BE49-F238E27FC236}">
                <a16:creationId xmlns:a16="http://schemas.microsoft.com/office/drawing/2014/main" id="{9E7C50E6-2EF3-6802-6EF3-A1FEF2B6E285}"/>
              </a:ext>
            </a:extLst>
          </p:cNvPr>
          <p:cNvSpPr/>
          <p:nvPr/>
        </p:nvSpPr>
        <p:spPr>
          <a:xfrm rot="10800000">
            <a:off x="5178355" y="408326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79" name="Straight Arrow Connector 148">
            <a:extLst>
              <a:ext uri="{FF2B5EF4-FFF2-40B4-BE49-F238E27FC236}">
                <a16:creationId xmlns:a16="http://schemas.microsoft.com/office/drawing/2014/main" id="{5B64967C-E9C6-89E8-A848-BB0469A9F074}"/>
              </a:ext>
            </a:extLst>
          </p:cNvPr>
          <p:cNvCxnSpPr>
            <a:cxnSpLocks/>
            <a:stCxn id="80" idx="2"/>
            <a:endCxn id="81" idx="4"/>
          </p:cNvCxnSpPr>
          <p:nvPr/>
        </p:nvCxnSpPr>
        <p:spPr>
          <a:xfrm>
            <a:off x="6224097" y="3627817"/>
            <a:ext cx="294519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149">
            <a:extLst>
              <a:ext uri="{FF2B5EF4-FFF2-40B4-BE49-F238E27FC236}">
                <a16:creationId xmlns:a16="http://schemas.microsoft.com/office/drawing/2014/main" id="{57021403-FA55-CD46-71C7-342584D4CBD5}"/>
              </a:ext>
            </a:extLst>
          </p:cNvPr>
          <p:cNvSpPr/>
          <p:nvPr/>
        </p:nvSpPr>
        <p:spPr>
          <a:xfrm rot="16200000">
            <a:off x="6152162" y="3591850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1" name="Oval 150">
            <a:extLst>
              <a:ext uri="{FF2B5EF4-FFF2-40B4-BE49-F238E27FC236}">
                <a16:creationId xmlns:a16="http://schemas.microsoft.com/office/drawing/2014/main" id="{3180694F-44BD-3141-A8A6-C4A7D8CC60EF}"/>
              </a:ext>
            </a:extLst>
          </p:cNvPr>
          <p:cNvSpPr/>
          <p:nvPr/>
        </p:nvSpPr>
        <p:spPr>
          <a:xfrm rot="5400000">
            <a:off x="6518616" y="359185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2" name="Straight Arrow Connector 182">
            <a:extLst>
              <a:ext uri="{FF2B5EF4-FFF2-40B4-BE49-F238E27FC236}">
                <a16:creationId xmlns:a16="http://schemas.microsoft.com/office/drawing/2014/main" id="{FDAB8270-03C0-7BF8-433A-46B6EF972E7C}"/>
              </a:ext>
            </a:extLst>
          </p:cNvPr>
          <p:cNvCxnSpPr>
            <a:cxnSpLocks/>
            <a:stCxn id="83" idx="2"/>
            <a:endCxn id="84" idx="2"/>
          </p:cNvCxnSpPr>
          <p:nvPr/>
        </p:nvCxnSpPr>
        <p:spPr>
          <a:xfrm rot="5400000">
            <a:off x="6207585" y="3648467"/>
            <a:ext cx="731690" cy="1026699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183">
            <a:extLst>
              <a:ext uri="{FF2B5EF4-FFF2-40B4-BE49-F238E27FC236}">
                <a16:creationId xmlns:a16="http://schemas.microsoft.com/office/drawing/2014/main" id="{BE317F32-31F0-B846-7C77-10CD2687FC34}"/>
              </a:ext>
            </a:extLst>
          </p:cNvPr>
          <p:cNvSpPr/>
          <p:nvPr/>
        </p:nvSpPr>
        <p:spPr>
          <a:xfrm>
            <a:off x="7050811" y="3724037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4" name="Oval 184">
            <a:extLst>
              <a:ext uri="{FF2B5EF4-FFF2-40B4-BE49-F238E27FC236}">
                <a16:creationId xmlns:a16="http://schemas.microsoft.com/office/drawing/2014/main" id="{F154A4FE-10CE-DA49-A870-D0B9CAE9183C}"/>
              </a:ext>
            </a:extLst>
          </p:cNvPr>
          <p:cNvSpPr/>
          <p:nvPr/>
        </p:nvSpPr>
        <p:spPr>
          <a:xfrm rot="10800000">
            <a:off x="5988145" y="4491694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5" name="Straight Arrow Connector 182">
            <a:extLst>
              <a:ext uri="{FF2B5EF4-FFF2-40B4-BE49-F238E27FC236}">
                <a16:creationId xmlns:a16="http://schemas.microsoft.com/office/drawing/2014/main" id="{611436C3-5AD2-4155-C05C-EADCE195E64D}"/>
              </a:ext>
            </a:extLst>
          </p:cNvPr>
          <p:cNvCxnSpPr>
            <a:cxnSpLocks/>
            <a:stCxn id="87" idx="2"/>
            <a:endCxn id="88" idx="2"/>
          </p:cNvCxnSpPr>
          <p:nvPr/>
        </p:nvCxnSpPr>
        <p:spPr>
          <a:xfrm rot="5400000">
            <a:off x="5372303" y="3023590"/>
            <a:ext cx="1308128" cy="2844745"/>
          </a:xfrm>
          <a:prstGeom prst="bentConnector2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190">
            <a:extLst>
              <a:ext uri="{FF2B5EF4-FFF2-40B4-BE49-F238E27FC236}">
                <a16:creationId xmlns:a16="http://schemas.microsoft.com/office/drawing/2014/main" id="{9433B7DC-483F-226F-AD08-5CB97E82352C}"/>
              </a:ext>
            </a:extLst>
          </p:cNvPr>
          <p:cNvSpPr/>
          <p:nvPr/>
        </p:nvSpPr>
        <p:spPr>
          <a:xfrm>
            <a:off x="7412771" y="371996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88" name="Oval 191">
            <a:extLst>
              <a:ext uri="{FF2B5EF4-FFF2-40B4-BE49-F238E27FC236}">
                <a16:creationId xmlns:a16="http://schemas.microsoft.com/office/drawing/2014/main" id="{64F8BB63-F7C1-F26E-FE74-3E517477AC16}"/>
              </a:ext>
            </a:extLst>
          </p:cNvPr>
          <p:cNvSpPr/>
          <p:nvPr/>
        </p:nvSpPr>
        <p:spPr>
          <a:xfrm rot="10800000">
            <a:off x="4532059" y="5064059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89" name="Straight Arrow Connector 136">
            <a:extLst>
              <a:ext uri="{FF2B5EF4-FFF2-40B4-BE49-F238E27FC236}">
                <a16:creationId xmlns:a16="http://schemas.microsoft.com/office/drawing/2014/main" id="{42D1DEB0-DC58-C7BC-82F2-D996EE5696C7}"/>
              </a:ext>
            </a:extLst>
          </p:cNvPr>
          <p:cNvCxnSpPr>
            <a:cxnSpLocks/>
            <a:stCxn id="90" idx="2"/>
            <a:endCxn id="91" idx="4"/>
          </p:cNvCxnSpPr>
          <p:nvPr/>
        </p:nvCxnSpPr>
        <p:spPr>
          <a:xfrm>
            <a:off x="3677147" y="3797779"/>
            <a:ext cx="654" cy="836828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137">
            <a:extLst>
              <a:ext uri="{FF2B5EF4-FFF2-40B4-BE49-F238E27FC236}">
                <a16:creationId xmlns:a16="http://schemas.microsoft.com/office/drawing/2014/main" id="{454817FF-8F31-E1ED-9AD5-65E5F9050C56}"/>
              </a:ext>
            </a:extLst>
          </p:cNvPr>
          <p:cNvSpPr/>
          <p:nvPr/>
        </p:nvSpPr>
        <p:spPr>
          <a:xfrm>
            <a:off x="3641180" y="3725844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1" name="Oval 138">
            <a:extLst>
              <a:ext uri="{FF2B5EF4-FFF2-40B4-BE49-F238E27FC236}">
                <a16:creationId xmlns:a16="http://schemas.microsoft.com/office/drawing/2014/main" id="{0092175E-4A9C-E825-6149-68C95F188CF0}"/>
              </a:ext>
            </a:extLst>
          </p:cNvPr>
          <p:cNvSpPr/>
          <p:nvPr/>
        </p:nvSpPr>
        <p:spPr>
          <a:xfrm rot="10800000">
            <a:off x="3641834" y="4634606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Rounded Rectangle 32">
            <a:extLst>
              <a:ext uri="{FF2B5EF4-FFF2-40B4-BE49-F238E27FC236}">
                <a16:creationId xmlns:a16="http://schemas.microsoft.com/office/drawing/2014/main" id="{8B2F39E2-2DF4-8C3D-A386-CFAC5E3E32EE}"/>
              </a:ext>
            </a:extLst>
          </p:cNvPr>
          <p:cNvSpPr/>
          <p:nvPr/>
        </p:nvSpPr>
        <p:spPr>
          <a:xfrm>
            <a:off x="65546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sp>
        <p:nvSpPr>
          <p:cNvPr id="94" name="Rounded Rectangle 32">
            <a:extLst>
              <a:ext uri="{FF2B5EF4-FFF2-40B4-BE49-F238E27FC236}">
                <a16:creationId xmlns:a16="http://schemas.microsoft.com/office/drawing/2014/main" id="{471EFC88-7910-A90D-59E1-766739641ED4}"/>
              </a:ext>
            </a:extLst>
          </p:cNvPr>
          <p:cNvSpPr/>
          <p:nvPr/>
        </p:nvSpPr>
        <p:spPr>
          <a:xfrm>
            <a:off x="7313896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TIMER-0</a:t>
            </a:r>
          </a:p>
        </p:txBody>
      </p:sp>
      <p:sp>
        <p:nvSpPr>
          <p:cNvPr id="95" name="Rounded Rectangle 32">
            <a:extLst>
              <a:ext uri="{FF2B5EF4-FFF2-40B4-BE49-F238E27FC236}">
                <a16:creationId xmlns:a16="http://schemas.microsoft.com/office/drawing/2014/main" id="{1C1CC894-B316-DE08-1E5D-E3F106FC37B0}"/>
              </a:ext>
            </a:extLst>
          </p:cNvPr>
          <p:cNvSpPr/>
          <p:nvPr/>
        </p:nvSpPr>
        <p:spPr>
          <a:xfrm>
            <a:off x="8077857" y="2637452"/>
            <a:ext cx="1098714" cy="513783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TIMER-1</a:t>
            </a:r>
          </a:p>
        </p:txBody>
      </p:sp>
      <p:sp>
        <p:nvSpPr>
          <p:cNvPr id="96" name="Rounded Rectangle 32">
            <a:extLst>
              <a:ext uri="{FF2B5EF4-FFF2-40B4-BE49-F238E27FC236}">
                <a16:creationId xmlns:a16="http://schemas.microsoft.com/office/drawing/2014/main" id="{853A464F-B4D7-9914-6B14-42A4C836028F}"/>
              </a:ext>
            </a:extLst>
          </p:cNvPr>
          <p:cNvSpPr/>
          <p:nvPr/>
        </p:nvSpPr>
        <p:spPr>
          <a:xfrm>
            <a:off x="9492416" y="263508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GPIO</a:t>
            </a:r>
          </a:p>
        </p:txBody>
      </p:sp>
      <p:cxnSp>
        <p:nvCxnSpPr>
          <p:cNvPr id="97" name="Straight Arrow Connector 155">
            <a:extLst>
              <a:ext uri="{FF2B5EF4-FFF2-40B4-BE49-F238E27FC236}">
                <a16:creationId xmlns:a16="http://schemas.microsoft.com/office/drawing/2014/main" id="{A6EE4231-E425-8D20-A8C5-5AC1FE5E06B3}"/>
              </a:ext>
            </a:extLst>
          </p:cNvPr>
          <p:cNvCxnSpPr>
            <a:cxnSpLocks/>
            <a:stCxn id="98" idx="2"/>
            <a:endCxn id="99" idx="4"/>
          </p:cNvCxnSpPr>
          <p:nvPr/>
        </p:nvCxnSpPr>
        <p:spPr>
          <a:xfrm rot="10800000" flipH="1" flipV="1">
            <a:off x="7086971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156">
            <a:extLst>
              <a:ext uri="{FF2B5EF4-FFF2-40B4-BE49-F238E27FC236}">
                <a16:creationId xmlns:a16="http://schemas.microsoft.com/office/drawing/2014/main" id="{84FAFDC7-70F6-C3F9-63B9-EA842B439B3A}"/>
              </a:ext>
            </a:extLst>
          </p:cNvPr>
          <p:cNvSpPr/>
          <p:nvPr/>
        </p:nvSpPr>
        <p:spPr>
          <a:xfrm rot="10800000">
            <a:off x="7052486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99" name="Oval 157">
            <a:extLst>
              <a:ext uri="{FF2B5EF4-FFF2-40B4-BE49-F238E27FC236}">
                <a16:creationId xmlns:a16="http://schemas.microsoft.com/office/drawing/2014/main" id="{FE60BBC6-C750-8FAA-EFD4-21236A31F30B}"/>
              </a:ext>
            </a:extLst>
          </p:cNvPr>
          <p:cNvSpPr/>
          <p:nvPr/>
        </p:nvSpPr>
        <p:spPr>
          <a:xfrm>
            <a:off x="7051004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00" name="Straight Arrow Connector 160">
            <a:extLst>
              <a:ext uri="{FF2B5EF4-FFF2-40B4-BE49-F238E27FC236}">
                <a16:creationId xmlns:a16="http://schemas.microsoft.com/office/drawing/2014/main" id="{54C161A8-0916-74BD-3EC1-858B398B8DCC}"/>
              </a:ext>
            </a:extLst>
          </p:cNvPr>
          <p:cNvCxnSpPr>
            <a:cxnSpLocks/>
            <a:stCxn id="101" idx="2"/>
            <a:endCxn id="102" idx="4"/>
          </p:cNvCxnSpPr>
          <p:nvPr/>
        </p:nvCxnSpPr>
        <p:spPr>
          <a:xfrm rot="10800000" flipH="1" flipV="1">
            <a:off x="7820412" y="255234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61">
            <a:extLst>
              <a:ext uri="{FF2B5EF4-FFF2-40B4-BE49-F238E27FC236}">
                <a16:creationId xmlns:a16="http://schemas.microsoft.com/office/drawing/2014/main" id="{50077055-33D5-8D58-1F81-F45ED27D6D77}"/>
              </a:ext>
            </a:extLst>
          </p:cNvPr>
          <p:cNvSpPr/>
          <p:nvPr/>
        </p:nvSpPr>
        <p:spPr>
          <a:xfrm rot="10800000">
            <a:off x="7785927" y="345397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02" name="Oval 162">
            <a:extLst>
              <a:ext uri="{FF2B5EF4-FFF2-40B4-BE49-F238E27FC236}">
                <a16:creationId xmlns:a16="http://schemas.microsoft.com/office/drawing/2014/main" id="{8F0413C8-F8FE-D438-F5BC-D91275EBBE35}"/>
              </a:ext>
            </a:extLst>
          </p:cNvPr>
          <p:cNvSpPr/>
          <p:nvPr/>
        </p:nvSpPr>
        <p:spPr>
          <a:xfrm>
            <a:off x="7784445" y="248041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03" name="Rounded Rectangle 32">
            <a:extLst>
              <a:ext uri="{FF2B5EF4-FFF2-40B4-BE49-F238E27FC236}">
                <a16:creationId xmlns:a16="http://schemas.microsoft.com/office/drawing/2014/main" id="{5B1F42A8-DC0F-65CF-A108-18D863E3A0E4}"/>
              </a:ext>
            </a:extLst>
          </p:cNvPr>
          <p:cNvSpPr/>
          <p:nvPr/>
        </p:nvSpPr>
        <p:spPr>
          <a:xfrm>
            <a:off x="8883159" y="2000751"/>
            <a:ext cx="1098714" cy="515627"/>
          </a:xfrm>
          <a:prstGeom prst="roundRect">
            <a:avLst>
              <a:gd name="adj" fmla="val 23506"/>
            </a:avLst>
          </a:prstGeom>
          <a:solidFill>
            <a:schemeClr val="accent5">
              <a:lumMod val="20000"/>
              <a:lumOff val="80000"/>
              <a:alpha val="40000"/>
            </a:schemeClr>
          </a:solidFill>
          <a:ln w="9525">
            <a:solidFill>
              <a:schemeClr val="accent5">
                <a:lumMod val="75000"/>
                <a:alpha val="40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alpha val="40000"/>
                  </a:schemeClr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UART</a:t>
            </a:r>
          </a:p>
        </p:txBody>
      </p:sp>
      <p:cxnSp>
        <p:nvCxnSpPr>
          <p:cNvPr id="104" name="Straight Arrow Connector 170">
            <a:extLst>
              <a:ext uri="{FF2B5EF4-FFF2-40B4-BE49-F238E27FC236}">
                <a16:creationId xmlns:a16="http://schemas.microsoft.com/office/drawing/2014/main" id="{3E336140-AD57-795B-7073-B3DD20B47909}"/>
              </a:ext>
            </a:extLst>
          </p:cNvPr>
          <p:cNvCxnSpPr>
            <a:cxnSpLocks/>
            <a:stCxn id="105" idx="2"/>
            <a:endCxn id="118" idx="4"/>
          </p:cNvCxnSpPr>
          <p:nvPr/>
        </p:nvCxnSpPr>
        <p:spPr>
          <a:xfrm rot="10800000" flipH="1" flipV="1">
            <a:off x="8616500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71">
            <a:extLst>
              <a:ext uri="{FF2B5EF4-FFF2-40B4-BE49-F238E27FC236}">
                <a16:creationId xmlns:a16="http://schemas.microsoft.com/office/drawing/2014/main" id="{FEDFEAF7-71B9-4583-1905-0D9BE642D986}"/>
              </a:ext>
            </a:extLst>
          </p:cNvPr>
          <p:cNvSpPr/>
          <p:nvPr/>
        </p:nvSpPr>
        <p:spPr>
          <a:xfrm rot="10800000">
            <a:off x="8582015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18" name="Oval 172">
            <a:extLst>
              <a:ext uri="{FF2B5EF4-FFF2-40B4-BE49-F238E27FC236}">
                <a16:creationId xmlns:a16="http://schemas.microsoft.com/office/drawing/2014/main" id="{6F357D41-32AF-4F40-7FFC-DF9C3F2C8259}"/>
              </a:ext>
            </a:extLst>
          </p:cNvPr>
          <p:cNvSpPr/>
          <p:nvPr/>
        </p:nvSpPr>
        <p:spPr>
          <a:xfrm>
            <a:off x="8580533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19" name="Straight Arrow Connector 174">
            <a:extLst>
              <a:ext uri="{FF2B5EF4-FFF2-40B4-BE49-F238E27FC236}">
                <a16:creationId xmlns:a16="http://schemas.microsoft.com/office/drawing/2014/main" id="{FF349C65-F808-8B26-A0B2-D49BEC6D8344}"/>
              </a:ext>
            </a:extLst>
          </p:cNvPr>
          <p:cNvCxnSpPr>
            <a:cxnSpLocks/>
            <a:stCxn id="120" idx="2"/>
            <a:endCxn id="121" idx="4"/>
          </p:cNvCxnSpPr>
          <p:nvPr/>
        </p:nvCxnSpPr>
        <p:spPr>
          <a:xfrm rot="10800000" flipH="1" flipV="1">
            <a:off x="10032833" y="3187327"/>
            <a:ext cx="1482" cy="269197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75">
            <a:extLst>
              <a:ext uri="{FF2B5EF4-FFF2-40B4-BE49-F238E27FC236}">
                <a16:creationId xmlns:a16="http://schemas.microsoft.com/office/drawing/2014/main" id="{655283D4-B583-2254-81AB-671BD74784EF}"/>
              </a:ext>
            </a:extLst>
          </p:cNvPr>
          <p:cNvSpPr/>
          <p:nvPr/>
        </p:nvSpPr>
        <p:spPr>
          <a:xfrm rot="10800000">
            <a:off x="9998348" y="3456523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1" name="Oval 176">
            <a:extLst>
              <a:ext uri="{FF2B5EF4-FFF2-40B4-BE49-F238E27FC236}">
                <a16:creationId xmlns:a16="http://schemas.microsoft.com/office/drawing/2014/main" id="{678FA038-0FBD-5068-1655-DDC0E798DA87}"/>
              </a:ext>
            </a:extLst>
          </p:cNvPr>
          <p:cNvSpPr/>
          <p:nvPr/>
        </p:nvSpPr>
        <p:spPr>
          <a:xfrm>
            <a:off x="9996866" y="3115392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22" name="Straight Arrow Connector 178">
            <a:extLst>
              <a:ext uri="{FF2B5EF4-FFF2-40B4-BE49-F238E27FC236}">
                <a16:creationId xmlns:a16="http://schemas.microsoft.com/office/drawing/2014/main" id="{9BB0080C-AC90-A552-AC62-5E7EFCCBF4BC}"/>
              </a:ext>
            </a:extLst>
          </p:cNvPr>
          <p:cNvCxnSpPr>
            <a:cxnSpLocks/>
            <a:stCxn id="123" idx="2"/>
            <a:endCxn id="124" idx="4"/>
          </p:cNvCxnSpPr>
          <p:nvPr/>
        </p:nvCxnSpPr>
        <p:spPr>
          <a:xfrm rot="10800000" flipH="1" flipV="1">
            <a:off x="9386231" y="2551135"/>
            <a:ext cx="1482" cy="901634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79">
            <a:extLst>
              <a:ext uri="{FF2B5EF4-FFF2-40B4-BE49-F238E27FC236}">
                <a16:creationId xmlns:a16="http://schemas.microsoft.com/office/drawing/2014/main" id="{18537C24-5F37-09C5-88BC-594E8EAB0380}"/>
              </a:ext>
            </a:extLst>
          </p:cNvPr>
          <p:cNvSpPr/>
          <p:nvPr/>
        </p:nvSpPr>
        <p:spPr>
          <a:xfrm rot="10800000">
            <a:off x="9351746" y="3452768"/>
            <a:ext cx="71935" cy="719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Oval 180">
            <a:extLst>
              <a:ext uri="{FF2B5EF4-FFF2-40B4-BE49-F238E27FC236}">
                <a16:creationId xmlns:a16="http://schemas.microsoft.com/office/drawing/2014/main" id="{8264A02B-106F-C270-7175-84E17BD78247}"/>
              </a:ext>
            </a:extLst>
          </p:cNvPr>
          <p:cNvSpPr/>
          <p:nvPr/>
        </p:nvSpPr>
        <p:spPr>
          <a:xfrm>
            <a:off x="9350264" y="2479200"/>
            <a:ext cx="71935" cy="719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  <a:alpha val="4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000">
              <a:solidFill>
                <a:schemeClr val="tx2"/>
              </a:solidFill>
              <a:latin typeface="Abadi" panose="020B06040201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29" name="Straight Arrow Connector 218">
            <a:extLst>
              <a:ext uri="{FF2B5EF4-FFF2-40B4-BE49-F238E27FC236}">
                <a16:creationId xmlns:a16="http://schemas.microsoft.com/office/drawing/2014/main" id="{FB785DB7-2B68-017E-9A5F-6AAC6C1F12FA}"/>
              </a:ext>
            </a:extLst>
          </p:cNvPr>
          <p:cNvCxnSpPr>
            <a:cxnSpLocks/>
          </p:cNvCxnSpPr>
          <p:nvPr/>
        </p:nvCxnSpPr>
        <p:spPr>
          <a:xfrm rot="10800000">
            <a:off x="10349132" y="2275489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219">
            <a:extLst>
              <a:ext uri="{FF2B5EF4-FFF2-40B4-BE49-F238E27FC236}">
                <a16:creationId xmlns:a16="http://schemas.microsoft.com/office/drawing/2014/main" id="{A263F010-14F2-C4A9-5212-A52D0C4BBB1C}"/>
              </a:ext>
            </a:extLst>
          </p:cNvPr>
          <p:cNvCxnSpPr>
            <a:cxnSpLocks/>
          </p:cNvCxnSpPr>
          <p:nvPr/>
        </p:nvCxnSpPr>
        <p:spPr>
          <a:xfrm>
            <a:off x="962036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220">
            <a:extLst>
              <a:ext uri="{FF2B5EF4-FFF2-40B4-BE49-F238E27FC236}">
                <a16:creationId xmlns:a16="http://schemas.microsoft.com/office/drawing/2014/main" id="{751447C0-839D-B702-4DA3-53AB8905C946}"/>
              </a:ext>
            </a:extLst>
          </p:cNvPr>
          <p:cNvCxnSpPr>
            <a:cxnSpLocks/>
          </p:cNvCxnSpPr>
          <p:nvPr/>
        </p:nvCxnSpPr>
        <p:spPr>
          <a:xfrm flipV="1">
            <a:off x="9221214" y="1638788"/>
            <a:ext cx="0" cy="361963"/>
          </a:xfrm>
          <a:prstGeom prst="straightConnector1">
            <a:avLst/>
          </a:prstGeom>
          <a:ln w="19050">
            <a:solidFill>
              <a:schemeClr val="accent1">
                <a:alpha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221">
            <a:extLst>
              <a:ext uri="{FF2B5EF4-FFF2-40B4-BE49-F238E27FC236}">
                <a16:creationId xmlns:a16="http://schemas.microsoft.com/office/drawing/2014/main" id="{39DBB4A6-41A2-F28C-FE7D-9A3AA4C1057B}"/>
              </a:ext>
            </a:extLst>
          </p:cNvPr>
          <p:cNvCxnSpPr>
            <a:cxnSpLocks/>
          </p:cNvCxnSpPr>
          <p:nvPr/>
        </p:nvCxnSpPr>
        <p:spPr>
          <a:xfrm flipH="1">
            <a:off x="6155032" y="2903669"/>
            <a:ext cx="399625" cy="0"/>
          </a:xfrm>
          <a:prstGeom prst="straightConnector1">
            <a:avLst/>
          </a:prstGeom>
          <a:ln w="9525">
            <a:solidFill>
              <a:schemeClr val="tx2">
                <a:alpha val="4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ttangolo con angoli arrotondati 210">
            <a:extLst>
              <a:ext uri="{FF2B5EF4-FFF2-40B4-BE49-F238E27FC236}">
                <a16:creationId xmlns:a16="http://schemas.microsoft.com/office/drawing/2014/main" id="{4FBB63D0-A157-A2E8-4E9E-3CC3E6424801}"/>
              </a:ext>
            </a:extLst>
          </p:cNvPr>
          <p:cNvSpPr/>
          <p:nvPr/>
        </p:nvSpPr>
        <p:spPr>
          <a:xfrm>
            <a:off x="4890529" y="1132329"/>
            <a:ext cx="6894103" cy="2162869"/>
          </a:xfrm>
          <a:prstGeom prst="roundRect">
            <a:avLst>
              <a:gd name="adj" fmla="val 5237"/>
            </a:avLst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Abadi" panose="020B0604020104020204" pitchFamily="34" charset="0"/>
              </a:rPr>
              <a:t>JTAG port for general software debug (non-TMR)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Abadi" panose="020B0604020104020204" pitchFamily="34" charset="0"/>
              </a:rPr>
              <a:t>Triplicated SoC control unit with a dedicated I2C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Provides a redundant booting mechanism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SEU counters and decoding error count readout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Abadi" panose="020B0604020104020204" pitchFamily="34" charset="0"/>
              </a:rPr>
              <a:t>Stream out some key CPU signals to compare with a golden simulation during radiation testing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ACBD2508-3B00-9ED7-A3C7-10C5D714DC64}"/>
              </a:ext>
            </a:extLst>
          </p:cNvPr>
          <p:cNvCxnSpPr>
            <a:cxnSpLocks/>
          </p:cNvCxnSpPr>
          <p:nvPr/>
        </p:nvCxnSpPr>
        <p:spPr>
          <a:xfrm flipH="1">
            <a:off x="4003336" y="1447780"/>
            <a:ext cx="887193" cy="547161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254003"/>
      </p:ext>
    </p:extLst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617F3FF3-2994-6E3A-E3B2-2007A363F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err="1"/>
              <a:t>SoCMake</a:t>
            </a:r>
            <a:r>
              <a:rPr lang="en-US" dirty="0"/>
              <a:t> generate?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3C0A9A-2DB8-FC8A-A023-899D0BC0D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31AC0E-EA2A-DF0F-C0AF-C2FB7C160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EB5C2D-D4D1-22CD-7EA0-57ADE1B82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63238F-9BB6-524E-15EA-83A110695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16" y="4909155"/>
            <a:ext cx="3777642" cy="10402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0FFD0C1-253D-8195-0A97-9AEEC4EFF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415" y="57941"/>
            <a:ext cx="2005289" cy="253089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F00981E-5ECD-22FE-9C0E-6857E4E2D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4996" y="4234890"/>
            <a:ext cx="2987119" cy="20285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4E9368D-8B17-81CC-2374-C23FA81A40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490" y="1707428"/>
            <a:ext cx="2664593" cy="2687613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77CA0E2-59FA-2C31-AA58-BB84CCF8E4D3}"/>
              </a:ext>
            </a:extLst>
          </p:cNvPr>
          <p:cNvSpPr/>
          <p:nvPr/>
        </p:nvSpPr>
        <p:spPr>
          <a:xfrm>
            <a:off x="3160012" y="3281232"/>
            <a:ext cx="2058653" cy="953658"/>
          </a:xfrm>
          <a:prstGeom prst="roundRect">
            <a:avLst>
              <a:gd name="adj" fmla="val 802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tx2"/>
                </a:solidFill>
                <a:latin typeface="Consolas" panose="020B0609020204030204" pitchFamily="49" charset="0"/>
              </a:rPr>
              <a:t>plic.sv</a:t>
            </a:r>
          </a:p>
          <a:p>
            <a:r>
              <a:rPr lang="en-GB" sz="1800" dirty="0" err="1">
                <a:solidFill>
                  <a:schemeClr val="tx2"/>
                </a:solidFill>
                <a:latin typeface="Consolas" panose="020B0609020204030204" pitchFamily="49" charset="0"/>
              </a:rPr>
              <a:t>plic.rdl</a:t>
            </a:r>
            <a:endParaRPr lang="en-GB" sz="18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r>
              <a:rPr lang="en-GB" sz="1800" dirty="0">
                <a:solidFill>
                  <a:schemeClr val="tx2"/>
                </a:solidFill>
                <a:latin typeface="Consolas" panose="020B0609020204030204" pitchFamily="49" charset="0"/>
              </a:rPr>
              <a:t>CMakeLists.txt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E847101-575E-79C6-3124-68C4A45DCB0C}"/>
              </a:ext>
            </a:extLst>
          </p:cNvPr>
          <p:cNvGrpSpPr/>
          <p:nvPr/>
        </p:nvGrpSpPr>
        <p:grpSpPr>
          <a:xfrm>
            <a:off x="3401270" y="2759773"/>
            <a:ext cx="45719" cy="350519"/>
            <a:chOff x="4102768" y="2652963"/>
            <a:chExt cx="45719" cy="35051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E2FF09F-60FD-9EEE-578D-3273075FE398}"/>
                </a:ext>
              </a:extLst>
            </p:cNvPr>
            <p:cNvSpPr/>
            <p:nvPr/>
          </p:nvSpPr>
          <p:spPr>
            <a:xfrm>
              <a:off x="4102768" y="2652963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A2263E2-C6B0-383C-259E-2EDED7F7BC6A}"/>
                </a:ext>
              </a:extLst>
            </p:cNvPr>
            <p:cNvSpPr/>
            <p:nvPr/>
          </p:nvSpPr>
          <p:spPr>
            <a:xfrm>
              <a:off x="4102768" y="2804739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E98888-2B8D-6D02-4A06-A72A332EEFCD}"/>
                </a:ext>
              </a:extLst>
            </p:cNvPr>
            <p:cNvSpPr/>
            <p:nvPr/>
          </p:nvSpPr>
          <p:spPr>
            <a:xfrm>
              <a:off x="4102768" y="2957763"/>
              <a:ext cx="45719" cy="45719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2AB1A51-F788-4D6D-14D6-DC012F1B979D}"/>
              </a:ext>
            </a:extLst>
          </p:cNvPr>
          <p:cNvSpPr txBox="1"/>
          <p:nvPr/>
        </p:nvSpPr>
        <p:spPr>
          <a:xfrm>
            <a:off x="3531268" y="2763128"/>
            <a:ext cx="2109500" cy="27014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solidFill>
                  <a:schemeClr val="tx2"/>
                </a:solidFill>
                <a:latin typeface="Abadi" panose="020B0604020104020204" pitchFamily="34" charset="0"/>
              </a:rPr>
              <a:t>any other IP block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E5007A5-8E06-DE30-9117-6FFE78C58594}"/>
              </a:ext>
            </a:extLst>
          </p:cNvPr>
          <p:cNvCxnSpPr>
            <a:cxnSpLocks/>
          </p:cNvCxnSpPr>
          <p:nvPr/>
        </p:nvCxnSpPr>
        <p:spPr>
          <a:xfrm flipH="1" flipV="1">
            <a:off x="2923056" y="3725356"/>
            <a:ext cx="313439" cy="5499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EEFBA7F-82F7-FBDB-530D-C457AFA3C7B5}"/>
              </a:ext>
            </a:extLst>
          </p:cNvPr>
          <p:cNvCxnSpPr>
            <a:cxnSpLocks/>
          </p:cNvCxnSpPr>
          <p:nvPr/>
        </p:nvCxnSpPr>
        <p:spPr>
          <a:xfrm flipH="1">
            <a:off x="2992906" y="4171732"/>
            <a:ext cx="538362" cy="65572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7AE1A74-7F66-FEB4-AEA1-8055E01D00BF}"/>
              </a:ext>
            </a:extLst>
          </p:cNvPr>
          <p:cNvSpPr txBox="1"/>
          <p:nvPr/>
        </p:nvSpPr>
        <p:spPr>
          <a:xfrm>
            <a:off x="4189339" y="3157080"/>
            <a:ext cx="877691" cy="329597"/>
          </a:xfrm>
          <a:prstGeom prst="rect">
            <a:avLst/>
          </a:prstGeom>
          <a:solidFill>
            <a:srgbClr val="F9F4F1"/>
          </a:solidFill>
        </p:spPr>
        <p:txBody>
          <a:bodyPr vert="horz" wrap="non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>
                <a:solidFill>
                  <a:schemeClr val="tx2"/>
                </a:solidFill>
                <a:latin typeface="Abadi" panose="020B0604020104020204" pitchFamily="34" charset="0"/>
              </a:rPr>
              <a:t>PLIC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3346D55-2921-1C3C-6564-F5059073757E}"/>
              </a:ext>
            </a:extLst>
          </p:cNvPr>
          <p:cNvSpPr/>
          <p:nvPr/>
        </p:nvSpPr>
        <p:spPr>
          <a:xfrm>
            <a:off x="3160012" y="1635175"/>
            <a:ext cx="2058653" cy="953658"/>
          </a:xfrm>
          <a:prstGeom prst="roundRect">
            <a:avLst>
              <a:gd name="adj" fmla="val 802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tx2"/>
                </a:solidFill>
                <a:latin typeface="Consolas" panose="020B0609020204030204" pitchFamily="49" charset="0"/>
              </a:rPr>
              <a:t>uart.sv</a:t>
            </a:r>
          </a:p>
          <a:p>
            <a:r>
              <a:rPr lang="en-GB" sz="1800" dirty="0" err="1">
                <a:solidFill>
                  <a:schemeClr val="tx2"/>
                </a:solidFill>
                <a:latin typeface="Consolas" panose="020B0609020204030204" pitchFamily="49" charset="0"/>
              </a:rPr>
              <a:t>uart.rdl</a:t>
            </a:r>
            <a:endParaRPr lang="en-GB" sz="18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r>
              <a:rPr lang="en-GB" sz="1800" dirty="0">
                <a:solidFill>
                  <a:schemeClr val="tx2"/>
                </a:solidFill>
                <a:latin typeface="Consolas" panose="020B0609020204030204" pitchFamily="49" charset="0"/>
              </a:rPr>
              <a:t>CMakeLists.txt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CDE06D-541C-B232-83F9-34BBB03DA68E}"/>
              </a:ext>
            </a:extLst>
          </p:cNvPr>
          <p:cNvSpPr txBox="1"/>
          <p:nvPr/>
        </p:nvSpPr>
        <p:spPr>
          <a:xfrm>
            <a:off x="4189339" y="1511023"/>
            <a:ext cx="877691" cy="329597"/>
          </a:xfrm>
          <a:prstGeom prst="rect">
            <a:avLst/>
          </a:prstGeom>
          <a:solidFill>
            <a:srgbClr val="F9F4F1"/>
          </a:solidFill>
        </p:spPr>
        <p:txBody>
          <a:bodyPr vert="horz" wrap="non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>
                <a:solidFill>
                  <a:schemeClr val="tx2"/>
                </a:solidFill>
                <a:latin typeface="Abadi" panose="020B0604020104020204" pitchFamily="34" charset="0"/>
              </a:rPr>
              <a:t>UART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C532A42-1602-B81B-C212-1C983E648EBE}"/>
              </a:ext>
            </a:extLst>
          </p:cNvPr>
          <p:cNvSpPr/>
          <p:nvPr/>
        </p:nvSpPr>
        <p:spPr>
          <a:xfrm>
            <a:off x="6731005" y="2807187"/>
            <a:ext cx="2417896" cy="1127097"/>
          </a:xfrm>
          <a:prstGeom prst="roundRect">
            <a:avLst>
              <a:gd name="adj" fmla="val 802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 err="1">
                <a:solidFill>
                  <a:schemeClr val="tx2"/>
                </a:solidFill>
                <a:latin typeface="Consolas" panose="020B0609020204030204" pitchFamily="49" charset="0"/>
              </a:rPr>
              <a:t>apb_subsystem.rdl</a:t>
            </a:r>
            <a:endParaRPr lang="en-GB" sz="18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r>
              <a:rPr lang="en-GB" sz="1800" dirty="0" err="1">
                <a:solidFill>
                  <a:schemeClr val="tx2"/>
                </a:solidFill>
                <a:latin typeface="Consolas" panose="020B0609020204030204" pitchFamily="49" charset="0"/>
              </a:rPr>
              <a:t>triglav_soc.rdl</a:t>
            </a:r>
            <a:endParaRPr lang="en-GB" sz="1800" dirty="0">
              <a:solidFill>
                <a:schemeClr val="tx2"/>
              </a:solidFill>
              <a:latin typeface="Consolas" panose="020B0609020204030204" pitchFamily="49" charset="0"/>
            </a:endParaRPr>
          </a:p>
          <a:p>
            <a:r>
              <a:rPr lang="en-GB" sz="1800" dirty="0">
                <a:solidFill>
                  <a:schemeClr val="tx2"/>
                </a:solidFill>
                <a:latin typeface="Consolas" panose="020B0609020204030204" pitchFamily="49" charset="0"/>
              </a:rPr>
              <a:t>CMakeLists.txt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9D8795-4340-5507-9839-E551256F7C24}"/>
              </a:ext>
            </a:extLst>
          </p:cNvPr>
          <p:cNvSpPr txBox="1"/>
          <p:nvPr/>
        </p:nvSpPr>
        <p:spPr>
          <a:xfrm>
            <a:off x="8109248" y="2657867"/>
            <a:ext cx="877691" cy="329597"/>
          </a:xfrm>
          <a:prstGeom prst="rect">
            <a:avLst/>
          </a:prstGeom>
          <a:solidFill>
            <a:srgbClr val="F9F4F1"/>
          </a:solidFill>
        </p:spPr>
        <p:txBody>
          <a:bodyPr vert="horz" wrap="non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>
                <a:solidFill>
                  <a:schemeClr val="tx2"/>
                </a:solidFill>
                <a:latin typeface="Abadi" panose="020B0604020104020204" pitchFamily="34" charset="0"/>
              </a:rPr>
              <a:t>Top SoC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CC84511-33B2-4081-87B8-5464A3DB20A8}"/>
              </a:ext>
            </a:extLst>
          </p:cNvPr>
          <p:cNvCxnSpPr>
            <a:cxnSpLocks/>
          </p:cNvCxnSpPr>
          <p:nvPr/>
        </p:nvCxnSpPr>
        <p:spPr>
          <a:xfrm>
            <a:off x="8783053" y="3496341"/>
            <a:ext cx="485891" cy="68451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C6B18B6-E026-0601-1F15-7F707DCB22B5}"/>
              </a:ext>
            </a:extLst>
          </p:cNvPr>
          <p:cNvCxnSpPr>
            <a:cxnSpLocks/>
          </p:cNvCxnSpPr>
          <p:nvPr/>
        </p:nvCxnSpPr>
        <p:spPr>
          <a:xfrm flipV="1">
            <a:off x="7766384" y="1840620"/>
            <a:ext cx="679784" cy="113933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lus Sign 53">
            <a:extLst>
              <a:ext uri="{FF2B5EF4-FFF2-40B4-BE49-F238E27FC236}">
                <a16:creationId xmlns:a16="http://schemas.microsoft.com/office/drawing/2014/main" id="{3C3CCA9F-1327-EF47-9F27-240A039B2CB3}"/>
              </a:ext>
            </a:extLst>
          </p:cNvPr>
          <p:cNvSpPr/>
          <p:nvPr/>
        </p:nvSpPr>
        <p:spPr>
          <a:xfrm>
            <a:off x="5759780" y="3033269"/>
            <a:ext cx="672439" cy="672439"/>
          </a:xfrm>
          <a:prstGeom prst="mathPlus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Equals 54">
            <a:extLst>
              <a:ext uri="{FF2B5EF4-FFF2-40B4-BE49-F238E27FC236}">
                <a16:creationId xmlns:a16="http://schemas.microsoft.com/office/drawing/2014/main" id="{301C0FC9-0CEA-A056-F887-A3E75219531B}"/>
              </a:ext>
            </a:extLst>
          </p:cNvPr>
          <p:cNvSpPr/>
          <p:nvPr/>
        </p:nvSpPr>
        <p:spPr>
          <a:xfrm>
            <a:off x="9868264" y="3033269"/>
            <a:ext cx="672440" cy="672440"/>
          </a:xfrm>
          <a:prstGeom prst="mathEqual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DBFD253B-04CD-792D-5039-E6F89AD4DA0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828488" y="4234890"/>
            <a:ext cx="2527178" cy="2100717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C0BCA61-C5CF-8E4A-F0AB-63159DAF720A}"/>
              </a:ext>
            </a:extLst>
          </p:cNvPr>
          <p:cNvCxnSpPr>
            <a:cxnSpLocks/>
          </p:cNvCxnSpPr>
          <p:nvPr/>
        </p:nvCxnSpPr>
        <p:spPr>
          <a:xfrm flipH="1">
            <a:off x="7270713" y="3785399"/>
            <a:ext cx="129277" cy="36723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17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54" grpId="0" animBg="1"/>
      <p:bldP spid="5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4C3EF3-9BD3-8A19-BD46-5F0C1A07B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DBD7EC-251F-EDB0-B90A-ACA4DF5EA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83F85-F651-D466-4B22-AF97C85E4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Graphic 5" descr="Magic Wand Auto with solid fill">
            <a:extLst>
              <a:ext uri="{FF2B5EF4-FFF2-40B4-BE49-F238E27FC236}">
                <a16:creationId xmlns:a16="http://schemas.microsoft.com/office/drawing/2014/main" id="{25211105-2D8D-21D3-73B5-9B90D5A8E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4220208" y="1467853"/>
            <a:ext cx="1479884" cy="1479884"/>
          </a:xfrm>
          <a:prstGeom prst="rect">
            <a:avLst/>
          </a:prstGeom>
        </p:spPr>
      </p:pic>
      <p:pic>
        <p:nvPicPr>
          <p:cNvPr id="8" name="Graphic 7" descr="Cauldron with solid fill">
            <a:extLst>
              <a:ext uri="{FF2B5EF4-FFF2-40B4-BE49-F238E27FC236}">
                <a16:creationId xmlns:a16="http://schemas.microsoft.com/office/drawing/2014/main" id="{52CEB9D6-D7DF-5783-D9D4-36F996BBC8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26668" y="2490537"/>
            <a:ext cx="2428374" cy="24283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C18EF5-FAF2-750F-2F10-E425F05286C2}"/>
              </a:ext>
            </a:extLst>
          </p:cNvPr>
          <p:cNvSpPr txBox="1"/>
          <p:nvPr/>
        </p:nvSpPr>
        <p:spPr>
          <a:xfrm>
            <a:off x="3912268" y="1094874"/>
            <a:ext cx="914400" cy="91440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 err="1">
                <a:solidFill>
                  <a:schemeClr val="tx2"/>
                </a:solidFill>
                <a:latin typeface="Consolas" panose="020B0609020204030204" pitchFamily="49" charset="0"/>
              </a:rPr>
              <a:t>cmake</a:t>
            </a:r>
            <a:r>
              <a:rPr lang="en-GB" sz="2400" b="1" dirty="0">
                <a:solidFill>
                  <a:schemeClr val="tx2"/>
                </a:solidFill>
                <a:latin typeface="Consolas" panose="020B0609020204030204" pitchFamily="49" charset="0"/>
              </a:rPr>
              <a:t> ../</a:t>
            </a:r>
          </a:p>
        </p:txBody>
      </p:sp>
    </p:spTree>
    <p:extLst>
      <p:ext uri="{BB962C8B-B14F-4D97-AF65-F5344CB8AC3E}">
        <p14:creationId xmlns:p14="http://schemas.microsoft.com/office/powerpoint/2010/main" val="504501192"/>
      </p:ext>
    </p:extLst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516" y="189569"/>
            <a:ext cx="8107808" cy="719137"/>
          </a:xfrm>
        </p:spPr>
        <p:txBody>
          <a:bodyPr/>
          <a:lstStyle/>
          <a:p>
            <a:r>
              <a:rPr lang="en-US" dirty="0"/>
              <a:t>Challenges in ASIC design @ HEP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1137" y="1378093"/>
            <a:ext cx="5749552" cy="4335832"/>
          </a:xfrm>
        </p:spPr>
        <p:txBody>
          <a:bodyPr/>
          <a:lstStyle/>
          <a:p>
            <a:r>
              <a:rPr lang="en-US" sz="1800" dirty="0"/>
              <a:t>Technology Challenges</a:t>
            </a:r>
          </a:p>
          <a:p>
            <a:pPr lvl="1"/>
            <a:r>
              <a:rPr lang="en-US" sz="1400" dirty="0"/>
              <a:t>Complex deep-submicron silicon manufacturing processes</a:t>
            </a:r>
          </a:p>
          <a:p>
            <a:pPr lvl="1"/>
            <a:r>
              <a:rPr lang="en-US" sz="1400" dirty="0"/>
              <a:t>Powerful, Flexible but highly Complex EDA Tools </a:t>
            </a:r>
            <a:br>
              <a:rPr lang="en-US" sz="1400" dirty="0"/>
            </a:br>
            <a:endParaRPr lang="en-US" sz="1400" dirty="0"/>
          </a:p>
          <a:p>
            <a:r>
              <a:rPr lang="en-US" sz="1800" dirty="0"/>
              <a:t>Design Challenges</a:t>
            </a:r>
          </a:p>
          <a:p>
            <a:pPr lvl="1"/>
            <a:r>
              <a:rPr lang="en-US" sz="1400" dirty="0"/>
              <a:t>Designs of increasing complexity and size</a:t>
            </a:r>
          </a:p>
          <a:p>
            <a:pPr lvl="1"/>
            <a:r>
              <a:rPr lang="en-US" sz="1400" dirty="0"/>
              <a:t>Novel designs for scientific instrumentation</a:t>
            </a:r>
          </a:p>
          <a:p>
            <a:pPr lvl="1"/>
            <a:r>
              <a:rPr lang="en-US" sz="1400" dirty="0"/>
              <a:t>Radiation Tolerance</a:t>
            </a:r>
            <a:br>
              <a:rPr lang="en-US" sz="1400" dirty="0"/>
            </a:br>
            <a:endParaRPr lang="en-US" sz="1400" dirty="0"/>
          </a:p>
          <a:p>
            <a:r>
              <a:rPr lang="en-US" sz="1800" dirty="0"/>
              <a:t>Productivity Requirements</a:t>
            </a:r>
          </a:p>
          <a:p>
            <a:pPr lvl="1"/>
            <a:r>
              <a:rPr lang="en-GB" sz="1400" dirty="0"/>
              <a:t>Large, fragmented, multinational design teams</a:t>
            </a:r>
          </a:p>
          <a:p>
            <a:pPr lvl="1"/>
            <a:r>
              <a:rPr lang="en-GB" sz="1400" dirty="0"/>
              <a:t>Designers with different levels of expertise</a:t>
            </a:r>
          </a:p>
          <a:p>
            <a:pPr lvl="1"/>
            <a:r>
              <a:rPr lang="en-US" sz="1400" dirty="0"/>
              <a:t>Work on common design projects</a:t>
            </a:r>
          </a:p>
          <a:p>
            <a:pPr lvl="1"/>
            <a:r>
              <a:rPr lang="en-US" sz="1400" dirty="0"/>
              <a:t>Costly technologies</a:t>
            </a:r>
          </a:p>
          <a:p>
            <a:pPr lvl="1"/>
            <a:r>
              <a:rPr lang="en-US" sz="1400" dirty="0"/>
              <a:t>Importance of  'first-time-right’ designs 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Kostas.Kloukinas@cern.ch</a:t>
            </a:r>
            <a:endParaRPr lang="el-G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E60FE-6011-5C4E-B063-589D6E44EAA6}" type="slidenum">
              <a:rPr lang="el-GR" altLang="en-US" smtClean="0"/>
              <a:pPr>
                <a:defRPr/>
              </a:pPr>
              <a:t>2</a:t>
            </a:fld>
            <a:endParaRPr lang="el-GR" altLang="en-US"/>
          </a:p>
        </p:txBody>
      </p:sp>
      <p:pic>
        <p:nvPicPr>
          <p:cNvPr id="8" name="Picture 7" descr="illus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5562" y="1314673"/>
            <a:ext cx="1353112" cy="176492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7218660" y="3987838"/>
            <a:ext cx="1134616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Technology scaling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6869258" y="3561085"/>
            <a:ext cx="4089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97250" y="3635698"/>
            <a:ext cx="783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130 nm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059" y="3178498"/>
            <a:ext cx="68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90 nm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14219" y="3635698"/>
            <a:ext cx="68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65 nm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34299" y="3178498"/>
            <a:ext cx="68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45 nm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8130283" y="2648931"/>
            <a:ext cx="1295400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Design Methodologies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7096852" y="2356965"/>
            <a:ext cx="1295400" cy="457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EDA software Tools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603760" y="367028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28 nm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54ABC0-A366-E34F-8FA7-19DE00F2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DCEF86-0506-7949-95E5-7B5F780091C1}"/>
              </a:ext>
            </a:extLst>
          </p:cNvPr>
          <p:cNvSpPr txBox="1"/>
          <p:nvPr/>
        </p:nvSpPr>
        <p:spPr>
          <a:xfrm>
            <a:off x="10151302" y="318416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 nm</a:t>
            </a:r>
            <a:endParaRPr lang="en-US" dirty="0"/>
          </a:p>
        </p:txBody>
      </p:sp>
      <p:pic>
        <p:nvPicPr>
          <p:cNvPr id="10" name="Picture 9" descr="Calendar&#10;&#10;Description automatically generated">
            <a:extLst>
              <a:ext uri="{FF2B5EF4-FFF2-40B4-BE49-F238E27FC236}">
                <a16:creationId xmlns:a16="http://schemas.microsoft.com/office/drawing/2014/main" id="{7A2C8DB0-C52B-4742-BAD3-996E4AAA15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400" y="4523088"/>
            <a:ext cx="2806498" cy="152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2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617F3FF3-2994-6E3A-E3B2-2007A363F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 get in output from the tools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3C0A9A-2DB8-FC8A-A023-899D0BC0D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31AC0E-EA2A-DF0F-C0AF-C2FB7C160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EB5C2D-D4D1-22CD-7EA0-57ADE1B82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5" name="Equals 54">
            <a:extLst>
              <a:ext uri="{FF2B5EF4-FFF2-40B4-BE49-F238E27FC236}">
                <a16:creationId xmlns:a16="http://schemas.microsoft.com/office/drawing/2014/main" id="{301C0FC9-0CEA-A056-F887-A3E75219531B}"/>
              </a:ext>
            </a:extLst>
          </p:cNvPr>
          <p:cNvSpPr/>
          <p:nvPr/>
        </p:nvSpPr>
        <p:spPr>
          <a:xfrm>
            <a:off x="407988" y="3033268"/>
            <a:ext cx="672440" cy="672440"/>
          </a:xfrm>
          <a:prstGeom prst="mathEqual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962E782-72F8-5936-D847-1763B032E27C}"/>
              </a:ext>
            </a:extLst>
          </p:cNvPr>
          <p:cNvGrpSpPr/>
          <p:nvPr/>
        </p:nvGrpSpPr>
        <p:grpSpPr>
          <a:xfrm>
            <a:off x="1653481" y="1129147"/>
            <a:ext cx="1716458" cy="1562454"/>
            <a:chOff x="2423755" y="1055520"/>
            <a:chExt cx="1716458" cy="156245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29D8795-4340-5507-9839-E551256F7C24}"/>
                </a:ext>
              </a:extLst>
            </p:cNvPr>
            <p:cNvSpPr txBox="1"/>
            <p:nvPr/>
          </p:nvSpPr>
          <p:spPr>
            <a:xfrm>
              <a:off x="2423755" y="2288377"/>
              <a:ext cx="1716458" cy="329597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/>
            <a:p>
              <a:r>
                <a:rPr lang="en-GB" dirty="0">
                  <a:solidFill>
                    <a:schemeClr val="tx2"/>
                  </a:solidFill>
                  <a:latin typeface="Abadi" panose="020B0604020104020204" pitchFamily="34" charset="0"/>
                </a:rPr>
                <a:t>Top SoC Verilog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95E838A-C888-FEE9-A731-5114745E0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3755" y="1055520"/>
              <a:ext cx="1677535" cy="1184759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59D951E-0B7F-F814-5BE8-DA99488AF03D}"/>
              </a:ext>
            </a:extLst>
          </p:cNvPr>
          <p:cNvGrpSpPr/>
          <p:nvPr/>
        </p:nvGrpSpPr>
        <p:grpSpPr>
          <a:xfrm>
            <a:off x="1778554" y="3407370"/>
            <a:ext cx="1867208" cy="2627324"/>
            <a:chOff x="2671837" y="3410050"/>
            <a:chExt cx="1867208" cy="262732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AFEAAE-823E-9324-176A-BA1FA4786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71837" y="3410050"/>
              <a:ext cx="1867208" cy="222286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5F51E3-DFF4-4163-06F8-70EA9FBB3358}"/>
                </a:ext>
              </a:extLst>
            </p:cNvPr>
            <p:cNvSpPr txBox="1"/>
            <p:nvPr/>
          </p:nvSpPr>
          <p:spPr>
            <a:xfrm>
              <a:off x="2671837" y="5707777"/>
              <a:ext cx="1716458" cy="329597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/>
            <a:p>
              <a:r>
                <a:rPr lang="en-GB" dirty="0">
                  <a:solidFill>
                    <a:schemeClr val="tx2"/>
                  </a:solidFill>
                  <a:latin typeface="Abadi" panose="020B0604020104020204" pitchFamily="34" charset="0"/>
                </a:rPr>
                <a:t>TMR peripherals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C6237A4-68EF-1CD0-4512-0DC160507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320" y="1040265"/>
            <a:ext cx="3391143" cy="23095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50DBAA-F7D5-ACF0-4F4D-9445E3784D31}"/>
              </a:ext>
            </a:extLst>
          </p:cNvPr>
          <p:cNvSpPr txBox="1"/>
          <p:nvPr/>
        </p:nvSpPr>
        <p:spPr>
          <a:xfrm>
            <a:off x="4271320" y="3407370"/>
            <a:ext cx="1716458" cy="329597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r>
              <a:rPr lang="en-GB" dirty="0">
                <a:solidFill>
                  <a:schemeClr val="tx2"/>
                </a:solidFill>
                <a:latin typeface="Abadi" panose="020B0604020104020204" pitchFamily="34" charset="0"/>
              </a:rPr>
              <a:t>Linker script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5111D50-C251-5435-574C-60CA450606BA}"/>
              </a:ext>
            </a:extLst>
          </p:cNvPr>
          <p:cNvGrpSpPr/>
          <p:nvPr/>
        </p:nvGrpSpPr>
        <p:grpSpPr>
          <a:xfrm>
            <a:off x="4943872" y="3816919"/>
            <a:ext cx="4558732" cy="2452216"/>
            <a:chOff x="7928722" y="3713298"/>
            <a:chExt cx="4558732" cy="245221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46A02A-7220-2237-FF4F-B566D5117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8722" y="3713298"/>
              <a:ext cx="4558732" cy="205617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FA36CB-3AA7-1EF1-8832-47465FBD7DFE}"/>
                </a:ext>
              </a:extLst>
            </p:cNvPr>
            <p:cNvSpPr txBox="1"/>
            <p:nvPr/>
          </p:nvSpPr>
          <p:spPr>
            <a:xfrm>
              <a:off x="7932738" y="5835917"/>
              <a:ext cx="1716458" cy="329597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/>
            <a:p>
              <a:r>
                <a:rPr lang="en-GB" dirty="0">
                  <a:solidFill>
                    <a:schemeClr val="tx2"/>
                  </a:solidFill>
                  <a:latin typeface="Abadi" panose="020B0604020104020204" pitchFamily="34" charset="0"/>
                </a:rPr>
                <a:t>A nice block diagram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09A7A1B-1640-5351-C389-F45343D5A869}"/>
              </a:ext>
            </a:extLst>
          </p:cNvPr>
          <p:cNvGrpSpPr/>
          <p:nvPr/>
        </p:nvGrpSpPr>
        <p:grpSpPr>
          <a:xfrm>
            <a:off x="8836172" y="878051"/>
            <a:ext cx="3139769" cy="3244880"/>
            <a:chOff x="8487100" y="2975513"/>
            <a:chExt cx="3139769" cy="324488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C0C5B9C-E995-B281-4D4F-EEBB0AC1F9F3}"/>
                </a:ext>
              </a:extLst>
            </p:cNvPr>
            <p:cNvSpPr txBox="1"/>
            <p:nvPr/>
          </p:nvSpPr>
          <p:spPr>
            <a:xfrm>
              <a:off x="8487100" y="5890796"/>
              <a:ext cx="1716458" cy="329597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/>
            <a:p>
              <a:r>
                <a:rPr lang="en-GB" dirty="0">
                  <a:solidFill>
                    <a:schemeClr val="tx2"/>
                  </a:solidFill>
                  <a:latin typeface="Abadi" panose="020B0604020104020204" pitchFamily="34" charset="0"/>
                </a:rPr>
                <a:t>Peripheral HAL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95F10D9-017A-BDE1-6A0B-B1D563B0B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87100" y="2975513"/>
              <a:ext cx="3139769" cy="28703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3115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CC825-F5E7-E5B6-341C-25CC2D45E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7E98-8EFF-111A-41B1-6CEA5C9E7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213715"/>
            <a:ext cx="9145016" cy="719137"/>
          </a:xfrm>
        </p:spPr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: </a:t>
            </a:r>
            <a:r>
              <a:rPr lang="en-GB" sz="4000" dirty="0"/>
              <a:t>first SOCRATES silicon prototype</a:t>
            </a:r>
            <a:endParaRPr lang="en-FR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5A67F-B681-4598-BDCA-AFD3D15B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73B63-195C-4EA7-D1BA-06F526C7E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A0121-659E-B987-4B26-841572CE2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21</a:t>
            </a:fld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FF5B95-A921-BFB0-B53E-36CC89BBC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734" y="1062440"/>
            <a:ext cx="8583266" cy="43812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DA97A18-DB4E-6F62-F9BD-A71366FCCE32}"/>
              </a:ext>
            </a:extLst>
          </p:cNvPr>
          <p:cNvSpPr txBox="1"/>
          <p:nvPr/>
        </p:nvSpPr>
        <p:spPr>
          <a:xfrm>
            <a:off x="335360" y="5650598"/>
            <a:ext cx="87953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6712" lvl="1"/>
            <a:r>
              <a:rPr lang="en-GB" sz="1050" i="1" dirty="0"/>
              <a:t>Credits to:</a:t>
            </a:r>
            <a:br>
              <a:rPr lang="en-GB" sz="1050" i="1" dirty="0"/>
            </a:br>
            <a:r>
              <a:rPr lang="en-GB" sz="1050" i="1" dirty="0"/>
              <a:t>the current team </a:t>
            </a:r>
            <a:r>
              <a:rPr lang="en-GB" sz="1050" b="1" dirty="0">
                <a:solidFill>
                  <a:schemeClr val="accent1"/>
                </a:solidFill>
              </a:rPr>
              <a:t>Alessandro </a:t>
            </a:r>
            <a:r>
              <a:rPr lang="en-GB" sz="1050" b="1" dirty="0" err="1">
                <a:solidFill>
                  <a:schemeClr val="accent1"/>
                </a:solidFill>
              </a:rPr>
              <a:t>Caratelli</a:t>
            </a:r>
            <a:r>
              <a:rPr lang="en-GB" sz="1050" b="1" dirty="0">
                <a:solidFill>
                  <a:schemeClr val="accent1"/>
                </a:solidFill>
              </a:rPr>
              <a:t>, Anvesh </a:t>
            </a:r>
            <a:r>
              <a:rPr lang="en-GB" sz="1050" b="1" dirty="0" err="1">
                <a:solidFill>
                  <a:schemeClr val="accent1"/>
                </a:solidFill>
              </a:rPr>
              <a:t>Nookala</a:t>
            </a:r>
            <a:r>
              <a:rPr lang="en-GB" sz="1050" b="1" dirty="0">
                <a:solidFill>
                  <a:schemeClr val="accent1"/>
                </a:solidFill>
              </a:rPr>
              <a:t>, Beno</a:t>
            </a:r>
            <a:r>
              <a:rPr lang="en-US" sz="1050" b="1" dirty="0" err="1">
                <a:solidFill>
                  <a:schemeClr val="accent1"/>
                </a:solidFill>
              </a:rPr>
              <a:t>î</a:t>
            </a:r>
            <a:r>
              <a:rPr lang="en-GB" sz="1050" b="1" dirty="0">
                <a:solidFill>
                  <a:schemeClr val="accent1"/>
                </a:solidFill>
              </a:rPr>
              <a:t>t Denkinger, Davide Ceresa, Marco </a:t>
            </a:r>
            <a:r>
              <a:rPr lang="en-GB" sz="1050" b="1" dirty="0" err="1">
                <a:solidFill>
                  <a:schemeClr val="accent1"/>
                </a:solidFill>
              </a:rPr>
              <a:t>Andorno</a:t>
            </a:r>
            <a:r>
              <a:rPr lang="en-GB" sz="1050" b="1" dirty="0"/>
              <a:t> </a:t>
            </a:r>
            <a:br>
              <a:rPr lang="en-GB" sz="1050" b="1" dirty="0"/>
            </a:br>
            <a:r>
              <a:rPr lang="en-GB" sz="1050" i="1" dirty="0"/>
              <a:t>and past colleagues </a:t>
            </a:r>
            <a:r>
              <a:rPr lang="en-GB" sz="1050" b="1" dirty="0">
                <a:solidFill>
                  <a:schemeClr val="accent1"/>
                </a:solidFill>
              </a:rPr>
              <a:t>Risto </a:t>
            </a:r>
            <a:r>
              <a:rPr lang="en-GB" sz="1050" b="1" dirty="0" err="1">
                <a:solidFill>
                  <a:schemeClr val="accent1"/>
                </a:solidFill>
              </a:rPr>
              <a:t>Pejasinovic</a:t>
            </a:r>
            <a:r>
              <a:rPr lang="en-GB" sz="1050" b="1" dirty="0">
                <a:solidFill>
                  <a:schemeClr val="accent1"/>
                </a:solidFill>
              </a:rPr>
              <a:t>, Georgios Nikolaidis, </a:t>
            </a:r>
            <a:r>
              <a:rPr lang="en-GB" sz="1050" b="1" dirty="0" err="1">
                <a:solidFill>
                  <a:schemeClr val="accent1"/>
                </a:solidFill>
              </a:rPr>
              <a:t>Viktoriia</a:t>
            </a:r>
            <a:r>
              <a:rPr lang="en-GB" sz="1050" b="1" dirty="0">
                <a:solidFill>
                  <a:schemeClr val="accent1"/>
                </a:solidFill>
              </a:rPr>
              <a:t> Tarasenko</a:t>
            </a:r>
          </a:p>
          <a:p>
            <a:pPr marL="366712" lvl="1"/>
            <a:endParaRPr lang="en-GB" sz="105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BB2E7E5-1732-4AD6-2538-592B5B89F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314"/>
            <a:ext cx="3254152" cy="4752975"/>
          </a:xfrm>
        </p:spPr>
        <p:txBody>
          <a:bodyPr/>
          <a:lstStyle/>
          <a:p>
            <a:r>
              <a:rPr lang="en-GB" sz="2000" b="0" dirty="0"/>
              <a:t>Physical implementation</a:t>
            </a:r>
          </a:p>
          <a:p>
            <a:pPr lvl="1"/>
            <a:r>
              <a:rPr lang="en-GB" sz="1200" dirty="0"/>
              <a:t>Area: 1 mm x 2 mm</a:t>
            </a:r>
          </a:p>
          <a:p>
            <a:pPr lvl="1"/>
            <a:r>
              <a:rPr lang="en-GB" sz="1200" dirty="0"/>
              <a:t>~300k instances</a:t>
            </a:r>
          </a:p>
          <a:p>
            <a:pPr lvl="1"/>
            <a:r>
              <a:rPr lang="en-GB" sz="1200" dirty="0"/>
              <a:t>64kB SRAM memory</a:t>
            </a:r>
          </a:p>
          <a:p>
            <a:pPr lvl="1"/>
            <a:r>
              <a:rPr lang="en-GB" sz="1200" dirty="0"/>
              <a:t>O</a:t>
            </a:r>
            <a:r>
              <a:rPr lang="en-GB" sz="1200" b="0" dirty="0"/>
              <a:t>perating frequency: </a:t>
            </a:r>
            <a:r>
              <a:rPr lang="en-GB" sz="1200" dirty="0"/>
              <a:t>25</a:t>
            </a:r>
            <a:r>
              <a:rPr lang="en-GB" sz="1200" b="0" dirty="0"/>
              <a:t>0 MHz</a:t>
            </a:r>
          </a:p>
          <a:p>
            <a:pPr lvl="1"/>
            <a:r>
              <a:rPr lang="en-GB" sz="1200" dirty="0"/>
              <a:t>28nm CMOS MPW with an</a:t>
            </a:r>
            <a:br>
              <a:rPr lang="en-GB" sz="1200" dirty="0"/>
            </a:br>
            <a:r>
              <a:rPr lang="en-GB" sz="1200" dirty="0"/>
              <a:t>integrated DC/DC converter</a:t>
            </a:r>
            <a:br>
              <a:rPr lang="en-GB" sz="1200" dirty="0"/>
            </a:br>
            <a:r>
              <a:rPr lang="en-GB" sz="1200" dirty="0"/>
              <a:t>(2.3V to 0.8V)</a:t>
            </a:r>
            <a:br>
              <a:rPr lang="en-GB" sz="1200" dirty="0"/>
            </a:b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96363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7C3F63-E0F1-F246-7B99-A49910979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28632"/>
            <a:ext cx="10972800" cy="4752975"/>
          </a:xfrm>
        </p:spPr>
        <p:txBody>
          <a:bodyPr/>
          <a:lstStyle/>
          <a:p>
            <a:r>
              <a:rPr lang="en-GB" sz="2800" b="0" dirty="0">
                <a:solidFill>
                  <a:schemeClr val="tx2"/>
                </a:solidFill>
              </a:rPr>
              <a:t>Before Tape Out Functional Verification </a:t>
            </a:r>
          </a:p>
          <a:p>
            <a:pPr lvl="1"/>
            <a:r>
              <a:rPr lang="en-GB" sz="2400" b="0" dirty="0">
                <a:solidFill>
                  <a:schemeClr val="tx2"/>
                </a:solidFill>
              </a:rPr>
              <a:t>FPGA emulation setup</a:t>
            </a:r>
            <a:endParaRPr lang="en-GB" sz="1050" b="0" baseline="30000" dirty="0">
              <a:solidFill>
                <a:schemeClr val="tx2"/>
              </a:solidFill>
            </a:endParaRPr>
          </a:p>
          <a:p>
            <a:pPr lvl="2"/>
            <a:r>
              <a:rPr lang="en-GB" sz="1600" dirty="0">
                <a:solidFill>
                  <a:schemeClr val="tx2"/>
                </a:solidFill>
              </a:rPr>
              <a:t>~10</a:t>
            </a:r>
            <a:r>
              <a:rPr lang="en-GB" sz="1600" baseline="30000" dirty="0">
                <a:solidFill>
                  <a:schemeClr val="tx2"/>
                </a:solidFill>
              </a:rPr>
              <a:t>3</a:t>
            </a:r>
            <a:r>
              <a:rPr lang="en-GB" sz="1600" dirty="0">
                <a:solidFill>
                  <a:schemeClr val="tx2"/>
                </a:solidFill>
              </a:rPr>
              <a:t> faster than simulation</a:t>
            </a:r>
          </a:p>
          <a:p>
            <a:pPr lvl="2"/>
            <a:r>
              <a:rPr lang="en-GB" sz="1600" dirty="0">
                <a:solidFill>
                  <a:schemeClr val="tx2"/>
                </a:solidFill>
              </a:rPr>
              <a:t>Increased confidence in the RTL to real HW</a:t>
            </a:r>
            <a:endParaRPr lang="en-GB" sz="2800" dirty="0">
              <a:solidFill>
                <a:schemeClr val="tx2"/>
              </a:solidFill>
            </a:endParaRPr>
          </a:p>
          <a:p>
            <a:pPr lvl="1"/>
            <a:r>
              <a:rPr lang="en-GB" sz="2400" b="0" dirty="0">
                <a:solidFill>
                  <a:schemeClr val="tx2"/>
                </a:solidFill>
              </a:rPr>
              <a:t>Functional verification</a:t>
            </a:r>
          </a:p>
          <a:p>
            <a:pPr lvl="2"/>
            <a:r>
              <a:rPr lang="en-GB" sz="1600" dirty="0">
                <a:solidFill>
                  <a:schemeClr val="tx2"/>
                </a:solidFill>
              </a:rPr>
              <a:t>Random verification of peripherals</a:t>
            </a:r>
          </a:p>
          <a:p>
            <a:pPr lvl="2"/>
            <a:r>
              <a:rPr lang="en-GB" sz="1600" b="0" dirty="0">
                <a:solidFill>
                  <a:schemeClr val="tx2"/>
                </a:solidFill>
              </a:rPr>
              <a:t>Simulation of the top level</a:t>
            </a:r>
          </a:p>
          <a:p>
            <a:pPr lvl="2"/>
            <a:endParaRPr lang="en-GB" sz="1600" dirty="0">
              <a:solidFill>
                <a:schemeClr val="tx2"/>
              </a:solidFill>
            </a:endParaRPr>
          </a:p>
          <a:p>
            <a:r>
              <a:rPr lang="en-GB" sz="2800" b="0" dirty="0">
                <a:solidFill>
                  <a:schemeClr val="tx2"/>
                </a:solidFill>
              </a:rPr>
              <a:t>Evaluation of Silicon Prototype</a:t>
            </a:r>
          </a:p>
          <a:p>
            <a:pPr lvl="1"/>
            <a:r>
              <a:rPr lang="en-GB" sz="1600" b="0" dirty="0">
                <a:solidFill>
                  <a:schemeClr val="tx2"/>
                </a:solidFill>
              </a:rPr>
              <a:t>Functional Tests</a:t>
            </a:r>
          </a:p>
          <a:p>
            <a:pPr lvl="1"/>
            <a:r>
              <a:rPr lang="en-GB" sz="1600" dirty="0">
                <a:solidFill>
                  <a:schemeClr val="tx2"/>
                </a:solidFill>
              </a:rPr>
              <a:t>TID Tests</a:t>
            </a:r>
          </a:p>
          <a:p>
            <a:pPr lvl="1"/>
            <a:r>
              <a:rPr lang="en-GB" sz="1600" b="0" dirty="0">
                <a:solidFill>
                  <a:schemeClr val="tx2"/>
                </a:solidFill>
              </a:rPr>
              <a:t>SEU and SET evaluation Tests</a:t>
            </a:r>
          </a:p>
          <a:p>
            <a:pPr lvl="1"/>
            <a:r>
              <a:rPr lang="en-GB" sz="1600" dirty="0">
                <a:solidFill>
                  <a:schemeClr val="tx2"/>
                </a:solidFill>
              </a:rPr>
              <a:t>Lessons learned !</a:t>
            </a:r>
            <a:endParaRPr lang="en-GB" sz="1600" b="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F4E13D-795A-82F6-D99B-9582A454B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TriglaV</a:t>
            </a:r>
            <a:r>
              <a:rPr lang="en-GB" dirty="0"/>
              <a:t> silicon prototype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0964A-B991-C019-7F77-D33B0899B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2B93E-1F25-46F2-2A87-637156DCA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7A171-0A63-8A90-E04C-FDB7A605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3E18B1-B428-31AB-7648-477F6D8ED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428" y="3060346"/>
            <a:ext cx="5558972" cy="15480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E27F22-E1B6-DDDC-FF9E-3E94469F8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3291" y="1684368"/>
            <a:ext cx="1569059" cy="140184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D065D383-1226-4057-FA4D-5A2E19011D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6080" y="4664031"/>
            <a:ext cx="3556694" cy="151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256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9A7DDA-5122-A4CE-CBE5-4BE9F1B70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112545"/>
          </a:xfrm>
        </p:spPr>
        <p:txBody>
          <a:bodyPr/>
          <a:lstStyle/>
          <a:p>
            <a:r>
              <a:rPr lang="en-FR" sz="2400" dirty="0">
                <a:solidFill>
                  <a:schemeClr val="tx2"/>
                </a:solidFill>
              </a:rPr>
              <a:t>EP R&amp;D WP5.3 </a:t>
            </a:r>
            <a:r>
              <a:rPr lang="en-FR" sz="2400" i="1" dirty="0">
                <a:solidFill>
                  <a:schemeClr val="tx2"/>
                </a:solidFill>
              </a:rPr>
              <a:t>“On Detector Inteligence” </a:t>
            </a:r>
            <a:r>
              <a:rPr lang="en-FR" sz="2400" dirty="0">
                <a:solidFill>
                  <a:schemeClr val="tx2"/>
                </a:solidFill>
              </a:rPr>
              <a:t>framework &amp; alocated resources</a:t>
            </a:r>
          </a:p>
          <a:p>
            <a:r>
              <a:rPr lang="en-FR" sz="2400" dirty="0">
                <a:solidFill>
                  <a:schemeClr val="tx2"/>
                </a:solidFill>
              </a:rPr>
              <a:t>Evaluate t</a:t>
            </a:r>
            <a:r>
              <a:rPr lang="en-GB" sz="2400" dirty="0">
                <a:solidFill>
                  <a:schemeClr val="tx2"/>
                </a:solidFill>
              </a:rPr>
              <a:t>he</a:t>
            </a:r>
            <a:r>
              <a:rPr lang="en-FR" sz="2400" dirty="0">
                <a:solidFill>
                  <a:schemeClr val="tx2"/>
                </a:solidFill>
              </a:rPr>
              <a:t> TriglaV prototype</a:t>
            </a:r>
          </a:p>
          <a:p>
            <a:r>
              <a:rPr lang="en-FR" sz="2400" dirty="0">
                <a:solidFill>
                  <a:schemeClr val="tx2"/>
                </a:solidFill>
              </a:rPr>
              <a:t>SOCRATES platform developments</a:t>
            </a:r>
          </a:p>
          <a:p>
            <a:pPr lvl="1"/>
            <a:r>
              <a:rPr lang="en-FR" sz="1600" dirty="0">
                <a:solidFill>
                  <a:schemeClr val="tx2"/>
                </a:solidFill>
              </a:rPr>
              <a:t>Develop further SoCMake, augment Documentation and Ease of Use</a:t>
            </a:r>
          </a:p>
          <a:p>
            <a:pPr lvl="1"/>
            <a:r>
              <a:rPr lang="en-FR" sz="1600" dirty="0">
                <a:solidFill>
                  <a:schemeClr val="tx2"/>
                </a:solidFill>
              </a:rPr>
              <a:t>Develop Comprehensive Verification at the SoC level</a:t>
            </a:r>
          </a:p>
          <a:p>
            <a:pPr lvl="1"/>
            <a:r>
              <a:rPr lang="en-FR" sz="1600" dirty="0">
                <a:solidFill>
                  <a:schemeClr val="tx2"/>
                </a:solidFill>
              </a:rPr>
              <a:t>Support Data Processing applications (convergence of PixESL with SOCRATES)</a:t>
            </a:r>
          </a:p>
          <a:p>
            <a:r>
              <a:rPr lang="en-FR" sz="2400" dirty="0">
                <a:solidFill>
                  <a:schemeClr val="tx2"/>
                </a:solidFill>
              </a:rPr>
              <a:t>Future Silicon Implementations</a:t>
            </a:r>
          </a:p>
          <a:p>
            <a:pPr lvl="1"/>
            <a:r>
              <a:rPr lang="en-FR" sz="1600" dirty="0">
                <a:solidFill>
                  <a:schemeClr val="tx2"/>
                </a:solidFill>
              </a:rPr>
              <a:t>Embedded</a:t>
            </a:r>
            <a:r>
              <a:rPr lang="el-GR" sz="1600" dirty="0">
                <a:solidFill>
                  <a:schemeClr val="tx2"/>
                </a:solidFill>
              </a:rPr>
              <a:t> μ</a:t>
            </a:r>
            <a:r>
              <a:rPr lang="en-US" sz="1600" dirty="0">
                <a:solidFill>
                  <a:schemeClr val="tx2"/>
                </a:solidFill>
              </a:rPr>
              <a:t>Controller for “</a:t>
            </a:r>
            <a:r>
              <a:rPr lang="en-FR" sz="1600" dirty="0">
                <a:solidFill>
                  <a:schemeClr val="tx2"/>
                </a:solidFill>
              </a:rPr>
              <a:t>PicoPIX” Pixel Readout ASIC (28nm CMOS)for LHCb Velo detector upgrade</a:t>
            </a:r>
          </a:p>
          <a:p>
            <a:pPr lvl="1"/>
            <a:r>
              <a:rPr lang="en-FR" sz="1600" dirty="0">
                <a:solidFill>
                  <a:schemeClr val="tx2"/>
                </a:solidFill>
              </a:rPr>
              <a:t>Standalone </a:t>
            </a:r>
            <a:r>
              <a:rPr lang="el-GR" sz="1600" dirty="0">
                <a:solidFill>
                  <a:schemeClr val="tx2"/>
                </a:solidFill>
              </a:rPr>
              <a:t>μ</a:t>
            </a:r>
            <a:r>
              <a:rPr lang="en-US" sz="1600" dirty="0">
                <a:solidFill>
                  <a:schemeClr val="tx2"/>
                </a:solidFill>
              </a:rPr>
              <a:t>Controller component</a:t>
            </a:r>
            <a:r>
              <a:rPr lang="en-FR" sz="1600" dirty="0">
                <a:solidFill>
                  <a:schemeClr val="tx2"/>
                </a:solidFill>
              </a:rPr>
              <a:t> (on 28nm CMOS or 65nm CMOS)</a:t>
            </a:r>
          </a:p>
          <a:p>
            <a:r>
              <a:rPr lang="en-FR" sz="2400" dirty="0">
                <a:solidFill>
                  <a:schemeClr val="tx2"/>
                </a:solidFill>
              </a:rPr>
              <a:t>Participate in Rigoletto </a:t>
            </a:r>
            <a:r>
              <a:rPr lang="en-GB" sz="2400" b="0" i="0" u="none" strike="noStrike" dirty="0">
                <a:solidFill>
                  <a:schemeClr val="tx2"/>
                </a:solidFill>
                <a:effectLst/>
                <a:latin typeface="-apple-system"/>
              </a:rPr>
              <a:t>project HORIZON Chips JU 2025</a:t>
            </a:r>
            <a:endParaRPr lang="en-FR" sz="2400" dirty="0">
              <a:solidFill>
                <a:schemeClr val="tx2"/>
              </a:solidFill>
            </a:endParaRPr>
          </a:p>
          <a:p>
            <a:pPr lvl="1"/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-apple-system"/>
              </a:rPr>
              <a:t>RISC-V generation of high-performance processors optimised and intelligent automotive platform</a:t>
            </a:r>
          </a:p>
          <a:p>
            <a:pPr lvl="1"/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-apple-system"/>
              </a:rPr>
              <a:t>Rigoletto aims at developing RISC-V intellectual property (IP) components, including processor cores, </a:t>
            </a:r>
            <a:br>
              <a:rPr lang="en-GB" sz="1600" b="0" i="0" u="none" strike="noStrike" dirty="0">
                <a:solidFill>
                  <a:schemeClr val="tx2"/>
                </a:solidFill>
                <a:effectLst/>
                <a:latin typeface="-apple-system"/>
              </a:rPr>
            </a:br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-apple-system"/>
              </a:rPr>
              <a:t>accelerators, interconnects, memory hierarchy and peripheral subsystems.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-apple-system"/>
              </a:rPr>
              <a:t>CERN participates as beneficiary along with 64 other partners (Industry and Academia) with a budget of </a:t>
            </a:r>
            <a:r>
              <a:rPr lang="en-FR" sz="1600" b="0" i="0" u="none" strike="noStrike" dirty="0">
                <a:solidFill>
                  <a:schemeClr val="tx2"/>
                </a:solidFill>
                <a:effectLst/>
                <a:latin typeface="-apple-system"/>
              </a:rPr>
              <a:t>€</a:t>
            </a:r>
            <a:r>
              <a:rPr lang="en-GB" sz="1600" dirty="0">
                <a:solidFill>
                  <a:schemeClr val="tx2"/>
                </a:solidFill>
                <a:latin typeface="-apple-system"/>
              </a:rPr>
              <a:t>60M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-apple-system"/>
              </a:rPr>
              <a:t>Participation will enhance CERN's expertise and supply resources to speed up developments.</a:t>
            </a:r>
            <a:endParaRPr lang="en-FR" sz="16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3AE7DC-49AB-A4B7-45A6-82B6E9AB2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Future 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0BE4B-3FB3-DE6F-E6CB-E6D1253DB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31E4D-581C-3A2F-DA6C-3859E979A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683EA-842E-7BD4-9183-8269310B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798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Glob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25" y="2204864"/>
            <a:ext cx="1216867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81488" y="2996952"/>
            <a:ext cx="4743606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en-GB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/>
                <a:ea typeface="+mn-ea"/>
                <a:cs typeface="Verdana"/>
              </a:rPr>
              <a:t>Thank You</a:t>
            </a:r>
            <a:endParaRPr lang="en-US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Verdana"/>
              <a:ea typeface="+mn-e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D6802-68C2-534B-B034-A37F1F61DD51}" type="slidenum">
              <a:rPr lang="el-GR" smtClean="0"/>
              <a:pPr>
                <a:defRPr/>
              </a:pPr>
              <a:t>24</a:t>
            </a:fld>
            <a:endParaRPr lang="el-GR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3E904F-1AB5-CEAF-DFB2-27283A76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338CC-7868-F70F-D912-3C090E59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1881F-399F-5C54-A7C5-A7A6CDADED7F}"/>
              </a:ext>
            </a:extLst>
          </p:cNvPr>
          <p:cNvSpPr txBox="1"/>
          <p:nvPr/>
        </p:nvSpPr>
        <p:spPr>
          <a:xfrm>
            <a:off x="191344" y="5342746"/>
            <a:ext cx="879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6712" lvl="1" indent="0">
              <a:buNone/>
            </a:pPr>
            <a:r>
              <a:rPr lang="en-GB" sz="1800" i="1" dirty="0">
                <a:solidFill>
                  <a:schemeClr val="tx2"/>
                </a:solidFill>
              </a:rPr>
              <a:t>Credits to the EP R&amp;D WP5.3 Team</a:t>
            </a:r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489881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8F1B0-A14A-161A-8F37-CCA31679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FD1DE-4D28-0D43-6F44-BAA444A5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Kostas.Kloukinas@cern.ch</a:t>
            </a:r>
            <a:endParaRPr lang="el-GR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0530A2E-AD5F-E4C5-D1CB-36DB79064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34950"/>
            <a:ext cx="7252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EP R&amp;D WP5 “IC T</a:t>
            </a:r>
            <a:r>
              <a:rPr lang="en-US" sz="3200" dirty="0"/>
              <a:t>ECHNOLOGY”</a:t>
            </a:r>
            <a:endParaRPr lang="en-GB" sz="40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DB2377-3C83-1236-C2F6-8A9D88906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967914"/>
              </p:ext>
            </p:extLst>
          </p:nvPr>
        </p:nvGraphicFramePr>
        <p:xfrm>
          <a:off x="717920" y="2754825"/>
          <a:ext cx="10635880" cy="35268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7176">
                  <a:extLst>
                    <a:ext uri="{9D8B030D-6E8A-4147-A177-3AD203B41FA5}">
                      <a16:colId xmlns:a16="http://schemas.microsoft.com/office/drawing/2014/main" val="2772525708"/>
                    </a:ext>
                  </a:extLst>
                </a:gridCol>
                <a:gridCol w="2127176">
                  <a:extLst>
                    <a:ext uri="{9D8B030D-6E8A-4147-A177-3AD203B41FA5}">
                      <a16:colId xmlns:a16="http://schemas.microsoft.com/office/drawing/2014/main" val="4066776834"/>
                    </a:ext>
                  </a:extLst>
                </a:gridCol>
                <a:gridCol w="2127176">
                  <a:extLst>
                    <a:ext uri="{9D8B030D-6E8A-4147-A177-3AD203B41FA5}">
                      <a16:colId xmlns:a16="http://schemas.microsoft.com/office/drawing/2014/main" val="3419300271"/>
                    </a:ext>
                  </a:extLst>
                </a:gridCol>
                <a:gridCol w="2127176">
                  <a:extLst>
                    <a:ext uri="{9D8B030D-6E8A-4147-A177-3AD203B41FA5}">
                      <a16:colId xmlns:a16="http://schemas.microsoft.com/office/drawing/2014/main" val="93801360"/>
                    </a:ext>
                  </a:extLst>
                </a:gridCol>
                <a:gridCol w="2127176">
                  <a:extLst>
                    <a:ext uri="{9D8B030D-6E8A-4147-A177-3AD203B41FA5}">
                      <a16:colId xmlns:a16="http://schemas.microsoft.com/office/drawing/2014/main" val="2691736207"/>
                    </a:ext>
                  </a:extLst>
                </a:gridCol>
              </a:tblGrid>
              <a:tr h="49713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5.1 Technology Evaluation</a:t>
                      </a:r>
                      <a:endParaRPr lang="en-GB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5.2 IP block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development</a:t>
                      </a:r>
                      <a:endParaRPr lang="en-GB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5.3 Intelligence on Detector (</a:t>
                      </a:r>
                      <a:r>
                        <a:rPr lang="en-US" sz="14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IoD</a:t>
                      </a:r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5.4 Powering 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solutions</a:t>
                      </a:r>
                      <a:endParaRPr lang="en-GB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5.5 3D Interconnect solutions</a:t>
                      </a:r>
                      <a:endParaRPr lang="en-GB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6127105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r>
                        <a:rPr lang="en-US" sz="1400" i="1" u="sng" dirty="0"/>
                        <a:t>G. Borghello</a:t>
                      </a:r>
                      <a:endParaRPr lang="en-GB" sz="1400" i="1" u="sng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u="sng" dirty="0"/>
                        <a:t>R. </a:t>
                      </a:r>
                      <a:r>
                        <a:rPr lang="en-GB" sz="1400" i="1" u="sng" dirty="0" err="1"/>
                        <a:t>Balabriga</a:t>
                      </a:r>
                      <a:endParaRPr lang="en-GB" sz="1400" i="1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u="sng" dirty="0"/>
                        <a:t>A. Caratelli, D. Ceresa</a:t>
                      </a:r>
                      <a:endParaRPr lang="en-GB" sz="1400" i="1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u="sng" dirty="0"/>
                        <a:t>S. Michelis</a:t>
                      </a:r>
                      <a:endParaRPr lang="en-GB" sz="1400" i="1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u="sng" dirty="0"/>
                        <a:t>K.  Wyllie</a:t>
                      </a:r>
                      <a:endParaRPr lang="en-GB" sz="1400" i="1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31154558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K. Sarbandi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F. Bandi*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M. Andorno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P. </a:t>
                      </a:r>
                      <a:r>
                        <a:rPr lang="en-US" sz="1400" dirty="0" err="1"/>
                        <a:t>Antoszczuk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M. Campbell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9042164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G. </a:t>
                      </a:r>
                      <a:r>
                        <a:rPr lang="en-GB" sz="1400" dirty="0" err="1"/>
                        <a:t>Termo</a:t>
                      </a:r>
                      <a:r>
                        <a:rPr lang="en-GB" sz="1400" dirty="0"/>
                        <a:t>*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T. Hoffman*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B. Denkinger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G. </a:t>
                      </a:r>
                      <a:r>
                        <a:rPr lang="en-US" sz="1400" dirty="0" err="1"/>
                        <a:t>Bantemits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K. Kloukinas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32547367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G. </a:t>
                      </a:r>
                      <a:r>
                        <a:rPr lang="en-GB" sz="1400" dirty="0" err="1"/>
                        <a:t>Ciachera</a:t>
                      </a:r>
                      <a:r>
                        <a:rPr lang="en-GB" sz="1400" dirty="0"/>
                        <a:t>*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M. Piller*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M. Zahedi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S. Koseoglou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F. </a:t>
                      </a:r>
                      <a:r>
                        <a:rPr lang="en-US" sz="1400" dirty="0" err="1"/>
                        <a:t>Piernas</a:t>
                      </a:r>
                      <a:r>
                        <a:rPr lang="en-US" sz="1400" dirty="0"/>
                        <a:t> Diaz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37295888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J. Dhaliwal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G. Ripamonti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J. </a:t>
                      </a:r>
                      <a:r>
                        <a:rPr lang="en-GB" sz="1400" dirty="0" err="1"/>
                        <a:t>Alozy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04536701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A. Nookala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M. Macaluso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M. Kovacs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6615944"/>
                  </a:ext>
                </a:extLst>
              </a:tr>
              <a:tr h="497137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F. Brambilla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K. Kloukinas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A. </a:t>
                      </a:r>
                      <a:r>
                        <a:rPr lang="en-GB" sz="1400" dirty="0" err="1"/>
                        <a:t>Ocarino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S. Al-Tawil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X. </a:t>
                      </a:r>
                      <a:r>
                        <a:rPr lang="en-GB" sz="1400" dirty="0" err="1"/>
                        <a:t>Llopart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57190337"/>
                  </a:ext>
                </a:extLst>
              </a:tr>
              <a:tr h="355794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58345089"/>
                  </a:ext>
                </a:extLst>
              </a:tr>
            </a:tbl>
          </a:graphicData>
        </a:graphic>
      </p:graphicFrame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34BC730-AB20-9192-6E02-F336972C0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267" y="1863990"/>
            <a:ext cx="10655466" cy="7370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WP5: Research novel solutions for ASIC design, powering, and interconnects</a:t>
            </a:r>
          </a:p>
          <a:p>
            <a:pPr marL="0" indent="0" algn="ctr">
              <a:buNone/>
            </a:pPr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ADCB1A-BF2E-3F75-4DF2-5869B98CE48C}"/>
              </a:ext>
            </a:extLst>
          </p:cNvPr>
          <p:cNvSpPr txBox="1"/>
          <p:nvPr/>
        </p:nvSpPr>
        <p:spPr>
          <a:xfrm>
            <a:off x="768267" y="2187872"/>
            <a:ext cx="10665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Lead by K. Kloukinas, D. Ceresa (deputy)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F141D6-BC6B-48B4-12BD-1E2B0EFA5573}"/>
              </a:ext>
            </a:extLst>
          </p:cNvPr>
          <p:cNvSpPr txBox="1"/>
          <p:nvPr/>
        </p:nvSpPr>
        <p:spPr>
          <a:xfrm rot="19718249">
            <a:off x="10812460" y="2821086"/>
            <a:ext cx="933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NEW!</a:t>
            </a:r>
            <a:endParaRPr lang="en-GB" sz="2000" b="1" dirty="0">
              <a:solidFill>
                <a:schemeClr val="accent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9375CF-EFB9-32C1-AB7A-5E857FEAE480}"/>
              </a:ext>
            </a:extLst>
          </p:cNvPr>
          <p:cNvSpPr txBox="1"/>
          <p:nvPr/>
        </p:nvSpPr>
        <p:spPr>
          <a:xfrm>
            <a:off x="460690" y="5977751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i="1" dirty="0"/>
              <a:t>* </a:t>
            </a:r>
            <a:r>
              <a:rPr lang="en-GB" sz="1200" i="1" dirty="0"/>
              <a:t>C</a:t>
            </a:r>
            <a:r>
              <a:rPr lang="en-FR" sz="1200" i="1" dirty="0"/>
              <a:t>oncluded their contract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83790B-7297-B03A-BB71-3F58E754CD61}"/>
              </a:ext>
            </a:extLst>
          </p:cNvPr>
          <p:cNvSpPr txBox="1"/>
          <p:nvPr/>
        </p:nvSpPr>
        <p:spPr>
          <a:xfrm rot="19718249">
            <a:off x="3212506" y="5215898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Concluded</a:t>
            </a:r>
            <a:endParaRPr lang="en-GB" sz="2000" b="1" dirty="0">
              <a:solidFill>
                <a:schemeClr val="accent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FB6FC6-5FC4-2F69-C519-BDB198AF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19ACB8-B787-89E9-3BC0-54F84E9F6BA9}"/>
              </a:ext>
            </a:extLst>
          </p:cNvPr>
          <p:cNvSpPr txBox="1"/>
          <p:nvPr/>
        </p:nvSpPr>
        <p:spPr>
          <a:xfrm>
            <a:off x="727714" y="1094611"/>
            <a:ext cx="1022513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CERN EP department launched a strategic R&amp;D programme on technologies for future experiments. </a:t>
            </a:r>
            <a:br>
              <a:rPr lang="en-GB" sz="1800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</a:br>
            <a:r>
              <a:rPr lang="en-GB" sz="1600" b="0" i="0" u="none" strike="noStrike" dirty="0">
                <a:solidFill>
                  <a:srgbClr val="333333"/>
                </a:solidFill>
                <a:effectLst/>
                <a:latin typeface="sourcesans-regular"/>
                <a:hlinkClick r:id="rId2"/>
              </a:rPr>
              <a:t>https://ep-dep.web.cern.ch/rd-experimental-technologies</a:t>
            </a:r>
            <a:endParaRPr lang="en-GB" sz="1800" b="0" i="0" u="none" strike="noStrike" dirty="0">
              <a:solidFill>
                <a:srgbClr val="333333"/>
              </a:solidFill>
              <a:effectLst/>
              <a:latin typeface="source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290771163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58CBD-CAB1-318B-8B1F-15C39B9F0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Detector Intelligence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8EF98-B702-F433-4E74-84A028B2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304EE-520B-BB6F-FE85-725D93FA1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Kostas.Kloukinas@cern.ch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B4481-EC49-012F-78A6-DA58B8962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6C2378B-BC8B-87AA-A9D1-EE32A10DF3F6}"/>
              </a:ext>
            </a:extLst>
          </p:cNvPr>
          <p:cNvSpPr txBox="1">
            <a:spLocks/>
          </p:cNvSpPr>
          <p:nvPr/>
        </p:nvSpPr>
        <p:spPr bwMode="auto">
          <a:xfrm>
            <a:off x="8915040" y="177776"/>
            <a:ext cx="1648544" cy="63529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6699"/>
                </a:solidFill>
                <a:latin typeface="+mj-lt"/>
                <a:ea typeface="ＭＳ Ｐゴシック" pitchFamily="-109" charset="-128"/>
                <a:cs typeface="ＭＳ Ｐゴシック" pitchFamily="-109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6699"/>
                </a:solidFill>
                <a:latin typeface="Garamond" pitchFamily="18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6699"/>
                </a:solidFill>
                <a:latin typeface="Garamond" pitchFamily="18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6699"/>
                </a:solidFill>
                <a:latin typeface="Garamond" pitchFamily="18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6699"/>
                </a:solidFill>
                <a:latin typeface="Garamond" pitchFamily="18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r>
              <a:rPr lang="en-US" sz="2000" kern="0" dirty="0"/>
              <a:t>CERN EP R&amp;D activities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5D88916-2C28-E562-B981-0A23559FBE1D}"/>
              </a:ext>
            </a:extLst>
          </p:cNvPr>
          <p:cNvGrpSpPr/>
          <p:nvPr/>
        </p:nvGrpSpPr>
        <p:grpSpPr>
          <a:xfrm>
            <a:off x="6672064" y="2332064"/>
            <a:ext cx="4635739" cy="3712358"/>
            <a:chOff x="251520" y="2204864"/>
            <a:chExt cx="4635739" cy="371235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08BF1-609E-DF89-34C4-2D0D572CE070}"/>
                </a:ext>
              </a:extLst>
            </p:cNvPr>
            <p:cNvSpPr/>
            <p:nvPr/>
          </p:nvSpPr>
          <p:spPr>
            <a:xfrm>
              <a:off x="879487" y="2664246"/>
              <a:ext cx="2867891" cy="905937"/>
            </a:xfrm>
            <a:custGeom>
              <a:avLst/>
              <a:gdLst>
                <a:gd name="connsiteX0" fmla="*/ 0 w 2867891"/>
                <a:gd name="connsiteY0" fmla="*/ 0 h 905937"/>
                <a:gd name="connsiteX1" fmla="*/ 2867891 w 2867891"/>
                <a:gd name="connsiteY1" fmla="*/ 0 h 905937"/>
                <a:gd name="connsiteX2" fmla="*/ 2867891 w 2867891"/>
                <a:gd name="connsiteY2" fmla="*/ 905937 h 905937"/>
                <a:gd name="connsiteX3" fmla="*/ 0 w 2867891"/>
                <a:gd name="connsiteY3" fmla="*/ 905937 h 905937"/>
                <a:gd name="connsiteX4" fmla="*/ 0 w 2867891"/>
                <a:gd name="connsiteY4" fmla="*/ 0 h 90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7891" h="905937" fill="none" extrusionOk="0">
                  <a:moveTo>
                    <a:pt x="0" y="0"/>
                  </a:moveTo>
                  <a:cubicBezTo>
                    <a:pt x="382848" y="21512"/>
                    <a:pt x="2577544" y="84484"/>
                    <a:pt x="2867891" y="0"/>
                  </a:cubicBezTo>
                  <a:cubicBezTo>
                    <a:pt x="2930313" y="119007"/>
                    <a:pt x="2832683" y="705295"/>
                    <a:pt x="2867891" y="905937"/>
                  </a:cubicBezTo>
                  <a:cubicBezTo>
                    <a:pt x="1641913" y="889149"/>
                    <a:pt x="1276442" y="892051"/>
                    <a:pt x="0" y="905937"/>
                  </a:cubicBezTo>
                  <a:cubicBezTo>
                    <a:pt x="-18985" y="749562"/>
                    <a:pt x="-40041" y="113525"/>
                    <a:pt x="0" y="0"/>
                  </a:cubicBezTo>
                  <a:close/>
                </a:path>
                <a:path w="2867891" h="905937" stroke="0" extrusionOk="0">
                  <a:moveTo>
                    <a:pt x="0" y="0"/>
                  </a:moveTo>
                  <a:cubicBezTo>
                    <a:pt x="559360" y="52105"/>
                    <a:pt x="2357711" y="-132933"/>
                    <a:pt x="2867891" y="0"/>
                  </a:cubicBezTo>
                  <a:cubicBezTo>
                    <a:pt x="2874995" y="408539"/>
                    <a:pt x="2943645" y="538321"/>
                    <a:pt x="2867891" y="905937"/>
                  </a:cubicBezTo>
                  <a:cubicBezTo>
                    <a:pt x="2230885" y="837700"/>
                    <a:pt x="741412" y="900051"/>
                    <a:pt x="0" y="905937"/>
                  </a:cubicBezTo>
                  <a:cubicBezTo>
                    <a:pt x="18361" y="716011"/>
                    <a:pt x="-4501" y="182487"/>
                    <a:pt x="0" y="0"/>
                  </a:cubicBezTo>
                  <a:close/>
                </a:path>
              </a:pathLst>
            </a:custGeom>
            <a:ln>
              <a:solidFill>
                <a:schemeClr val="accent5"/>
              </a:solidFill>
              <a:extLst>
                <a:ext uri="{C807C97D-BFC1-408E-A445-0C87EB9F89A2}">
                  <ask:lineSketchStyleProps xmlns:ask="http://schemas.microsoft.com/office/drawing/2018/sketchyshapes" sd="851390283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C0A097E-AF5B-A5A4-CE51-393FEE80949B}"/>
                </a:ext>
              </a:extLst>
            </p:cNvPr>
            <p:cNvSpPr/>
            <p:nvPr/>
          </p:nvSpPr>
          <p:spPr>
            <a:xfrm>
              <a:off x="251520" y="2204864"/>
              <a:ext cx="2428152" cy="752510"/>
            </a:xfrm>
            <a:prstGeom prst="ellipse">
              <a:avLst/>
            </a:prstGeom>
            <a:solidFill>
              <a:schemeClr val="accent5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SOCRATES</a:t>
              </a:r>
              <a:endParaRPr lang="en-US" sz="1200" i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DF09BB2-95C9-7834-1717-F4A973B6FFC9}"/>
                </a:ext>
              </a:extLst>
            </p:cNvPr>
            <p:cNvSpPr txBox="1"/>
            <p:nvPr/>
          </p:nvSpPr>
          <p:spPr>
            <a:xfrm>
              <a:off x="1370225" y="2961560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chemeClr val="accent5"/>
                  </a:solidFill>
                </a:rPr>
                <a:t>RISC-V </a:t>
              </a:r>
              <a:r>
                <a:rPr lang="en-US" sz="1600" i="1" dirty="0">
                  <a:solidFill>
                    <a:schemeClr val="accent5"/>
                  </a:solidFill>
                </a:rPr>
                <a:t>SoC</a:t>
              </a:r>
              <a:endParaRPr lang="en-GB" sz="1800" i="1" dirty="0">
                <a:solidFill>
                  <a:schemeClr val="accent5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5230AE-074A-3C3B-BE11-C5875FA867B1}"/>
                </a:ext>
              </a:extLst>
            </p:cNvPr>
            <p:cNvSpPr txBox="1"/>
            <p:nvPr/>
          </p:nvSpPr>
          <p:spPr>
            <a:xfrm>
              <a:off x="539552" y="3701231"/>
              <a:ext cx="434770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kern="0" dirty="0"/>
                <a:t>SOC R</a:t>
              </a:r>
              <a:r>
                <a:rPr lang="en-GB" sz="1400" kern="0" dirty="0"/>
                <a:t>adiation</a:t>
              </a:r>
              <a:r>
                <a:rPr lang="en-GB" sz="1600" kern="0" dirty="0"/>
                <a:t> T</a:t>
              </a:r>
              <a:r>
                <a:rPr lang="en-GB" sz="1400" kern="0" dirty="0"/>
                <a:t>olerance</a:t>
              </a:r>
              <a:r>
                <a:rPr lang="en-GB" sz="1600" kern="0" dirty="0"/>
                <a:t> </a:t>
              </a:r>
              <a:r>
                <a:rPr lang="en-GB" sz="1600" kern="0" dirty="0" err="1"/>
                <a:t>E</a:t>
              </a:r>
              <a:r>
                <a:rPr lang="en-GB" sz="1400" kern="0" dirty="0" err="1"/>
                <a:t>co</a:t>
              </a:r>
              <a:r>
                <a:rPr lang="en-GB" sz="1600" kern="0" dirty="0" err="1"/>
                <a:t>S</a:t>
              </a:r>
              <a:r>
                <a:rPr lang="en-GB" sz="1400" kern="0" dirty="0" err="1"/>
                <a:t>ystem</a:t>
              </a:r>
              <a:endParaRPr lang="en-GB" sz="1400" kern="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Standardized Hardware IPs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Generate custom SoCs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0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Radiation Tolerant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Open Source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C5471C4-76EF-D826-20EF-4F26C58BC60E}"/>
              </a:ext>
            </a:extLst>
          </p:cNvPr>
          <p:cNvGrpSpPr/>
          <p:nvPr/>
        </p:nvGrpSpPr>
        <p:grpSpPr>
          <a:xfrm>
            <a:off x="1390227" y="2332064"/>
            <a:ext cx="4986870" cy="3920172"/>
            <a:chOff x="4265593" y="2204864"/>
            <a:chExt cx="4986870" cy="392017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AEF44CB-B0AC-31DE-17AB-65BF37300F84}"/>
                </a:ext>
              </a:extLst>
            </p:cNvPr>
            <p:cNvSpPr/>
            <p:nvPr/>
          </p:nvSpPr>
          <p:spPr>
            <a:xfrm>
              <a:off x="4893560" y="2664246"/>
              <a:ext cx="2867891" cy="905937"/>
            </a:xfrm>
            <a:custGeom>
              <a:avLst/>
              <a:gdLst>
                <a:gd name="connsiteX0" fmla="*/ 0 w 2867891"/>
                <a:gd name="connsiteY0" fmla="*/ 0 h 905937"/>
                <a:gd name="connsiteX1" fmla="*/ 2867891 w 2867891"/>
                <a:gd name="connsiteY1" fmla="*/ 0 h 905937"/>
                <a:gd name="connsiteX2" fmla="*/ 2867891 w 2867891"/>
                <a:gd name="connsiteY2" fmla="*/ 905937 h 905937"/>
                <a:gd name="connsiteX3" fmla="*/ 0 w 2867891"/>
                <a:gd name="connsiteY3" fmla="*/ 905937 h 905937"/>
                <a:gd name="connsiteX4" fmla="*/ 0 w 2867891"/>
                <a:gd name="connsiteY4" fmla="*/ 0 h 90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7891" h="905937" fill="none" extrusionOk="0">
                  <a:moveTo>
                    <a:pt x="0" y="0"/>
                  </a:moveTo>
                  <a:cubicBezTo>
                    <a:pt x="382848" y="21512"/>
                    <a:pt x="2577544" y="84484"/>
                    <a:pt x="2867891" y="0"/>
                  </a:cubicBezTo>
                  <a:cubicBezTo>
                    <a:pt x="2930313" y="119007"/>
                    <a:pt x="2832683" y="705295"/>
                    <a:pt x="2867891" y="905937"/>
                  </a:cubicBezTo>
                  <a:cubicBezTo>
                    <a:pt x="1641913" y="889149"/>
                    <a:pt x="1276442" y="892051"/>
                    <a:pt x="0" y="905937"/>
                  </a:cubicBezTo>
                  <a:cubicBezTo>
                    <a:pt x="-18985" y="749562"/>
                    <a:pt x="-40041" y="113525"/>
                    <a:pt x="0" y="0"/>
                  </a:cubicBezTo>
                  <a:close/>
                </a:path>
                <a:path w="2867891" h="905937" stroke="0" extrusionOk="0">
                  <a:moveTo>
                    <a:pt x="0" y="0"/>
                  </a:moveTo>
                  <a:cubicBezTo>
                    <a:pt x="559360" y="52105"/>
                    <a:pt x="2357711" y="-132933"/>
                    <a:pt x="2867891" y="0"/>
                  </a:cubicBezTo>
                  <a:cubicBezTo>
                    <a:pt x="2874995" y="408539"/>
                    <a:pt x="2943645" y="538321"/>
                    <a:pt x="2867891" y="905937"/>
                  </a:cubicBezTo>
                  <a:cubicBezTo>
                    <a:pt x="2230885" y="837700"/>
                    <a:pt x="741412" y="900051"/>
                    <a:pt x="0" y="905937"/>
                  </a:cubicBezTo>
                  <a:cubicBezTo>
                    <a:pt x="18361" y="716011"/>
                    <a:pt x="-4501" y="182487"/>
                    <a:pt x="0" y="0"/>
                  </a:cubicBezTo>
                  <a:close/>
                </a:path>
              </a:pathLst>
            </a:custGeom>
            <a:ln>
              <a:solidFill>
                <a:schemeClr val="accent2"/>
              </a:solidFill>
              <a:extLst>
                <a:ext uri="{C807C97D-BFC1-408E-A445-0C87EB9F89A2}">
                  <ask:lineSketchStyleProps xmlns:ask="http://schemas.microsoft.com/office/drawing/2018/sketchyshapes" sd="851390283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800" dirty="0">
                <a:solidFill>
                  <a:srgbClr val="00B050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D6E6811-A738-524C-2177-3FCD7B7DB6CD}"/>
                </a:ext>
              </a:extLst>
            </p:cNvPr>
            <p:cNvSpPr/>
            <p:nvPr/>
          </p:nvSpPr>
          <p:spPr>
            <a:xfrm>
              <a:off x="4265593" y="2204864"/>
              <a:ext cx="2428152" cy="75251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err="1"/>
                <a:t>PixESL</a:t>
              </a:r>
              <a:endParaRPr lang="en-US" sz="1200" i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4EEDAB-CD19-B734-6EB0-7B5F259CD914}"/>
                </a:ext>
              </a:extLst>
            </p:cNvPr>
            <p:cNvSpPr txBox="1"/>
            <p:nvPr/>
          </p:nvSpPr>
          <p:spPr>
            <a:xfrm>
              <a:off x="5523373" y="2965971"/>
              <a:ext cx="2065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>
                  <a:solidFill>
                    <a:schemeClr val="accent2"/>
                  </a:solidFill>
                </a:rPr>
                <a:t>Virtual Prototyping</a:t>
              </a:r>
              <a:endParaRPr lang="en-GB" sz="1800" i="1" dirty="0">
                <a:solidFill>
                  <a:schemeClr val="accent2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2EA3332-9181-5EEA-217D-D74C147ACBEC}"/>
                </a:ext>
              </a:extLst>
            </p:cNvPr>
            <p:cNvSpPr txBox="1"/>
            <p:nvPr/>
          </p:nvSpPr>
          <p:spPr>
            <a:xfrm>
              <a:off x="4499992" y="3662823"/>
              <a:ext cx="4752471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kern="0" dirty="0"/>
                <a:t>Virtual Prototyping Framework for Pixel Detectors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kern="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Applying System Level modeling concepts on</a:t>
              </a:r>
              <a:b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</a:b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pixel detectors readout systems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Cycle-accurate simulations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From analog front-end to chip/system readout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kern="0" dirty="0"/>
                <a:t>Open Source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0A99948-A206-B915-3BB1-D53E826791D4}"/>
              </a:ext>
            </a:extLst>
          </p:cNvPr>
          <p:cNvSpPr txBox="1"/>
          <p:nvPr/>
        </p:nvSpPr>
        <p:spPr>
          <a:xfrm>
            <a:off x="1551050" y="1123861"/>
            <a:ext cx="8643937" cy="958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  <a:latin typeface="+mn-lt"/>
              </a:rPr>
              <a:t>EP R&amp;D WP5.3 “On Detector Intelligence” incorporates </a:t>
            </a:r>
            <a:br>
              <a:rPr lang="en-US" sz="2000" dirty="0">
                <a:solidFill>
                  <a:schemeClr val="tx2"/>
                </a:solidFill>
                <a:latin typeface="+mn-lt"/>
              </a:rPr>
            </a:br>
            <a:r>
              <a:rPr lang="en-US" sz="2000" dirty="0">
                <a:solidFill>
                  <a:schemeClr val="tx2"/>
                </a:solidFill>
                <a:latin typeface="+mn-lt"/>
              </a:rPr>
              <a:t>TWO COMPLEMENTARY R&amp;D ACTIVITIES:</a:t>
            </a:r>
          </a:p>
        </p:txBody>
      </p:sp>
    </p:spTree>
    <p:extLst>
      <p:ext uri="{BB962C8B-B14F-4D97-AF65-F5344CB8AC3E}">
        <p14:creationId xmlns:p14="http://schemas.microsoft.com/office/powerpoint/2010/main" val="83833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8883C-406B-641F-6026-11F087D7F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4CE7B-AA15-8D3A-9C8F-A349DA82E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/>
              <a:t>PixESL</a:t>
            </a:r>
            <a:r>
              <a:rPr lang="en-US" sz="4400" dirty="0"/>
              <a:t> - Methodology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49976-A424-BA8A-F2FE-6CA13ECC4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944BF-92C3-E0A5-27B9-4B0C0A97F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74234-1CFE-0C11-2A15-949AE6A91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8EA2663-D73C-7B8E-5016-1611194A9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181" y="1400006"/>
            <a:ext cx="10012329" cy="43138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FCE9BD-6267-4B9C-F570-035CE8C61E32}"/>
              </a:ext>
            </a:extLst>
          </p:cNvPr>
          <p:cNvSpPr txBox="1"/>
          <p:nvPr/>
        </p:nvSpPr>
        <p:spPr>
          <a:xfrm>
            <a:off x="1803160" y="5516086"/>
            <a:ext cx="64600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Gilroy"/>
              </a:rPr>
              <a:t>For more details:</a:t>
            </a:r>
            <a:br>
              <a:rPr lang="en-US" sz="1400" i="1" dirty="0">
                <a:solidFill>
                  <a:schemeClr val="tx2"/>
                </a:solidFill>
                <a:latin typeface="Gilroy"/>
              </a:rPr>
            </a:br>
            <a:r>
              <a:rPr lang="en-GB" sz="1400" i="1" dirty="0">
                <a:latin typeface="Gilroy"/>
              </a:rPr>
              <a:t>Virtual Prototyping Framework for Pixel Detector Electronics in HEP,</a:t>
            </a:r>
          </a:p>
          <a:p>
            <a:r>
              <a:rPr lang="en-GB" sz="1400" i="1" dirty="0">
                <a:solidFill>
                  <a:schemeClr val="tx2"/>
                </a:solidFill>
                <a:latin typeface="Gilroy"/>
              </a:rPr>
              <a:t>F. Brambilla, </a:t>
            </a:r>
            <a:r>
              <a:rPr lang="en-GB" sz="1400" i="1" dirty="0">
                <a:solidFill>
                  <a:schemeClr val="tx2"/>
                </a:solidFill>
                <a:latin typeface="Gilroy"/>
                <a:hlinkClick r:id="rId3"/>
              </a:rPr>
              <a:t>DVCON Europe 25 </a:t>
            </a:r>
            <a:r>
              <a:rPr lang="en-GB" sz="1400" i="1" dirty="0">
                <a:solidFill>
                  <a:schemeClr val="tx2"/>
                </a:solidFill>
                <a:latin typeface="Gilroy"/>
              </a:rPr>
              <a:t>(Best Research Paper award)</a:t>
            </a:r>
            <a:endParaRPr lang="en-GB" sz="1400" i="1" dirty="0">
              <a:solidFill>
                <a:schemeClr val="tx2"/>
              </a:solidFill>
            </a:endParaRPr>
          </a:p>
        </p:txBody>
      </p:sp>
      <p:pic>
        <p:nvPicPr>
          <p:cNvPr id="3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B5A71ACD-207A-8A19-233D-16E494EB6D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49" y="5581437"/>
            <a:ext cx="1033016" cy="641946"/>
          </a:xfrm>
          <a:prstGeom prst="rect">
            <a:avLst/>
          </a:prstGeom>
          <a:effectLst>
            <a:outerShdw blurRad="50800" dist="152707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454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ECC40-D68F-20C2-BE11-52EDAAABD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B38B1-4F2B-41A2-65F1-3D67E0DB7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/>
              <a:t>PixESL</a:t>
            </a:r>
            <a:r>
              <a:rPr lang="en-US" sz="4400" dirty="0"/>
              <a:t> - Methodology</a:t>
            </a:r>
            <a:br>
              <a:rPr lang="en-US" dirty="0"/>
            </a:b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3B8EA-FF4C-6C97-62B0-2CB1D5D7C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6/5/2025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8E1C0-25EF-3279-665B-95BBFF7A7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7FE6B-F88D-2DB0-1460-D10F416DC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6453412-57E5-C04D-4672-DC4009C28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3982" y="994840"/>
            <a:ext cx="3308531" cy="2484092"/>
          </a:xfrm>
          <a:prstGeom prst="rect">
            <a:avLst/>
          </a:prstGeom>
        </p:spPr>
      </p:pic>
      <p:graphicFrame>
        <p:nvGraphicFramePr>
          <p:cNvPr id="9" name="Table 12">
            <a:extLst>
              <a:ext uri="{FF2B5EF4-FFF2-40B4-BE49-F238E27FC236}">
                <a16:creationId xmlns:a16="http://schemas.microsoft.com/office/drawing/2014/main" id="{CEBDF770-8B4F-F214-F579-4C040070A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60539"/>
              </p:ext>
            </p:extLst>
          </p:nvPr>
        </p:nvGraphicFramePr>
        <p:xfrm>
          <a:off x="1415480" y="3426594"/>
          <a:ext cx="3443931" cy="21165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47977">
                  <a:extLst>
                    <a:ext uri="{9D8B030D-6E8A-4147-A177-3AD203B41FA5}">
                      <a16:colId xmlns:a16="http://schemas.microsoft.com/office/drawing/2014/main" val="3856075419"/>
                    </a:ext>
                  </a:extLst>
                </a:gridCol>
                <a:gridCol w="1147977">
                  <a:extLst>
                    <a:ext uri="{9D8B030D-6E8A-4147-A177-3AD203B41FA5}">
                      <a16:colId xmlns:a16="http://schemas.microsoft.com/office/drawing/2014/main" val="1538400412"/>
                    </a:ext>
                  </a:extLst>
                </a:gridCol>
                <a:gridCol w="1147977">
                  <a:extLst>
                    <a:ext uri="{9D8B030D-6E8A-4147-A177-3AD203B41FA5}">
                      <a16:colId xmlns:a16="http://schemas.microsoft.com/office/drawing/2014/main" val="3002679870"/>
                    </a:ext>
                  </a:extLst>
                </a:gridCol>
              </a:tblGrid>
              <a:tr h="264570">
                <a:tc>
                  <a:txBody>
                    <a:bodyPr/>
                    <a:lstStyle/>
                    <a:p>
                      <a:pPr algn="ctr"/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solidFill>
                            <a:schemeClr val="accent3"/>
                          </a:solidFill>
                        </a:rPr>
                        <a:t>Velopix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Proposed</a:t>
                      </a:r>
                      <a:endParaRPr lang="it-IT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262119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Pixel</a:t>
                      </a:r>
                      <a:endParaRPr lang="it-IT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256x256</a:t>
                      </a:r>
                      <a:endParaRPr lang="it-IT" sz="11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256x256</a:t>
                      </a:r>
                      <a:endParaRPr lang="it-IT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747778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128x128</a:t>
                      </a:r>
                      <a:endParaRPr lang="it-IT" sz="11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128x128</a:t>
                      </a:r>
                      <a:endParaRPr lang="it-IT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848386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Regions</a:t>
                      </a:r>
                      <a:endParaRPr lang="it-IT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64x8</a:t>
                      </a:r>
                      <a:endParaRPr lang="it-IT" sz="11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128x8 *</a:t>
                      </a:r>
                      <a:endParaRPr lang="it-IT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993401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EoC </a:t>
                      </a:r>
                      <a:endParaRPr lang="it-IT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64 (8 ch.)</a:t>
                      </a:r>
                      <a:endParaRPr lang="it-IT" sz="11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128 (16 ch.)</a:t>
                      </a:r>
                      <a:endParaRPr lang="it-IT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363504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rgbClr val="000000"/>
                          </a:solidFill>
                        </a:rPr>
                        <a:t>Arbitration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3"/>
                          </a:solidFill>
                        </a:rPr>
                        <a:t>Round-robin</a:t>
                      </a:r>
                      <a:endParaRPr lang="it-IT" sz="1100" b="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Back-pressure</a:t>
                      </a:r>
                      <a:endParaRPr lang="it-IT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800237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Readout eff.</a:t>
                      </a:r>
                      <a:endParaRPr lang="it-IT" sz="11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3"/>
                          </a:solidFill>
                        </a:rPr>
                        <a:t>90 %</a:t>
                      </a:r>
                      <a:endParaRPr lang="it-IT" sz="1100" b="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99 %</a:t>
                      </a:r>
                      <a:endParaRPr lang="it-IT" sz="11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2019960"/>
                  </a:ext>
                </a:extLst>
              </a:tr>
              <a:tr h="26457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Avg. latency</a:t>
                      </a:r>
                      <a:endParaRPr lang="it-IT" sz="11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3"/>
                          </a:solidFill>
                        </a:rPr>
                        <a:t>~100 cy.</a:t>
                      </a:r>
                      <a:endParaRPr lang="it-IT" sz="11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/>
                        <a:t>~30 cy.</a:t>
                      </a:r>
                      <a:endParaRPr lang="it-IT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960493"/>
                  </a:ext>
                </a:extLst>
              </a:tr>
            </a:tbl>
          </a:graphicData>
        </a:graphic>
      </p:graphicFrame>
      <p:pic>
        <p:nvPicPr>
          <p:cNvPr id="10" name="Picture 9" descr="A graph of a region&#10;&#10;Description automatically generated with medium confidence">
            <a:extLst>
              <a:ext uri="{FF2B5EF4-FFF2-40B4-BE49-F238E27FC236}">
                <a16:creationId xmlns:a16="http://schemas.microsoft.com/office/drawing/2014/main" id="{BBC29AF5-D364-A4EE-81AC-E5EB005C92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79" r="9902"/>
          <a:stretch/>
        </p:blipFill>
        <p:spPr>
          <a:xfrm>
            <a:off x="8328248" y="3589731"/>
            <a:ext cx="2340023" cy="211656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1" name="Picture 10" descr="A graph of a region&#10;&#10;Description automatically generated with medium confidence">
            <a:extLst>
              <a:ext uri="{FF2B5EF4-FFF2-40B4-BE49-F238E27FC236}">
                <a16:creationId xmlns:a16="http://schemas.microsoft.com/office/drawing/2014/main" id="{BDCD42DF-DC57-1CE0-F3CF-34EAE3039D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98" r="8984"/>
          <a:stretch/>
        </p:blipFill>
        <p:spPr>
          <a:xfrm>
            <a:off x="5874196" y="3613740"/>
            <a:ext cx="2311929" cy="2091149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C715E4F-5A1C-3789-0733-3088915C3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456" y="1412776"/>
            <a:ext cx="5126893" cy="1950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A virtual prototype allows for exploring different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architectures without defining the design details.</a:t>
            </a:r>
          </a:p>
          <a:p>
            <a:r>
              <a:rPr lang="en-US" sz="1800" dirty="0">
                <a:solidFill>
                  <a:schemeClr val="tx2"/>
                </a:solidFill>
              </a:rPr>
              <a:t>Network connection and hierarchy</a:t>
            </a:r>
          </a:p>
          <a:p>
            <a:r>
              <a:rPr lang="en-US" sz="1800" dirty="0">
                <a:solidFill>
                  <a:schemeClr val="tx2"/>
                </a:solidFill>
              </a:rPr>
              <a:t>Memory sizing</a:t>
            </a:r>
          </a:p>
          <a:p>
            <a:r>
              <a:rPr lang="en-US" sz="1800" dirty="0">
                <a:solidFill>
                  <a:schemeClr val="tx2"/>
                </a:solidFill>
              </a:rPr>
              <a:t>Arbitration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5E1C02-2DC5-6EAC-62B4-D7E2BC6F77D9}"/>
              </a:ext>
            </a:extLst>
          </p:cNvPr>
          <p:cNvSpPr txBox="1"/>
          <p:nvPr/>
        </p:nvSpPr>
        <p:spPr>
          <a:xfrm>
            <a:off x="1865765" y="5586121"/>
            <a:ext cx="69361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  <a:latin typeface="Gilroy"/>
              </a:rPr>
              <a:t>For more details:</a:t>
            </a:r>
            <a:br>
              <a:rPr lang="en-US" sz="1400" i="1" dirty="0">
                <a:solidFill>
                  <a:schemeClr val="tx2"/>
                </a:solidFill>
                <a:latin typeface="Gilroy"/>
              </a:rPr>
            </a:br>
            <a:r>
              <a:rPr lang="en-GB" sz="1400" i="1" dirty="0">
                <a:latin typeface="Gilroy"/>
              </a:rPr>
              <a:t>Applications of </a:t>
            </a:r>
            <a:r>
              <a:rPr lang="en-GB" sz="1400" i="1" dirty="0" err="1">
                <a:latin typeface="Gilroy"/>
              </a:rPr>
              <a:t>PixESL</a:t>
            </a:r>
            <a:r>
              <a:rPr lang="en-GB" sz="1400" i="1" dirty="0">
                <a:latin typeface="Gilroy"/>
              </a:rPr>
              <a:t> framework on pixel detectors for HEP experiments,</a:t>
            </a:r>
          </a:p>
          <a:p>
            <a:r>
              <a:rPr lang="en-GB" sz="1400" i="1" dirty="0">
                <a:solidFill>
                  <a:schemeClr val="tx2"/>
                </a:solidFill>
                <a:latin typeface="Gilroy"/>
              </a:rPr>
              <a:t>J. Dhaliwal, </a:t>
            </a:r>
            <a:r>
              <a:rPr lang="en-GB" sz="1400" i="1" dirty="0">
                <a:solidFill>
                  <a:schemeClr val="tx2"/>
                </a:solidFill>
                <a:latin typeface="Gilroy"/>
                <a:hlinkClick r:id="rId6"/>
              </a:rPr>
              <a:t>TWEPP 24 </a:t>
            </a:r>
            <a:r>
              <a:rPr lang="en-GB" sz="1400" i="1" dirty="0">
                <a:solidFill>
                  <a:schemeClr val="tx2"/>
                </a:solidFill>
                <a:latin typeface="Gilroy"/>
              </a:rPr>
              <a:t>(Oral Presentation Award)</a:t>
            </a:r>
            <a:endParaRPr lang="en-GB" sz="1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0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A0500C81-5304-498C-5C3B-896139E83CFE}"/>
              </a:ext>
            </a:extLst>
          </p:cNvPr>
          <p:cNvSpPr txBox="1"/>
          <p:nvPr/>
        </p:nvSpPr>
        <p:spPr>
          <a:xfrm>
            <a:off x="2839460" y="1798779"/>
            <a:ext cx="228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HW/SW build system</a:t>
            </a:r>
          </a:p>
          <a:p>
            <a:pPr algn="ctr"/>
            <a:r>
              <a:rPr lang="en-GB" sz="18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en-GB" sz="1800" dirty="0" err="1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SoCMake</a:t>
            </a:r>
            <a:r>
              <a:rPr lang="en-GB" sz="1800" dirty="0">
                <a:solidFill>
                  <a:schemeClr val="tx2"/>
                </a:solidFill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           )</a:t>
            </a:r>
            <a:endParaRPr lang="en-GB" sz="1800" dirty="0">
              <a:solidFill>
                <a:schemeClr val="tx2"/>
              </a:solidFill>
              <a:effectLst/>
              <a:latin typeface="Abadi" panose="020B0604020104020204" pitchFamily="34" charset="0"/>
              <a:ea typeface="Segoe UI Historic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E29BF4-5C0C-FD6F-A6EA-B3CF39B1D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SOCRATES platform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8165E-684F-1209-F8A3-3C464795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9BAA2-74B3-CB3F-4118-C0DB1F27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42A03-D4AA-A4BF-5154-2038F1A48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4FCF47-2C72-8338-3B4B-DFE557B5D8C7}"/>
              </a:ext>
            </a:extLst>
          </p:cNvPr>
          <p:cNvSpPr txBox="1"/>
          <p:nvPr/>
        </p:nvSpPr>
        <p:spPr>
          <a:xfrm>
            <a:off x="745820" y="4468969"/>
            <a:ext cx="2943602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Generate the top-level SoC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Integrate IP blocks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Infer interconnects </a:t>
            </a:r>
            <a:b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</a:b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(crossbars, adapters)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Fault tolerant interconnects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Automatic TMR of IP blocks</a:t>
            </a:r>
          </a:p>
          <a:p>
            <a:pPr marL="228600" indent="-228600">
              <a:spcBef>
                <a:spcPts val="600"/>
              </a:spcBef>
              <a:buFont typeface="Wingdings" pitchFamily="2" charset="2"/>
              <a:buChar char="ü"/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1B5B59-F9FF-D18B-A6A0-E71DCF2456CC}"/>
              </a:ext>
            </a:extLst>
          </p:cNvPr>
          <p:cNvSpPr txBox="1"/>
          <p:nvPr/>
        </p:nvSpPr>
        <p:spPr>
          <a:xfrm>
            <a:off x="3726437" y="4468969"/>
            <a:ext cx="27524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Invoke toolchain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Generate Hardware Abstraction Layer (HAL)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Generate linker scripts</a:t>
            </a:r>
          </a:p>
          <a:p>
            <a:pPr>
              <a:spcBef>
                <a:spcPts val="600"/>
              </a:spcBef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6BA2DE-F92A-7F73-0113-A5410F2F4511}"/>
              </a:ext>
            </a:extLst>
          </p:cNvPr>
          <p:cNvSpPr/>
          <p:nvPr/>
        </p:nvSpPr>
        <p:spPr>
          <a:xfrm>
            <a:off x="6148011" y="3813450"/>
            <a:ext cx="308319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800" b="1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Verification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DE031E-1930-2694-E4E0-08A432E28596}"/>
              </a:ext>
            </a:extLst>
          </p:cNvPr>
          <p:cNvSpPr txBox="1"/>
          <p:nvPr/>
        </p:nvSpPr>
        <p:spPr>
          <a:xfrm>
            <a:off x="6308163" y="4468969"/>
            <a:ext cx="2805554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Functional testing environment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SystemC-UVM environment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FPGA prototyping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Fault injection framework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Formal verification for TMR</a:t>
            </a:r>
          </a:p>
          <a:p>
            <a:pPr>
              <a:spcBef>
                <a:spcPts val="600"/>
              </a:spcBef>
            </a:pPr>
            <a:endParaRPr lang="en-US" sz="1400" dirty="0">
              <a:solidFill>
                <a:schemeClr val="tx2"/>
              </a:solidFill>
              <a:latin typeface="Abadi" panose="020B0604020104020204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7783D1-E768-43E3-F633-98D8EE33D145}"/>
              </a:ext>
            </a:extLst>
          </p:cNvPr>
          <p:cNvCxnSpPr>
            <a:cxnSpLocks/>
          </p:cNvCxnSpPr>
          <p:nvPr/>
        </p:nvCxnSpPr>
        <p:spPr>
          <a:xfrm>
            <a:off x="2126499" y="2917484"/>
            <a:ext cx="8175279" cy="0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8A1B404-6502-FB41-8EE8-7CA39C7074C7}"/>
              </a:ext>
            </a:extLst>
          </p:cNvPr>
          <p:cNvCxnSpPr>
            <a:cxnSpLocks/>
          </p:cNvCxnSpPr>
          <p:nvPr/>
        </p:nvCxnSpPr>
        <p:spPr>
          <a:xfrm>
            <a:off x="2126499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D58310C-80B5-5B22-F1BD-832D39E27F7A}"/>
              </a:ext>
            </a:extLst>
          </p:cNvPr>
          <p:cNvCxnSpPr>
            <a:cxnSpLocks/>
          </p:cNvCxnSpPr>
          <p:nvPr/>
        </p:nvCxnSpPr>
        <p:spPr>
          <a:xfrm>
            <a:off x="10301778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EF518D8-A8B9-15FE-F069-8506DAC62EDA}"/>
              </a:ext>
            </a:extLst>
          </p:cNvPr>
          <p:cNvCxnSpPr>
            <a:cxnSpLocks/>
          </p:cNvCxnSpPr>
          <p:nvPr/>
        </p:nvCxnSpPr>
        <p:spPr>
          <a:xfrm>
            <a:off x="4976831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48B52A-675E-8C37-507C-8195D5A9A165}"/>
              </a:ext>
            </a:extLst>
          </p:cNvPr>
          <p:cNvCxnSpPr>
            <a:cxnSpLocks/>
          </p:cNvCxnSpPr>
          <p:nvPr/>
        </p:nvCxnSpPr>
        <p:spPr>
          <a:xfrm>
            <a:off x="7692870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 descr="Puzzle pieces">
            <a:extLst>
              <a:ext uri="{FF2B5EF4-FFF2-40B4-BE49-F238E27FC236}">
                <a16:creationId xmlns:a16="http://schemas.microsoft.com/office/drawing/2014/main" id="{F5093472-AA41-38B6-2C80-4872F46F3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5926" y="3417483"/>
            <a:ext cx="461146" cy="461146"/>
          </a:xfrm>
          <a:prstGeom prst="rect">
            <a:avLst/>
          </a:prstGeom>
        </p:spPr>
      </p:pic>
      <p:pic>
        <p:nvPicPr>
          <p:cNvPr id="20" name="Graphic 19" descr="Tick">
            <a:extLst>
              <a:ext uri="{FF2B5EF4-FFF2-40B4-BE49-F238E27FC236}">
                <a16:creationId xmlns:a16="http://schemas.microsoft.com/office/drawing/2014/main" id="{1B770E5B-EE89-D602-8787-F9AB20D7A3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09609" y="3468056"/>
            <a:ext cx="360000" cy="360000"/>
          </a:xfrm>
          <a:prstGeom prst="rect">
            <a:avLst/>
          </a:prstGeom>
        </p:spPr>
      </p:pic>
      <p:pic>
        <p:nvPicPr>
          <p:cNvPr id="21" name="Graphic 20" descr="Cmd Terminal with solid fill">
            <a:extLst>
              <a:ext uri="{FF2B5EF4-FFF2-40B4-BE49-F238E27FC236}">
                <a16:creationId xmlns:a16="http://schemas.microsoft.com/office/drawing/2014/main" id="{D6737EFF-CC04-4133-46BB-7DDDD38253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90370" y="3461596"/>
            <a:ext cx="372921" cy="372921"/>
          </a:xfrm>
          <a:prstGeom prst="rect">
            <a:avLst/>
          </a:prstGeom>
        </p:spPr>
      </p:pic>
      <p:pic>
        <p:nvPicPr>
          <p:cNvPr id="22" name="Graphic 21" descr="Blueprint with solid fill">
            <a:extLst>
              <a:ext uri="{FF2B5EF4-FFF2-40B4-BE49-F238E27FC236}">
                <a16:creationId xmlns:a16="http://schemas.microsoft.com/office/drawing/2014/main" id="{DC0184EE-6195-54A6-BEDB-658509575B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16074" y="3468056"/>
            <a:ext cx="360000" cy="360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6A794F4-56A1-CE15-FF5A-F69828F8409B}"/>
              </a:ext>
            </a:extLst>
          </p:cNvPr>
          <p:cNvGrpSpPr/>
          <p:nvPr/>
        </p:nvGrpSpPr>
        <p:grpSpPr>
          <a:xfrm>
            <a:off x="9955622" y="1082567"/>
            <a:ext cx="1985217" cy="1083628"/>
            <a:chOff x="5410232" y="6021059"/>
            <a:chExt cx="990901" cy="79330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85A211-F722-BB04-EFD8-F8803893BEC4}"/>
                </a:ext>
              </a:extLst>
            </p:cNvPr>
            <p:cNvSpPr/>
            <p:nvPr/>
          </p:nvSpPr>
          <p:spPr>
            <a:xfrm>
              <a:off x="5410232" y="6021059"/>
              <a:ext cx="990900" cy="793308"/>
            </a:xfrm>
            <a:prstGeom prst="rect">
              <a:avLst/>
            </a:prstGeom>
            <a:solidFill>
              <a:srgbClr val="E6E2DE"/>
            </a:solidFill>
            <a:ln w="254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badi" panose="020B060402010402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F38F7D7-49F9-DDC4-A2BB-18D84F2C0AAA}"/>
                </a:ext>
              </a:extLst>
            </p:cNvPr>
            <p:cNvGrpSpPr/>
            <p:nvPr/>
          </p:nvGrpSpPr>
          <p:grpSpPr>
            <a:xfrm>
              <a:off x="5410233" y="6039818"/>
              <a:ext cx="990900" cy="706531"/>
              <a:chOff x="5410233" y="6039818"/>
              <a:chExt cx="990900" cy="706531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3D4BE97-B947-CDDA-462D-3D4E94B8EA38}"/>
                  </a:ext>
                </a:extLst>
              </p:cNvPr>
              <p:cNvSpPr txBox="1"/>
              <p:nvPr/>
            </p:nvSpPr>
            <p:spPr>
              <a:xfrm>
                <a:off x="5410734" y="6216850"/>
                <a:ext cx="887223" cy="529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spcBef>
                    <a:spcPts val="300"/>
                  </a:spcBef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latin typeface="Abadi" panose="020B0604020104020204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Advanced</a:t>
                </a:r>
              </a:p>
              <a:p>
                <a:pPr marL="171450" indent="-171450">
                  <a:spcBef>
                    <a:spcPts val="300"/>
                  </a:spcBef>
                  <a:buFont typeface="Calibri Light" panose="020F0302020204030204" pitchFamily="34" charset="0"/>
                  <a:buChar char="●"/>
                </a:pPr>
                <a:r>
                  <a:rPr lang="en-GB" sz="1200" dirty="0">
                    <a:latin typeface="Abadi" panose="020B0604020104020204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In progress</a:t>
                </a:r>
              </a:p>
              <a:p>
                <a:pPr marL="177800" indent="-177800">
                  <a:spcBef>
                    <a:spcPts val="300"/>
                  </a:spcBef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latin typeface="Abadi" panose="020B0604020104020204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Future developments</a:t>
                </a:r>
                <a:endParaRPr lang="en-GB" sz="1200" dirty="0">
                  <a:effectLst/>
                  <a:latin typeface="Abadi" panose="020B0604020104020204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E1BC724-3C8B-7B15-87D4-29AE071785EB}"/>
                  </a:ext>
                </a:extLst>
              </p:cNvPr>
              <p:cNvSpPr txBox="1"/>
              <p:nvPr/>
            </p:nvSpPr>
            <p:spPr>
              <a:xfrm>
                <a:off x="5410233" y="6039818"/>
                <a:ext cx="990900" cy="191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badi" panose="020B0604020104020204" pitchFamily="34" charset="0"/>
                  </a:rPr>
                  <a:t>DEVELOPMENT STAGE: </a:t>
                </a:r>
              </a:p>
            </p:txBody>
          </p:sp>
        </p:grp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802A855D-A5B1-8E25-4995-E36925775FF4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4001" y="2079557"/>
            <a:ext cx="628034" cy="37320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1942B9E-0194-30F6-7C6A-1AD4CFD37B72}"/>
              </a:ext>
            </a:extLst>
          </p:cNvPr>
          <p:cNvSpPr txBox="1"/>
          <p:nvPr/>
        </p:nvSpPr>
        <p:spPr>
          <a:xfrm>
            <a:off x="5152278" y="1798779"/>
            <a:ext cx="1675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Pre-verified </a:t>
            </a:r>
            <a:b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</a:br>
            <a: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IP block library</a:t>
            </a:r>
          </a:p>
          <a:p>
            <a:pPr algn="ctr"/>
            <a:endParaRPr lang="LID4096" sz="180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12FB5FE-8561-4396-26D2-B70C3272B68B}"/>
              </a:ext>
            </a:extLst>
          </p:cNvPr>
          <p:cNvCxnSpPr>
            <a:cxnSpLocks/>
          </p:cNvCxnSpPr>
          <p:nvPr/>
        </p:nvCxnSpPr>
        <p:spPr>
          <a:xfrm>
            <a:off x="4351789" y="2482918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D35D4C5-0E0C-65B5-EBC7-A0570C805C4B}"/>
              </a:ext>
            </a:extLst>
          </p:cNvPr>
          <p:cNvSpPr txBox="1"/>
          <p:nvPr/>
        </p:nvSpPr>
        <p:spPr>
          <a:xfrm>
            <a:off x="8810297" y="4468969"/>
            <a:ext cx="288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Segoe UI Light" panose="020B0502040204020203" pitchFamily="34" charset="0"/>
              <a:buChar char="●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Run synthesis and physical implementation flow on targets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Generate constraints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accent2"/>
                </a:solidFill>
                <a:latin typeface="Abadi" panose="020B0604020104020204" pitchFamily="34" charset="0"/>
                <a:cs typeface="Segoe UI Light" panose="020B0502040204020203" pitchFamily="34" charset="0"/>
              </a:rPr>
              <a:t>Constraints for fault tolerance</a:t>
            </a:r>
          </a:p>
        </p:txBody>
      </p:sp>
      <p:pic>
        <p:nvPicPr>
          <p:cNvPr id="36" name="Picture 2" descr="Lego Vector">
            <a:extLst>
              <a:ext uri="{FF2B5EF4-FFF2-40B4-BE49-F238E27FC236}">
                <a16:creationId xmlns:a16="http://schemas.microsoft.com/office/drawing/2014/main" id="{083BF4ED-9177-4328-1218-6D07E8B003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1" t="9691" r="7791" b="9331"/>
          <a:stretch/>
        </p:blipFill>
        <p:spPr bwMode="auto">
          <a:xfrm>
            <a:off x="5750222" y="1164205"/>
            <a:ext cx="479748" cy="43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Graphic 36" descr="Tools with solid fill">
            <a:extLst>
              <a:ext uri="{FF2B5EF4-FFF2-40B4-BE49-F238E27FC236}">
                <a16:creationId xmlns:a16="http://schemas.microsoft.com/office/drawing/2014/main" id="{A36E8CCA-82E8-1FB9-6091-59FC3ADEDB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40814" y="1161790"/>
            <a:ext cx="483685" cy="4836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19D9D1-A20C-844F-B4E7-D77CF2ADC59B}"/>
              </a:ext>
            </a:extLst>
          </p:cNvPr>
          <p:cNvSpPr txBox="1"/>
          <p:nvPr/>
        </p:nvSpPr>
        <p:spPr>
          <a:xfrm>
            <a:off x="7015103" y="1797948"/>
            <a:ext cx="167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Radiation</a:t>
            </a:r>
            <a:b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</a:br>
            <a:r>
              <a:rPr lang="en-GB" sz="1800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hardening</a:t>
            </a:r>
            <a:endParaRPr lang="LID4096" sz="1800" dirty="0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FE5328BA-8955-5ED6-E986-A56567B42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t="4724" b="4724"/>
          <a:stretch/>
        </p:blipFill>
        <p:spPr bwMode="auto">
          <a:xfrm>
            <a:off x="7613047" y="1163374"/>
            <a:ext cx="479748" cy="43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12">
            <a:extLst>
              <a:ext uri="{FF2B5EF4-FFF2-40B4-BE49-F238E27FC236}">
                <a16:creationId xmlns:a16="http://schemas.microsoft.com/office/drawing/2014/main" id="{C92917FB-60B8-8041-6860-F8559817B0B1}"/>
              </a:ext>
            </a:extLst>
          </p:cNvPr>
          <p:cNvSpPr/>
          <p:nvPr/>
        </p:nvSpPr>
        <p:spPr>
          <a:xfrm>
            <a:off x="8912174" y="3813450"/>
            <a:ext cx="267700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800" b="1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Implementation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2003D216-CEFA-A104-0163-F16767E09468}"/>
              </a:ext>
            </a:extLst>
          </p:cNvPr>
          <p:cNvSpPr/>
          <p:nvPr/>
        </p:nvSpPr>
        <p:spPr>
          <a:xfrm>
            <a:off x="407988" y="3818723"/>
            <a:ext cx="3382049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800" b="1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Hardware composition</a:t>
            </a:r>
          </a:p>
        </p:txBody>
      </p:sp>
      <p:sp>
        <p:nvSpPr>
          <p:cNvPr id="38" name="Rectangle 8">
            <a:extLst>
              <a:ext uri="{FF2B5EF4-FFF2-40B4-BE49-F238E27FC236}">
                <a16:creationId xmlns:a16="http://schemas.microsoft.com/office/drawing/2014/main" id="{A22A6837-530F-ED97-3B57-8CBC521A1DF7}"/>
              </a:ext>
            </a:extLst>
          </p:cNvPr>
          <p:cNvSpPr/>
          <p:nvPr/>
        </p:nvSpPr>
        <p:spPr>
          <a:xfrm>
            <a:off x="3464497" y="3826371"/>
            <a:ext cx="313109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800" b="1" dirty="0">
                <a:solidFill>
                  <a:schemeClr val="tx2"/>
                </a:solidFill>
                <a:effectLst/>
                <a:latin typeface="Abadi" panose="020B0604020104020204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Software generation</a:t>
            </a:r>
          </a:p>
        </p:txBody>
      </p:sp>
    </p:spTree>
    <p:extLst>
      <p:ext uri="{BB962C8B-B14F-4D97-AF65-F5344CB8AC3E}">
        <p14:creationId xmlns:p14="http://schemas.microsoft.com/office/powerpoint/2010/main" val="3882738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302475-83AA-D3A6-0EFE-45095FEF8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4752975"/>
          </a:xfrm>
        </p:spPr>
        <p:txBody>
          <a:bodyPr>
            <a:normAutofit/>
          </a:bodyPr>
          <a:lstStyle/>
          <a:p>
            <a:r>
              <a:rPr lang="en-GB" sz="1600" dirty="0" err="1">
                <a:solidFill>
                  <a:schemeClr val="accent1"/>
                </a:solidFill>
              </a:rPr>
              <a:t>CMake</a:t>
            </a:r>
            <a:r>
              <a:rPr lang="en-GB" sz="1600" b="0" dirty="0"/>
              <a:t>-based HW/SW build system</a:t>
            </a:r>
            <a:br>
              <a:rPr lang="en-GB" sz="1600" b="0" dirty="0"/>
            </a:br>
            <a:r>
              <a:rPr lang="en-GB" sz="1600" b="0" dirty="0"/>
              <a:t>generator for SoCs</a:t>
            </a:r>
          </a:p>
          <a:p>
            <a:r>
              <a:rPr lang="en-GB" sz="1600" b="0" dirty="0"/>
              <a:t>Supports </a:t>
            </a:r>
            <a:r>
              <a:rPr lang="en-GB" sz="1600" dirty="0" err="1">
                <a:solidFill>
                  <a:schemeClr val="accent1"/>
                </a:solidFill>
              </a:rPr>
              <a:t>SystemRDL</a:t>
            </a:r>
            <a:r>
              <a:rPr lang="en-GB" sz="1600" b="0" dirty="0"/>
              <a:t> as an input configuration</a:t>
            </a:r>
          </a:p>
          <a:p>
            <a:pPr lvl="1"/>
            <a:r>
              <a:rPr lang="en-GB" sz="1400" b="0" dirty="0"/>
              <a:t>Register Description Language</a:t>
            </a:r>
            <a:br>
              <a:rPr lang="en-GB" sz="1400" b="0" dirty="0"/>
            </a:br>
            <a:r>
              <a:rPr lang="en-GB" sz="1400" b="0" dirty="0"/>
              <a:t>extended for supporting SoC description</a:t>
            </a:r>
          </a:p>
          <a:p>
            <a:pPr lvl="1"/>
            <a:r>
              <a:rPr lang="en-GB" sz="1400" b="0" dirty="0"/>
              <a:t>Used as top-level architecture description</a:t>
            </a:r>
          </a:p>
          <a:p>
            <a:pPr lvl="1"/>
            <a:endParaRPr lang="en-GB" sz="1400" b="0" dirty="0"/>
          </a:p>
          <a:p>
            <a:r>
              <a:rPr lang="en-GB" sz="1600" b="0" dirty="0"/>
              <a:t>Rapid prototyping of SoCs:</a:t>
            </a:r>
          </a:p>
          <a:p>
            <a:pPr lvl="1"/>
            <a:r>
              <a:rPr lang="en-GB" sz="1400" b="0" dirty="0"/>
              <a:t>Quick composition of IP blocks into full systems</a:t>
            </a:r>
          </a:p>
          <a:p>
            <a:pPr lvl="1"/>
            <a:r>
              <a:rPr lang="en-GB" sz="1400" b="0" dirty="0"/>
              <a:t>Quickly build different architectures with different IP blocks, </a:t>
            </a:r>
            <a:br>
              <a:rPr lang="en-GB" sz="1400" b="0" dirty="0"/>
            </a:br>
            <a:r>
              <a:rPr lang="en-GB" sz="1400" b="0" dirty="0"/>
              <a:t>hardware accelerators or different CPUs</a:t>
            </a:r>
          </a:p>
          <a:p>
            <a:pPr lvl="1"/>
            <a:r>
              <a:rPr lang="en-GB" sz="1400" dirty="0"/>
              <a:t>Dependency management</a:t>
            </a:r>
          </a:p>
          <a:p>
            <a:pPr lvl="1"/>
            <a:endParaRPr lang="en-GB" sz="1400" b="0" dirty="0"/>
          </a:p>
          <a:p>
            <a:r>
              <a:rPr lang="en-GB" sz="1600" dirty="0">
                <a:solidFill>
                  <a:schemeClr val="accent1"/>
                </a:solidFill>
              </a:rPr>
              <a:t>Open-source</a:t>
            </a:r>
          </a:p>
          <a:p>
            <a:pPr lvl="1"/>
            <a:r>
              <a:rPr lang="en-GB" sz="1400" b="0" dirty="0" err="1"/>
              <a:t>SoCMake</a:t>
            </a:r>
            <a:r>
              <a:rPr lang="en-GB" sz="1400" b="0" dirty="0"/>
              <a:t>: </a:t>
            </a:r>
            <a:r>
              <a:rPr lang="en-GB" sz="1400" b="0" dirty="0">
                <a:hlinkClick r:id="rId2"/>
              </a:rPr>
              <a:t>github.com/HEP-SoC/</a:t>
            </a:r>
            <a:r>
              <a:rPr lang="en-GB" sz="1400" b="0" dirty="0" err="1">
                <a:hlinkClick r:id="rId2"/>
              </a:rPr>
              <a:t>SoCMake</a:t>
            </a:r>
            <a:endParaRPr lang="en-GB" sz="1400" b="0" dirty="0"/>
          </a:p>
          <a:p>
            <a:pPr lvl="1"/>
            <a:r>
              <a:rPr lang="en-GB" sz="1400" b="0" dirty="0"/>
              <a:t>Toolkit and implementation: </a:t>
            </a:r>
            <a:r>
              <a:rPr lang="en-GB" sz="1400" b="0" dirty="0">
                <a:hlinkClick r:id="rId3"/>
              </a:rPr>
              <a:t>gitlab.cern.ch/</a:t>
            </a:r>
            <a:r>
              <a:rPr lang="en-GB" sz="1400" b="0" dirty="0" err="1">
                <a:hlinkClick r:id="rId3"/>
              </a:rPr>
              <a:t>socrates</a:t>
            </a:r>
            <a:endParaRPr lang="en-GB" sz="1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E8482F-F080-452D-6BB5-B873B06CD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	    </a:t>
            </a:r>
            <a:r>
              <a:rPr lang="en-GB" dirty="0" err="1"/>
              <a:t>SoCMake</a:t>
            </a:r>
            <a:r>
              <a:rPr lang="en-GB" dirty="0"/>
              <a:t> build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A5D4-862D-E3EF-B5CB-087E8C2B0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2A817-6D79-6E7F-74EC-D4CB2DB77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A4964-85D7-20F6-A887-B71C6D870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A880D8-9569-8CB0-8292-BBD86E3AC37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9456" y="188912"/>
            <a:ext cx="1151845" cy="684469"/>
          </a:xfrm>
          <a:prstGeom prst="rect">
            <a:avLst/>
          </a:prstGeom>
        </p:spPr>
      </p:pic>
      <p:grpSp>
        <p:nvGrpSpPr>
          <p:cNvPr id="118" name="Group 117">
            <a:extLst>
              <a:ext uri="{FF2B5EF4-FFF2-40B4-BE49-F238E27FC236}">
                <a16:creationId xmlns:a16="http://schemas.microsoft.com/office/drawing/2014/main" id="{39F0C625-08E9-1E3E-5928-752CE38323A2}"/>
              </a:ext>
            </a:extLst>
          </p:cNvPr>
          <p:cNvGrpSpPr/>
          <p:nvPr/>
        </p:nvGrpSpPr>
        <p:grpSpPr>
          <a:xfrm>
            <a:off x="5400002" y="1196752"/>
            <a:ext cx="6532540" cy="4672550"/>
            <a:chOff x="5255620" y="1368046"/>
            <a:chExt cx="6532540" cy="4672550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CDED2B7F-9150-5C80-9789-932D593E8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74682" y="1456212"/>
              <a:ext cx="845163" cy="680117"/>
            </a:xfrm>
            <a:prstGeom prst="rect">
              <a:avLst/>
            </a:prstGeom>
          </p:spPr>
        </p:pic>
        <p:pic>
          <p:nvPicPr>
            <p:cNvPr id="65" name="Picture 4" descr="The Layout in TSMC 0.18 μm Process. | Download Scientific Diagram">
              <a:extLst>
                <a:ext uri="{FF2B5EF4-FFF2-40B4-BE49-F238E27FC236}">
                  <a16:creationId xmlns:a16="http://schemas.microsoft.com/office/drawing/2014/main" id="{EF189187-2803-7BB5-8BEE-705FD5D831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4681" y="2283109"/>
              <a:ext cx="845158" cy="796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>
              <a:extLst>
                <a:ext uri="{FF2B5EF4-FFF2-40B4-BE49-F238E27FC236}">
                  <a16:creationId xmlns:a16="http://schemas.microsoft.com/office/drawing/2014/main" id="{EFC7D010-6F1F-25AB-8FE4-A94440E14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2468" y="3226639"/>
              <a:ext cx="900997" cy="627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3413832F-BA2C-DAC6-A094-CBBD3A1CA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887163" y="4031545"/>
              <a:ext cx="900997" cy="650027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C6829BB4-74A4-015A-0ACF-9E98BEBA8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885238" y="5180889"/>
              <a:ext cx="900997" cy="727025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1D13D01-BEED-6E9C-6975-C13E7C31C3BD}"/>
                </a:ext>
              </a:extLst>
            </p:cNvPr>
            <p:cNvGrpSpPr/>
            <p:nvPr/>
          </p:nvGrpSpPr>
          <p:grpSpPr>
            <a:xfrm>
              <a:off x="9273218" y="1368046"/>
              <a:ext cx="1258196" cy="4357065"/>
              <a:chOff x="8079098" y="948513"/>
              <a:chExt cx="1409553" cy="592202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8996F79E-F510-A8EF-4D68-444E8F8C8199}"/>
                  </a:ext>
                </a:extLst>
              </p:cNvPr>
              <p:cNvSpPr/>
              <p:nvPr/>
            </p:nvSpPr>
            <p:spPr>
              <a:xfrm>
                <a:off x="8430921" y="948513"/>
                <a:ext cx="1057729" cy="104423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SIMULATE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Verilator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Xcelium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VCS</a:t>
                </a: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F1D561A4-73ED-F42D-187A-E887D05CA40C}"/>
                  </a:ext>
                </a:extLst>
              </p:cNvPr>
              <p:cNvSpPr/>
              <p:nvPr/>
            </p:nvSpPr>
            <p:spPr>
              <a:xfrm>
                <a:off x="8430921" y="2309751"/>
                <a:ext cx="1057730" cy="91332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IMPLEMENT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Cadence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...</a:t>
                </a: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D2E23B5-8490-6D5D-AA66-A5178B83A743}"/>
                  </a:ext>
                </a:extLst>
              </p:cNvPr>
              <p:cNvSpPr/>
              <p:nvPr/>
            </p:nvSpPr>
            <p:spPr>
              <a:xfrm>
                <a:off x="8430921" y="3583765"/>
                <a:ext cx="1057730" cy="63421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FPGA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Vivado</a:t>
                </a: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AE483CE-1920-5ABD-A2CA-E5C0ACDAA34C}"/>
                  </a:ext>
                </a:extLst>
              </p:cNvPr>
              <p:cNvSpPr/>
              <p:nvPr/>
            </p:nvSpPr>
            <p:spPr>
              <a:xfrm>
                <a:off x="8430921" y="4573905"/>
                <a:ext cx="1057730" cy="6693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Software application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49B1FF05-BC7C-E411-1C70-B4ABD6E614B2}"/>
                  </a:ext>
                </a:extLst>
              </p:cNvPr>
              <p:cNvGrpSpPr/>
              <p:nvPr/>
            </p:nvGrpSpPr>
            <p:grpSpPr>
              <a:xfrm>
                <a:off x="8079098" y="1068342"/>
                <a:ext cx="1322302" cy="5802192"/>
                <a:chOff x="5542026" y="657910"/>
                <a:chExt cx="3195201" cy="6162276"/>
              </a:xfrm>
            </p:grpSpPr>
            <p:sp>
              <p:nvSpPr>
                <p:cNvPr id="75" name="Right Bracket 74">
                  <a:extLst>
                    <a:ext uri="{FF2B5EF4-FFF2-40B4-BE49-F238E27FC236}">
                      <a16:creationId xmlns:a16="http://schemas.microsoft.com/office/drawing/2014/main" id="{EFBCF234-DE61-3CDA-3E74-8FEDFDE92DBB}"/>
                    </a:ext>
                  </a:extLst>
                </p:cNvPr>
                <p:cNvSpPr/>
                <p:nvPr/>
              </p:nvSpPr>
              <p:spPr>
                <a:xfrm>
                  <a:off x="5542026" y="657910"/>
                  <a:ext cx="273114" cy="5906823"/>
                </a:xfrm>
                <a:prstGeom prst="rightBracket">
                  <a:avLst/>
                </a:prstGeom>
                <a:ln w="25400">
                  <a:solidFill>
                    <a:schemeClr val="tx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B639D3C3-C658-AB78-C2EE-F6F5240EEF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15142" y="1142718"/>
                  <a:ext cx="360000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20029EEA-0A36-9298-4662-E070C4AE3A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15142" y="2485381"/>
                  <a:ext cx="360000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2C5DDE3D-520C-C472-208A-42B8ACD463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30575" y="3627416"/>
                  <a:ext cx="360000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FEA2BF9F-D4BF-46AC-8380-4B132190E1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30575" y="4757538"/>
                  <a:ext cx="360000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EBBA64BF-70CA-F2AF-75AF-15F57DE922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42026" y="6820186"/>
                  <a:ext cx="3195201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ABE6F75-4CF5-2AE2-B87C-C533822AD153}"/>
                </a:ext>
              </a:extLst>
            </p:cNvPr>
            <p:cNvGrpSpPr/>
            <p:nvPr/>
          </p:nvGrpSpPr>
          <p:grpSpPr>
            <a:xfrm>
              <a:off x="6711912" y="1392650"/>
              <a:ext cx="3025929" cy="4647946"/>
              <a:chOff x="6640555" y="1184424"/>
              <a:chExt cx="2577117" cy="4647946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01881763-040C-D09A-8900-6F515F9F6C80}"/>
                  </a:ext>
                </a:extLst>
              </p:cNvPr>
              <p:cNvSpPr txBox="1"/>
              <p:nvPr/>
            </p:nvSpPr>
            <p:spPr>
              <a:xfrm>
                <a:off x="6640555" y="1363663"/>
                <a:ext cx="2212257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endPara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47D7AF4-C6F2-9F19-9729-35CD5E30A86A}"/>
                  </a:ext>
                </a:extLst>
              </p:cNvPr>
              <p:cNvSpPr txBox="1"/>
              <p:nvPr/>
            </p:nvSpPr>
            <p:spPr>
              <a:xfrm>
                <a:off x="6994332" y="2713755"/>
                <a:ext cx="1763992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Register file and Interconnections (*.v)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ABFF90A5-2AFF-D347-4492-D8FC7A1332B5}"/>
                  </a:ext>
                </a:extLst>
              </p:cNvPr>
              <p:cNvSpPr txBox="1"/>
              <p:nvPr/>
            </p:nvSpPr>
            <p:spPr>
              <a:xfrm>
                <a:off x="6994332" y="5339927"/>
                <a:ext cx="2212257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Documentation - website</a:t>
                </a:r>
                <a:b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</a:br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(*.html, *.md)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360B5D7-F355-07E8-F717-A27D52473116}"/>
                  </a:ext>
                </a:extLst>
              </p:cNvPr>
              <p:cNvSpPr txBox="1"/>
              <p:nvPr/>
            </p:nvSpPr>
            <p:spPr>
              <a:xfrm>
                <a:off x="6994332" y="4301319"/>
                <a:ext cx="2212257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UVM testbench (SystemC)</a:t>
                </a:r>
                <a:b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</a:br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and SEE injection utilities  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F307E02-2269-1272-532A-E4EBD14A37DA}"/>
                  </a:ext>
                </a:extLst>
              </p:cNvPr>
              <p:cNvSpPr txBox="1"/>
              <p:nvPr/>
            </p:nvSpPr>
            <p:spPr>
              <a:xfrm>
                <a:off x="6994332" y="3332270"/>
                <a:ext cx="1951328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Hardware abstraction layer 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74CC3132-80C0-169B-035B-678BAA6C0F27}"/>
                  </a:ext>
                </a:extLst>
              </p:cNvPr>
              <p:cNvSpPr txBox="1"/>
              <p:nvPr/>
            </p:nvSpPr>
            <p:spPr>
              <a:xfrm>
                <a:off x="6994332" y="4831943"/>
                <a:ext cx="2212257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Config files for synthesis and implementation (*.yaml, *.tcl)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E81620B-36F9-6165-DBD0-E366939BA863}"/>
                  </a:ext>
                </a:extLst>
              </p:cNvPr>
              <p:cNvSpPr txBox="1"/>
              <p:nvPr/>
            </p:nvSpPr>
            <p:spPr>
              <a:xfrm>
                <a:off x="6994332" y="2279048"/>
                <a:ext cx="2212257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Top level HDL (*.v)  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201DB8C3-AD50-E869-4620-5263F0407B1F}"/>
                  </a:ext>
                </a:extLst>
              </p:cNvPr>
              <p:cNvSpPr txBox="1"/>
              <p:nvPr/>
            </p:nvSpPr>
            <p:spPr>
              <a:xfrm>
                <a:off x="7005415" y="1781750"/>
                <a:ext cx="2212257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Software application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6FA025CF-11DC-DF1A-16C2-8E9298AF1ADC}"/>
                  </a:ext>
                </a:extLst>
              </p:cNvPr>
              <p:cNvSpPr txBox="1"/>
              <p:nvPr/>
            </p:nvSpPr>
            <p:spPr>
              <a:xfrm>
                <a:off x="7005415" y="1184424"/>
                <a:ext cx="2212257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IP blocks and hardware accelerators (*.sv)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743A938-F24B-481D-F118-ADC8B16FB864}"/>
                  </a:ext>
                </a:extLst>
              </p:cNvPr>
              <p:cNvSpPr txBox="1"/>
              <p:nvPr/>
            </p:nvSpPr>
            <p:spPr>
              <a:xfrm>
                <a:off x="7005414" y="3832345"/>
                <a:ext cx="2212257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Linker scripts generation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506C5A1-F12E-4378-9CDA-2D13D1435509}"/>
                </a:ext>
              </a:extLst>
            </p:cNvPr>
            <p:cNvGrpSpPr/>
            <p:nvPr/>
          </p:nvGrpSpPr>
          <p:grpSpPr>
            <a:xfrm>
              <a:off x="5255620" y="1456212"/>
              <a:ext cx="1846888" cy="4578174"/>
              <a:chOff x="4740028" y="1247986"/>
              <a:chExt cx="2230163" cy="4578174"/>
            </a:xfrm>
          </p:grpSpPr>
          <p:sp>
            <p:nvSpPr>
              <p:cNvPr id="93" name="Multi-document 12">
                <a:extLst>
                  <a:ext uri="{FF2B5EF4-FFF2-40B4-BE49-F238E27FC236}">
                    <a16:creationId xmlns:a16="http://schemas.microsoft.com/office/drawing/2014/main" id="{B71588AF-B3A9-A82E-4D7D-0ED9396E878A}"/>
                  </a:ext>
                </a:extLst>
              </p:cNvPr>
              <p:cNvSpPr/>
              <p:nvPr/>
            </p:nvSpPr>
            <p:spPr>
              <a:xfrm>
                <a:off x="4877280" y="1247986"/>
                <a:ext cx="662263" cy="495221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94" name="Multi-document 64">
                <a:extLst>
                  <a:ext uri="{FF2B5EF4-FFF2-40B4-BE49-F238E27FC236}">
                    <a16:creationId xmlns:a16="http://schemas.microsoft.com/office/drawing/2014/main" id="{E0E0046E-2061-86ED-7563-7167E05D1D29}"/>
                  </a:ext>
                </a:extLst>
              </p:cNvPr>
              <p:cNvSpPr/>
              <p:nvPr/>
            </p:nvSpPr>
            <p:spPr>
              <a:xfrm>
                <a:off x="4877280" y="1839910"/>
                <a:ext cx="662263" cy="495221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95" name="Multi-document 65">
                <a:extLst>
                  <a:ext uri="{FF2B5EF4-FFF2-40B4-BE49-F238E27FC236}">
                    <a16:creationId xmlns:a16="http://schemas.microsoft.com/office/drawing/2014/main" id="{E3227C60-5671-A8D9-C5DA-3C0036AB64D4}"/>
                  </a:ext>
                </a:extLst>
              </p:cNvPr>
              <p:cNvSpPr/>
              <p:nvPr/>
            </p:nvSpPr>
            <p:spPr>
              <a:xfrm>
                <a:off x="4871091" y="2447411"/>
                <a:ext cx="662263" cy="495221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811CB6E4-BD73-4573-7506-6BB2F1BFEED6}"/>
                  </a:ext>
                </a:extLst>
              </p:cNvPr>
              <p:cNvSpPr txBox="1"/>
              <p:nvPr/>
            </p:nvSpPr>
            <p:spPr>
              <a:xfrm>
                <a:off x="4771990" y="1375056"/>
                <a:ext cx="714072" cy="263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*.sv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A4B9F1AF-EBD0-2FC8-2DAA-F2A32BBD6FE8}"/>
                  </a:ext>
                </a:extLst>
              </p:cNvPr>
              <p:cNvSpPr txBox="1"/>
              <p:nvPr/>
            </p:nvSpPr>
            <p:spPr>
              <a:xfrm>
                <a:off x="4771990" y="1963715"/>
                <a:ext cx="814807" cy="263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*.cpp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406A24A-48F6-9AB5-23A0-6C32A8DC42A8}"/>
                  </a:ext>
                </a:extLst>
              </p:cNvPr>
              <p:cNvSpPr txBox="1"/>
              <p:nvPr/>
            </p:nvSpPr>
            <p:spPr>
              <a:xfrm>
                <a:off x="4740028" y="2571591"/>
                <a:ext cx="814807" cy="263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badi" panose="020B0604020104020204" pitchFamily="34" charset="0"/>
                    <a:cs typeface="Segoe UI Light" panose="020B0502040204020203" pitchFamily="34" charset="0"/>
                  </a:rPr>
                  <a:t>*.rdl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FFAE41C3-A31E-D137-3F1D-790E01A3F9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1487100"/>
                <a:ext cx="812516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43AEB4C5-A0A4-4F6F-8B44-563537E08B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1977975"/>
                <a:ext cx="812516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2B5D8C58-DF69-AB89-FEAD-B653670653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20282" y="2463695"/>
                <a:ext cx="814809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Elbow Connector 74">
                <a:extLst>
                  <a:ext uri="{FF2B5EF4-FFF2-40B4-BE49-F238E27FC236}">
                    <a16:creationId xmlns:a16="http://schemas.microsoft.com/office/drawing/2014/main" id="{129D4BF5-8EDF-D68C-D18F-527357C24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2463695"/>
                <a:ext cx="814809" cy="513524"/>
              </a:xfrm>
              <a:prstGeom prst="bentConnector3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Elbow Connector 75">
                <a:extLst>
                  <a:ext uri="{FF2B5EF4-FFF2-40B4-BE49-F238E27FC236}">
                    <a16:creationId xmlns:a16="http://schemas.microsoft.com/office/drawing/2014/main" id="{DE3A5281-5F8C-1C27-14C7-6E6CAC00C9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2463695"/>
                <a:ext cx="814809" cy="1060394"/>
              </a:xfrm>
              <a:prstGeom prst="bentConnector3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Elbow Connector 77">
                <a:extLst>
                  <a:ext uri="{FF2B5EF4-FFF2-40B4-BE49-F238E27FC236}">
                    <a16:creationId xmlns:a16="http://schemas.microsoft.com/office/drawing/2014/main" id="{D8406B6B-9B2F-2C05-CD04-80E705FC2A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2463695"/>
                <a:ext cx="814809" cy="1603523"/>
              </a:xfrm>
              <a:prstGeom prst="bentConnector3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Elbow Connector 78">
                <a:extLst>
                  <a:ext uri="{FF2B5EF4-FFF2-40B4-BE49-F238E27FC236}">
                    <a16:creationId xmlns:a16="http://schemas.microsoft.com/office/drawing/2014/main" id="{E46B805C-24C3-5A29-8D26-72607242D9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2463695"/>
                <a:ext cx="814809" cy="2120788"/>
              </a:xfrm>
              <a:prstGeom prst="bentConnector3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Elbow Connector 79">
                <a:extLst>
                  <a:ext uri="{FF2B5EF4-FFF2-40B4-BE49-F238E27FC236}">
                    <a16:creationId xmlns:a16="http://schemas.microsoft.com/office/drawing/2014/main" id="{8A022A8C-424A-EB35-FAC1-F8EAA7F44D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2463695"/>
                <a:ext cx="814809" cy="2638053"/>
              </a:xfrm>
              <a:prstGeom prst="bentConnector3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Multi-document 27">
                <a:extLst>
                  <a:ext uri="{FF2B5EF4-FFF2-40B4-BE49-F238E27FC236}">
                    <a16:creationId xmlns:a16="http://schemas.microsoft.com/office/drawing/2014/main" id="{9D502E89-08C4-F923-1A31-E1ABD0F4FE5E}"/>
                  </a:ext>
                </a:extLst>
              </p:cNvPr>
              <p:cNvSpPr/>
              <p:nvPr/>
            </p:nvSpPr>
            <p:spPr>
              <a:xfrm>
                <a:off x="6542374" y="2769192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08" name="Multi-document 44">
                <a:extLst>
                  <a:ext uri="{FF2B5EF4-FFF2-40B4-BE49-F238E27FC236}">
                    <a16:creationId xmlns:a16="http://schemas.microsoft.com/office/drawing/2014/main" id="{DB876C3E-54CF-7BAE-DB32-BD7A8CDA669E}"/>
                  </a:ext>
                </a:extLst>
              </p:cNvPr>
              <p:cNvSpPr/>
              <p:nvPr/>
            </p:nvSpPr>
            <p:spPr>
              <a:xfrm>
                <a:off x="6542374" y="4893722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09" name="Multi-document 47">
                <a:extLst>
                  <a:ext uri="{FF2B5EF4-FFF2-40B4-BE49-F238E27FC236}">
                    <a16:creationId xmlns:a16="http://schemas.microsoft.com/office/drawing/2014/main" id="{4F9BBA7B-C2B1-AE3B-0279-BB9A63EA6E7E}"/>
                  </a:ext>
                </a:extLst>
              </p:cNvPr>
              <p:cNvSpPr/>
              <p:nvPr/>
            </p:nvSpPr>
            <p:spPr>
              <a:xfrm>
                <a:off x="6542374" y="3822415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0" name="Multi-document 50">
                <a:extLst>
                  <a:ext uri="{FF2B5EF4-FFF2-40B4-BE49-F238E27FC236}">
                    <a16:creationId xmlns:a16="http://schemas.microsoft.com/office/drawing/2014/main" id="{FE765E61-140F-929C-4692-7D29480B3DCB}"/>
                  </a:ext>
                </a:extLst>
              </p:cNvPr>
              <p:cNvSpPr/>
              <p:nvPr/>
            </p:nvSpPr>
            <p:spPr>
              <a:xfrm>
                <a:off x="6542374" y="3295803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1" name="Multi-document 53">
                <a:extLst>
                  <a:ext uri="{FF2B5EF4-FFF2-40B4-BE49-F238E27FC236}">
                    <a16:creationId xmlns:a16="http://schemas.microsoft.com/office/drawing/2014/main" id="{571D754A-0F2F-703D-62A1-4EE462B21F9B}"/>
                  </a:ext>
                </a:extLst>
              </p:cNvPr>
              <p:cNvSpPr/>
              <p:nvPr/>
            </p:nvSpPr>
            <p:spPr>
              <a:xfrm>
                <a:off x="6542374" y="4376560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2" name="Multi-document 56">
                <a:extLst>
                  <a:ext uri="{FF2B5EF4-FFF2-40B4-BE49-F238E27FC236}">
                    <a16:creationId xmlns:a16="http://schemas.microsoft.com/office/drawing/2014/main" id="{F903606E-C3B1-9522-3F7B-F2F954E95081}"/>
                  </a:ext>
                </a:extLst>
              </p:cNvPr>
              <p:cNvSpPr/>
              <p:nvPr/>
            </p:nvSpPr>
            <p:spPr>
              <a:xfrm>
                <a:off x="6542374" y="2242581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3" name="Multi-document 59">
                <a:extLst>
                  <a:ext uri="{FF2B5EF4-FFF2-40B4-BE49-F238E27FC236}">
                    <a16:creationId xmlns:a16="http://schemas.microsoft.com/office/drawing/2014/main" id="{036A07EF-EED9-4EDA-C040-82A342B64664}"/>
                  </a:ext>
                </a:extLst>
              </p:cNvPr>
              <p:cNvSpPr/>
              <p:nvPr/>
            </p:nvSpPr>
            <p:spPr>
              <a:xfrm>
                <a:off x="6553457" y="1745284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4" name="Multi-document 62">
                <a:extLst>
                  <a:ext uri="{FF2B5EF4-FFF2-40B4-BE49-F238E27FC236}">
                    <a16:creationId xmlns:a16="http://schemas.microsoft.com/office/drawing/2014/main" id="{E3B1FFEE-217B-BC86-7A16-D21C220F4207}"/>
                  </a:ext>
                </a:extLst>
              </p:cNvPr>
              <p:cNvSpPr/>
              <p:nvPr/>
            </p:nvSpPr>
            <p:spPr>
              <a:xfrm>
                <a:off x="6553457" y="1247986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5" name="Multi-document 111">
                <a:extLst>
                  <a:ext uri="{FF2B5EF4-FFF2-40B4-BE49-F238E27FC236}">
                    <a16:creationId xmlns:a16="http://schemas.microsoft.com/office/drawing/2014/main" id="{311683B4-88B0-5BC2-C525-F012CC1674B1}"/>
                  </a:ext>
                </a:extLst>
              </p:cNvPr>
              <p:cNvSpPr/>
              <p:nvPr/>
            </p:nvSpPr>
            <p:spPr>
              <a:xfrm>
                <a:off x="6542374" y="5410107"/>
                <a:ext cx="416734" cy="416053"/>
              </a:xfrm>
              <a:prstGeom prst="flowChartMultidocumen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cxnSp>
            <p:nvCxnSpPr>
              <p:cNvPr id="116" name="Elbow Connector 114">
                <a:extLst>
                  <a:ext uri="{FF2B5EF4-FFF2-40B4-BE49-F238E27FC236}">
                    <a16:creationId xmlns:a16="http://schemas.microsoft.com/office/drawing/2014/main" id="{8383ED51-C564-F35F-06B9-B5F8791B2D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282" y="2468404"/>
                <a:ext cx="814809" cy="3171418"/>
              </a:xfrm>
              <a:prstGeom prst="bentConnector3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FA640C32-1930-5DDA-31C9-F42620285245}"/>
                  </a:ext>
                </a:extLst>
              </p:cNvPr>
              <p:cNvSpPr/>
              <p:nvPr/>
            </p:nvSpPr>
            <p:spPr>
              <a:xfrm rot="16200000">
                <a:off x="4263114" y="3886081"/>
                <a:ext cx="3568747" cy="3079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tx1"/>
                    </a:solidFill>
                    <a:latin typeface="Abadi" panose="020B0604020104020204" pitchFamily="34" charset="0"/>
                    <a:cs typeface="Segoe UI Light" panose="020B0502040204020203" pitchFamily="34" charset="0"/>
                  </a:rPr>
                  <a:t>RDL toolchain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53BEC8A-83D0-AD2C-BD8E-CBF3247A3CCE}"/>
              </a:ext>
            </a:extLst>
          </p:cNvPr>
          <p:cNvSpPr txBox="1"/>
          <p:nvPr/>
        </p:nvSpPr>
        <p:spPr>
          <a:xfrm>
            <a:off x="431227" y="5974128"/>
            <a:ext cx="8306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Credits to </a:t>
            </a:r>
            <a:r>
              <a:rPr lang="en-GB" sz="1400" i="1" dirty="0"/>
              <a:t>Risto </a:t>
            </a:r>
            <a:r>
              <a:rPr lang="en-GB" sz="1400" i="1" dirty="0" err="1"/>
              <a:t>Pejasinovic</a:t>
            </a:r>
            <a:r>
              <a:rPr lang="en-GB" sz="1400" i="1" dirty="0"/>
              <a:t>, Benoit Denkinger,  Alessandro Caratelli, Marco </a:t>
            </a:r>
            <a:r>
              <a:rPr lang="en-GB" sz="1400" i="1" dirty="0" err="1"/>
              <a:t>Andorno</a:t>
            </a:r>
            <a:r>
              <a:rPr lang="en-GB" sz="1400" i="1" dirty="0"/>
              <a:t>, Anvesh Nookala</a:t>
            </a:r>
            <a:endParaRPr lang="en-FR" sz="1400" i="1" dirty="0"/>
          </a:p>
        </p:txBody>
      </p:sp>
    </p:spTree>
    <p:extLst>
      <p:ext uri="{BB962C8B-B14F-4D97-AF65-F5344CB8AC3E}">
        <p14:creationId xmlns:p14="http://schemas.microsoft.com/office/powerpoint/2010/main" val="3599765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2">
            <a:extLst>
              <a:ext uri="{FF2B5EF4-FFF2-40B4-BE49-F238E27FC236}">
                <a16:creationId xmlns:a16="http://schemas.microsoft.com/office/drawing/2014/main" id="{9A91C15A-9EF8-6C6A-9817-3501A1B0D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0926" y="1288896"/>
            <a:ext cx="7509450" cy="491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dirty="0">
                <a:solidFill>
                  <a:srgbClr val="3B3B3B"/>
                </a:solidFill>
              </a:rPr>
              <a:t>Turning our custom ASICs into programmable SoCs will provide:</a:t>
            </a:r>
            <a:endParaRPr lang="en-US" sz="2000" b="0" dirty="0">
              <a:solidFill>
                <a:srgbClr val="3B3B3B"/>
              </a:solidFill>
              <a:latin typeface="Abadi" panose="020B0604020104020204" pitchFamily="34" charset="0"/>
            </a:endParaRPr>
          </a:p>
          <a:p>
            <a:endParaRPr lang="en-US" sz="20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372C1CA-F577-85CF-7C27-9F02ED566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System-on-Chips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B22343-22C5-FD89-D0D6-8004273B3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6/5/2025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36F59F-2413-DDF9-D216-56C4D5AF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Kostas.Kloukinas@cern.ch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5D50A-3A91-5603-7D8A-8B59C4184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85EA45F5-43A7-5FD7-E9C0-FD5036A00586}"/>
              </a:ext>
            </a:extLst>
          </p:cNvPr>
          <p:cNvGrpSpPr/>
          <p:nvPr/>
        </p:nvGrpSpPr>
        <p:grpSpPr>
          <a:xfrm>
            <a:off x="473956" y="1854996"/>
            <a:ext cx="11244088" cy="1671155"/>
            <a:chOff x="360308" y="1393526"/>
            <a:chExt cx="11244088" cy="1915282"/>
          </a:xfrm>
        </p:grpSpPr>
        <p:sp>
          <p:nvSpPr>
            <p:cNvPr id="19" name="Segnaposto contenuto 12">
              <a:extLst>
                <a:ext uri="{FF2B5EF4-FFF2-40B4-BE49-F238E27FC236}">
                  <a16:creationId xmlns:a16="http://schemas.microsoft.com/office/drawing/2014/main" id="{D7DD929D-B219-C691-BD7E-A947F5BCBF7A}"/>
                </a:ext>
              </a:extLst>
            </p:cNvPr>
            <p:cNvSpPr txBox="1">
              <a:spLocks/>
            </p:cNvSpPr>
            <p:nvPr/>
          </p:nvSpPr>
          <p:spPr>
            <a:xfrm>
              <a:off x="904972" y="1439335"/>
              <a:ext cx="10699424" cy="1869473"/>
            </a:xfrm>
            <a:prstGeom prst="rect">
              <a:avLst/>
            </a:prstGeom>
          </p:spPr>
          <p:txBody>
            <a:bodyPr vert="horz" lIns="0" tIns="0" rIns="0" bIns="0" numCol="2" rtlCol="0">
              <a:norm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Abadi" panose="020B06040201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Abadi" panose="020B06040201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Abadi" panose="020B06040201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Abadi" panose="020B06040201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800" b="0" dirty="0">
                  <a:solidFill>
                    <a:srgbClr val="3B3B3B"/>
                  </a:solidFill>
                </a:rPr>
                <a:t>Quick prototyping</a:t>
              </a:r>
              <a:endParaRPr lang="en-US" sz="1800" b="0" dirty="0">
                <a:solidFill>
                  <a:srgbClr val="3B3B3B"/>
                </a:solidFill>
                <a:latin typeface="Abadi" panose="020B0604020104020204" pitchFamily="34" charset="0"/>
              </a:endParaRPr>
            </a:p>
            <a:p>
              <a:pPr marL="0" indent="0">
                <a:lnSpc>
                  <a:spcPct val="100000"/>
                </a:lnSpc>
                <a:buNone/>
              </a:pPr>
              <a:r>
                <a:rPr lang="en-US" sz="1800" b="0" dirty="0">
                  <a:solidFill>
                    <a:srgbClr val="3B3B3B"/>
                  </a:solidFill>
                  <a:latin typeface="Abadi" panose="020B0604020104020204" pitchFamily="34" charset="0"/>
                </a:rPr>
                <a:t>Smaller number of more capable ASICs</a:t>
              </a:r>
            </a:p>
            <a:p>
              <a:pPr marL="0" indent="0">
                <a:lnSpc>
                  <a:spcPct val="100000"/>
                </a:lnSpc>
                <a:buNone/>
              </a:pPr>
              <a:endParaRPr lang="en-US" sz="1800" b="0" dirty="0">
                <a:solidFill>
                  <a:srgbClr val="3B3B3B"/>
                </a:solidFill>
              </a:endParaRPr>
            </a:p>
            <a:p>
              <a:pPr marL="0" indent="0">
                <a:lnSpc>
                  <a:spcPct val="100000"/>
                </a:lnSpc>
                <a:buNone/>
              </a:pPr>
              <a:endParaRPr lang="en-US" sz="1800" b="0" dirty="0">
                <a:solidFill>
                  <a:srgbClr val="3B3B3B"/>
                </a:solidFill>
                <a:latin typeface="Abadi" panose="020B0604020104020204" pitchFamily="34" charset="0"/>
              </a:endParaRPr>
            </a:p>
            <a:p>
              <a:pPr marL="0" indent="0">
                <a:lnSpc>
                  <a:spcPct val="100000"/>
                </a:lnSpc>
                <a:buNone/>
              </a:pPr>
              <a:r>
                <a:rPr lang="en-US" sz="1800" b="0" dirty="0">
                  <a:solidFill>
                    <a:srgbClr val="3B3B3B"/>
                  </a:solidFill>
                  <a:latin typeface="Abadi" panose="020B0604020104020204" pitchFamily="34" charset="0"/>
                </a:rPr>
                <a:t>Faster design and verification turnaround time</a:t>
              </a:r>
            </a:p>
            <a:p>
              <a:pPr marL="0" indent="0">
                <a:lnSpc>
                  <a:spcPct val="100000"/>
                </a:lnSpc>
                <a:buNone/>
              </a:pPr>
              <a:r>
                <a:rPr lang="en-US" sz="1800" b="0" dirty="0">
                  <a:solidFill>
                    <a:srgbClr val="3B3B3B"/>
                  </a:solidFill>
                  <a:latin typeface="Abadi" panose="020B0604020104020204" pitchFamily="34" charset="0"/>
                </a:rPr>
                <a:t>Cost effective development</a:t>
              </a:r>
            </a:p>
            <a:p>
              <a:pPr marL="0" indent="0">
                <a:buNone/>
              </a:pPr>
              <a:endParaRPr lang="en-US" sz="1800" dirty="0"/>
            </a:p>
          </p:txBody>
        </p:sp>
        <p:pic>
          <p:nvPicPr>
            <p:cNvPr id="39" name="Graphic 38" descr="Fast Forward with solid fill">
              <a:extLst>
                <a:ext uri="{FF2B5EF4-FFF2-40B4-BE49-F238E27FC236}">
                  <a16:creationId xmlns:a16="http://schemas.microsoft.com/office/drawing/2014/main" id="{027D99FF-6A10-FFFA-8A78-A3E0A7D45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67338" y="1393526"/>
              <a:ext cx="422660" cy="422660"/>
            </a:xfrm>
            <a:prstGeom prst="rect">
              <a:avLst/>
            </a:prstGeom>
          </p:spPr>
        </p:pic>
        <p:pic>
          <p:nvPicPr>
            <p:cNvPr id="41" name="Graphic 40" descr="Future with solid fill">
              <a:extLst>
                <a:ext uri="{FF2B5EF4-FFF2-40B4-BE49-F238E27FC236}">
                  <a16:creationId xmlns:a16="http://schemas.microsoft.com/office/drawing/2014/main" id="{1C9DCBA2-6DC4-5827-7680-DB4EE015F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0308" y="1393814"/>
              <a:ext cx="422660" cy="422660"/>
            </a:xfrm>
            <a:prstGeom prst="rect">
              <a:avLst/>
            </a:prstGeom>
          </p:spPr>
        </p:pic>
        <p:pic>
          <p:nvPicPr>
            <p:cNvPr id="12" name="Elemento grafico 11" descr="Denaro con riempimento a tinta unita">
              <a:extLst>
                <a:ext uri="{FF2B5EF4-FFF2-40B4-BE49-F238E27FC236}">
                  <a16:creationId xmlns:a16="http://schemas.microsoft.com/office/drawing/2014/main" id="{AD4D5646-0296-E3C9-850B-619959D55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767338" y="1840100"/>
              <a:ext cx="422660" cy="422660"/>
            </a:xfrm>
            <a:prstGeom prst="rect">
              <a:avLst/>
            </a:prstGeom>
          </p:spPr>
        </p:pic>
        <p:pic>
          <p:nvPicPr>
            <p:cNvPr id="16" name="Elemento grafico 15" descr="Binario con riempimento a tinta unita">
              <a:extLst>
                <a:ext uri="{FF2B5EF4-FFF2-40B4-BE49-F238E27FC236}">
                  <a16:creationId xmlns:a16="http://schemas.microsoft.com/office/drawing/2014/main" id="{018F596A-2B5F-6F34-5E7E-5FE842940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61396" y="1840100"/>
              <a:ext cx="422660" cy="422660"/>
            </a:xfrm>
            <a:prstGeom prst="rect">
              <a:avLst/>
            </a:prstGeom>
          </p:spPr>
        </p:pic>
      </p:grpSp>
      <p:sp>
        <p:nvSpPr>
          <p:cNvPr id="18" name="Segnaposto contenuto 12">
            <a:extLst>
              <a:ext uri="{FF2B5EF4-FFF2-40B4-BE49-F238E27FC236}">
                <a16:creationId xmlns:a16="http://schemas.microsoft.com/office/drawing/2014/main" id="{00B83FE3-D3C6-0AB9-2BE0-6BCE2491A985}"/>
              </a:ext>
            </a:extLst>
          </p:cNvPr>
          <p:cNvSpPr txBox="1">
            <a:spLocks/>
          </p:cNvSpPr>
          <p:nvPr/>
        </p:nvSpPr>
        <p:spPr>
          <a:xfrm>
            <a:off x="407988" y="3167042"/>
            <a:ext cx="11376024" cy="4534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0" dirty="0">
                <a:solidFill>
                  <a:srgbClr val="3B3B3B"/>
                </a:solidFill>
              </a:rPr>
              <a:t>Where are SoC ASICs applicable for the HEP community?</a:t>
            </a:r>
            <a:endParaRPr lang="en-US" dirty="0"/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DE3FF13C-F65F-24F9-FF97-B279A7E46CB4}"/>
              </a:ext>
            </a:extLst>
          </p:cNvPr>
          <p:cNvGrpSpPr/>
          <p:nvPr/>
        </p:nvGrpSpPr>
        <p:grpSpPr>
          <a:xfrm>
            <a:off x="541833" y="4154834"/>
            <a:ext cx="3532417" cy="2042687"/>
            <a:chOff x="492828" y="4160150"/>
            <a:chExt cx="3532417" cy="2042687"/>
          </a:xfrm>
        </p:grpSpPr>
        <p:sp>
          <p:nvSpPr>
            <p:cNvPr id="21" name="Rettangolo con angoli arrotondati 20">
              <a:extLst>
                <a:ext uri="{FF2B5EF4-FFF2-40B4-BE49-F238E27FC236}">
                  <a16:creationId xmlns:a16="http://schemas.microsoft.com/office/drawing/2014/main" id="{074CBC4B-5CD3-186B-B7EC-950BD79E89BE}"/>
                </a:ext>
              </a:extLst>
            </p:cNvPr>
            <p:cNvSpPr/>
            <p:nvPr/>
          </p:nvSpPr>
          <p:spPr>
            <a:xfrm>
              <a:off x="631596" y="4421171"/>
              <a:ext cx="3393649" cy="1781666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C3599498-2E7E-A787-2A41-CA9FF3C1C360}"/>
                </a:ext>
              </a:extLst>
            </p:cNvPr>
            <p:cNvSpPr txBox="1"/>
            <p:nvPr/>
          </p:nvSpPr>
          <p:spPr>
            <a:xfrm>
              <a:off x="492828" y="4160150"/>
              <a:ext cx="2519852" cy="615553"/>
            </a:xfrm>
            <a:prstGeom prst="rect">
              <a:avLst/>
            </a:prstGeom>
            <a:solidFill>
              <a:srgbClr val="F9F4F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tx2"/>
                  </a:solidFill>
                  <a:latin typeface="Abadi" panose="020B0604020104020204" pitchFamily="34" charset="0"/>
                </a:rPr>
                <a:t>Standalone Rad-Hard</a:t>
              </a:r>
            </a:p>
            <a:p>
              <a:pPr algn="l"/>
              <a:r>
                <a:rPr lang="en-US" sz="2000" b="1" dirty="0">
                  <a:solidFill>
                    <a:schemeClr val="tx2"/>
                  </a:solidFill>
                  <a:latin typeface="Abadi" panose="020B0604020104020204" pitchFamily="34" charset="0"/>
                </a:rPr>
                <a:t>microcontrollers</a:t>
              </a: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978B8D92-74F3-2741-D1F4-E7BFFDDDF9FB}"/>
                </a:ext>
              </a:extLst>
            </p:cNvPr>
            <p:cNvSpPr txBox="1"/>
            <p:nvPr/>
          </p:nvSpPr>
          <p:spPr>
            <a:xfrm>
              <a:off x="1004339" y="5063750"/>
              <a:ext cx="2867773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On-detector monitoring</a:t>
              </a:r>
              <a:b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</a:b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&amp; control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Beam monitoring</a:t>
              </a:r>
            </a:p>
          </p:txBody>
        </p: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7A458A53-8A21-19A6-0634-8A7C63ED5D8F}"/>
              </a:ext>
            </a:extLst>
          </p:cNvPr>
          <p:cNvGrpSpPr/>
          <p:nvPr/>
        </p:nvGrpSpPr>
        <p:grpSpPr>
          <a:xfrm>
            <a:off x="4306906" y="4154834"/>
            <a:ext cx="3532417" cy="2042687"/>
            <a:chOff x="492828" y="4160150"/>
            <a:chExt cx="3532417" cy="2042687"/>
          </a:xfrm>
        </p:grpSpPr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DB6FE2EF-3334-C740-C7B8-C8EF66B3FDC2}"/>
                </a:ext>
              </a:extLst>
            </p:cNvPr>
            <p:cNvSpPr/>
            <p:nvPr/>
          </p:nvSpPr>
          <p:spPr>
            <a:xfrm>
              <a:off x="631596" y="4421171"/>
              <a:ext cx="3393649" cy="1781666"/>
            </a:xfrm>
            <a:prstGeom prst="round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E4F6F816-77EF-460A-AE93-3ACA82E4A5F2}"/>
                </a:ext>
              </a:extLst>
            </p:cNvPr>
            <p:cNvSpPr txBox="1"/>
            <p:nvPr/>
          </p:nvSpPr>
          <p:spPr>
            <a:xfrm>
              <a:off x="492828" y="4160150"/>
              <a:ext cx="2611290" cy="615553"/>
            </a:xfrm>
            <a:prstGeom prst="rect">
              <a:avLst/>
            </a:prstGeom>
            <a:solidFill>
              <a:srgbClr val="F9F4F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tx2"/>
                  </a:solidFill>
                  <a:latin typeface="Abadi" panose="020B0604020104020204" pitchFamily="34" charset="0"/>
                </a:rPr>
                <a:t>Embedded controllers</a:t>
              </a:r>
            </a:p>
            <a:p>
              <a:pPr algn="l"/>
              <a:r>
                <a:rPr lang="en-US" sz="2000" b="1" dirty="0">
                  <a:solidFill>
                    <a:schemeClr val="tx2"/>
                  </a:solidFill>
                  <a:latin typeface="Abadi" panose="020B0604020104020204" pitchFamily="34" charset="0"/>
                </a:rPr>
                <a:t>in front-end ASICs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9C652E30-7B1E-9EAD-3AF5-96D1F936BCF6}"/>
                </a:ext>
              </a:extLst>
            </p:cNvPr>
            <p:cNvSpPr txBox="1"/>
            <p:nvPr/>
          </p:nvSpPr>
          <p:spPr>
            <a:xfrm>
              <a:off x="1004339" y="5063750"/>
              <a:ext cx="2840521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Pixel chip calibration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Control and monitoring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Back-end tasks on chip</a:t>
              </a:r>
            </a:p>
          </p:txBody>
        </p:sp>
      </p:grp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0B8C5570-430F-8E59-3C82-7495F95507FE}"/>
              </a:ext>
            </a:extLst>
          </p:cNvPr>
          <p:cNvGrpSpPr/>
          <p:nvPr/>
        </p:nvGrpSpPr>
        <p:grpSpPr>
          <a:xfrm>
            <a:off x="8071980" y="4154834"/>
            <a:ext cx="3532416" cy="2042687"/>
            <a:chOff x="492829" y="4160150"/>
            <a:chExt cx="3532416" cy="2042687"/>
          </a:xfrm>
        </p:grpSpPr>
        <p:sp>
          <p:nvSpPr>
            <p:cNvPr id="43" name="Rettangolo con angoli arrotondati 42">
              <a:extLst>
                <a:ext uri="{FF2B5EF4-FFF2-40B4-BE49-F238E27FC236}">
                  <a16:creationId xmlns:a16="http://schemas.microsoft.com/office/drawing/2014/main" id="{5590129A-50CC-8F37-FEF3-833E2F1B497E}"/>
                </a:ext>
              </a:extLst>
            </p:cNvPr>
            <p:cNvSpPr/>
            <p:nvPr/>
          </p:nvSpPr>
          <p:spPr>
            <a:xfrm>
              <a:off x="631596" y="4421171"/>
              <a:ext cx="3393649" cy="1781666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44599850-D1BC-A8B3-6CE2-C7F49729B694}"/>
                </a:ext>
              </a:extLst>
            </p:cNvPr>
            <p:cNvSpPr txBox="1"/>
            <p:nvPr/>
          </p:nvSpPr>
          <p:spPr>
            <a:xfrm>
              <a:off x="492829" y="4160150"/>
              <a:ext cx="2488516" cy="615553"/>
            </a:xfrm>
            <a:prstGeom prst="rect">
              <a:avLst/>
            </a:prstGeom>
            <a:solidFill>
              <a:srgbClr val="F9F4F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tx2"/>
                  </a:solidFill>
                  <a:latin typeface="Abadi" panose="020B0604020104020204" pitchFamily="34" charset="0"/>
                </a:rPr>
                <a:t>Advanced on-detector</a:t>
              </a:r>
            </a:p>
            <a:p>
              <a:pPr algn="l"/>
              <a:r>
                <a:rPr lang="en-US" sz="2000" b="1" dirty="0">
                  <a:solidFill>
                    <a:schemeClr val="tx2"/>
                  </a:solidFill>
                  <a:latin typeface="Abadi" panose="020B0604020104020204" pitchFamily="34" charset="0"/>
                </a:rPr>
                <a:t>data processing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E296C14D-BF3A-C898-186F-4C582E54FC79}"/>
                </a:ext>
              </a:extLst>
            </p:cNvPr>
            <p:cNvSpPr txBox="1"/>
            <p:nvPr/>
          </p:nvSpPr>
          <p:spPr>
            <a:xfrm>
              <a:off x="1004339" y="5063750"/>
              <a:ext cx="2957733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Data aggregation ASICs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Custom HW accelerators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tx2"/>
                  </a:solidFill>
                  <a:latin typeface="Abadi" panose="020B0604020104020204" pitchFamily="34" charset="0"/>
                </a:rPr>
                <a:t>Machine Learning appl.</a:t>
              </a:r>
            </a:p>
          </p:txBody>
        </p:sp>
      </p:grp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C98C0C6D-A6F8-F4E7-0AD8-AB7A10627384}"/>
              </a:ext>
            </a:extLst>
          </p:cNvPr>
          <p:cNvCxnSpPr>
            <a:cxnSpLocks/>
          </p:cNvCxnSpPr>
          <p:nvPr/>
        </p:nvCxnSpPr>
        <p:spPr>
          <a:xfrm flipH="1">
            <a:off x="3309855" y="3607678"/>
            <a:ext cx="1131217" cy="453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33C28701-24BA-E823-2F18-FA67662E2F37}"/>
              </a:ext>
            </a:extLst>
          </p:cNvPr>
          <p:cNvCxnSpPr>
            <a:cxnSpLocks/>
          </p:cNvCxnSpPr>
          <p:nvPr/>
        </p:nvCxnSpPr>
        <p:spPr>
          <a:xfrm>
            <a:off x="7750927" y="3607678"/>
            <a:ext cx="1131217" cy="453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6F21E5CA-F0FE-80E5-F034-E36F2049F710}"/>
              </a:ext>
            </a:extLst>
          </p:cNvPr>
          <p:cNvCxnSpPr>
            <a:cxnSpLocks/>
          </p:cNvCxnSpPr>
          <p:nvPr/>
        </p:nvCxnSpPr>
        <p:spPr>
          <a:xfrm>
            <a:off x="6189998" y="3554053"/>
            <a:ext cx="0" cy="560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1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Ed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26704</TotalTime>
  <Words>2137</Words>
  <Application>Microsoft Macintosh PowerPoint</Application>
  <PresentationFormat>Widescreen</PresentationFormat>
  <Paragraphs>536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9" baseType="lpstr">
      <vt:lpstr>-apple-system</vt:lpstr>
      <vt:lpstr>Abadi</vt:lpstr>
      <vt:lpstr>Abadi MT Condensed Light</vt:lpstr>
      <vt:lpstr>Arial</vt:lpstr>
      <vt:lpstr>Calibri Light</vt:lpstr>
      <vt:lpstr>Consolas</vt:lpstr>
      <vt:lpstr>Courier New</vt:lpstr>
      <vt:lpstr>Garamond</vt:lpstr>
      <vt:lpstr>Gilroy</vt:lpstr>
      <vt:lpstr>Segoe UI Historic</vt:lpstr>
      <vt:lpstr>Segoe UI Light</vt:lpstr>
      <vt:lpstr>sourcesans-regular</vt:lpstr>
      <vt:lpstr>Verdana</vt:lpstr>
      <vt:lpstr>Wingdings</vt:lpstr>
      <vt:lpstr>Edge</vt:lpstr>
      <vt:lpstr>SOCRATES: System-On-Chip RAdiation Tolerant EcoSystem  for ASIC designs and microcontrollers in HEP applications </vt:lpstr>
      <vt:lpstr>Challenges in ASIC design @ HEP</vt:lpstr>
      <vt:lpstr>EP R&amp;D WP5 “IC TECHNOLOGY”</vt:lpstr>
      <vt:lpstr>On Detector Intelligence</vt:lpstr>
      <vt:lpstr>PixESL - Methodology</vt:lpstr>
      <vt:lpstr>PixESL - Methodology </vt:lpstr>
      <vt:lpstr>The SOCRATES platform</vt:lpstr>
      <vt:lpstr>     SoCMake build system</vt:lpstr>
      <vt:lpstr>Towards System-on-Chips</vt:lpstr>
      <vt:lpstr> TriglaV: from SOCRATES to silicon</vt:lpstr>
      <vt:lpstr>TriglaV architecture</vt:lpstr>
      <vt:lpstr>TriglaV architecture</vt:lpstr>
      <vt:lpstr>TriglaV architecture</vt:lpstr>
      <vt:lpstr>TriglaV architecture</vt:lpstr>
      <vt:lpstr>TriglaV architecture</vt:lpstr>
      <vt:lpstr>TriglaV architecture</vt:lpstr>
      <vt:lpstr>TriglaV architecture</vt:lpstr>
      <vt:lpstr>What does SoCMake generate?</vt:lpstr>
      <vt:lpstr>PowerPoint Presentation</vt:lpstr>
      <vt:lpstr>What you get in output from the tools</vt:lpstr>
      <vt:lpstr>TriglaV: first SOCRATES silicon prototype</vt:lpstr>
      <vt:lpstr>TriglaV silicon prototype</vt:lpstr>
      <vt:lpstr>Future 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Microelectronics  User Group Meeting   </dc:title>
  <dc:creator>Kostas Kloukinas</dc:creator>
  <cp:lastModifiedBy>Kostas Kloukinas</cp:lastModifiedBy>
  <cp:revision>284</cp:revision>
  <dcterms:created xsi:type="dcterms:W3CDTF">2020-09-19T21:49:45Z</dcterms:created>
  <dcterms:modified xsi:type="dcterms:W3CDTF">2025-05-05T21:16:45Z</dcterms:modified>
</cp:coreProperties>
</file>