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63" r:id="rId3"/>
    <p:sldId id="257" r:id="rId4"/>
    <p:sldId id="258" r:id="rId5"/>
    <p:sldId id="259" r:id="rId6"/>
    <p:sldId id="261" r:id="rId7"/>
    <p:sldId id="260" r:id="rId8"/>
    <p:sldId id="262" r:id="rId9"/>
    <p:sldId id="264" r:id="rId10"/>
    <p:sldId id="266" r:id="rId11"/>
    <p:sldId id="265" r:id="rId12"/>
    <p:sldId id="267" r:id="rId13"/>
    <p:sldId id="268" r:id="rId14"/>
    <p:sldId id="278" r:id="rId15"/>
    <p:sldId id="269" r:id="rId16"/>
    <p:sldId id="277" r:id="rId17"/>
    <p:sldId id="271" r:id="rId18"/>
    <p:sldId id="275" r:id="rId19"/>
    <p:sldId id="273" r:id="rId20"/>
    <p:sldId id="274" r:id="rId21"/>
    <p:sldId id="272" r:id="rId22"/>
    <p:sldId id="270" r:id="rId23"/>
    <p:sldId id="279" r:id="rId24"/>
    <p:sldId id="280" r:id="rId25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94"/>
    <p:restoredTop sz="94694"/>
  </p:normalViewPr>
  <p:slideViewPr>
    <p:cSldViewPr snapToGrid="0">
      <p:cViewPr>
        <p:scale>
          <a:sx n="100" d="100"/>
          <a:sy n="100" d="100"/>
        </p:scale>
        <p:origin x="74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9B9FBB-3BB5-9147-BCFC-AFD233E95DED}" type="doc">
      <dgm:prSet loTypeId="urn:microsoft.com/office/officeart/2005/8/layout/hList1" loCatId="list" qsTypeId="urn:microsoft.com/office/officeart/2005/8/quickstyle/simple2" qsCatId="simple" csTypeId="urn:microsoft.com/office/officeart/2005/8/colors/colorful1" csCatId="colorful" phldr="1"/>
      <dgm:spPr/>
    </dgm:pt>
    <dgm:pt modelId="{F70F8C76-2275-3541-BDC2-ABADA0979894}">
      <dgm:prSet phldrT="[Text]"/>
      <dgm:spPr/>
      <dgm:t>
        <a:bodyPr/>
        <a:lstStyle/>
        <a:p>
          <a:r>
            <a:rPr lang="en-GB" dirty="0" err="1"/>
            <a:t>runSim_script.py</a:t>
          </a:r>
          <a:endParaRPr lang="en-GB" dirty="0"/>
        </a:p>
      </dgm:t>
    </dgm:pt>
    <dgm:pt modelId="{F2809270-15F0-0F44-A1A7-E32BB8A5AA13}" type="parTrans" cxnId="{BA6A254F-6028-904F-B7CF-06A776C4B443}">
      <dgm:prSet/>
      <dgm:spPr/>
      <dgm:t>
        <a:bodyPr/>
        <a:lstStyle/>
        <a:p>
          <a:endParaRPr lang="en-GB"/>
        </a:p>
      </dgm:t>
    </dgm:pt>
    <dgm:pt modelId="{29038279-147A-C640-B952-41E3D9C2F800}" type="sibTrans" cxnId="{BA6A254F-6028-904F-B7CF-06A776C4B443}">
      <dgm:prSet/>
      <dgm:spPr/>
      <dgm:t>
        <a:bodyPr/>
        <a:lstStyle/>
        <a:p>
          <a:endParaRPr lang="en-GB"/>
        </a:p>
      </dgm:t>
    </dgm:pt>
    <dgm:pt modelId="{AB920917-7E18-D941-B6CB-290C36162AAC}">
      <dgm:prSet phldrT="[Text]"/>
      <dgm:spPr/>
      <dgm:t>
        <a:bodyPr/>
        <a:lstStyle/>
        <a:p>
          <a:r>
            <a:rPr lang="en-GB" b="0" dirty="0" err="1"/>
            <a:t>digitize_analyse_nu.py</a:t>
          </a:r>
          <a:endParaRPr lang="en-GB" dirty="0"/>
        </a:p>
      </dgm:t>
    </dgm:pt>
    <dgm:pt modelId="{E813AF65-4EF8-C24E-ADEE-839D524FFEB7}" type="parTrans" cxnId="{A8E84B99-1BFF-6248-9082-D45E157A05FB}">
      <dgm:prSet/>
      <dgm:spPr/>
      <dgm:t>
        <a:bodyPr/>
        <a:lstStyle/>
        <a:p>
          <a:endParaRPr lang="en-GB"/>
        </a:p>
      </dgm:t>
    </dgm:pt>
    <dgm:pt modelId="{D7622043-94D2-B041-8EEC-D06312453D40}" type="sibTrans" cxnId="{A8E84B99-1BFF-6248-9082-D45E157A05FB}">
      <dgm:prSet/>
      <dgm:spPr/>
      <dgm:t>
        <a:bodyPr/>
        <a:lstStyle/>
        <a:p>
          <a:endParaRPr lang="en-GB"/>
        </a:p>
      </dgm:t>
    </dgm:pt>
    <dgm:pt modelId="{5A4BD804-DEAB-2147-8FFA-BEAC9B202E67}">
      <dgm:prSet/>
      <dgm:spPr/>
      <dgm:t>
        <a:bodyPr/>
        <a:lstStyle/>
        <a:p>
          <a:r>
            <a:rPr lang="en-GB" dirty="0"/>
            <a:t>Sample int. point</a:t>
          </a:r>
        </a:p>
      </dgm:t>
    </dgm:pt>
    <dgm:pt modelId="{84CA710E-F276-3C40-B1B3-30998625C29B}" type="parTrans" cxnId="{D0C903D1-6BAE-1547-8D42-1E619F221664}">
      <dgm:prSet/>
      <dgm:spPr/>
      <dgm:t>
        <a:bodyPr/>
        <a:lstStyle/>
        <a:p>
          <a:endParaRPr lang="en-GB"/>
        </a:p>
      </dgm:t>
    </dgm:pt>
    <dgm:pt modelId="{0A8B1D36-A2C3-224A-93B7-074F5451215B}" type="sibTrans" cxnId="{D0C903D1-6BAE-1547-8D42-1E619F221664}">
      <dgm:prSet/>
      <dgm:spPr/>
      <dgm:t>
        <a:bodyPr/>
        <a:lstStyle/>
        <a:p>
          <a:endParaRPr lang="en-GB"/>
        </a:p>
      </dgm:t>
    </dgm:pt>
    <dgm:pt modelId="{C1B00C08-3EE3-5E40-A6A6-40D2ACF40F15}">
      <dgm:prSet/>
      <dgm:spPr/>
      <dgm:t>
        <a:bodyPr/>
        <a:lstStyle/>
        <a:p>
          <a:r>
            <a:rPr lang="en-GB" dirty="0"/>
            <a:t>Propagate products</a:t>
          </a:r>
        </a:p>
      </dgm:t>
    </dgm:pt>
    <dgm:pt modelId="{53B1FD3F-CC22-9A44-9F61-F3CAA50C7C8B}" type="parTrans" cxnId="{80622A2C-D1B6-F440-997C-43E1C7CA94F6}">
      <dgm:prSet/>
      <dgm:spPr/>
      <dgm:t>
        <a:bodyPr/>
        <a:lstStyle/>
        <a:p>
          <a:endParaRPr lang="en-GB"/>
        </a:p>
      </dgm:t>
    </dgm:pt>
    <dgm:pt modelId="{4EA2997C-356C-4144-B49A-BE74A71C3634}" type="sibTrans" cxnId="{80622A2C-D1B6-F440-997C-43E1C7CA94F6}">
      <dgm:prSet/>
      <dgm:spPr/>
      <dgm:t>
        <a:bodyPr/>
        <a:lstStyle/>
        <a:p>
          <a:endParaRPr lang="en-GB"/>
        </a:p>
      </dgm:t>
    </dgm:pt>
    <dgm:pt modelId="{0BD69242-6BC9-D84C-8AAC-F17396C94F65}">
      <dgm:prSet/>
      <dgm:spPr/>
      <dgm:t>
        <a:bodyPr/>
        <a:lstStyle/>
        <a:p>
          <a:r>
            <a:rPr lang="en-GB" dirty="0"/>
            <a:t>Python based (so far)</a:t>
          </a:r>
        </a:p>
      </dgm:t>
    </dgm:pt>
    <dgm:pt modelId="{E94CD1BB-1959-6043-9F9B-35C80B78EA02}" type="parTrans" cxnId="{5CFA4D81-A0AE-5E4E-9C86-7A108C6429B5}">
      <dgm:prSet/>
      <dgm:spPr/>
      <dgm:t>
        <a:bodyPr/>
        <a:lstStyle/>
        <a:p>
          <a:endParaRPr lang="en-GB"/>
        </a:p>
      </dgm:t>
    </dgm:pt>
    <dgm:pt modelId="{A6AE65D0-8B80-1941-85C4-E2E1E7608C8F}" type="sibTrans" cxnId="{5CFA4D81-A0AE-5E4E-9C86-7A108C6429B5}">
      <dgm:prSet/>
      <dgm:spPr/>
      <dgm:t>
        <a:bodyPr/>
        <a:lstStyle/>
        <a:p>
          <a:endParaRPr lang="en-GB"/>
        </a:p>
      </dgm:t>
    </dgm:pt>
    <dgm:pt modelId="{5B82359D-6820-E44C-A454-DA4CD984E397}">
      <dgm:prSet/>
      <dgm:spPr/>
      <dgm:t>
        <a:bodyPr/>
        <a:lstStyle/>
        <a:p>
          <a:r>
            <a:rPr lang="en-GB" dirty="0"/>
            <a:t>Convert true data into 2 2d histograms</a:t>
          </a:r>
        </a:p>
      </dgm:t>
    </dgm:pt>
    <dgm:pt modelId="{A5DAB145-3641-1748-958F-7383A89D1F7E}" type="parTrans" cxnId="{852241AC-6521-784E-BC3B-85E3B584384A}">
      <dgm:prSet/>
      <dgm:spPr/>
      <dgm:t>
        <a:bodyPr/>
        <a:lstStyle/>
        <a:p>
          <a:endParaRPr lang="en-GB"/>
        </a:p>
      </dgm:t>
    </dgm:pt>
    <dgm:pt modelId="{BED89ACE-C723-3547-ADBF-FC887E3C22BC}" type="sibTrans" cxnId="{852241AC-6521-784E-BC3B-85E3B584384A}">
      <dgm:prSet/>
      <dgm:spPr/>
      <dgm:t>
        <a:bodyPr/>
        <a:lstStyle/>
        <a:p>
          <a:endParaRPr lang="en-GB"/>
        </a:p>
      </dgm:t>
    </dgm:pt>
    <dgm:pt modelId="{BCDCC972-8F3B-A542-B071-8EF8B60B5684}" type="pres">
      <dgm:prSet presAssocID="{C69B9FBB-3BB5-9147-BCFC-AFD233E95DED}" presName="Name0" presStyleCnt="0">
        <dgm:presLayoutVars>
          <dgm:dir/>
          <dgm:animLvl val="lvl"/>
          <dgm:resizeHandles val="exact"/>
        </dgm:presLayoutVars>
      </dgm:prSet>
      <dgm:spPr/>
    </dgm:pt>
    <dgm:pt modelId="{F0A3B5BA-7FB9-864F-8346-0DDC0DE68F37}" type="pres">
      <dgm:prSet presAssocID="{F70F8C76-2275-3541-BDC2-ABADA0979894}" presName="composite" presStyleCnt="0"/>
      <dgm:spPr/>
    </dgm:pt>
    <dgm:pt modelId="{B4BB592F-8A6C-BC46-AB16-C472178CF485}" type="pres">
      <dgm:prSet presAssocID="{F70F8C76-2275-3541-BDC2-ABADA097989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68870893-E9DF-A04B-8479-2ACCF65D7FD5}" type="pres">
      <dgm:prSet presAssocID="{F70F8C76-2275-3541-BDC2-ABADA0979894}" presName="desTx" presStyleLbl="alignAccFollowNode1" presStyleIdx="0" presStyleCnt="2">
        <dgm:presLayoutVars>
          <dgm:bulletEnabled val="1"/>
        </dgm:presLayoutVars>
      </dgm:prSet>
      <dgm:spPr/>
    </dgm:pt>
    <dgm:pt modelId="{C26F6912-283E-2643-8052-B23923D0FE0A}" type="pres">
      <dgm:prSet presAssocID="{29038279-147A-C640-B952-41E3D9C2F800}" presName="space" presStyleCnt="0"/>
      <dgm:spPr/>
    </dgm:pt>
    <dgm:pt modelId="{C1E8556F-4455-B643-B18A-D7C6B2967DF5}" type="pres">
      <dgm:prSet presAssocID="{AB920917-7E18-D941-B6CB-290C36162AAC}" presName="composite" presStyleCnt="0"/>
      <dgm:spPr/>
    </dgm:pt>
    <dgm:pt modelId="{BAC95EF7-69E9-4445-BAE6-C5E24E6CB908}" type="pres">
      <dgm:prSet presAssocID="{AB920917-7E18-D941-B6CB-290C36162AAC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4F87AEF3-BFE8-C34E-9706-0CDF191CEFFB}" type="pres">
      <dgm:prSet presAssocID="{AB920917-7E18-D941-B6CB-290C36162AAC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80622A2C-D1B6-F440-997C-43E1C7CA94F6}" srcId="{F70F8C76-2275-3541-BDC2-ABADA0979894}" destId="{C1B00C08-3EE3-5E40-A6A6-40D2ACF40F15}" srcOrd="1" destOrd="0" parTransId="{53B1FD3F-CC22-9A44-9F61-F3CAA50C7C8B}" sibTransId="{4EA2997C-356C-4144-B49A-BE74A71C3634}"/>
    <dgm:cxn modelId="{A466C438-07DB-1044-84E6-8379621434C5}" type="presOf" srcId="{5B82359D-6820-E44C-A454-DA4CD984E397}" destId="{4F87AEF3-BFE8-C34E-9706-0CDF191CEFFB}" srcOrd="0" destOrd="1" presId="urn:microsoft.com/office/officeart/2005/8/layout/hList1"/>
    <dgm:cxn modelId="{BA6A254F-6028-904F-B7CF-06A776C4B443}" srcId="{C69B9FBB-3BB5-9147-BCFC-AFD233E95DED}" destId="{F70F8C76-2275-3541-BDC2-ABADA0979894}" srcOrd="0" destOrd="0" parTransId="{F2809270-15F0-0F44-A1A7-E32BB8A5AA13}" sibTransId="{29038279-147A-C640-B952-41E3D9C2F800}"/>
    <dgm:cxn modelId="{F4592259-D399-1244-AA9E-2866AA4CDA24}" type="presOf" srcId="{AB920917-7E18-D941-B6CB-290C36162AAC}" destId="{BAC95EF7-69E9-4445-BAE6-C5E24E6CB908}" srcOrd="0" destOrd="0" presId="urn:microsoft.com/office/officeart/2005/8/layout/hList1"/>
    <dgm:cxn modelId="{5CFA4D81-A0AE-5E4E-9C86-7A108C6429B5}" srcId="{AB920917-7E18-D941-B6CB-290C36162AAC}" destId="{0BD69242-6BC9-D84C-8AAC-F17396C94F65}" srcOrd="0" destOrd="0" parTransId="{E94CD1BB-1959-6043-9F9B-35C80B78EA02}" sibTransId="{A6AE65D0-8B80-1941-85C4-E2E1E7608C8F}"/>
    <dgm:cxn modelId="{3E924B89-3770-504B-82B5-F3535C56D450}" type="presOf" srcId="{0BD69242-6BC9-D84C-8AAC-F17396C94F65}" destId="{4F87AEF3-BFE8-C34E-9706-0CDF191CEFFB}" srcOrd="0" destOrd="0" presId="urn:microsoft.com/office/officeart/2005/8/layout/hList1"/>
    <dgm:cxn modelId="{A8E84B99-1BFF-6248-9082-D45E157A05FB}" srcId="{C69B9FBB-3BB5-9147-BCFC-AFD233E95DED}" destId="{AB920917-7E18-D941-B6CB-290C36162AAC}" srcOrd="1" destOrd="0" parTransId="{E813AF65-4EF8-C24E-ADEE-839D524FFEB7}" sibTransId="{D7622043-94D2-B041-8EEC-D06312453D40}"/>
    <dgm:cxn modelId="{BA6C2A9E-6CAE-C841-9D05-70679A98D003}" type="presOf" srcId="{F70F8C76-2275-3541-BDC2-ABADA0979894}" destId="{B4BB592F-8A6C-BC46-AB16-C472178CF485}" srcOrd="0" destOrd="0" presId="urn:microsoft.com/office/officeart/2005/8/layout/hList1"/>
    <dgm:cxn modelId="{024C2FA0-E8A5-0044-9B60-A33181836208}" type="presOf" srcId="{5A4BD804-DEAB-2147-8FFA-BEAC9B202E67}" destId="{68870893-E9DF-A04B-8479-2ACCF65D7FD5}" srcOrd="0" destOrd="0" presId="urn:microsoft.com/office/officeart/2005/8/layout/hList1"/>
    <dgm:cxn modelId="{852241AC-6521-784E-BC3B-85E3B584384A}" srcId="{AB920917-7E18-D941-B6CB-290C36162AAC}" destId="{5B82359D-6820-E44C-A454-DA4CD984E397}" srcOrd="1" destOrd="0" parTransId="{A5DAB145-3641-1748-958F-7383A89D1F7E}" sibTransId="{BED89ACE-C723-3547-ADBF-FC887E3C22BC}"/>
    <dgm:cxn modelId="{D0C903D1-6BAE-1547-8D42-1E619F221664}" srcId="{F70F8C76-2275-3541-BDC2-ABADA0979894}" destId="{5A4BD804-DEAB-2147-8FFA-BEAC9B202E67}" srcOrd="0" destOrd="0" parTransId="{84CA710E-F276-3C40-B1B3-30998625C29B}" sibTransId="{0A8B1D36-A2C3-224A-93B7-074F5451215B}"/>
    <dgm:cxn modelId="{E97DEFD7-6C6F-1947-B607-827BE61C96EC}" type="presOf" srcId="{C1B00C08-3EE3-5E40-A6A6-40D2ACF40F15}" destId="{68870893-E9DF-A04B-8479-2ACCF65D7FD5}" srcOrd="0" destOrd="1" presId="urn:microsoft.com/office/officeart/2005/8/layout/hList1"/>
    <dgm:cxn modelId="{9060F8E6-81E9-454B-8A99-9170B2C38E9C}" type="presOf" srcId="{C69B9FBB-3BB5-9147-BCFC-AFD233E95DED}" destId="{BCDCC972-8F3B-A542-B071-8EF8B60B5684}" srcOrd="0" destOrd="0" presId="urn:microsoft.com/office/officeart/2005/8/layout/hList1"/>
    <dgm:cxn modelId="{B0FAEAC0-F85E-154A-A9CB-6716579CC9E6}" type="presParOf" srcId="{BCDCC972-8F3B-A542-B071-8EF8B60B5684}" destId="{F0A3B5BA-7FB9-864F-8346-0DDC0DE68F37}" srcOrd="0" destOrd="0" presId="urn:microsoft.com/office/officeart/2005/8/layout/hList1"/>
    <dgm:cxn modelId="{F61C73CD-9D49-434F-B066-40F3006894C3}" type="presParOf" srcId="{F0A3B5BA-7FB9-864F-8346-0DDC0DE68F37}" destId="{B4BB592F-8A6C-BC46-AB16-C472178CF485}" srcOrd="0" destOrd="0" presId="urn:microsoft.com/office/officeart/2005/8/layout/hList1"/>
    <dgm:cxn modelId="{FADAC190-04B1-984D-9043-CD49A9A7448F}" type="presParOf" srcId="{F0A3B5BA-7FB9-864F-8346-0DDC0DE68F37}" destId="{68870893-E9DF-A04B-8479-2ACCF65D7FD5}" srcOrd="1" destOrd="0" presId="urn:microsoft.com/office/officeart/2005/8/layout/hList1"/>
    <dgm:cxn modelId="{611FE8FF-70C6-7C45-AC16-EC30FBFB2A1F}" type="presParOf" srcId="{BCDCC972-8F3B-A542-B071-8EF8B60B5684}" destId="{C26F6912-283E-2643-8052-B23923D0FE0A}" srcOrd="1" destOrd="0" presId="urn:microsoft.com/office/officeart/2005/8/layout/hList1"/>
    <dgm:cxn modelId="{388CC933-B042-8649-89B6-CC0452D66E7D}" type="presParOf" srcId="{BCDCC972-8F3B-A542-B071-8EF8B60B5684}" destId="{C1E8556F-4455-B643-B18A-D7C6B2967DF5}" srcOrd="2" destOrd="0" presId="urn:microsoft.com/office/officeart/2005/8/layout/hList1"/>
    <dgm:cxn modelId="{5A07E558-0095-774F-BEDD-8A71744A760C}" type="presParOf" srcId="{C1E8556F-4455-B643-B18A-D7C6B2967DF5}" destId="{BAC95EF7-69E9-4445-BAE6-C5E24E6CB908}" srcOrd="0" destOrd="0" presId="urn:microsoft.com/office/officeart/2005/8/layout/hList1"/>
    <dgm:cxn modelId="{E29E2DED-B3D4-D841-9F93-E9A04A807B1B}" type="presParOf" srcId="{C1E8556F-4455-B643-B18A-D7C6B2967DF5}" destId="{4F87AEF3-BFE8-C34E-9706-0CDF191CEFF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B592F-8A6C-BC46-AB16-C472178CF485}">
      <dsp:nvSpPr>
        <dsp:cNvPr id="0" name=""/>
        <dsp:cNvSpPr/>
      </dsp:nvSpPr>
      <dsp:spPr>
        <a:xfrm>
          <a:off x="33" y="747814"/>
          <a:ext cx="3221733" cy="662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 err="1"/>
            <a:t>runSim_script.py</a:t>
          </a:r>
          <a:endParaRPr lang="en-GB" sz="2300" kern="1200" dirty="0"/>
        </a:p>
      </dsp:txBody>
      <dsp:txXfrm>
        <a:off x="33" y="747814"/>
        <a:ext cx="3221733" cy="662400"/>
      </dsp:txXfrm>
    </dsp:sp>
    <dsp:sp modelId="{68870893-E9DF-A04B-8479-2ACCF65D7FD5}">
      <dsp:nvSpPr>
        <dsp:cNvPr id="0" name=""/>
        <dsp:cNvSpPr/>
      </dsp:nvSpPr>
      <dsp:spPr>
        <a:xfrm>
          <a:off x="33" y="1410214"/>
          <a:ext cx="3221733" cy="132583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 dirty="0"/>
            <a:t>Sample int. point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 dirty="0"/>
            <a:t>Propagate products</a:t>
          </a:r>
        </a:p>
      </dsp:txBody>
      <dsp:txXfrm>
        <a:off x="33" y="1410214"/>
        <a:ext cx="3221733" cy="1325835"/>
      </dsp:txXfrm>
    </dsp:sp>
    <dsp:sp modelId="{BAC95EF7-69E9-4445-BAE6-C5E24E6CB908}">
      <dsp:nvSpPr>
        <dsp:cNvPr id="0" name=""/>
        <dsp:cNvSpPr/>
      </dsp:nvSpPr>
      <dsp:spPr>
        <a:xfrm>
          <a:off x="3672809" y="747814"/>
          <a:ext cx="3221733" cy="6624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0" kern="1200" dirty="0" err="1"/>
            <a:t>digitize_analyse_nu.py</a:t>
          </a:r>
          <a:endParaRPr lang="en-GB" sz="2300" kern="1200" dirty="0"/>
        </a:p>
      </dsp:txBody>
      <dsp:txXfrm>
        <a:off x="3672809" y="747814"/>
        <a:ext cx="3221733" cy="662400"/>
      </dsp:txXfrm>
    </dsp:sp>
    <dsp:sp modelId="{4F87AEF3-BFE8-C34E-9706-0CDF191CEFFB}">
      <dsp:nvSpPr>
        <dsp:cNvPr id="0" name=""/>
        <dsp:cNvSpPr/>
      </dsp:nvSpPr>
      <dsp:spPr>
        <a:xfrm>
          <a:off x="3672809" y="1410214"/>
          <a:ext cx="3221733" cy="132583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 dirty="0"/>
            <a:t>Python based (so far)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 dirty="0"/>
            <a:t>Convert true data into 2 2d histograms</a:t>
          </a:r>
        </a:p>
      </dsp:txBody>
      <dsp:txXfrm>
        <a:off x="3672809" y="1410214"/>
        <a:ext cx="3221733" cy="1325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C7800-7C3A-1E4D-ACEA-06B52352C47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37509-CFBE-D541-BF66-9FE75ABF6D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10727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7509-CFBE-D541-BF66-9FE75ABF6DB3}" type="slidenum">
              <a:rPr lang="en-DE" smtClean="0"/>
              <a:t>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62798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7509-CFBE-D541-BF66-9FE75ABF6DB3}" type="slidenum">
              <a:rPr lang="en-DE" smtClean="0"/>
              <a:t>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52439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7509-CFBE-D541-BF66-9FE75ABF6DB3}" type="slidenum">
              <a:rPr lang="en-DE" smtClean="0"/>
              <a:t>10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80452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A3DA8-8E11-E94A-B41A-EA838C9614D7}" type="slidenum">
              <a:rPr lang="en-DE" smtClean="0"/>
              <a:t>16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92211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CFF8B-A722-77E3-8732-E4BF70AF76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08D966-8002-920C-8F78-6C03B9B201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583A8-10F4-A7BD-4CB0-9AA1BCCF0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19D57-ED7B-7520-BB8A-A31A3AA1E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DA860-AEBD-CF2F-3E1C-2580C0623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46263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DD84C-3914-C218-902B-A4CBA3A5A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DB5155-DD9C-C302-A115-AE922EAEF3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A7C7A-5CEB-9CFA-C447-03A4F9E1D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823EC-A093-588D-6C13-B714CCDCF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BE681-8DF8-3048-CF1F-3EBE318F8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7777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97DA6A-2A2E-78F2-0F37-C48E393373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16887B-D0F6-2C5B-3EEC-02030530D3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1F8E-4AA4-D141-0067-399FA37D0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47A6B-4734-41D1-0D96-FF7B85826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A58AB-147B-6171-0842-CF7C66FC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0250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D191D-9AD5-D276-3924-3B0F26803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02934-5092-843C-E8EA-9797CA5A1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F52C1-6408-D38F-FF24-888F056BE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B71D5E-169B-25BD-C770-60E9EA63E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F90D4-F8C6-47FC-BF3E-3325ED597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79367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83FF5-E2E8-AB77-D8B1-3ADFA994F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0EA6C-F2F8-6E82-C5CD-CFA49B5E9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90D00-710E-2FA7-128F-9BCF40A22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095B8-4221-1AC5-FBCA-2986DD085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CB0A7-D549-C051-B014-25A2D3E71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10401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66C13-DE4E-57E9-14C8-86434FAB4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25439-F710-1004-88DF-81ECF8A8A2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D5668B-9109-CF6E-E93F-07E629DE42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D2FD63-BAB2-EF60-A39B-11B3284AC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C231EF-59AA-E329-CBCF-C8BD37CFC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CDE3D-811B-82FE-57E9-6194E45CC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22694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598D9-0682-07C0-35D7-DF8364182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137A13-78B0-7499-28AB-EDBCE9C31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B75E2D-7B33-0F66-C048-EA9002AF51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8784EA-33BE-B322-E9A2-19A8F9551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BC416C-852E-DE43-439A-561F28ADB6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EA36D1-01B3-12EE-E607-E41636BFC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911179-9C55-AE81-0620-A819B532F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394F74-B3D9-9530-0BC0-B568789B5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15752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C6F4A-351A-8D2C-A339-F89BC6F0C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AB5BBC-F6A6-DD32-B5EA-D557B3E64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2C2BEF-32B3-7258-8743-40C30BFA2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DD8142-48FC-C8C2-AA18-3E786286F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04227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FF3775-0C8A-B50A-8336-AEB7C8BA4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6F938E-38DC-7E35-EE44-3A5C83FDE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EB0363-90F5-7180-3043-5EFB6450A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0290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59C2A-F9AF-BEF9-8733-4135999C1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E9D76-124E-5AD6-94E0-63551BB6B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77CE7E-E154-DF21-4CE8-D3F4E3BCB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83680A-DA8A-FA4B-9F00-1C60B1292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AF0E0D-C13B-A371-6E7C-7B580A1E1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EA337-1024-769F-08EA-6EEB60084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78602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18DFC-8AD2-E7F6-5B07-A588F60E5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5F5D0-6CE6-B387-08FD-64689FE8F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C0B080-C010-005D-BFF7-56BAC8C6F5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3620E-B927-A014-1927-F36FBABA3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BFDBCC-6705-0614-C80C-B89D15906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C9619-6844-5079-8641-C9A2D808B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024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75AB3F-5A4B-52EE-550A-D64F94FCA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171E7-0D83-5A3A-DBD6-FD4057BDB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62D1A-EAD3-B20E-4ACE-31160B457F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3EEAD-FEFE-3E47-B8A0-B25379A59535}" type="datetimeFigureOut">
              <a:rPr lang="en-DE" smtClean="0"/>
              <a:t>22.04.25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EC018-92D1-D47E-8A0E-847432ACEA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E0F6F-3ED9-C4C4-9711-4DEEA54FFE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19BD3A-0D16-B34E-BBD0-CD7FBD3CC30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492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808CD-9EE6-A8D7-F70F-5E32218A9A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DE" dirty="0"/>
              <a:t>Magnetised Tracking Calorimeter @ Fairship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F310EE-9569-7535-A432-45A0542AA9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79225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0988-A5A5-6333-951A-2705BE7FA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Event displays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99789F7-534C-4C15-1EFA-DBCD6B96D3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64250" y="365125"/>
            <a:ext cx="6127750" cy="6127750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9F60704C-4033-78C4-F2F4-6EE2584DA4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5125"/>
            <a:ext cx="6127750" cy="612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21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D4800-5912-DCD6-74BF-781119783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958" y="365125"/>
            <a:ext cx="5217042" cy="1325563"/>
          </a:xfrm>
        </p:spPr>
        <p:txBody>
          <a:bodyPr/>
          <a:lstStyle/>
          <a:p>
            <a:r>
              <a:rPr lang="en-DE" dirty="0"/>
              <a:t>Simulation issue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4170DE1-8724-29C5-3D15-A8F322F1C6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0" y="0"/>
            <a:ext cx="6858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23CCFE-DB62-00EE-2EBB-628BC90DAEF8}"/>
              </a:ext>
            </a:extLst>
          </p:cNvPr>
          <p:cNvSpPr txBox="1"/>
          <p:nvPr/>
        </p:nvSpPr>
        <p:spPr>
          <a:xfrm>
            <a:off x="233916" y="1690688"/>
            <a:ext cx="44975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Simulation samples neutrino interactions within z_range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So, interactions take place everywhere where the material is located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A lot of events in the surrounding magnet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0464-326D-2C65-47FE-60B489B7B2CB}"/>
              </a:ext>
            </a:extLst>
          </p:cNvPr>
          <p:cNvSpPr txBox="1"/>
          <p:nvPr/>
        </p:nvSpPr>
        <p:spPr>
          <a:xfrm>
            <a:off x="510363" y="3583172"/>
            <a:ext cx="39872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Method ReadEvent is called externaly -&gt; impossible to make acceptance check on the high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(x, y) is sampled according to the sampled Pt -&gt; resample Pt until (x,y) are good?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5F4A01-B436-847D-BC67-94939BC56A59}"/>
              </a:ext>
            </a:extLst>
          </p:cNvPr>
          <p:cNvSpPr txBox="1"/>
          <p:nvPr/>
        </p:nvSpPr>
        <p:spPr>
          <a:xfrm>
            <a:off x="233916" y="5604486"/>
            <a:ext cx="67304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600" dirty="0"/>
              <a:t>Real time  781  s, CPU time  770 s — 36% ineffiecency — sampler on</a:t>
            </a:r>
          </a:p>
          <a:p>
            <a:r>
              <a:rPr lang="en-GB" sz="1600" dirty="0"/>
              <a:t>Real time  253  s, CPU time  248 s — 62% </a:t>
            </a:r>
            <a:r>
              <a:rPr lang="en-DE" sz="1600" dirty="0"/>
              <a:t>ineffiecency</a:t>
            </a:r>
            <a:r>
              <a:rPr lang="en-GB" sz="1600" dirty="0"/>
              <a:t> — sampler off</a:t>
            </a:r>
            <a:endParaRPr lang="en-DE" sz="1600" dirty="0"/>
          </a:p>
        </p:txBody>
      </p:sp>
    </p:spTree>
    <p:extLst>
      <p:ext uri="{BB962C8B-B14F-4D97-AF65-F5344CB8AC3E}">
        <p14:creationId xmlns:p14="http://schemas.microsoft.com/office/powerpoint/2010/main" val="3312138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AD0AA1-05D3-CF1D-1E26-AE5B825EC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DE" sz="5400"/>
              <a:t>Digitization</a:t>
            </a:r>
          </a:p>
        </p:txBody>
      </p:sp>
      <p:sp>
        <p:nvSpPr>
          <p:cNvPr id="24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een screen with numbers and symbols&#10;&#10;Description automatically generated">
            <a:extLst>
              <a:ext uri="{FF2B5EF4-FFF2-40B4-BE49-F238E27FC236}">
                <a16:creationId xmlns:a16="http://schemas.microsoft.com/office/drawing/2014/main" id="{E84C41F2-FE9A-1745-DE91-659AA414C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1295" y="1359493"/>
            <a:ext cx="3601018" cy="3429969"/>
          </a:xfrm>
          <a:prstGeom prst="rect">
            <a:avLst/>
          </a:prstGeom>
        </p:spPr>
      </p:pic>
      <p:pic>
        <p:nvPicPr>
          <p:cNvPr id="8" name="Picture 7" descr="A close up of numbers&#10;&#10;Description automatically generated">
            <a:extLst>
              <a:ext uri="{FF2B5EF4-FFF2-40B4-BE49-F238E27FC236}">
                <a16:creationId xmlns:a16="http://schemas.microsoft.com/office/drawing/2014/main" id="{68011BA4-7874-B65D-FE14-BB112C6CE4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053"/>
          <a:stretch/>
        </p:blipFill>
        <p:spPr>
          <a:xfrm>
            <a:off x="3109028" y="5742718"/>
            <a:ext cx="5970896" cy="895540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0902379-096C-4F78-7EA3-12529F45DA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492879"/>
              </p:ext>
            </p:extLst>
          </p:nvPr>
        </p:nvGraphicFramePr>
        <p:xfrm>
          <a:off x="640080" y="2706624"/>
          <a:ext cx="6894576" cy="3483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87954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4695F26-39DB-450E-B464-9C76CD233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42E55F-A297-474F-AF2D-6D3A15822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9611" y="-1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6F067-B06D-6465-15C2-8BF320CF8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5011473" cy="1773936"/>
          </a:xfrm>
        </p:spPr>
        <p:txBody>
          <a:bodyPr>
            <a:normAutofit/>
          </a:bodyPr>
          <a:lstStyle/>
          <a:p>
            <a:r>
              <a:rPr lang="en-DE" sz="3600" dirty="0">
                <a:solidFill>
                  <a:schemeClr val="tx2"/>
                </a:solidFill>
              </a:rPr>
              <a:t>CNN: 2 options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2070F7-E065-4D60-8938-9FB8CDB8A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 flipH="1">
            <a:off x="-179919" y="170310"/>
            <a:ext cx="2514948" cy="2174333"/>
            <a:chOff x="-305" y="-4155"/>
            <a:chExt cx="2514948" cy="2174333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F672C03-E63A-4F6B-96BD-0C4E3F1B8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BB94CDF-5C33-4B0A-B53F-50762639C1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3C92F9D-544D-4691-94A7-B937CF4BE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CA4DEE4-B7B4-47F4-A9C5-31AED8369A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0362633B-E053-D15D-84E2-C63DCF9EC4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19129" y="338328"/>
                <a:ext cx="5967117" cy="1773936"/>
              </a:xfrm>
            </p:spPr>
            <p:txBody>
              <a:bodyPr anchor="ctr">
                <a:normAutofit/>
              </a:bodyPr>
              <a:lstStyle/>
              <a:p>
                <a:r>
                  <a:rPr lang="en-US" sz="1800" dirty="0">
                    <a:solidFill>
                      <a:schemeClr val="tx2"/>
                    </a:solidFill>
                  </a:rPr>
                  <a:t>Early fusion: merge 3 matrices in the beginning:</a:t>
                </a: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tx2"/>
                    </a:solidFill>
                  </a:rPr>
                  <a:t>(1, 45, 458)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⊕</m:t>
                    </m:r>
                  </m:oMath>
                </a14:m>
                <a:r>
                  <a:rPr lang="en-US" sz="1800" dirty="0">
                    <a:solidFill>
                      <a:schemeClr val="tx2"/>
                    </a:solidFill>
                  </a:rPr>
                  <a:t> (1, 45, 458)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⊕</m:t>
                    </m:r>
                  </m:oMath>
                </a14:m>
                <a:r>
                  <a:rPr lang="en-US" sz="1800" dirty="0">
                    <a:solidFill>
                      <a:schemeClr val="tx2"/>
                    </a:solidFill>
                  </a:rPr>
                  <a:t> (1, 45, 2500)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solidFill>
                      <a:schemeClr val="tx2"/>
                    </a:solidFill>
                  </a:rPr>
                  <a:t> (3, 45,458)  </a:t>
                </a:r>
              </a:p>
              <a:p>
                <a:r>
                  <a:rPr lang="en-US" sz="1800" dirty="0">
                    <a:solidFill>
                      <a:schemeClr val="tx2"/>
                    </a:solidFill>
                  </a:rPr>
                  <a:t>Late fusion: merge after several CNN blocks:</a:t>
                </a: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tx2"/>
                    </a:solidFill>
                  </a:rPr>
                  <a:t>		(1,256)*3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solidFill>
                      <a:schemeClr val="tx2"/>
                    </a:solidFill>
                  </a:rPr>
                  <a:t> (1,768)</a:t>
                </a:r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0362633B-E053-D15D-84E2-C63DCF9EC4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19129" y="338328"/>
                <a:ext cx="5967117" cy="1773936"/>
              </a:xfrm>
              <a:blipFill>
                <a:blip r:embed="rId2"/>
                <a:stretch>
                  <a:fillRect l="-85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3A7BD1BC-5824-8604-F9FE-662CF2C8C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507" y="3364198"/>
            <a:ext cx="2837343" cy="2695476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DC8C95FF-158B-37C8-3B4D-FC9F7C4469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5395" y="3364198"/>
            <a:ext cx="3466851" cy="26954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53F3A4-2360-DFA1-EEA6-1EEE9592BBAF}"/>
              </a:ext>
            </a:extLst>
          </p:cNvPr>
          <p:cNvSpPr txBox="1"/>
          <p:nvPr/>
        </p:nvSpPr>
        <p:spPr>
          <a:xfrm>
            <a:off x="2200898" y="2592179"/>
            <a:ext cx="2219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Early fusion of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653F52-D16A-2B59-EC99-D4C900212277}"/>
              </a:ext>
            </a:extLst>
          </p:cNvPr>
          <p:cNvSpPr txBox="1"/>
          <p:nvPr/>
        </p:nvSpPr>
        <p:spPr>
          <a:xfrm>
            <a:off x="7829310" y="2592179"/>
            <a:ext cx="2219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Late fusion of data</a:t>
            </a:r>
          </a:p>
        </p:txBody>
      </p:sp>
    </p:spTree>
    <p:extLst>
      <p:ext uri="{BB962C8B-B14F-4D97-AF65-F5344CB8AC3E}">
        <p14:creationId xmlns:p14="http://schemas.microsoft.com/office/powerpoint/2010/main" val="1897933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C1C05-4346-26F7-7046-8591B5731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Sensitivity plots and EM bkg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942BE-EB32-843E-6668-2922775D8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1886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B2E17EA-7E02-3393-6E3F-AD1A0170CF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8621" y="643467"/>
            <a:ext cx="6814758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860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7F338-AC47-A410-A011-29ACF21ED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472" y="284275"/>
            <a:ext cx="3747448" cy="1325563"/>
          </a:xfrm>
        </p:spPr>
        <p:txBody>
          <a:bodyPr/>
          <a:lstStyle/>
          <a:p>
            <a:r>
              <a:rPr lang="en-DE" dirty="0"/>
              <a:t>Background in the last magnet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83AF8-DBE0-2056-5287-BE21BD648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308" y="1825625"/>
            <a:ext cx="4039738" cy="4351338"/>
          </a:xfrm>
        </p:spPr>
        <p:txBody>
          <a:bodyPr>
            <a:normAutofit/>
          </a:bodyPr>
          <a:lstStyle/>
          <a:p>
            <a:r>
              <a:rPr lang="en-DE" sz="2000" dirty="0"/>
              <a:t>Muon rate is 10-100 [Hz/cm^2]</a:t>
            </a:r>
          </a:p>
          <a:p>
            <a:r>
              <a:rPr lang="en-DE" sz="2000" dirty="0"/>
              <a:t>Neutron rate is comparable (Vasilisa: energy deposit is very low, low significance)</a:t>
            </a:r>
          </a:p>
          <a:p>
            <a:r>
              <a:rPr lang="en-DE" sz="2000" dirty="0"/>
              <a:t>EM background:</a:t>
            </a:r>
          </a:p>
          <a:p>
            <a:pPr lvl="1"/>
            <a:r>
              <a:rPr lang="en-DE" sz="1600" dirty="0"/>
              <a:t>~50 [Hz/cm^2] very low energy gammas</a:t>
            </a:r>
          </a:p>
          <a:p>
            <a:pPr lvl="1"/>
            <a:r>
              <a:rPr lang="en-DE" sz="1600" dirty="0"/>
              <a:t>~10 [Hz/cm^2] ~50 MeV e+-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E06CFD-2A9D-F5A0-F3A5-4CB633D35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0"/>
            <a:ext cx="7772400" cy="18941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030DEC-CF51-0204-1F7B-7903EBC0BB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1690688"/>
            <a:ext cx="7772400" cy="1939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1BBCA4-6C52-1931-0B01-DF34F1BF28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00" y="3584802"/>
            <a:ext cx="7772400" cy="19054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48E26B-38D0-7D5E-E5D0-0D596B2CF54E}"/>
              </a:ext>
            </a:extLst>
          </p:cNvPr>
          <p:cNvSpPr txBox="1"/>
          <p:nvPr/>
        </p:nvSpPr>
        <p:spPr>
          <a:xfrm>
            <a:off x="8447963" y="284275"/>
            <a:ext cx="118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Beginning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63CD17-D508-7FEE-8E62-5898441F0773}"/>
              </a:ext>
            </a:extLst>
          </p:cNvPr>
          <p:cNvSpPr txBox="1"/>
          <p:nvPr/>
        </p:nvSpPr>
        <p:spPr>
          <a:xfrm>
            <a:off x="8447963" y="2159629"/>
            <a:ext cx="118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Center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07AD17-CDDB-5C34-5BE9-338CEAB3456B}"/>
              </a:ext>
            </a:extLst>
          </p:cNvPr>
          <p:cNvSpPr txBox="1"/>
          <p:nvPr/>
        </p:nvSpPr>
        <p:spPr>
          <a:xfrm>
            <a:off x="8734566" y="4090603"/>
            <a:ext cx="118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End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15DB51-76F2-E57D-FF11-7E07433A384D}"/>
              </a:ext>
            </a:extLst>
          </p:cNvPr>
          <p:cNvSpPr txBox="1"/>
          <p:nvPr/>
        </p:nvSpPr>
        <p:spPr>
          <a:xfrm>
            <a:off x="7642745" y="5581408"/>
            <a:ext cx="199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Fully warm option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F470F8-13A1-C461-CA02-43B78CD9C5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719" y="4325575"/>
            <a:ext cx="3328916" cy="232943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CC97DEF-0874-1523-3A9C-15D206498283}"/>
              </a:ext>
            </a:extLst>
          </p:cNvPr>
          <p:cNvSpPr/>
          <p:nvPr/>
        </p:nvSpPr>
        <p:spPr>
          <a:xfrm>
            <a:off x="10629900" y="4559300"/>
            <a:ext cx="177800" cy="46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836B1D-1CF0-440A-8E84-651A865AD9E3}"/>
              </a:ext>
            </a:extLst>
          </p:cNvPr>
          <p:cNvSpPr/>
          <p:nvPr/>
        </p:nvSpPr>
        <p:spPr>
          <a:xfrm>
            <a:off x="10629900" y="2715005"/>
            <a:ext cx="177800" cy="46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E506E0-DF92-B143-02DF-14533CC5DB97}"/>
              </a:ext>
            </a:extLst>
          </p:cNvPr>
          <p:cNvSpPr/>
          <p:nvPr/>
        </p:nvSpPr>
        <p:spPr>
          <a:xfrm>
            <a:off x="10629900" y="1055841"/>
            <a:ext cx="177800" cy="46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498D2C9-C2BD-744D-0E68-F6FBC72DC2A7}"/>
              </a:ext>
            </a:extLst>
          </p:cNvPr>
          <p:cNvSpPr/>
          <p:nvPr/>
        </p:nvSpPr>
        <p:spPr>
          <a:xfrm>
            <a:off x="259308" y="1690688"/>
            <a:ext cx="3889612" cy="26348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1490493-4489-0D3C-ECE9-221C4F9D2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D729-DF4C-544B-B37F-5705A6C83AD1}" type="slidenum">
              <a:rPr lang="en-DE" smtClean="0"/>
              <a:t>16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59668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6806A0-E451-3953-4914-1C3F3581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DE" sz="5400" dirty="0"/>
              <a:t>Radial distribution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BA7F1-4417-85A3-0178-E6DD43E56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DE" sz="2200" dirty="0"/>
              <a:t>Distance from the center can be a perfect variable for high DP mases since they are more collimated.</a:t>
            </a:r>
          </a:p>
          <a:p>
            <a:r>
              <a:rPr lang="en-DE" sz="2200" dirty="0"/>
              <a:t>Cares information about directionality of neutrino/LDM</a:t>
            </a:r>
          </a:p>
        </p:txBody>
      </p:sp>
      <p:pic>
        <p:nvPicPr>
          <p:cNvPr id="4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143957D-6646-5B9B-87F4-F49B3EA3A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1769" y="1228440"/>
            <a:ext cx="6903720" cy="440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9" name="Rectangle 2058">
            <a:extLst>
              <a:ext uri="{FF2B5EF4-FFF2-40B4-BE49-F238E27FC236}">
                <a16:creationId xmlns:a16="http://schemas.microsoft.com/office/drawing/2014/main" id="{0550F5B9-399F-4FAD-AE6C-ED65F9A43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61" name="Rectangle 2060">
            <a:extLst>
              <a:ext uri="{FF2B5EF4-FFF2-40B4-BE49-F238E27FC236}">
                <a16:creationId xmlns:a16="http://schemas.microsoft.com/office/drawing/2014/main" id="{C062E60F-5CD4-4268-8359-807663468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288350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82F850-8B74-29E9-B9A0-F79CCC298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10047"/>
            <a:ext cx="3300984" cy="1645920"/>
          </a:xfrm>
        </p:spPr>
        <p:txBody>
          <a:bodyPr>
            <a:normAutofit/>
          </a:bodyPr>
          <a:lstStyle/>
          <a:p>
            <a:r>
              <a:rPr lang="en-DE" sz="2800" dirty="0"/>
              <a:t>Radial distribution</a:t>
            </a:r>
          </a:p>
        </p:txBody>
      </p:sp>
      <p:sp>
        <p:nvSpPr>
          <p:cNvPr id="2063" name="Rectangle 2062">
            <a:extLst>
              <a:ext uri="{FF2B5EF4-FFF2-40B4-BE49-F238E27FC236}">
                <a16:creationId xmlns:a16="http://schemas.microsoft.com/office/drawing/2014/main" id="{BB341EC3-1810-4D33-BA3F-E2D0AA0EC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980964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65" name="Rectangle 2064">
            <a:extLst>
              <a:ext uri="{FF2B5EF4-FFF2-40B4-BE49-F238E27FC236}">
                <a16:creationId xmlns:a16="http://schemas.microsoft.com/office/drawing/2014/main" id="{10127CDE-2B99-47A8-BB3C-7D1751910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610864" y="1323863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45D6E-ED40-EA7D-E74E-717A0FAC3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144" y="510047"/>
            <a:ext cx="6858000" cy="1645920"/>
          </a:xfrm>
        </p:spPr>
        <p:txBody>
          <a:bodyPr anchor="ctr">
            <a:normAutofit/>
          </a:bodyPr>
          <a:lstStyle/>
          <a:p>
            <a:r>
              <a:rPr lang="en-DE" sz="1800" dirty="0"/>
              <a:t>Different production mechanisms for different DP masses</a:t>
            </a:r>
          </a:p>
        </p:txBody>
      </p:sp>
      <p:pic>
        <p:nvPicPr>
          <p:cNvPr id="2050" name="Picture 2" descr="A group of different colored squares&#10;&#10;Description automatically generated">
            <a:extLst>
              <a:ext uri="{FF2B5EF4-FFF2-40B4-BE49-F238E27FC236}">
                <a16:creationId xmlns:a16="http://schemas.microsoft.com/office/drawing/2014/main" id="{282E5326-19BC-51E3-0A02-6CB4C41A41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92" r="47648"/>
          <a:stretch/>
        </p:blipFill>
        <p:spPr bwMode="auto">
          <a:xfrm>
            <a:off x="8137415" y="2865126"/>
            <a:ext cx="3584448" cy="319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 group of different colored squares&#10;&#10;Description automatically generated">
            <a:extLst>
              <a:ext uri="{FF2B5EF4-FFF2-40B4-BE49-F238E27FC236}">
                <a16:creationId xmlns:a16="http://schemas.microsoft.com/office/drawing/2014/main" id="{4B4D980A-C68B-1344-D3E5-234D1C69DF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" t="5324" r="49412" b="62532"/>
          <a:stretch/>
        </p:blipFill>
        <p:spPr bwMode="auto">
          <a:xfrm>
            <a:off x="194501" y="2721107"/>
            <a:ext cx="3584448" cy="351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 group of different colored squares&#10;&#10;Description automatically generated">
            <a:extLst>
              <a:ext uri="{FF2B5EF4-FFF2-40B4-BE49-F238E27FC236}">
                <a16:creationId xmlns:a16="http://schemas.microsoft.com/office/drawing/2014/main" id="{F4CECAF3-B4D2-507F-5DE8-93E79EE87B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" t="37469" r="49213" b="31645"/>
          <a:stretch/>
        </p:blipFill>
        <p:spPr bwMode="auto">
          <a:xfrm>
            <a:off x="4165958" y="2858808"/>
            <a:ext cx="3584448" cy="338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023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44BBD-8C63-2A3B-D7E4-D716990FB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sz="4400" dirty="0"/>
              <a:t>Radial distribution</a:t>
            </a:r>
            <a:endParaRPr lang="en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C9BB6D-D09B-4A7D-1E2E-6BC4F9EA6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232" y="2195358"/>
            <a:ext cx="8555536" cy="361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596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651B7-A4C1-D1AD-CAFE-A12C108B7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MTC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8FCDC-D539-6992-6496-AE8DE5C09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68461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3E6F6-1BBC-7A69-1048-DD764671D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196" y="365125"/>
            <a:ext cx="3090440" cy="1325563"/>
          </a:xfrm>
        </p:spPr>
        <p:txBody>
          <a:bodyPr/>
          <a:lstStyle/>
          <a:p>
            <a:r>
              <a:rPr lang="en-DE" dirty="0"/>
              <a:t>Correlation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7DFCA67-5B49-112D-9324-6FE3DB16AE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8228" y="100496"/>
            <a:ext cx="8333772" cy="6657008"/>
          </a:xfrm>
        </p:spPr>
      </p:pic>
    </p:spTree>
    <p:extLst>
      <p:ext uri="{BB962C8B-B14F-4D97-AF65-F5344CB8AC3E}">
        <p14:creationId xmlns:p14="http://schemas.microsoft.com/office/powerpoint/2010/main" val="360790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C8A0-AD91-DBEA-F561-E0F1017FC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DE" dirty="0"/>
              <a:t>EM background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243835-59E0-3BF2-7A22-DA136B0CF4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5195" y="1400537"/>
                <a:ext cx="4664597" cy="477642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&gt;1.0</m:t>
                    </m:r>
                  </m:oMath>
                </a14:m>
                <a:r>
                  <a:rPr lang="en-DE" dirty="0"/>
                  <a:t> GeV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&lt;5°</m:t>
                    </m:r>
                  </m:oMath>
                </a14:m>
                <a:r>
                  <a:rPr lang="en-DE" dirty="0"/>
                  <a:t> </a:t>
                </a:r>
              </a:p>
              <a:p>
                <a:r>
                  <a:rPr lang="en-DE" dirty="0"/>
                  <a:t>Signficant for low DP masses, though not dangerous (not orders of magnitude decrease)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243835-59E0-3BF2-7A22-DA136B0CF4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5195" y="1400537"/>
                <a:ext cx="4664597" cy="4776426"/>
              </a:xfrm>
              <a:blipFill>
                <a:blip r:embed="rId2"/>
                <a:stretch>
                  <a:fillRect l="-2168" t="-212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ED7F24C3-69DF-89C8-E42D-B5FD4ABE2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594" y="580892"/>
            <a:ext cx="6839415" cy="569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C8855B-7109-1D1E-966D-2654BC289B1C}"/>
                  </a:ext>
                </a:extLst>
              </p:cNvPr>
              <p:cNvSpPr txBox="1"/>
              <p:nvPr/>
            </p:nvSpPr>
            <p:spPr>
              <a:xfrm>
                <a:off x="1119367" y="5457463"/>
                <a:ext cx="279625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DE" i="1" dirty="0" smtClean="0">
                          <a:latin typeface="Cambria Math" panose="02040503050406030204" pitchFamily="18" charset="0"/>
                        </a:rPr>
                        <m:t>114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DE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DE" i="1" dirty="0" smtClean="0">
                          <a:latin typeface="Cambria Math" panose="02040503050406030204" pitchFamily="18" charset="0"/>
                        </a:rPr>
                        <m:t> 0.23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en-DE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C8855B-7109-1D1E-966D-2654BC289B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367" y="5457463"/>
                <a:ext cx="2796251" cy="369332"/>
              </a:xfrm>
              <a:prstGeom prst="rect">
                <a:avLst/>
              </a:prstGeom>
              <a:blipFill>
                <a:blip r:embed="rId4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2CAF3D9B-845F-FEE6-5781-21403DA342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991" y="3879146"/>
            <a:ext cx="4269329" cy="15703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9F0A04-BDF8-59E3-3F7E-EBF83CC8CE43}"/>
              </a:ext>
            </a:extLst>
          </p:cNvPr>
          <p:cNvSpPr txBox="1"/>
          <p:nvPr/>
        </p:nvSpPr>
        <p:spPr>
          <a:xfrm>
            <a:off x="2054505" y="5798049"/>
            <a:ext cx="92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Hits/y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16917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CED4D40-4B67-4331-AC48-79B82B4A4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A5F655-2DCA-A6DA-45BA-A3A1BB576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17576"/>
            <a:ext cx="10909640" cy="12493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Neutrino Background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670CEDEF-4F34-412E-84EE-329C1E936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1733454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black text with numbers and a white background&#10;&#10;Description automatically generated">
            <a:extLst>
              <a:ext uri="{FF2B5EF4-FFF2-40B4-BE49-F238E27FC236}">
                <a16:creationId xmlns:a16="http://schemas.microsoft.com/office/drawing/2014/main" id="{676ABF56-4CC8-71AB-FC84-6E68DD969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3444995"/>
            <a:ext cx="11548872" cy="196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4145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AD5ED2-11FB-A678-4EAF-CCFA44FDB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730" y="4834060"/>
            <a:ext cx="3387988" cy="3338528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C64F25A2-D767-9026-E9AB-FD3DFD353F72}"/>
              </a:ext>
            </a:extLst>
          </p:cNvPr>
          <p:cNvGrpSpPr/>
          <p:nvPr/>
        </p:nvGrpSpPr>
        <p:grpSpPr>
          <a:xfrm>
            <a:off x="0" y="0"/>
            <a:ext cx="12192000" cy="4368245"/>
            <a:chOff x="0" y="0"/>
            <a:chExt cx="12192000" cy="4368245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89DC07E6-7CF4-790F-7A43-B951C43ECF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39989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67FAFE5-FDCE-702E-16BA-C2250E8090AF}"/>
                </a:ext>
              </a:extLst>
            </p:cNvPr>
            <p:cNvSpPr txBox="1"/>
            <p:nvPr/>
          </p:nvSpPr>
          <p:spPr>
            <a:xfrm>
              <a:off x="4683388" y="3998913"/>
              <a:ext cx="3055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b="1" dirty="0"/>
                <a:t>Coordinates of EM sources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5BF5CA-39FE-DCEA-9D43-7065BB97AAB6}"/>
                </a:ext>
              </a:extLst>
            </p:cNvPr>
            <p:cNvSpPr/>
            <p:nvPr/>
          </p:nvSpPr>
          <p:spPr>
            <a:xfrm>
              <a:off x="3245618" y="1728316"/>
              <a:ext cx="663191" cy="1446963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0DDCB59-2522-77F9-07A8-457443490259}"/>
                </a:ext>
              </a:extLst>
            </p:cNvPr>
            <p:cNvSpPr/>
            <p:nvPr/>
          </p:nvSpPr>
          <p:spPr>
            <a:xfrm>
              <a:off x="7286730" y="1728316"/>
              <a:ext cx="663191" cy="1446963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BF625D6-ECBB-7AFD-076E-A0E8B3A97D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07660" y="835147"/>
              <a:ext cx="1488830" cy="93667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F028B2D-B1A3-B0F6-43F2-2A6A95F0F874}"/>
                </a:ext>
              </a:extLst>
            </p:cNvPr>
            <p:cNvCxnSpPr>
              <a:cxnSpLocks/>
            </p:cNvCxnSpPr>
            <p:nvPr/>
          </p:nvCxnSpPr>
          <p:spPr>
            <a:xfrm>
              <a:off x="6214683" y="835147"/>
              <a:ext cx="1271339" cy="91829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A50585-98F6-AB23-7A82-2C1214BD87FF}"/>
                </a:ext>
              </a:extLst>
            </p:cNvPr>
            <p:cNvSpPr txBox="1"/>
            <p:nvPr/>
          </p:nvSpPr>
          <p:spPr>
            <a:xfrm>
              <a:off x="4927002" y="485108"/>
              <a:ext cx="16470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dirty="0"/>
                <a:t>Straw trackers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F96C27AA-74EF-B464-2CBD-1E183A3CC21F}"/>
                </a:ext>
              </a:extLst>
            </p:cNvPr>
            <p:cNvSpPr/>
            <p:nvPr/>
          </p:nvSpPr>
          <p:spPr>
            <a:xfrm>
              <a:off x="4927002" y="465815"/>
              <a:ext cx="1546626" cy="36933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1BBDCA7-57D6-561E-2D85-E61342AA31A2}"/>
                </a:ext>
              </a:extLst>
            </p:cNvPr>
            <p:cNvSpPr/>
            <p:nvPr/>
          </p:nvSpPr>
          <p:spPr>
            <a:xfrm>
              <a:off x="8839618" y="751114"/>
              <a:ext cx="663191" cy="284117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8B97431-2C22-2AEC-46BD-674D13C1D852}"/>
                </a:ext>
              </a:extLst>
            </p:cNvPr>
            <p:cNvCxnSpPr>
              <a:cxnSpLocks/>
              <a:stCxn id="24" idx="0"/>
            </p:cNvCxnSpPr>
            <p:nvPr/>
          </p:nvCxnSpPr>
          <p:spPr>
            <a:xfrm flipV="1">
              <a:off x="8741229" y="3247458"/>
              <a:ext cx="207246" cy="73046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70CA4D2-357C-4856-9E03-AA0A37166A1F}"/>
                </a:ext>
              </a:extLst>
            </p:cNvPr>
            <p:cNvSpPr txBox="1"/>
            <p:nvPr/>
          </p:nvSpPr>
          <p:spPr>
            <a:xfrm>
              <a:off x="8065897" y="3977924"/>
              <a:ext cx="1350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dirty="0"/>
                <a:t>Cavern wall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13631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74EF47-2B17-6260-6220-8CEA0133BE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3" t="2329"/>
          <a:stretch/>
        </p:blipFill>
        <p:spPr>
          <a:xfrm>
            <a:off x="1663700" y="88900"/>
            <a:ext cx="10401300" cy="37285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65C3E6-0B3E-A466-E82C-77F1CC235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3975" y="3735609"/>
            <a:ext cx="3168649" cy="31223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4124BC-D834-4A02-D3DA-E916A54F9998}"/>
              </a:ext>
            </a:extLst>
          </p:cNvPr>
          <p:cNvSpPr txBox="1"/>
          <p:nvPr/>
        </p:nvSpPr>
        <p:spPr>
          <a:xfrm>
            <a:off x="3873500" y="4927472"/>
            <a:ext cx="316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Loads in SST from EM debris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08E77213-6961-A875-6DF3-9281C9EFCEDA}"/>
              </a:ext>
            </a:extLst>
          </p:cNvPr>
          <p:cNvSpPr/>
          <p:nvPr/>
        </p:nvSpPr>
        <p:spPr>
          <a:xfrm>
            <a:off x="6864350" y="4877124"/>
            <a:ext cx="1695450" cy="47002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29800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F6B27-A5B9-3B8D-4544-FD27C8ADB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45D82-95E7-5B27-ED60-98CFD4B43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737" y="3720661"/>
            <a:ext cx="5347138" cy="2816061"/>
          </a:xfrm>
        </p:spPr>
        <p:txBody>
          <a:bodyPr>
            <a:normAutofit/>
          </a:bodyPr>
          <a:lstStyle/>
          <a:p>
            <a:r>
              <a:rPr lang="en-DE" sz="2400" dirty="0"/>
              <a:t>45 SciFi planes = DD (0..44)</a:t>
            </a:r>
          </a:p>
          <a:p>
            <a:pPr lvl="1"/>
            <a:r>
              <a:rPr lang="en-DE" sz="2000" dirty="0"/>
              <a:t>2 planes U + V per each plane = C (0 or 1)</a:t>
            </a:r>
          </a:p>
          <a:p>
            <a:pPr lvl="2"/>
            <a:r>
              <a:rPr lang="en-DE" sz="1600" dirty="0"/>
              <a:t>6 layers in each plane = B (0..5)</a:t>
            </a:r>
          </a:p>
          <a:p>
            <a:pPr lvl="3"/>
            <a:r>
              <a:rPr lang="en-DE" sz="1400" dirty="0"/>
              <a:t>1825 fibers per layer = AAAA</a:t>
            </a:r>
          </a:p>
          <a:p>
            <a:pPr marL="0" indent="0" algn="ctr">
              <a:buNone/>
            </a:pPr>
            <a:r>
              <a:rPr lang="en-DE" sz="2000" dirty="0"/>
              <a:t>EDDCBAAAA</a:t>
            </a:r>
          </a:p>
          <a:p>
            <a:pPr marL="0" indent="0" algn="ctr">
              <a:buNone/>
            </a:pPr>
            <a:r>
              <a:rPr lang="en-DE" sz="2000" dirty="0"/>
              <a:t>E = unique ID of MTC</a:t>
            </a:r>
          </a:p>
          <a:p>
            <a:pPr marL="0" indent="0" algn="ctr">
              <a:buNone/>
            </a:pPr>
            <a:r>
              <a:rPr lang="en-DE" sz="2000" dirty="0"/>
              <a:t>~1e6 fibres</a:t>
            </a:r>
          </a:p>
          <a:p>
            <a:pPr lvl="3"/>
            <a:endParaRPr lang="en-DE" sz="1400" dirty="0"/>
          </a:p>
          <a:p>
            <a:pPr lvl="2"/>
            <a:endParaRPr lang="en-DE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5D707B-EBA9-0168-E2BB-B51712E64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875" y="279400"/>
            <a:ext cx="6515100" cy="6299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D179E4-171D-2117-8F3E-F81C5567F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699" y="365125"/>
            <a:ext cx="5143500" cy="315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537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F6B27-A5B9-3B8D-4544-FD27C8ADB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45D82-95E7-5B27-ED60-98CFD4B43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737" y="3720661"/>
            <a:ext cx="5347138" cy="2816061"/>
          </a:xfrm>
        </p:spPr>
        <p:txBody>
          <a:bodyPr>
            <a:normAutofit/>
          </a:bodyPr>
          <a:lstStyle/>
          <a:p>
            <a:r>
              <a:rPr lang="en-DE" sz="2400" dirty="0"/>
              <a:t>45 SciFi planes = DD (0..44)</a:t>
            </a:r>
          </a:p>
          <a:p>
            <a:pPr lvl="1"/>
            <a:r>
              <a:rPr lang="en-DE" sz="2000" dirty="0"/>
              <a:t>2 planes U + V per each plane = C (0 or 1)</a:t>
            </a:r>
          </a:p>
          <a:p>
            <a:pPr lvl="2"/>
            <a:r>
              <a:rPr lang="en-DE" sz="1600" dirty="0"/>
              <a:t>6 layers in each plane = B (0..5)</a:t>
            </a:r>
          </a:p>
          <a:p>
            <a:pPr lvl="3"/>
            <a:r>
              <a:rPr lang="en-DE" sz="1400" dirty="0"/>
              <a:t>1825 fibers per layer = AAAA</a:t>
            </a:r>
          </a:p>
          <a:p>
            <a:pPr marL="0" indent="0" algn="ctr">
              <a:buNone/>
            </a:pPr>
            <a:r>
              <a:rPr lang="en-DE" sz="2000" dirty="0"/>
              <a:t>EDDCBAAAA</a:t>
            </a:r>
          </a:p>
          <a:p>
            <a:pPr marL="0" indent="0" algn="ctr">
              <a:buNone/>
            </a:pPr>
            <a:r>
              <a:rPr lang="en-DE" sz="2000" dirty="0"/>
              <a:t>E = unique ID of MTC</a:t>
            </a:r>
          </a:p>
          <a:p>
            <a:pPr lvl="3"/>
            <a:endParaRPr lang="en-DE" sz="1400" dirty="0"/>
          </a:p>
          <a:p>
            <a:pPr lvl="2"/>
            <a:endParaRPr lang="en-DE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5D707B-EBA9-0168-E2BB-B51712E64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875" y="279400"/>
            <a:ext cx="6515100" cy="6299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D179E4-171D-2117-8F3E-F81C5567F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699" y="365125"/>
            <a:ext cx="5143500" cy="31555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2C805F-58FF-6F38-37D2-B92B7F031A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737" y="365125"/>
            <a:ext cx="7907460" cy="315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88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A5485-4200-3D18-D0E6-4B0298E0A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MTC @ </a:t>
            </a:r>
            <a:r>
              <a:rPr lang="en-US" dirty="0" err="1"/>
              <a:t>Fairship</a:t>
            </a:r>
            <a:endParaRPr lang="en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29847D-31BD-4E93-975A-1170307AA0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0714" y="1946073"/>
            <a:ext cx="4763086" cy="37491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D7AECB-BCF2-5992-1137-6A6B61A68E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592" b="11341"/>
          <a:stretch/>
        </p:blipFill>
        <p:spPr>
          <a:xfrm>
            <a:off x="1531999" y="2126695"/>
            <a:ext cx="3864596" cy="3749198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330D0FE-3635-69B3-A784-E77F527B9A9B}"/>
              </a:ext>
            </a:extLst>
          </p:cNvPr>
          <p:cNvSpPr/>
          <p:nvPr/>
        </p:nvSpPr>
        <p:spPr>
          <a:xfrm>
            <a:off x="6886222" y="3070578"/>
            <a:ext cx="3773779" cy="15804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A4E31C6-0F29-9A84-05F6-BE673C3F1C4D}"/>
              </a:ext>
            </a:extLst>
          </p:cNvPr>
          <p:cNvCxnSpPr/>
          <p:nvPr/>
        </p:nvCxnSpPr>
        <p:spPr>
          <a:xfrm flipH="1">
            <a:off x="3278459" y="1594624"/>
            <a:ext cx="981307" cy="5320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745A4E5-09AA-2022-2E3C-BA576F9B5B69}"/>
              </a:ext>
            </a:extLst>
          </p:cNvPr>
          <p:cNvSpPr txBox="1"/>
          <p:nvPr/>
        </p:nvSpPr>
        <p:spPr>
          <a:xfrm>
            <a:off x="4259766" y="1354693"/>
            <a:ext cx="758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Scint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9C80899-D1EA-C83A-19AB-B9F89931472B}"/>
              </a:ext>
            </a:extLst>
          </p:cNvPr>
          <p:cNvCxnSpPr>
            <a:cxnSpLocks/>
          </p:cNvCxnSpPr>
          <p:nvPr/>
        </p:nvCxnSpPr>
        <p:spPr>
          <a:xfrm>
            <a:off x="2653990" y="1631157"/>
            <a:ext cx="542694" cy="5237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2A39DAC-74EE-0D35-1147-4CAC0DEF0299}"/>
              </a:ext>
            </a:extLst>
          </p:cNvPr>
          <p:cNvSpPr txBox="1"/>
          <p:nvPr/>
        </p:nvSpPr>
        <p:spPr>
          <a:xfrm>
            <a:off x="2100148" y="1327481"/>
            <a:ext cx="654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Scifi</a:t>
            </a:r>
          </a:p>
        </p:txBody>
      </p:sp>
    </p:spTree>
    <p:extLst>
      <p:ext uri="{BB962C8B-B14F-4D97-AF65-F5344CB8AC3E}">
        <p14:creationId xmlns:p14="http://schemas.microsoft.com/office/powerpoint/2010/main" val="1907700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A5485-4200-3D18-D0E6-4B0298E0A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MTC @ </a:t>
            </a:r>
            <a:r>
              <a:rPr lang="en-US" dirty="0" err="1"/>
              <a:t>Fairship</a:t>
            </a:r>
            <a:endParaRPr lang="en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D7AECB-BCF2-5992-1137-6A6B61A68E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592" b="11341"/>
          <a:stretch/>
        </p:blipFill>
        <p:spPr>
          <a:xfrm>
            <a:off x="1531999" y="2126695"/>
            <a:ext cx="3864596" cy="374919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A4E31C6-0F29-9A84-05F6-BE673C3F1C4D}"/>
              </a:ext>
            </a:extLst>
          </p:cNvPr>
          <p:cNvCxnSpPr/>
          <p:nvPr/>
        </p:nvCxnSpPr>
        <p:spPr>
          <a:xfrm flipH="1">
            <a:off x="3278459" y="1594624"/>
            <a:ext cx="981307" cy="5320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745A4E5-09AA-2022-2E3C-BA576F9B5B69}"/>
              </a:ext>
            </a:extLst>
          </p:cNvPr>
          <p:cNvSpPr txBox="1"/>
          <p:nvPr/>
        </p:nvSpPr>
        <p:spPr>
          <a:xfrm>
            <a:off x="4259766" y="1354693"/>
            <a:ext cx="758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Scint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9C80899-D1EA-C83A-19AB-B9F89931472B}"/>
              </a:ext>
            </a:extLst>
          </p:cNvPr>
          <p:cNvCxnSpPr>
            <a:cxnSpLocks/>
          </p:cNvCxnSpPr>
          <p:nvPr/>
        </p:nvCxnSpPr>
        <p:spPr>
          <a:xfrm>
            <a:off x="2653990" y="1631157"/>
            <a:ext cx="542694" cy="5237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2A39DAC-74EE-0D35-1147-4CAC0DEF0299}"/>
              </a:ext>
            </a:extLst>
          </p:cNvPr>
          <p:cNvSpPr txBox="1"/>
          <p:nvPr/>
        </p:nvSpPr>
        <p:spPr>
          <a:xfrm>
            <a:off x="2100148" y="1327481"/>
            <a:ext cx="654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Scifi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ED34F9-1ECB-D8BE-2479-655D390E7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719" y="2278099"/>
            <a:ext cx="4603534" cy="3327714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0AD8BFE4-4B8A-02D2-AE3E-21CCFB9A798F}"/>
              </a:ext>
            </a:extLst>
          </p:cNvPr>
          <p:cNvSpPr/>
          <p:nvPr/>
        </p:nvSpPr>
        <p:spPr>
          <a:xfrm>
            <a:off x="5396595" y="3735659"/>
            <a:ext cx="1305288" cy="41259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EB945A-66D9-D67D-F31F-73D097534D04}"/>
              </a:ext>
            </a:extLst>
          </p:cNvPr>
          <p:cNvSpPr txBox="1"/>
          <p:nvPr/>
        </p:nvSpPr>
        <p:spPr>
          <a:xfrm>
            <a:off x="6278137" y="614059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1 cm x 1cm? </a:t>
            </a:r>
            <a:r>
              <a:rPr lang="en-GB" dirty="0"/>
              <a:t>Too expensive?</a:t>
            </a:r>
          </a:p>
          <a:p>
            <a:r>
              <a:rPr lang="en-GB" dirty="0"/>
              <a:t>CALICE has 3 cm x 3 cm</a:t>
            </a:r>
            <a:endParaRPr lang="en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16C6D0-6E2F-B44D-DA16-7717852905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9381" y="1706136"/>
            <a:ext cx="4436374" cy="44716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8134FC-FAE7-4AEE-FAA1-A84DD117B6A4}"/>
              </a:ext>
            </a:extLst>
          </p:cNvPr>
          <p:cNvSpPr txBox="1"/>
          <p:nvPr/>
        </p:nvSpPr>
        <p:spPr>
          <a:xfrm>
            <a:off x="8258675" y="1344028"/>
            <a:ext cx="1237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Scint layer</a:t>
            </a:r>
          </a:p>
        </p:txBody>
      </p:sp>
    </p:spTree>
    <p:extLst>
      <p:ext uri="{BB962C8B-B14F-4D97-AF65-F5344CB8AC3E}">
        <p14:creationId xmlns:p14="http://schemas.microsoft.com/office/powerpoint/2010/main" val="675141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A5485-4200-3D18-D0E6-4B0298E0A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MTC @ </a:t>
            </a:r>
            <a:r>
              <a:rPr lang="en-US" dirty="0" err="1"/>
              <a:t>Fairship</a:t>
            </a:r>
            <a:endParaRPr lang="en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D7AECB-BCF2-5992-1137-6A6B61A68E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592" b="11341"/>
          <a:stretch/>
        </p:blipFill>
        <p:spPr>
          <a:xfrm>
            <a:off x="1531999" y="2126695"/>
            <a:ext cx="3864596" cy="374919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A4E31C6-0F29-9A84-05F6-BE673C3F1C4D}"/>
              </a:ext>
            </a:extLst>
          </p:cNvPr>
          <p:cNvCxnSpPr/>
          <p:nvPr/>
        </p:nvCxnSpPr>
        <p:spPr>
          <a:xfrm flipH="1">
            <a:off x="3278459" y="1594624"/>
            <a:ext cx="981307" cy="5320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745A4E5-09AA-2022-2E3C-BA576F9B5B69}"/>
              </a:ext>
            </a:extLst>
          </p:cNvPr>
          <p:cNvSpPr txBox="1"/>
          <p:nvPr/>
        </p:nvSpPr>
        <p:spPr>
          <a:xfrm>
            <a:off x="4259766" y="1354693"/>
            <a:ext cx="758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Scint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9C80899-D1EA-C83A-19AB-B9F89931472B}"/>
              </a:ext>
            </a:extLst>
          </p:cNvPr>
          <p:cNvCxnSpPr>
            <a:cxnSpLocks/>
          </p:cNvCxnSpPr>
          <p:nvPr/>
        </p:nvCxnSpPr>
        <p:spPr>
          <a:xfrm>
            <a:off x="2653990" y="1631157"/>
            <a:ext cx="542694" cy="5237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2A39DAC-74EE-0D35-1147-4CAC0DEF0299}"/>
              </a:ext>
            </a:extLst>
          </p:cNvPr>
          <p:cNvSpPr txBox="1"/>
          <p:nvPr/>
        </p:nvSpPr>
        <p:spPr>
          <a:xfrm>
            <a:off x="2100148" y="1327481"/>
            <a:ext cx="654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Scifi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ED34F9-1ECB-D8BE-2479-655D390E7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719" y="2278099"/>
            <a:ext cx="4603534" cy="3327714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0AD8BFE4-4B8A-02D2-AE3E-21CCFB9A798F}"/>
              </a:ext>
            </a:extLst>
          </p:cNvPr>
          <p:cNvSpPr/>
          <p:nvPr/>
        </p:nvSpPr>
        <p:spPr>
          <a:xfrm>
            <a:off x="5396595" y="3735659"/>
            <a:ext cx="1305288" cy="41259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3A4A8-21E4-9D1E-914B-08332F30AF9F}"/>
              </a:ext>
            </a:extLst>
          </p:cNvPr>
          <p:cNvSpPr txBox="1"/>
          <p:nvPr/>
        </p:nvSpPr>
        <p:spPr>
          <a:xfrm>
            <a:off x="6449719" y="1831696"/>
            <a:ext cx="3189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2 Scifi Mats with 6 layers each </a:t>
            </a:r>
          </a:p>
          <a:p>
            <a:endParaRPr lang="en-D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EB945A-66D9-D67D-F31F-73D097534D04}"/>
              </a:ext>
            </a:extLst>
          </p:cNvPr>
          <p:cNvSpPr txBox="1"/>
          <p:nvPr/>
        </p:nvSpPr>
        <p:spPr>
          <a:xfrm>
            <a:off x="6244683" y="580079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Slicing planes on the digi step into fibers</a:t>
            </a:r>
          </a:p>
          <a:p>
            <a:r>
              <a:rPr lang="en-DE" dirty="0"/>
              <a:t>Physics of the light collection?</a:t>
            </a:r>
          </a:p>
        </p:txBody>
      </p:sp>
    </p:spTree>
    <p:extLst>
      <p:ext uri="{BB962C8B-B14F-4D97-AF65-F5344CB8AC3E}">
        <p14:creationId xmlns:p14="http://schemas.microsoft.com/office/powerpoint/2010/main" val="1842583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2523A-B174-0877-889A-E8FEB0CB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Technical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F03D0-E788-234E-E37D-7369ADF97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solidFill>
                  <a:srgbClr val="098658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X</a:t>
            </a:r>
            <a:r>
              <a:rPr lang="en-GB" sz="2400" b="0" dirty="0">
                <a:solidFill>
                  <a:srgbClr val="098658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0000000</a:t>
            </a:r>
            <a:r>
              <a:rPr lang="en-GB" sz="2400" b="0" dirty="0">
                <a:solidFill>
                  <a:srgbClr val="3B3B3B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2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+</a:t>
            </a:r>
            <a:r>
              <a:rPr lang="en-GB" sz="2400" b="0" dirty="0">
                <a:solidFill>
                  <a:srgbClr val="3B3B3B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2400" b="0" dirty="0" err="1">
                <a:solidFill>
                  <a:srgbClr val="3B3B3B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LayerId</a:t>
            </a:r>
            <a:r>
              <a:rPr lang="en-GB" sz="2400" b="0" dirty="0">
                <a:solidFill>
                  <a:srgbClr val="3B3B3B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2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*</a:t>
            </a:r>
            <a:r>
              <a:rPr lang="en-GB" sz="2400" b="0" dirty="0">
                <a:solidFill>
                  <a:srgbClr val="3B3B3B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2400" b="0" dirty="0">
                <a:solidFill>
                  <a:srgbClr val="098658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100000</a:t>
            </a:r>
            <a:r>
              <a:rPr lang="en-GB" sz="2400" b="0" dirty="0">
                <a:solidFill>
                  <a:srgbClr val="3B3B3B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2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+</a:t>
            </a:r>
            <a:r>
              <a:rPr lang="en-GB" sz="2400" b="0" dirty="0">
                <a:solidFill>
                  <a:srgbClr val="3B3B3B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j</a:t>
            </a:r>
          </a:p>
          <a:p>
            <a:pPr lvl="1"/>
            <a:r>
              <a:rPr lang="en-GB" sz="2000" dirty="0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X = 1 – </a:t>
            </a:r>
            <a:r>
              <a:rPr lang="en-GB" sz="2000" dirty="0" err="1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Scifi</a:t>
            </a:r>
            <a:r>
              <a:rPr lang="en-GB" sz="2000" dirty="0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 U mat, 2 – </a:t>
            </a:r>
            <a:r>
              <a:rPr lang="en-GB" sz="2000" dirty="0" err="1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Scifi</a:t>
            </a:r>
            <a:r>
              <a:rPr lang="en-GB" sz="2000" dirty="0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 V mat, 3 – </a:t>
            </a:r>
            <a:r>
              <a:rPr lang="en-GB" sz="2000" dirty="0" err="1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Scint</a:t>
            </a:r>
            <a:r>
              <a:rPr lang="en-GB" sz="2000" dirty="0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 Layer</a:t>
            </a:r>
          </a:p>
          <a:p>
            <a:pPr lvl="1"/>
            <a:r>
              <a:rPr lang="en-GB" sz="2000" b="0" dirty="0" err="1">
                <a:solidFill>
                  <a:srgbClr val="3B3B3B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LayerId</a:t>
            </a:r>
            <a:r>
              <a:rPr lang="en-GB" sz="2000" dirty="0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 = 0..N, N – number of layers in MTC</a:t>
            </a:r>
          </a:p>
          <a:p>
            <a:r>
              <a:rPr lang="en-GB" sz="2400" b="0" dirty="0">
                <a:solidFill>
                  <a:srgbClr val="3B3B3B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Digitization:</a:t>
            </a:r>
          </a:p>
          <a:p>
            <a:pPr lvl="1"/>
            <a:r>
              <a:rPr lang="en-GB" sz="2000" dirty="0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Split </a:t>
            </a:r>
            <a:r>
              <a:rPr lang="en-GB" sz="2000" dirty="0" err="1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Scifi</a:t>
            </a:r>
            <a:r>
              <a:rPr lang="en-GB" sz="2000" dirty="0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 Mats into </a:t>
            </a:r>
            <a:r>
              <a:rPr lang="en-GB" sz="2000" dirty="0" err="1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fibers</a:t>
            </a:r>
            <a:endParaRPr lang="en-GB" sz="2000" dirty="0">
              <a:solidFill>
                <a:srgbClr val="3B3B3B"/>
              </a:solidFill>
              <a:highlight>
                <a:srgbClr val="FFFFFF"/>
              </a:highlight>
              <a:latin typeface="Menlo" panose="020B0609030804020204" pitchFamily="49" charset="0"/>
            </a:endParaRPr>
          </a:p>
          <a:p>
            <a:pPr lvl="1"/>
            <a:r>
              <a:rPr lang="en-GB" sz="2000" b="0" dirty="0">
                <a:solidFill>
                  <a:srgbClr val="3B3B3B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Conversion of the </a:t>
            </a:r>
            <a:r>
              <a:rPr lang="en-GB" sz="2000" b="0" dirty="0" err="1">
                <a:solidFill>
                  <a:srgbClr val="3B3B3B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Edep</a:t>
            </a:r>
            <a:r>
              <a:rPr lang="en-GB" sz="2000" dirty="0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 in </a:t>
            </a:r>
            <a:r>
              <a:rPr lang="en-GB" sz="2000" dirty="0" err="1">
                <a:solidFill>
                  <a:srgbClr val="3B3B3B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fibers</a:t>
            </a:r>
            <a:endParaRPr lang="en-GB" sz="2000" dirty="0">
              <a:solidFill>
                <a:srgbClr val="3B3B3B"/>
              </a:solidFill>
              <a:highlight>
                <a:srgbClr val="FFFFFF"/>
              </a:highlight>
              <a:latin typeface="Menlo" panose="020B0609030804020204" pitchFamily="49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0968A9-2660-A62B-77BC-A62010E13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420" y="2999315"/>
            <a:ext cx="4687228" cy="236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580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48562-39D0-478C-5029-E5BEFDD14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AFAC7-708F-948F-146A-B3109FEE6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530743-C031-B4E7-435A-D659E0255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953" y="717665"/>
            <a:ext cx="5259412" cy="49826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AD06C9-D194-01FB-CA7C-A136C7CE20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8572" y="928339"/>
            <a:ext cx="3504271" cy="467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84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29260</TotalTime>
  <Words>591</Words>
  <Application>Microsoft Macintosh PowerPoint</Application>
  <PresentationFormat>Widescreen</PresentationFormat>
  <Paragraphs>93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Cambria Math</vt:lpstr>
      <vt:lpstr>Menlo</vt:lpstr>
      <vt:lpstr>Office Theme</vt:lpstr>
      <vt:lpstr>Magnetised Tracking Calorimeter @ Fairship</vt:lpstr>
      <vt:lpstr>MTC</vt:lpstr>
      <vt:lpstr>PowerPoint Presentation</vt:lpstr>
      <vt:lpstr>PowerPoint Presentation</vt:lpstr>
      <vt:lpstr>MTC @ Fairship</vt:lpstr>
      <vt:lpstr>MTC @ Fairship</vt:lpstr>
      <vt:lpstr>MTC @ Fairship</vt:lpstr>
      <vt:lpstr>Technical details</vt:lpstr>
      <vt:lpstr>PowerPoint Presentation</vt:lpstr>
      <vt:lpstr>Event displays</vt:lpstr>
      <vt:lpstr>Simulation issue</vt:lpstr>
      <vt:lpstr>Digitization</vt:lpstr>
      <vt:lpstr>CNN: 2 options</vt:lpstr>
      <vt:lpstr>Sensitivity plots and EM bkg</vt:lpstr>
      <vt:lpstr>PowerPoint Presentation</vt:lpstr>
      <vt:lpstr>Background in the last magnet</vt:lpstr>
      <vt:lpstr>Radial distribution</vt:lpstr>
      <vt:lpstr>Radial distribution</vt:lpstr>
      <vt:lpstr>Radial distribution</vt:lpstr>
      <vt:lpstr>Correlation</vt:lpstr>
      <vt:lpstr>EM background</vt:lpstr>
      <vt:lpstr>Neutrino Background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Eduard Ursov</dc:creator>
  <cp:lastModifiedBy>Eduard Ursov</cp:lastModifiedBy>
  <cp:revision>6</cp:revision>
  <dcterms:created xsi:type="dcterms:W3CDTF">2025-03-19T07:53:48Z</dcterms:created>
  <dcterms:modified xsi:type="dcterms:W3CDTF">2025-04-24T09:22:50Z</dcterms:modified>
</cp:coreProperties>
</file>