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6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288" r:id="rId10"/>
    <p:sldId id="1200" r:id="rId11"/>
    <p:sldId id="1201" r:id="rId12"/>
    <p:sldId id="120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160" d="100"/>
          <a:sy n="160" d="100"/>
        </p:scale>
        <p:origin x="26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9 May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0" dirty="0"/>
              <a:t>LHC experimental beam vacuum systems</a:t>
            </a:r>
            <a:br>
              <a:rPr lang="en-US" sz="4400" b="0" dirty="0"/>
            </a:br>
            <a:r>
              <a:rPr lang="en-US" sz="4400" dirty="0"/>
              <a:t>Run 4 layout configurations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Josef Sestak on behalf of TE-VSC</a:t>
            </a:r>
          </a:p>
          <a:p>
            <a:r>
              <a:rPr lang="en-GB" b="0" dirty="0"/>
              <a:t>9</a:t>
            </a:r>
            <a:r>
              <a:rPr lang="en-GB" b="0" baseline="30000" dirty="0"/>
              <a:t>th</a:t>
            </a:r>
            <a:r>
              <a:rPr lang="en-GB" b="0" dirty="0"/>
              <a:t> of May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C17CBD-47A7-BDA0-E102-D04AF94F5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Beam Vacuum Systems - CMS</a:t>
            </a:r>
            <a:br>
              <a:rPr lang="en-US" dirty="0"/>
            </a:br>
            <a:r>
              <a:rPr lang="en-GB" sz="2800" b="0" dirty="0"/>
              <a:t>Deliverables included / excluded within the </a:t>
            </a:r>
            <a:r>
              <a:rPr lang="en-GB" sz="2800" b="0" dirty="0" err="1"/>
              <a:t>HostLab</a:t>
            </a:r>
            <a:r>
              <a:rPr lang="en-GB" sz="2800" b="0" dirty="0"/>
              <a:t> Phase 2</a:t>
            </a:r>
            <a:br>
              <a:rPr lang="en-GB" sz="2800" b="0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F07EC-E22A-C485-7E36-D32BAB7B4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A489E-5032-FE18-6523-AA59FF5A6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1E236-A98A-6C0C-7414-EE2182B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528F56CD-F3A3-C4B3-39F6-7459B6A7BF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7" y="1439335"/>
            <a:ext cx="11287125" cy="3057525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8F70258-2D33-5E68-4BC4-67D967F1ADC0}"/>
              </a:ext>
            </a:extLst>
          </p:cNvPr>
          <p:cNvSpPr/>
          <p:nvPr/>
        </p:nvSpPr>
        <p:spPr>
          <a:xfrm>
            <a:off x="117182" y="3129837"/>
            <a:ext cx="8936201" cy="3057524"/>
          </a:xfrm>
          <a:prstGeom prst="roundRect">
            <a:avLst>
              <a:gd name="adj" fmla="val 562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b="1" dirty="0"/>
              <a:t>Content included within the </a:t>
            </a:r>
            <a:r>
              <a:rPr lang="en-US" b="1" dirty="0" err="1"/>
              <a:t>HostLab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3.3.1 Spare Central chamber</a:t>
            </a:r>
          </a:p>
          <a:p>
            <a:r>
              <a:rPr lang="en-US" i="1" dirty="0"/>
              <a:t>Covers design, procurement and testing of a spare central beryllium chamber.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3.3.1.1 Consolidation of operational vacuum supports</a:t>
            </a:r>
          </a:p>
          <a:p>
            <a:r>
              <a:rPr lang="en-US" i="1" dirty="0"/>
              <a:t>Covers design, procurement, testing and installation of new supporting system in the tracker bulkhead zone.</a:t>
            </a:r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3.3.1.2 Central chamber installation and bake-out tooling</a:t>
            </a:r>
          </a:p>
          <a:p>
            <a:r>
              <a:rPr lang="en-US" i="1" dirty="0"/>
              <a:t>Covers design, procurement and testing of insertions and bake-out system compatible with new tracker geometry.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CA0801-AFED-ED26-99AA-EC8D4CBA75BE}"/>
              </a:ext>
            </a:extLst>
          </p:cNvPr>
          <p:cNvSpPr/>
          <p:nvPr/>
        </p:nvSpPr>
        <p:spPr>
          <a:xfrm>
            <a:off x="7233911" y="5874141"/>
            <a:ext cx="4831340" cy="858761"/>
          </a:xfrm>
          <a:prstGeom prst="roundRect">
            <a:avLst>
              <a:gd name="adj" fmla="val 562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/>
              <a:t>Formal agreement on the Interface within the CMS tracker region still missing. To be written and agreed still during 2024.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499004FD-507D-3A91-FB7F-2CEEC83C6916}"/>
              </a:ext>
            </a:extLst>
          </p:cNvPr>
          <p:cNvSpPr/>
          <p:nvPr/>
        </p:nvSpPr>
        <p:spPr>
          <a:xfrm rot="16200000">
            <a:off x="4111992" y="2183489"/>
            <a:ext cx="209725" cy="458622"/>
          </a:xfrm>
          <a:prstGeom prst="righ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0D06D5E-9B03-368D-F894-EF3F3747FBDD}"/>
              </a:ext>
            </a:extLst>
          </p:cNvPr>
          <p:cNvSpPr/>
          <p:nvPr/>
        </p:nvSpPr>
        <p:spPr>
          <a:xfrm>
            <a:off x="3386807" y="1817292"/>
            <a:ext cx="1744910" cy="436228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HL-WP12</a:t>
            </a:r>
            <a:endParaRPr lang="en-GB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7A63D86-654F-1A86-DD66-C979705DBA63}"/>
              </a:ext>
            </a:extLst>
          </p:cNvPr>
          <p:cNvSpPr/>
          <p:nvPr/>
        </p:nvSpPr>
        <p:spPr>
          <a:xfrm>
            <a:off x="8803185" y="1749059"/>
            <a:ext cx="2243755" cy="558878"/>
          </a:xfrm>
          <a:prstGeom prst="roundRect">
            <a:avLst/>
          </a:prstGeom>
          <a:solidFill>
            <a:srgbClr val="C00000"/>
          </a:solidFill>
          <a:ln>
            <a:prstDash val="dash"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3.3.1.1 CMS</a:t>
            </a:r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7A0B2E9-C013-A807-E257-3F7A42EBC06F}"/>
              </a:ext>
            </a:extLst>
          </p:cNvPr>
          <p:cNvSpPr/>
          <p:nvPr/>
        </p:nvSpPr>
        <p:spPr>
          <a:xfrm>
            <a:off x="9388073" y="3293653"/>
            <a:ext cx="2243755" cy="558878"/>
          </a:xfrm>
          <a:prstGeom prst="roundRect">
            <a:avLst/>
          </a:prstGeom>
          <a:solidFill>
            <a:srgbClr val="FFC000"/>
          </a:solidFill>
          <a:ln>
            <a:prstDash val="dash"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3.3.1.1 ATS 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0417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C17CBD-47A7-BDA0-E102-D04AF94F5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Beam Vacuum Systems - ATLAS</a:t>
            </a:r>
            <a:br>
              <a:rPr lang="en-US" dirty="0"/>
            </a:br>
            <a:r>
              <a:rPr lang="en-GB" sz="2800" b="0" dirty="0"/>
              <a:t>Deliverables included / excluded within the </a:t>
            </a:r>
            <a:r>
              <a:rPr lang="en-GB" sz="2800" b="0" dirty="0" err="1"/>
              <a:t>HostLab</a:t>
            </a:r>
            <a:r>
              <a:rPr lang="en-GB" sz="2800" b="0" dirty="0"/>
              <a:t> Phase 2</a:t>
            </a:r>
            <a:br>
              <a:rPr lang="en-GB" sz="2800" b="0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F07EC-E22A-C485-7E36-D32BAB7B4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A489E-5032-FE18-6523-AA59FF5A6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1E236-A98A-6C0C-7414-EE2182B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Content Placeholder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8B1A726-4F52-1886-8D5D-4929C6C80F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7" y="1221222"/>
            <a:ext cx="11306175" cy="2762250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3D09F7A-78D0-6CE0-08ED-62C6E1CBFCB0}"/>
              </a:ext>
            </a:extLst>
          </p:cNvPr>
          <p:cNvSpPr/>
          <p:nvPr/>
        </p:nvSpPr>
        <p:spPr>
          <a:xfrm>
            <a:off x="210235" y="3224771"/>
            <a:ext cx="9226290" cy="3057524"/>
          </a:xfrm>
          <a:prstGeom prst="roundRect">
            <a:avLst>
              <a:gd name="adj" fmla="val 562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b="1" dirty="0"/>
              <a:t>Content included within the </a:t>
            </a:r>
            <a:r>
              <a:rPr lang="en-US" b="1" dirty="0" err="1"/>
              <a:t>HostLab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3.4.1 Spare Central chamber</a:t>
            </a:r>
          </a:p>
          <a:p>
            <a:r>
              <a:rPr lang="en-US" i="1" dirty="0"/>
              <a:t>Covers design, procurement and testing of a spare central beryllium chamber.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3.4.2.1 Replacement of the VC1AP by VC1AE chamber</a:t>
            </a:r>
          </a:p>
          <a:p>
            <a:r>
              <a:rPr lang="en-US" i="1" dirty="0"/>
              <a:t>Covers design, procurement, testing and installation of new extension chamber replacing annular ion pump assembly.</a:t>
            </a:r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3.4.2.2 Consolidation of OP vacuum supports</a:t>
            </a:r>
          </a:p>
          <a:p>
            <a:r>
              <a:rPr lang="en-US" i="1" dirty="0"/>
              <a:t>Covers design, procurement, testing and installation of consolidated supports for ALARA interventions.</a:t>
            </a:r>
            <a:endParaRPr lang="en-GB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640D5B5D-2A54-AFC3-A1F8-73C76F7693FF}"/>
              </a:ext>
            </a:extLst>
          </p:cNvPr>
          <p:cNvSpPr/>
          <p:nvPr/>
        </p:nvSpPr>
        <p:spPr>
          <a:xfrm rot="16200000">
            <a:off x="4679680" y="1578031"/>
            <a:ext cx="341291" cy="1926496"/>
          </a:xfrm>
          <a:prstGeom prst="righ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1353087-CEC6-BA86-C790-604E1350CA02}"/>
              </a:ext>
            </a:extLst>
          </p:cNvPr>
          <p:cNvSpPr/>
          <p:nvPr/>
        </p:nvSpPr>
        <p:spPr>
          <a:xfrm>
            <a:off x="9506376" y="3438369"/>
            <a:ext cx="2243755" cy="558878"/>
          </a:xfrm>
          <a:prstGeom prst="roundRect">
            <a:avLst/>
          </a:prstGeom>
          <a:solidFill>
            <a:srgbClr val="FFC000"/>
          </a:solidFill>
          <a:ln>
            <a:prstDash val="dash"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3.4.1 ATS Be</a:t>
            </a:r>
            <a:endParaRPr lang="en-GB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C1277EB-CD56-270A-1E57-35D4B5949A66}"/>
              </a:ext>
            </a:extLst>
          </p:cNvPr>
          <p:cNvSpPr/>
          <p:nvPr/>
        </p:nvSpPr>
        <p:spPr>
          <a:xfrm>
            <a:off x="3887077" y="1857245"/>
            <a:ext cx="1744910" cy="436228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HL-WP12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9834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C17CBD-47A7-BDA0-E102-D04AF94F5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Beam Vacuum Systems - ALICE</a:t>
            </a:r>
            <a:br>
              <a:rPr lang="en-US" dirty="0"/>
            </a:br>
            <a:r>
              <a:rPr lang="en-GB" sz="2800" b="0" dirty="0"/>
              <a:t>Deliverables included / excluded within the </a:t>
            </a:r>
            <a:r>
              <a:rPr lang="en-GB" sz="2800" b="0" dirty="0" err="1"/>
              <a:t>HostLab</a:t>
            </a:r>
            <a:r>
              <a:rPr lang="en-GB" sz="2800" b="0" dirty="0"/>
              <a:t> Phase 2</a:t>
            </a:r>
            <a:br>
              <a:rPr lang="en-GB" sz="2800" b="0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FF07EC-E22A-C485-7E36-D32BAB7B4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A489E-5032-FE18-6523-AA59FF5A6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1E236-A98A-6C0C-7414-EE2182B1E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Content Placeholder 6" descr="A picture containing text, device, screenshot&#10;&#10;Description automatically generated">
            <a:extLst>
              <a:ext uri="{FF2B5EF4-FFF2-40B4-BE49-F238E27FC236}">
                <a16:creationId xmlns:a16="http://schemas.microsoft.com/office/drawing/2014/main" id="{4C76370B-7D38-4DC8-EDF1-F9B36FB9E2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912" y="1439335"/>
            <a:ext cx="11306175" cy="2895600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B883250-237F-B75D-945E-B2CCF6AB2333}"/>
              </a:ext>
            </a:extLst>
          </p:cNvPr>
          <p:cNvSpPr/>
          <p:nvPr/>
        </p:nvSpPr>
        <p:spPr>
          <a:xfrm>
            <a:off x="403199" y="4369173"/>
            <a:ext cx="11345888" cy="2055820"/>
          </a:xfrm>
          <a:prstGeom prst="roundRect">
            <a:avLst>
              <a:gd name="adj" fmla="val 562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Content included within the </a:t>
            </a:r>
            <a:r>
              <a:rPr lang="en-US" b="1" dirty="0" err="1"/>
              <a:t>HostLab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3.5.1 Central chamber</a:t>
            </a:r>
          </a:p>
          <a:p>
            <a:r>
              <a:rPr lang="en-US" i="1" dirty="0"/>
              <a:t>Covers design, procurement and testing of a central beryllium chamber compatible with LS3 ITS.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3.5.1.1 Remote bake-out system for central chamber</a:t>
            </a:r>
          </a:p>
          <a:p>
            <a:r>
              <a:rPr lang="en-US" i="1" dirty="0"/>
              <a:t>Covers design, procurement, testing of removable remotely inserted bake-out oven for new central chamber.</a:t>
            </a:r>
            <a:endParaRPr lang="en-GB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3.5.2 Forward region vacuum layout upgrade</a:t>
            </a:r>
          </a:p>
          <a:p>
            <a:r>
              <a:rPr lang="en-US" i="1" dirty="0"/>
              <a:t>Covers design, procurement, testing and installation of vacuum system upstream of IP2 (</a:t>
            </a:r>
            <a:r>
              <a:rPr lang="en-US" i="1" dirty="0" err="1"/>
              <a:t>FoCal</a:t>
            </a:r>
            <a:r>
              <a:rPr lang="en-US" i="1" dirty="0"/>
              <a:t> zone).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58BEA40-B519-CF60-3F65-16BC143B5FB8}"/>
              </a:ext>
            </a:extLst>
          </p:cNvPr>
          <p:cNvSpPr/>
          <p:nvPr/>
        </p:nvSpPr>
        <p:spPr>
          <a:xfrm>
            <a:off x="6883058" y="3333558"/>
            <a:ext cx="4866029" cy="918998"/>
          </a:xfrm>
          <a:prstGeom prst="roundRect">
            <a:avLst>
              <a:gd name="adj" fmla="val 19971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i="1" dirty="0"/>
              <a:t>Support for ALICE3 IRIS project</a:t>
            </a:r>
          </a:p>
          <a:p>
            <a:pPr algn="ctr"/>
            <a:r>
              <a:rPr lang="en-US" i="1" dirty="0"/>
              <a:t>is still not included within the </a:t>
            </a:r>
            <a:r>
              <a:rPr lang="en-US" i="1" dirty="0" err="1"/>
              <a:t>HostLab</a:t>
            </a:r>
            <a:endParaRPr lang="en-US" i="1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18F1DF8-EEAF-22DC-61C2-158ACB56F063}"/>
              </a:ext>
            </a:extLst>
          </p:cNvPr>
          <p:cNvSpPr/>
          <p:nvPr/>
        </p:nvSpPr>
        <p:spPr>
          <a:xfrm>
            <a:off x="4461846" y="1379318"/>
            <a:ext cx="2243755" cy="558878"/>
          </a:xfrm>
          <a:prstGeom prst="roundRect">
            <a:avLst/>
          </a:prstGeom>
          <a:solidFill>
            <a:srgbClr val="FFC000"/>
          </a:solidFill>
          <a:ln>
            <a:prstDash val="dash"/>
          </a:ln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3.5.1 ATS 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831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0A0545-4EF2-3408-A0B7-793BB1BA3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7835"/>
            <a:ext cx="11376024" cy="5142940"/>
          </a:xfrm>
        </p:spPr>
        <p:txBody>
          <a:bodyPr anchor="ctr"/>
          <a:lstStyle/>
          <a:p>
            <a:pPr marL="0" indent="0" algn="just">
              <a:buNone/>
            </a:pPr>
            <a:endParaRPr lang="en-GB" sz="1800" b="0" dirty="0"/>
          </a:p>
          <a:p>
            <a:pPr marL="0" indent="0" algn="just">
              <a:buNone/>
            </a:pPr>
            <a:endParaRPr lang="en-GB" sz="1800" b="0" dirty="0"/>
          </a:p>
          <a:p>
            <a:pPr marL="0" indent="0" algn="just">
              <a:buNone/>
            </a:pPr>
            <a:endParaRPr lang="en-GB" sz="1800" b="0" dirty="0"/>
          </a:p>
          <a:p>
            <a:pPr marL="0" indent="0" algn="just">
              <a:buNone/>
            </a:pPr>
            <a:endParaRPr lang="en-GB" sz="1800" b="0" dirty="0"/>
          </a:p>
          <a:p>
            <a:pPr marL="0" indent="0" algn="just">
              <a:buNone/>
            </a:pPr>
            <a:r>
              <a:rPr lang="en-GB" sz="1800" b="0" dirty="0"/>
              <a:t>The LHC experimental beam vacuum system is considered an LHC beam vacuum sector (operating at room temperature or detector temperature) traversing the experimental cavern. </a:t>
            </a:r>
            <a:endParaRPr lang="en-GB" dirty="0"/>
          </a:p>
          <a:p>
            <a:pPr marL="0" indent="0" algn="just">
              <a:buNone/>
            </a:pPr>
            <a:r>
              <a:rPr lang="en-GB" sz="2000" dirty="0"/>
              <a:t>Its equipment contributes directly to detector physics performance or is, by its function, indispensable for the operations and maintenance of the experimental beam vacuum system.</a:t>
            </a:r>
          </a:p>
          <a:p>
            <a:pPr marL="0" indent="0" algn="just">
              <a:buNone/>
            </a:pPr>
            <a:endParaRPr lang="en-GB" sz="2000" dirty="0"/>
          </a:p>
          <a:p>
            <a:pPr marL="0" indent="0" algn="just">
              <a:buNone/>
            </a:pPr>
            <a:r>
              <a:rPr lang="en-GB" sz="2000" b="0" dirty="0"/>
              <a:t>TE-VSC is responsible for upgrade, consolidation, maintenance and operations of experimental beam vacuum systems. This includes vacuum chambers, instrumentation, supporting structures, controls and bake-out services, Gas injection system etc.</a:t>
            </a:r>
            <a:endParaRPr lang="en-GB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7440ED5-1586-674E-D15C-EE5904289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16901"/>
          </a:xfrm>
        </p:spPr>
        <p:txBody>
          <a:bodyPr/>
          <a:lstStyle/>
          <a:p>
            <a:pPr algn="ctr"/>
            <a:r>
              <a:rPr lang="en-US" dirty="0"/>
              <a:t>General information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12FEBAF-DF14-A407-81F8-51E75BC002F9}"/>
              </a:ext>
            </a:extLst>
          </p:cNvPr>
          <p:cNvSpPr/>
          <p:nvPr/>
        </p:nvSpPr>
        <p:spPr>
          <a:xfrm>
            <a:off x="1739946" y="1601694"/>
            <a:ext cx="8712108" cy="860612"/>
          </a:xfrm>
          <a:prstGeom prst="round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800" b="0" dirty="0">
                <a:solidFill>
                  <a:sysClr val="windowText" lastClr="000000"/>
                </a:solidFill>
              </a:rPr>
              <a:t>LHC experimental beam vacuum systems installed around IP1</a:t>
            </a:r>
            <a:r>
              <a:rPr lang="en-GB" dirty="0">
                <a:solidFill>
                  <a:sysClr val="windowText" lastClr="000000"/>
                </a:solidFill>
              </a:rPr>
              <a:t>,</a:t>
            </a:r>
            <a:r>
              <a:rPr lang="en-GB" sz="1800" b="0" dirty="0">
                <a:solidFill>
                  <a:sysClr val="windowText" lastClr="000000"/>
                </a:solidFill>
              </a:rPr>
              <a:t> IP2, IP5 </a:t>
            </a:r>
            <a:r>
              <a:rPr lang="en-GB" dirty="0">
                <a:solidFill>
                  <a:sysClr val="windowText" lastClr="000000"/>
                </a:solidFill>
              </a:rPr>
              <a:t>and IP8 </a:t>
            </a:r>
            <a:r>
              <a:rPr lang="en-GB" sz="1800" b="0" dirty="0">
                <a:solidFill>
                  <a:sysClr val="windowText" lastClr="000000"/>
                </a:solidFill>
              </a:rPr>
              <a:t>are part of the LHC beam vacuum system managed by TE-VSC</a:t>
            </a:r>
          </a:p>
        </p:txBody>
      </p:sp>
    </p:spTree>
    <p:extLst>
      <p:ext uri="{BB962C8B-B14F-4D97-AF65-F5344CB8AC3E}">
        <p14:creationId xmlns:p14="http://schemas.microsoft.com/office/powerpoint/2010/main" val="2964728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E721D-3161-F9E0-C662-202A7BC3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D10706-6003-E57D-192B-286561694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D6F7BB-DC95-99AD-9B91-2DE91D6AE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480D36-4BDC-4DDF-C990-92D9F947E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764" y="67882"/>
            <a:ext cx="9826471" cy="6245412"/>
          </a:xfrm>
          <a:prstGeom prst="rect">
            <a:avLst/>
          </a:prstGeom>
        </p:spPr>
      </p:pic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D7A961CB-8164-E514-4198-C3694D2D8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804894" cy="950076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00C30EB-56ED-4BA1-93B3-D2054EB51043}"/>
              </a:ext>
            </a:extLst>
          </p:cNvPr>
          <p:cNvSpPr/>
          <p:nvPr/>
        </p:nvSpPr>
        <p:spPr>
          <a:xfrm>
            <a:off x="193245" y="1374587"/>
            <a:ext cx="891484" cy="442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3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93A9D7E-963E-B37F-F1F7-FEB9BEA252D5}"/>
              </a:ext>
            </a:extLst>
          </p:cNvPr>
          <p:cNvSpPr/>
          <p:nvPr/>
        </p:nvSpPr>
        <p:spPr>
          <a:xfrm>
            <a:off x="193245" y="4288117"/>
            <a:ext cx="891484" cy="442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4</a:t>
            </a:r>
          </a:p>
        </p:txBody>
      </p:sp>
    </p:spTree>
    <p:extLst>
      <p:ext uri="{BB962C8B-B14F-4D97-AF65-F5344CB8AC3E}">
        <p14:creationId xmlns:p14="http://schemas.microsoft.com/office/powerpoint/2010/main" val="111628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363DD6-A265-6CA5-63C1-5B2E574890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B7E12-C3A8-E02E-C728-57FD1C3A2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8470EC-7741-08B2-05C0-A143D79CB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6E791-90E8-D2A2-BD4D-D96E8E147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35B492-880A-67EE-041E-B3F5ACCED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176" y="0"/>
            <a:ext cx="9741648" cy="6310964"/>
          </a:xfrm>
          <a:prstGeom prst="rect">
            <a:avLst/>
          </a:prstGeom>
        </p:spPr>
      </p:pic>
      <p:pic>
        <p:nvPicPr>
          <p:cNvPr id="12" name="Picture 11" descr="Diagram, schematic&#10;&#10;Description automatically generated">
            <a:extLst>
              <a:ext uri="{FF2B5EF4-FFF2-40B4-BE49-F238E27FC236}">
                <a16:creationId xmlns:a16="http://schemas.microsoft.com/office/drawing/2014/main" id="{27318D31-7EEA-445D-9065-DCD29A552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81" y="67882"/>
            <a:ext cx="1112613" cy="1112613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00E2034-E03D-90D5-C0FF-7B41AF946631}"/>
              </a:ext>
            </a:extLst>
          </p:cNvPr>
          <p:cNvSpPr/>
          <p:nvPr/>
        </p:nvSpPr>
        <p:spPr>
          <a:xfrm>
            <a:off x="193245" y="1374587"/>
            <a:ext cx="891484" cy="442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3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FD10E343-2202-7857-E108-03BF61C0C3DC}"/>
              </a:ext>
            </a:extLst>
          </p:cNvPr>
          <p:cNvSpPr/>
          <p:nvPr/>
        </p:nvSpPr>
        <p:spPr>
          <a:xfrm>
            <a:off x="193245" y="4288117"/>
            <a:ext cx="891484" cy="442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4</a:t>
            </a:r>
          </a:p>
        </p:txBody>
      </p:sp>
    </p:spTree>
    <p:extLst>
      <p:ext uri="{BB962C8B-B14F-4D97-AF65-F5344CB8AC3E}">
        <p14:creationId xmlns:p14="http://schemas.microsoft.com/office/powerpoint/2010/main" val="454633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B5DB53-EEB8-18E6-0683-3060EF934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D25AA-B58A-6B18-65EB-04F1561B2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503DE3-2505-08D2-DCEA-36D91E2D8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C8F57-FCBC-247A-0BBE-4AB1425DD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A25CEB-3B75-ED48-CF97-7234A7D14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1638" y="0"/>
            <a:ext cx="9148724" cy="6303002"/>
          </a:xfrm>
          <a:prstGeom prst="rect">
            <a:avLst/>
          </a:prstGeom>
        </p:spPr>
      </p:pic>
      <p:pic>
        <p:nvPicPr>
          <p:cNvPr id="7" name="Picture 6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4046D6CE-B785-11B0-D0A4-7EEF96D97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364" y="150408"/>
            <a:ext cx="853090" cy="1153515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A4770C7-260B-98F9-DCE3-666D8C0D2F38}"/>
              </a:ext>
            </a:extLst>
          </p:cNvPr>
          <p:cNvSpPr/>
          <p:nvPr/>
        </p:nvSpPr>
        <p:spPr>
          <a:xfrm>
            <a:off x="253868" y="1534602"/>
            <a:ext cx="891484" cy="442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3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D62053E-DBB4-F7E0-E061-3092AC532DC6}"/>
              </a:ext>
            </a:extLst>
          </p:cNvPr>
          <p:cNvSpPr/>
          <p:nvPr/>
        </p:nvSpPr>
        <p:spPr>
          <a:xfrm>
            <a:off x="253868" y="4448132"/>
            <a:ext cx="891484" cy="442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4</a:t>
            </a:r>
          </a:p>
        </p:txBody>
      </p:sp>
    </p:spTree>
    <p:extLst>
      <p:ext uri="{BB962C8B-B14F-4D97-AF65-F5344CB8AC3E}">
        <p14:creationId xmlns:p14="http://schemas.microsoft.com/office/powerpoint/2010/main" val="4222020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4C2987-B4A3-984B-ECE8-13360F55B8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9F3725-1A47-7A9C-3A3F-E50B8BE9C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711F52-C890-DB1F-9CF8-4A37670D8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395387-79CF-4D4D-00FF-8CD1E1D49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6BF656-6D22-BBCD-A94E-AA6AB521FB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05554"/>
            <a:ext cx="12192000" cy="3846891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CD892AE5-4A56-B6EA-B0CA-4ED5A4794F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81" y="146728"/>
            <a:ext cx="1731801" cy="1155270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C814B03-1AFF-6353-8E9C-9331693F8042}"/>
              </a:ext>
            </a:extLst>
          </p:cNvPr>
          <p:cNvSpPr/>
          <p:nvPr/>
        </p:nvSpPr>
        <p:spPr>
          <a:xfrm>
            <a:off x="126881" y="1396012"/>
            <a:ext cx="2089767" cy="442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Run 3 &amp; Run 4</a:t>
            </a:r>
          </a:p>
        </p:txBody>
      </p:sp>
    </p:spTree>
    <p:extLst>
      <p:ext uri="{BB962C8B-B14F-4D97-AF65-F5344CB8AC3E}">
        <p14:creationId xmlns:p14="http://schemas.microsoft.com/office/powerpoint/2010/main" val="24752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BEBC31-03AB-F944-16AA-224B617E3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0918"/>
            <a:ext cx="11376024" cy="4909857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Evolution of the layout from Run 3 to Run 4 involves of several stakeholders and interfaces:</a:t>
            </a:r>
          </a:p>
          <a:p>
            <a:pPr lvl="1"/>
            <a:r>
              <a:rPr lang="en-GB" b="0" dirty="0"/>
              <a:t>Experiments (via </a:t>
            </a:r>
            <a:r>
              <a:rPr lang="en-GB" b="0" dirty="0" err="1"/>
              <a:t>HostLab</a:t>
            </a:r>
            <a:r>
              <a:rPr lang="en-GB" b="0" dirty="0"/>
              <a:t> project) with contribution from TE-VSC. </a:t>
            </a:r>
          </a:p>
          <a:p>
            <a:pPr lvl="1"/>
            <a:r>
              <a:rPr lang="en-GB" b="0" dirty="0"/>
              <a:t>HL-LHC project (ATLAS &amp; CMS - VAX, TAXS, GIS, Forward region changes).</a:t>
            </a:r>
          </a:p>
          <a:p>
            <a:pPr lvl="1"/>
            <a:r>
              <a:rPr lang="en-GB" b="0" dirty="0"/>
              <a:t>ATS Beryllium facility project (production of ATLAS, ALICE and CMS central chambers).</a:t>
            </a:r>
            <a:endParaRPr lang="en-US" b="0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B42C773-E0BF-C666-4B78-E5B819099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Mutual interfaces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E520D3-41D6-EF4B-FDB1-7334D27D2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024BC6-E216-0721-7653-00EEED5C0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855E8C-DA28-00AD-D2E9-36B5FFD8F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242315-552A-DB98-DC02-9678BF807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764" y="3092519"/>
            <a:ext cx="8008471" cy="2716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0F7EB2-6B45-991A-E912-A0C11D718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261" y="3618798"/>
            <a:ext cx="5866740" cy="21518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836E3D-7CED-F8EB-8D55-178FAE796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9754" y="3517064"/>
            <a:ext cx="5866740" cy="2253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5165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3B5AAF-F8FB-3078-0988-E6D84DF65B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VAX assembly relocation and consequential modification of GIS lines routing</a:t>
            </a:r>
          </a:p>
          <a:p>
            <a:pPr lvl="1"/>
            <a:r>
              <a:rPr lang="en-GB" dirty="0"/>
              <a:t>HL-LHC TDR Chapter 8 (§ 8.2.1.1); Chapter 12 (§12.5.1).</a:t>
            </a:r>
          </a:p>
          <a:p>
            <a:r>
              <a:rPr lang="en-GB" dirty="0"/>
              <a:t>Modification of vacuum chambers for the forward region </a:t>
            </a:r>
          </a:p>
          <a:p>
            <a:pPr lvl="1"/>
            <a:r>
              <a:rPr lang="en-GB" dirty="0"/>
              <a:t>HL-LHC ECR - WP1, WP8, W12 - Vacuum chambers for the forward region of ATLAS and CMS, EDMS 2938377.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FFDA7-A9EE-663A-191C-16E0F20CE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upgrade baseline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8A83AC-FFFF-BB5A-07DB-57C7EE2C3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2714B-C010-BEE4-9BE2-7C53F1422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CE9EC-E5F1-5D09-3A02-A022B910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1C439A3-0C8F-8029-5B87-2213949F86EC}"/>
              </a:ext>
            </a:extLst>
          </p:cNvPr>
          <p:cNvSpPr/>
          <p:nvPr/>
        </p:nvSpPr>
        <p:spPr>
          <a:xfrm>
            <a:off x="1202627" y="4284989"/>
            <a:ext cx="9786746" cy="77694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ECRs describing evolution of experimental beam vacuum layouts between Run 3 and Run 4 are both requests but also references to the HL-LHC baseline. 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912824B-90D5-D4BB-9DBB-56677DFFDF00}"/>
              </a:ext>
            </a:extLst>
          </p:cNvPr>
          <p:cNvSpPr/>
          <p:nvPr/>
        </p:nvSpPr>
        <p:spPr>
          <a:xfrm>
            <a:off x="4518212" y="3717365"/>
            <a:ext cx="3155576" cy="56762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For ATLAS &amp; CMS</a:t>
            </a:r>
          </a:p>
        </p:txBody>
      </p:sp>
    </p:spTree>
    <p:extLst>
      <p:ext uri="{BB962C8B-B14F-4D97-AF65-F5344CB8AC3E}">
        <p14:creationId xmlns:p14="http://schemas.microsoft.com/office/powerpoint/2010/main" val="3014172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559</TotalTime>
  <Words>669</Words>
  <Application>Microsoft Office PowerPoint</Application>
  <PresentationFormat>Widescreen</PresentationFormat>
  <Paragraphs>92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LHC experimental beam vacuum systems Run 4 layout configurations</vt:lpstr>
      <vt:lpstr>General information</vt:lpstr>
      <vt:lpstr>PowerPoint Presentation</vt:lpstr>
      <vt:lpstr>PowerPoint Presentation</vt:lpstr>
      <vt:lpstr>PowerPoint Presentation</vt:lpstr>
      <vt:lpstr>PowerPoint Presentation</vt:lpstr>
      <vt:lpstr>Mutual interfaces</vt:lpstr>
      <vt:lpstr>HL-LHC upgrade baseline</vt:lpstr>
      <vt:lpstr>PowerPoint Presentation</vt:lpstr>
      <vt:lpstr>Experimental Beam Vacuum Systems - CMS Deliverables included / excluded within the HostLab Phase 2  </vt:lpstr>
      <vt:lpstr>Experimental Beam Vacuum Systems - ATLAS Deliverables included / excluded within the HostLab Phase 2  </vt:lpstr>
      <vt:lpstr>Experimental Beam Vacuum Systems - ALICE Deliverables included / excluded within the HostLab Phase 2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Josef Sestak</dc:creator>
  <cp:lastModifiedBy>Josef Sestak</cp:lastModifiedBy>
  <cp:revision>54</cp:revision>
  <dcterms:created xsi:type="dcterms:W3CDTF">2025-04-28T11:54:29Z</dcterms:created>
  <dcterms:modified xsi:type="dcterms:W3CDTF">2025-05-09T12:26:22Z</dcterms:modified>
</cp:coreProperties>
</file>