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96" r:id="rId2"/>
    <p:sldId id="297" r:id="rId3"/>
    <p:sldId id="298" r:id="rId4"/>
    <p:sldId id="300" r:id="rId5"/>
    <p:sldId id="301" r:id="rId6"/>
    <p:sldId id="303" r:id="rId7"/>
    <p:sldId id="302" r:id="rId8"/>
    <p:sldId id="304" r:id="rId9"/>
    <p:sldId id="1172" r:id="rId10"/>
    <p:sldId id="1186" r:id="rId11"/>
    <p:sldId id="1173" r:id="rId12"/>
    <p:sldId id="1174" r:id="rId13"/>
    <p:sldId id="305" r:id="rId14"/>
    <p:sldId id="1182" r:id="rId15"/>
    <p:sldId id="1184" r:id="rId16"/>
    <p:sldId id="319" r:id="rId17"/>
    <p:sldId id="370" r:id="rId18"/>
    <p:sldId id="371" r:id="rId19"/>
    <p:sldId id="372" r:id="rId20"/>
    <p:sldId id="1185" r:id="rId21"/>
    <p:sldId id="28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86"/>
  </p:normalViewPr>
  <p:slideViewPr>
    <p:cSldViewPr snapToGrid="0" snapToObjects="1">
      <p:cViewPr varScale="1">
        <p:scale>
          <a:sx n="160" d="100"/>
          <a:sy n="160" d="100"/>
        </p:scale>
        <p:origin x="264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DD98024-6288-C3D7-CA12-9C6BC69D4A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November 2024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5CA437C-D256-5495-EA87-DE33C5676E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50" b="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DE4DBD62-05DE-4641-8224-08E97161B8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2389" y="6421380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From Imagination to Reality, TE department plenary meeting by Jose Miguel Jimenez</a:t>
            </a:r>
          </a:p>
        </p:txBody>
      </p:sp>
    </p:spTree>
    <p:extLst>
      <p:ext uri="{BB962C8B-B14F-4D97-AF65-F5344CB8AC3E}">
        <p14:creationId xmlns:p14="http://schemas.microsoft.com/office/powerpoint/2010/main" val="32800627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26098"/>
            <a:ext cx="2292872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C9FC52E-F1E6-421F-B831-1CFFB1E1E989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author(s)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582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9 May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  <p:sldLayoutId id="2147483676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2.jp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0" dirty="0"/>
              <a:t>LHC experimental beam vacuum systems</a:t>
            </a:r>
            <a:br>
              <a:rPr lang="en-US" sz="4400" b="0" dirty="0"/>
            </a:br>
            <a:r>
              <a:rPr lang="en-US" sz="4400" dirty="0"/>
              <a:t>ATLAS IP1 layout configuration for Run 4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Josef Sestak, Tomas Raska</a:t>
            </a:r>
            <a:r>
              <a:rPr lang="en-GB"/>
              <a:t>, Alessio Galloro </a:t>
            </a:r>
            <a:r>
              <a:rPr lang="en-GB" dirty="0"/>
              <a:t>on behalf of TE-VSC</a:t>
            </a:r>
          </a:p>
          <a:p>
            <a:r>
              <a:rPr lang="en-GB" b="0" dirty="0"/>
              <a:t>9</a:t>
            </a:r>
            <a:r>
              <a:rPr lang="en-GB" b="0" baseline="30000" dirty="0"/>
              <a:t>th</a:t>
            </a:r>
            <a:r>
              <a:rPr lang="en-GB" b="0" dirty="0"/>
              <a:t> of May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447B03-ADD9-F824-F0B6-A0FA5A6BE0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6B49F-1263-22A1-91BB-A3E24FF9D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Forward region evolution (VA1J assembly)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5E0C73-515B-C721-2572-87FAD015381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/>
              <a:t>28</a:t>
            </a:r>
            <a:r>
              <a:rPr lang="en-US" baseline="30000"/>
              <a:t>th</a:t>
            </a:r>
            <a:r>
              <a:rPr lang="en-US"/>
              <a:t> November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EF9A88-5480-4F09-7035-5531477528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736032-8B1F-2C92-B2FD-04A6F9FED9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From Imagination to Reality, TE department plenary meeting by Jose Miguel Jimenez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D4C705-DD6F-5B1A-DAFC-CB3008061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532" y="1177365"/>
            <a:ext cx="9728936" cy="4972753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C355C0E-05A2-0C50-38E6-8B6A0D40DBDE}"/>
              </a:ext>
            </a:extLst>
          </p:cNvPr>
          <p:cNvSpPr/>
          <p:nvPr/>
        </p:nvSpPr>
        <p:spPr>
          <a:xfrm>
            <a:off x="3139432" y="3953434"/>
            <a:ext cx="2213299" cy="65774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Precise fast - alignment support assembly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CFA0168-9B91-AA81-C58F-2855A45220E1}"/>
              </a:ext>
            </a:extLst>
          </p:cNvPr>
          <p:cNvSpPr/>
          <p:nvPr/>
        </p:nvSpPr>
        <p:spPr>
          <a:xfrm>
            <a:off x="8894247" y="5474445"/>
            <a:ext cx="2213299" cy="65774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Precise fast - alignment support assembly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2CCCF49-1D75-90BA-0310-7843DFC157E1}"/>
              </a:ext>
            </a:extLst>
          </p:cNvPr>
          <p:cNvCxnSpPr>
            <a:cxnSpLocks/>
          </p:cNvCxnSpPr>
          <p:nvPr/>
        </p:nvCxnSpPr>
        <p:spPr>
          <a:xfrm flipV="1">
            <a:off x="10000896" y="4965054"/>
            <a:ext cx="123245" cy="479459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F54A245-0C9F-56AA-951F-33CDC32EBBD5}"/>
              </a:ext>
            </a:extLst>
          </p:cNvPr>
          <p:cNvCxnSpPr>
            <a:cxnSpLocks/>
          </p:cNvCxnSpPr>
          <p:nvPr/>
        </p:nvCxnSpPr>
        <p:spPr>
          <a:xfrm flipV="1">
            <a:off x="4607132" y="3496235"/>
            <a:ext cx="843409" cy="434122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097C9F2-8B4A-42B0-FC39-4B06BDAC8919}"/>
              </a:ext>
            </a:extLst>
          </p:cNvPr>
          <p:cNvSpPr/>
          <p:nvPr/>
        </p:nvSpPr>
        <p:spPr>
          <a:xfrm>
            <a:off x="799196" y="3465855"/>
            <a:ext cx="1776664" cy="65774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VAX box support anchored on VJ interface plate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2DDE7CD-7FC8-E9D1-C364-1BC2C5A0DC1B}"/>
              </a:ext>
            </a:extLst>
          </p:cNvPr>
          <p:cNvCxnSpPr>
            <a:cxnSpLocks/>
          </p:cNvCxnSpPr>
          <p:nvPr/>
        </p:nvCxnSpPr>
        <p:spPr>
          <a:xfrm flipV="1">
            <a:off x="1795203" y="2985133"/>
            <a:ext cx="439997" cy="42831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4268C0D-2198-AC14-4E69-FB04B8C56B46}"/>
              </a:ext>
            </a:extLst>
          </p:cNvPr>
          <p:cNvSpPr/>
          <p:nvPr/>
        </p:nvSpPr>
        <p:spPr>
          <a:xfrm>
            <a:off x="610937" y="952117"/>
            <a:ext cx="1776664" cy="65774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HL-VAX module 2 &amp; module 3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4DFA342-AC84-E042-3290-8C31CA1CE450}"/>
              </a:ext>
            </a:extLst>
          </p:cNvPr>
          <p:cNvCxnSpPr>
            <a:cxnSpLocks/>
          </p:cNvCxnSpPr>
          <p:nvPr/>
        </p:nvCxnSpPr>
        <p:spPr>
          <a:xfrm>
            <a:off x="1882588" y="1616348"/>
            <a:ext cx="1313867" cy="928247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3542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9BBC57-DD72-0584-7AB6-7D98E74E4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65187"/>
            <a:ext cx="11376024" cy="3229741"/>
          </a:xfrm>
        </p:spPr>
        <p:txBody>
          <a:bodyPr/>
          <a:lstStyle/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GB" sz="1600" dirty="0"/>
              <a:t>Tube Ø80 mm - Aluminium 2219-T6 || NEG coated;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GB" sz="1600" dirty="0"/>
              <a:t>Wall thickness modified – </a:t>
            </a:r>
            <a:r>
              <a:rPr lang="en-GB" sz="1600" b="1" dirty="0"/>
              <a:t>1.1 mm;</a:t>
            </a:r>
          </a:p>
          <a:p>
            <a:pPr lvl="2">
              <a:spcBef>
                <a:spcPts val="0"/>
              </a:spcBef>
              <a:spcAft>
                <a:spcPts val="200"/>
              </a:spcAft>
            </a:pPr>
            <a:r>
              <a:rPr lang="en-GB" sz="1600" dirty="0"/>
              <a:t>Critical absolute external pressure</a:t>
            </a:r>
          </a:p>
          <a:p>
            <a:pPr lvl="3">
              <a:spcBef>
                <a:spcPts val="0"/>
              </a:spcBef>
              <a:spcAft>
                <a:spcPts val="200"/>
              </a:spcAft>
            </a:pPr>
            <a:r>
              <a:rPr lang="en-GB" sz="1400" dirty="0"/>
              <a:t>Linear analysis: </a:t>
            </a:r>
            <a:r>
              <a:rPr lang="en-GB" sz="1400" b="1" dirty="0"/>
              <a:t>3.2 bar</a:t>
            </a:r>
          </a:p>
          <a:p>
            <a:pPr lvl="3">
              <a:spcBef>
                <a:spcPts val="0"/>
              </a:spcBef>
              <a:spcAft>
                <a:spcPts val="200"/>
              </a:spcAft>
            </a:pPr>
            <a:r>
              <a:rPr lang="en-GB" sz="1400" dirty="0"/>
              <a:t>Non-linear analysis: </a:t>
            </a:r>
            <a:r>
              <a:rPr lang="en-GB" sz="1400" b="1" dirty="0"/>
              <a:t>4.0 bar</a:t>
            </a:r>
            <a:endParaRPr lang="en-GB" b="1" dirty="0"/>
          </a:p>
          <a:p>
            <a:pPr lvl="2">
              <a:spcBef>
                <a:spcPts val="0"/>
              </a:spcBef>
              <a:spcAft>
                <a:spcPts val="200"/>
              </a:spcAft>
            </a:pPr>
            <a:r>
              <a:rPr lang="en-GB" sz="1600" dirty="0"/>
              <a:t>Critical absolute external pressure considering</a:t>
            </a:r>
            <a:br>
              <a:rPr lang="en-GB" sz="1600" dirty="0"/>
            </a:br>
            <a:r>
              <a:rPr lang="en-GB" sz="1600" dirty="0"/>
              <a:t>reduced material properties during bake-out</a:t>
            </a:r>
          </a:p>
          <a:p>
            <a:pPr lvl="3">
              <a:spcBef>
                <a:spcPts val="0"/>
              </a:spcBef>
              <a:spcAft>
                <a:spcPts val="200"/>
              </a:spcAft>
            </a:pPr>
            <a:r>
              <a:rPr lang="en-GB" sz="1400" dirty="0"/>
              <a:t>Linear analysis: </a:t>
            </a:r>
            <a:r>
              <a:rPr lang="en-GB" sz="1400" b="1" dirty="0"/>
              <a:t>2.8 bar</a:t>
            </a:r>
          </a:p>
          <a:p>
            <a:pPr lvl="3">
              <a:spcBef>
                <a:spcPts val="0"/>
              </a:spcBef>
              <a:spcAft>
                <a:spcPts val="200"/>
              </a:spcAft>
            </a:pPr>
            <a:r>
              <a:rPr lang="en-GB" sz="1400" dirty="0"/>
              <a:t>Non-linear analysis: </a:t>
            </a:r>
            <a:r>
              <a:rPr lang="en-GB" sz="1400" b="1" dirty="0"/>
              <a:t>3.2 bar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E6FC60-2C27-A509-B26A-5CF88808C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14577"/>
          </a:xfrm>
        </p:spPr>
        <p:txBody>
          <a:bodyPr/>
          <a:lstStyle/>
          <a:p>
            <a:r>
              <a:rPr lang="en-GB" dirty="0"/>
              <a:t>VC1JE chamber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D6C7-1D89-2F3D-454B-0A3749520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15DA0-EFCF-6C21-D606-C2FE40E33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598FBE3-1287-6046-61D9-B608DFA59D29}"/>
              </a:ext>
            </a:extLst>
          </p:cNvPr>
          <p:cNvSpPr/>
          <p:nvPr/>
        </p:nvSpPr>
        <p:spPr>
          <a:xfrm>
            <a:off x="7736887" y="775380"/>
            <a:ext cx="4183167" cy="104433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Existing EN AW-5083 bellow design will be used </a:t>
            </a:r>
            <a:r>
              <a:rPr lang="en-US" dirty="0"/>
              <a:t>(all VJ bellows)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A8794EE-EFE7-0C35-333D-C78FE9B89F34}"/>
              </a:ext>
            </a:extLst>
          </p:cNvPr>
          <p:cNvGrpSpPr/>
          <p:nvPr/>
        </p:nvGrpSpPr>
        <p:grpSpPr>
          <a:xfrm>
            <a:off x="407988" y="2199609"/>
            <a:ext cx="11449117" cy="2458782"/>
            <a:chOff x="271944" y="2965537"/>
            <a:chExt cx="11449117" cy="245878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305302D-FAE9-8817-C6F5-72ACA8178405}"/>
                </a:ext>
              </a:extLst>
            </p:cNvPr>
            <p:cNvSpPr txBox="1"/>
            <p:nvPr/>
          </p:nvSpPr>
          <p:spPr>
            <a:xfrm>
              <a:off x="5327221" y="4992933"/>
              <a:ext cx="118102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rgbClr val="303030"/>
                  </a:solidFill>
                </a:rPr>
                <a:t>~ 3100 mm</a:t>
              </a: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E39F4A1-9612-EF85-13E9-7BCDBD126823}"/>
                </a:ext>
              </a:extLst>
            </p:cNvPr>
            <p:cNvGrpSpPr/>
            <p:nvPr/>
          </p:nvGrpSpPr>
          <p:grpSpPr>
            <a:xfrm>
              <a:off x="271944" y="2965537"/>
              <a:ext cx="11449117" cy="2458782"/>
              <a:chOff x="271944" y="2965537"/>
              <a:chExt cx="11449117" cy="2458782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CCC0CEFB-8985-2F86-A742-BE530F635ADB}"/>
                  </a:ext>
                </a:extLst>
              </p:cNvPr>
              <p:cNvGrpSpPr/>
              <p:nvPr/>
            </p:nvGrpSpPr>
            <p:grpSpPr>
              <a:xfrm>
                <a:off x="271944" y="2965537"/>
                <a:ext cx="11449117" cy="2458782"/>
                <a:chOff x="407987" y="3792761"/>
                <a:chExt cx="11449117" cy="2458782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4F21E743-2347-3180-03DB-B39FB0C35D7B}"/>
                    </a:ext>
                  </a:extLst>
                </p:cNvPr>
                <p:cNvGrpSpPr/>
                <p:nvPr/>
              </p:nvGrpSpPr>
              <p:grpSpPr>
                <a:xfrm>
                  <a:off x="407987" y="4943627"/>
                  <a:ext cx="11449117" cy="1307916"/>
                  <a:chOff x="407987" y="4943627"/>
                  <a:chExt cx="11449117" cy="1307916"/>
                </a:xfrm>
              </p:grpSpPr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6A406149-A067-8600-82F5-6C4D6662EF83}"/>
                      </a:ext>
                    </a:extLst>
                  </p:cNvPr>
                  <p:cNvGrpSpPr/>
                  <p:nvPr/>
                </p:nvGrpSpPr>
                <p:grpSpPr>
                  <a:xfrm>
                    <a:off x="407987" y="4943627"/>
                    <a:ext cx="11449117" cy="1307916"/>
                    <a:chOff x="407987" y="4943627"/>
                    <a:chExt cx="11449117" cy="1307916"/>
                  </a:xfrm>
                </p:grpSpPr>
                <p:grpSp>
                  <p:nvGrpSpPr>
                    <p:cNvPr id="12" name="Group 11">
                      <a:extLst>
                        <a:ext uri="{FF2B5EF4-FFF2-40B4-BE49-F238E27FC236}">
                          <a16:creationId xmlns:a16="http://schemas.microsoft.com/office/drawing/2014/main" id="{805C05BA-732A-C795-AE38-7CF9F6B2ACD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7987" y="4943627"/>
                      <a:ext cx="11449117" cy="949185"/>
                      <a:chOff x="407988" y="5099900"/>
                      <a:chExt cx="11449117" cy="949185"/>
                    </a:xfrm>
                  </p:grpSpPr>
                  <p:pic>
                    <p:nvPicPr>
                      <p:cNvPr id="8" name="Picture 7">
                        <a:extLst>
                          <a:ext uri="{FF2B5EF4-FFF2-40B4-BE49-F238E27FC236}">
                            <a16:creationId xmlns:a16="http://schemas.microsoft.com/office/drawing/2014/main" id="{2D36829B-53DA-CE12-2F12-B3CDCE34D02D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rcRect/>
                      <a:stretch/>
                    </p:blipFill>
                    <p:spPr>
                      <a:xfrm>
                        <a:off x="407988" y="5195564"/>
                        <a:ext cx="11449117" cy="673017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10" name="Rectangle 9">
                        <a:extLst>
                          <a:ext uri="{FF2B5EF4-FFF2-40B4-BE49-F238E27FC236}">
                            <a16:creationId xmlns:a16="http://schemas.microsoft.com/office/drawing/2014/main" id="{1504578F-DACB-4B8D-5AAE-15C9782D934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260562" y="5099900"/>
                        <a:ext cx="298306" cy="949185"/>
                      </a:xfrm>
                      <a:prstGeom prst="rect">
                        <a:avLst/>
                      </a:prstGeom>
                      <a:solidFill>
                        <a:srgbClr val="92D050">
                          <a:alpha val="20000"/>
                        </a:srgbClr>
                      </a:solidFill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1" name="Rectangle 10">
                        <a:extLst>
                          <a:ext uri="{FF2B5EF4-FFF2-40B4-BE49-F238E27FC236}">
                            <a16:creationId xmlns:a16="http://schemas.microsoft.com/office/drawing/2014/main" id="{2C66AB3E-0399-2959-A38E-7CBB3ED20A8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988546" y="5099901"/>
                        <a:ext cx="248317" cy="949184"/>
                      </a:xfrm>
                      <a:prstGeom prst="rect">
                        <a:avLst/>
                      </a:prstGeom>
                      <a:solidFill>
                        <a:srgbClr val="0033A0">
                          <a:alpha val="20000"/>
                        </a:srgb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75693A15-D777-09AC-41FF-16048256C88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9047" y="5250730"/>
                      <a:ext cx="11276029" cy="1000813"/>
                      <a:chOff x="509047" y="5250730"/>
                      <a:chExt cx="11276029" cy="1000813"/>
                    </a:xfrm>
                  </p:grpSpPr>
                  <p:cxnSp>
                    <p:nvCxnSpPr>
                      <p:cNvPr id="14" name="Straight Connector 13">
                        <a:extLst>
                          <a:ext uri="{FF2B5EF4-FFF2-40B4-BE49-F238E27FC236}">
                            <a16:creationId xmlns:a16="http://schemas.microsoft.com/office/drawing/2014/main" id="{6D068E4A-0524-A2F5-F7B1-A9DD457F099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09047" y="5250730"/>
                        <a:ext cx="0" cy="970961"/>
                      </a:xfrm>
                      <a:prstGeom prst="line">
                        <a:avLst/>
                      </a:prstGeom>
                      <a:ln>
                        <a:solidFill>
                          <a:srgbClr val="30303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" name="Straight Connector 14">
                        <a:extLst>
                          <a:ext uri="{FF2B5EF4-FFF2-40B4-BE49-F238E27FC236}">
                            <a16:creationId xmlns:a16="http://schemas.microsoft.com/office/drawing/2014/main" id="{D1FCF34B-9ABE-CA41-1327-4E7B3C588A3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11785076" y="5280582"/>
                        <a:ext cx="0" cy="970961"/>
                      </a:xfrm>
                      <a:prstGeom prst="line">
                        <a:avLst/>
                      </a:prstGeom>
                      <a:ln>
                        <a:solidFill>
                          <a:srgbClr val="30303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7" name="Straight Arrow Connector 16">
                        <a:extLst>
                          <a:ext uri="{FF2B5EF4-FFF2-40B4-BE49-F238E27FC236}">
                            <a16:creationId xmlns:a16="http://schemas.microsoft.com/office/drawing/2014/main" id="{61EFBE3E-E54D-A2D7-1197-C7BF8F50FCA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09047" y="6108569"/>
                        <a:ext cx="11274964" cy="0"/>
                      </a:xfrm>
                      <a:prstGeom prst="straightConnector1">
                        <a:avLst/>
                      </a:prstGeom>
                      <a:ln>
                        <a:solidFill>
                          <a:srgbClr val="303030"/>
                        </a:solidFill>
                        <a:headEnd type="arrow"/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23" name="Group 22">
                    <a:extLst>
                      <a:ext uri="{FF2B5EF4-FFF2-40B4-BE49-F238E27FC236}">
                        <a16:creationId xmlns:a16="http://schemas.microsoft.com/office/drawing/2014/main" id="{49B926D5-8ADD-DA28-2DB7-0DED25589C4E}"/>
                      </a:ext>
                    </a:extLst>
                  </p:cNvPr>
                  <p:cNvGrpSpPr/>
                  <p:nvPr/>
                </p:nvGrpSpPr>
                <p:grpSpPr>
                  <a:xfrm>
                    <a:off x="1499713" y="5250730"/>
                    <a:ext cx="2759549" cy="719100"/>
                    <a:chOff x="1499713" y="5250730"/>
                    <a:chExt cx="2759549" cy="719100"/>
                  </a:xfrm>
                </p:grpSpPr>
                <p:cxnSp>
                  <p:nvCxnSpPr>
                    <p:cNvPr id="19" name="Straight Arrow Connector 18">
                      <a:extLst>
                        <a:ext uri="{FF2B5EF4-FFF2-40B4-BE49-F238E27FC236}">
                          <a16:creationId xmlns:a16="http://schemas.microsoft.com/office/drawing/2014/main" id="{026CF2F8-566C-9D27-4C12-F493ACBF256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389306" y="5250730"/>
                      <a:ext cx="0" cy="266735"/>
                    </a:xfrm>
                    <a:prstGeom prst="straightConnector1">
                      <a:avLst/>
                    </a:prstGeom>
                    <a:ln>
                      <a:solidFill>
                        <a:schemeClr val="accent3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0" name="TextBox 19">
                      <a:extLst>
                        <a:ext uri="{FF2B5EF4-FFF2-40B4-BE49-F238E27FC236}">
                          <a16:creationId xmlns:a16="http://schemas.microsoft.com/office/drawing/2014/main" id="{40394B4B-79C8-29F2-F097-9484BEDA638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499713" y="5692831"/>
                      <a:ext cx="2759549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algn="l"/>
                      <a:r>
                        <a:rPr lang="en-GB" dirty="0">
                          <a:solidFill>
                            <a:schemeClr val="accent3"/>
                          </a:solidFill>
                        </a:rPr>
                        <a:t>Constant aperture 80 mm</a:t>
                      </a:r>
                    </a:p>
                  </p:txBody>
                </p:sp>
              </p:grpSp>
            </p:grp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8E410E92-EB54-0155-9F8D-4724F23D84A1}"/>
                    </a:ext>
                  </a:extLst>
                </p:cNvPr>
                <p:cNvSpPr txBox="1"/>
                <p:nvPr/>
              </p:nvSpPr>
              <p:spPr>
                <a:xfrm>
                  <a:off x="7855410" y="3792761"/>
                  <a:ext cx="2849186" cy="55399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dirty="0">
                      <a:solidFill>
                        <a:srgbClr val="00B050"/>
                      </a:solidFill>
                    </a:rPr>
                    <a:t>Fix point shoulder – same functionality as current VJ</a:t>
                  </a:r>
                </a:p>
              </p:txBody>
            </p:sp>
            <p:cxnSp>
              <p:nvCxnSpPr>
                <p:cNvPr id="33" name="Straight Arrow Connector 32">
                  <a:extLst>
                    <a:ext uri="{FF2B5EF4-FFF2-40B4-BE49-F238E27FC236}">
                      <a16:creationId xmlns:a16="http://schemas.microsoft.com/office/drawing/2014/main" id="{192F5D01-A175-2A58-AD62-44F41D69F749}"/>
                    </a:ext>
                  </a:extLst>
                </p:cNvPr>
                <p:cNvCxnSpPr>
                  <a:cxnSpLocks/>
                  <a:stCxn id="27" idx="2"/>
                  <a:endCxn id="10" idx="0"/>
                </p:cNvCxnSpPr>
                <p:nvPr/>
              </p:nvCxnSpPr>
              <p:spPr>
                <a:xfrm>
                  <a:off x="9280003" y="4346759"/>
                  <a:ext cx="2129711" cy="596868"/>
                </a:xfrm>
                <a:prstGeom prst="straightConnector1">
                  <a:avLst/>
                </a:prstGeom>
                <a:ln>
                  <a:solidFill>
                    <a:srgbClr val="92D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9EDE15CF-B645-AF31-55D4-535636F8FF79}"/>
                    </a:ext>
                  </a:extLst>
                </p:cNvPr>
                <p:cNvSpPr txBox="1"/>
                <p:nvPr/>
              </p:nvSpPr>
              <p:spPr>
                <a:xfrm>
                  <a:off x="6723055" y="4468667"/>
                  <a:ext cx="2606175" cy="55399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dirty="0"/>
                    <a:t>Aluminium Bellow ID 80, stroke -15/+5 mm</a:t>
                  </a:r>
                </a:p>
              </p:txBody>
            </p:sp>
            <p:cxnSp>
              <p:nvCxnSpPr>
                <p:cNvPr id="36" name="Straight Arrow Connector 35">
                  <a:extLst>
                    <a:ext uri="{FF2B5EF4-FFF2-40B4-BE49-F238E27FC236}">
                      <a16:creationId xmlns:a16="http://schemas.microsoft.com/office/drawing/2014/main" id="{B50D5C88-42DC-3733-7A88-7ACA209BB324}"/>
                    </a:ext>
                  </a:extLst>
                </p:cNvPr>
                <p:cNvCxnSpPr>
                  <a:cxnSpLocks/>
                  <a:stCxn id="34" idx="3"/>
                </p:cNvCxnSpPr>
                <p:nvPr/>
              </p:nvCxnSpPr>
              <p:spPr>
                <a:xfrm>
                  <a:off x="9329230" y="4745666"/>
                  <a:ext cx="1628991" cy="31663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EA4FB0A-E17F-731D-DD39-3953563EB49C}"/>
                  </a:ext>
                </a:extLst>
              </p:cNvPr>
              <p:cNvSpPr/>
              <p:nvPr/>
            </p:nvSpPr>
            <p:spPr>
              <a:xfrm>
                <a:off x="10454366" y="4111555"/>
                <a:ext cx="374437" cy="949185"/>
              </a:xfrm>
              <a:prstGeom prst="rect">
                <a:avLst/>
              </a:prstGeom>
              <a:solidFill>
                <a:srgbClr val="92D050">
                  <a:alpha val="20000"/>
                </a:srgb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2572659-1C33-A5D3-09B7-416EAE645BB5}"/>
                  </a:ext>
                </a:extLst>
              </p:cNvPr>
              <p:cNvSpPr txBox="1"/>
              <p:nvPr/>
            </p:nvSpPr>
            <p:spPr>
              <a:xfrm>
                <a:off x="7545372" y="4875346"/>
                <a:ext cx="237352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rgbClr val="00B050"/>
                    </a:solidFill>
                  </a:rPr>
                  <a:t>Sliding point shoulder</a:t>
                </a:r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232E839B-2995-1025-205B-94363BD5E556}"/>
                  </a:ext>
                </a:extLst>
              </p:cNvPr>
              <p:cNvCxnSpPr>
                <a:cxnSpLocks/>
                <a:stCxn id="30" idx="3"/>
                <a:endCxn id="28" idx="1"/>
              </p:cNvCxnSpPr>
              <p:nvPr/>
            </p:nvCxnSpPr>
            <p:spPr>
              <a:xfrm flipV="1">
                <a:off x="9918899" y="4586148"/>
                <a:ext cx="535467" cy="427698"/>
              </a:xfrm>
              <a:prstGeom prst="straightConnector1">
                <a:avLst/>
              </a:prstGeom>
              <a:ln>
                <a:solidFill>
                  <a:srgbClr val="92D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07B24C41-11A8-3A64-CCE1-1068A4E2F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err="1"/>
              <a:t>T.Raska</a:t>
            </a:r>
            <a:r>
              <a:rPr lang="en-US" dirty="0"/>
              <a:t> | Updated Design Proposal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076E14B-E012-4C99-D825-DC52D7068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251" y="4803905"/>
            <a:ext cx="5818748" cy="110407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33E41DA9-24ED-F8A6-1DC5-EC8BF0D937B4}"/>
              </a:ext>
            </a:extLst>
          </p:cNvPr>
          <p:cNvSpPr txBox="1"/>
          <p:nvPr/>
        </p:nvSpPr>
        <p:spPr>
          <a:xfrm>
            <a:off x="32362" y="4849373"/>
            <a:ext cx="235694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Linear buckling mode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5B46C629-46A1-1EDD-0413-E4B47E3B5D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0888" y="4706906"/>
            <a:ext cx="5390679" cy="1228633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0BEF4041-9324-EE63-59E6-E2B626C73B6B}"/>
              </a:ext>
            </a:extLst>
          </p:cNvPr>
          <p:cNvSpPr txBox="1"/>
          <p:nvPr/>
        </p:nvSpPr>
        <p:spPr>
          <a:xfrm>
            <a:off x="6366899" y="4782435"/>
            <a:ext cx="235694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Non-linear buckling mode</a:t>
            </a:r>
          </a:p>
        </p:txBody>
      </p:sp>
    </p:spTree>
    <p:extLst>
      <p:ext uri="{BB962C8B-B14F-4D97-AF65-F5344CB8AC3E}">
        <p14:creationId xmlns:p14="http://schemas.microsoft.com/office/powerpoint/2010/main" val="2198947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5A0B2C-3148-3068-B8AE-5EB4D1543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829958"/>
            <a:ext cx="7361426" cy="3308555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lang="en-GB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en-GB" sz="1600" dirty="0"/>
              <a:t>New instrumented assembly for the IP1.X</a:t>
            </a:r>
            <a:r>
              <a:rPr lang="en-GB" sz="1600" b="0" dirty="0"/>
              <a:t> </a:t>
            </a:r>
            <a:r>
              <a:rPr lang="en-GB" sz="1600" b="0" dirty="0">
                <a:solidFill>
                  <a:srgbClr val="FF0000"/>
                </a:solidFill>
              </a:rPr>
              <a:t>(the only instrumented assembly)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</a:pPr>
            <a:endParaRPr lang="en-GB" sz="1050" dirty="0"/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GB" sz="1400" dirty="0"/>
              <a:t>Tube Ø80 mm - Aluminium 2219-T6 || NEG coated; RF screen at the position of VPIs.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GB" sz="1400" dirty="0"/>
              <a:t>Wall thickness – </a:t>
            </a:r>
            <a:r>
              <a:rPr lang="en-GB" sz="1400" b="1" dirty="0"/>
              <a:t>1.5 mm;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GB" sz="1400" dirty="0"/>
              <a:t>Fix point assembly at 16.4m for fast alignment (ALARA – close to VAX).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endParaRPr lang="en-GB" sz="1400" dirty="0"/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GB" sz="1400" dirty="0"/>
              <a:t>Ion pumps relocated further away from IP compared to previous iteration</a:t>
            </a:r>
          </a:p>
          <a:p>
            <a:pPr lvl="2">
              <a:spcBef>
                <a:spcPts val="0"/>
              </a:spcBef>
              <a:spcAft>
                <a:spcPts val="200"/>
              </a:spcAft>
            </a:pPr>
            <a:r>
              <a:rPr lang="en-GB" sz="1400" dirty="0"/>
              <a:t>Currently at </a:t>
            </a:r>
            <a:r>
              <a:rPr lang="en-GB" sz="1400" b="1" dirty="0"/>
              <a:t>~16.74 m;</a:t>
            </a:r>
          </a:p>
          <a:p>
            <a:pPr lvl="2">
              <a:spcBef>
                <a:spcPts val="0"/>
              </a:spcBef>
              <a:spcAft>
                <a:spcPts val="200"/>
              </a:spcAft>
            </a:pPr>
            <a:r>
              <a:rPr lang="en-GB" sz="1400" dirty="0"/>
              <a:t>Body hub machined out of bulk aluminium (to minimize welding).</a:t>
            </a:r>
          </a:p>
          <a:p>
            <a:pPr lvl="2">
              <a:spcBef>
                <a:spcPts val="0"/>
              </a:spcBef>
              <a:spcAft>
                <a:spcPts val="200"/>
              </a:spcAft>
            </a:pPr>
            <a:r>
              <a:rPr lang="en-GB" sz="1400" dirty="0"/>
              <a:t>Pumps not supported via flanges but using dedicated support.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1AA8A7-65DC-4DEE-A654-8CC6D708D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30448"/>
          </a:xfrm>
        </p:spPr>
        <p:txBody>
          <a:bodyPr/>
          <a:lstStyle/>
          <a:p>
            <a:r>
              <a:rPr lang="en-GB" dirty="0"/>
              <a:t>VC1JI chamber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77F76-1BC9-3C57-6A55-B1D9DDD7D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3319C0-DE64-CCAA-9ADB-79E0FCDE6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CCC92BAF-7B34-C552-E005-2DA44011C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err="1"/>
              <a:t>T.Raska</a:t>
            </a:r>
            <a:r>
              <a:rPr lang="en-US" dirty="0"/>
              <a:t> | Updated Design Proposal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99FC3C9-D1A1-3F60-DD3E-7146BE7F110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452"/>
          <a:stretch/>
        </p:blipFill>
        <p:spPr>
          <a:xfrm>
            <a:off x="407986" y="3872659"/>
            <a:ext cx="6762434" cy="18805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C3AD73B-CDFC-E1F4-6241-1DEE43C8E3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7654" y="3429000"/>
            <a:ext cx="5888222" cy="261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63CEB9-E0E4-44E2-B43A-C2A8602CA2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2298" y="304950"/>
            <a:ext cx="4427121" cy="3125193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D92EC99-C1D3-4961-1A99-3B18D518759B}"/>
              </a:ext>
            </a:extLst>
          </p:cNvPr>
          <p:cNvSpPr/>
          <p:nvPr/>
        </p:nvSpPr>
        <p:spPr>
          <a:xfrm>
            <a:off x="8916894" y="21083"/>
            <a:ext cx="2534024" cy="43044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VBXI unshielded compensator connecting VC1JI with VAX-M3</a:t>
            </a:r>
          </a:p>
        </p:txBody>
      </p:sp>
    </p:spTree>
    <p:extLst>
      <p:ext uri="{BB962C8B-B14F-4D97-AF65-F5344CB8AC3E}">
        <p14:creationId xmlns:p14="http://schemas.microsoft.com/office/powerpoint/2010/main" val="3704331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7B3279-9201-95DB-3F30-C82EA84FA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Installation of HL-LHC VAX nor the GIS lines is not scope of this discussion.</a:t>
            </a:r>
            <a:endParaRPr lang="en-US" dirty="0"/>
          </a:p>
          <a:p>
            <a:r>
              <a:rPr lang="en-US" dirty="0"/>
              <a:t>Corrective actions on the VT supporting system – full retraction of the pantograph.</a:t>
            </a:r>
          </a:p>
          <a:p>
            <a:r>
              <a:rPr lang="en-US" dirty="0"/>
              <a:t>Upgrade of the VA Fix point supporting collar (improve ALARA).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3C5192-9359-4737-DBFB-04AE44E39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activities considered during LS3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F4195-5B1B-C941-0A87-19AD5BD9F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0610E1-D2D4-BC60-96F1-4D0BE7412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ADFEA-A78C-D6D2-08D1-77736536D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622504-95ED-E093-AE1A-3B7921ACA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9418" y="2795799"/>
            <a:ext cx="8933164" cy="406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73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B082B-3E90-FA58-9EDD-99A9FD864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 work stream ATLAS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10FBC-8659-C72D-CB47-922EAAE85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en-US" dirty="0"/>
              <a:t>Before we start with the installation of the IP1.X </a:t>
            </a:r>
          </a:p>
          <a:p>
            <a:pPr marL="781050" lvl="1" indent="-457200"/>
            <a:r>
              <a:rPr lang="en-US" dirty="0"/>
              <a:t>All services (signal, power and bake-out cabling) to be in place.</a:t>
            </a:r>
          </a:p>
          <a:p>
            <a:pPr marL="781050" lvl="1" indent="-457200"/>
            <a:r>
              <a:rPr lang="en-US" dirty="0"/>
              <a:t>TAXS installed</a:t>
            </a:r>
          </a:p>
          <a:p>
            <a:pPr marL="781050" lvl="1" indent="-457200"/>
            <a:r>
              <a:rPr lang="en-US" dirty="0"/>
              <a:t>Q1 installed</a:t>
            </a:r>
          </a:p>
          <a:p>
            <a:pPr marL="781050" lvl="1" indent="-457200"/>
            <a:r>
              <a:rPr lang="en-US" dirty="0"/>
              <a:t>HL-VAX M1 installed</a:t>
            </a:r>
          </a:p>
          <a:p>
            <a:pPr marL="781050" lvl="1" indent="-457200"/>
            <a:r>
              <a:rPr lang="en-US" dirty="0"/>
              <a:t>GIS lines installed</a:t>
            </a:r>
          </a:p>
          <a:p>
            <a:pPr marL="781050" lvl="1" indent="-457200"/>
            <a:r>
              <a:rPr lang="en-US" dirty="0"/>
              <a:t>Q1-TAXS-VAX-M1 connections validated</a:t>
            </a:r>
          </a:p>
          <a:p>
            <a:pPr marL="457200" indent="-457200"/>
            <a:r>
              <a:rPr lang="en-US" dirty="0"/>
              <a:t>2. Installation of the central chamber</a:t>
            </a:r>
          </a:p>
          <a:p>
            <a:pPr marL="457200" indent="-457200"/>
            <a:r>
              <a:rPr lang="en-US" dirty="0"/>
              <a:t>3. Installation of the VA-VAE chambers</a:t>
            </a:r>
          </a:p>
          <a:p>
            <a:pPr marL="457200" indent="-457200"/>
            <a:r>
              <a:rPr lang="en-US" dirty="0"/>
              <a:t>4. Installation of the VT chambers</a:t>
            </a:r>
          </a:p>
          <a:p>
            <a:pPr marL="457200" indent="-457200"/>
            <a:r>
              <a:rPr lang="en-US" dirty="0"/>
              <a:t>5. Installation of the VJ assembly with HL-VAX M2 &amp; M3</a:t>
            </a:r>
          </a:p>
          <a:p>
            <a:pPr marL="457200" indent="-457200"/>
            <a:r>
              <a:rPr lang="en-US" dirty="0"/>
              <a:t>6. Bake-out of the IP1.X and VAX</a:t>
            </a:r>
          </a:p>
          <a:p>
            <a:pPr marL="457200" indent="-457200"/>
            <a:endParaRPr lang="en-US" dirty="0"/>
          </a:p>
          <a:p>
            <a:pPr marL="457200" indent="-457200"/>
            <a:endParaRPr lang="en-US" dirty="0"/>
          </a:p>
          <a:p>
            <a:pPr marL="781050" lvl="1" indent="-457200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C3BE3-29EB-F88B-6E22-8ED3FEE75FD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C9FC52E-F1E6-421F-B831-1CFFB1E1E989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7C775-37B3-1E9F-C973-4953BBD380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author(s)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8C0D8-B7F9-BCF6-4EC3-9B1936E808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627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45B88-FD4B-CEC5-14C7-CC50A78FC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VJ installation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61DBA49-45FD-3C97-DCA3-11B933E9E3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3395" y="3429000"/>
            <a:ext cx="3933483" cy="280172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1E6B40-A114-74D1-B96A-239B93FB057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C9FC52E-F1E6-421F-B831-1CFFB1E1E989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CC6340-0B2C-87BA-9E5A-D70216E382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author(s)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BAFD1-6124-F778-E3CD-7C93F4D29F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53F802-09E3-5095-7A27-14B0B6777A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395" y="932943"/>
            <a:ext cx="3046076" cy="246782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F4A1690-6F8A-C960-4E4E-746A9FD653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3898" y="812061"/>
            <a:ext cx="4028633" cy="5418665"/>
          </a:xfrm>
          <a:prstGeom prst="rect">
            <a:avLst/>
          </a:prstGeom>
        </p:spPr>
      </p:pic>
      <p:pic>
        <p:nvPicPr>
          <p:cNvPr id="14" name="Picture 13" descr="A person wearing a white helmet and white helmet working on a large pipe&#10;&#10;Description automatically generated">
            <a:extLst>
              <a:ext uri="{FF2B5EF4-FFF2-40B4-BE49-F238E27FC236}">
                <a16:creationId xmlns:a16="http://schemas.microsoft.com/office/drawing/2014/main" id="{42FD1BCC-B0E1-534F-E7EC-87654FEB02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102255" y="1983630"/>
            <a:ext cx="4354358" cy="326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5858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5D9685-AC11-4E92-E3B8-09D9D3128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9ADE2-8246-5B6F-C785-DD71F6BC8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1B620-20E2-9A3F-DF39-AECEFF454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9B5BA6-F845-E0F4-337B-BBD794236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5666"/>
            <a:ext cx="12192000" cy="5926667"/>
          </a:xfrm>
          <a:prstGeom prst="rect">
            <a:avLst/>
          </a:prstGeom>
        </p:spPr>
      </p:pic>
      <p:pic>
        <p:nvPicPr>
          <p:cNvPr id="9" name="Picture 8" descr="A close-up of a machine&#10;&#10;AI-generated content may be incorrect.">
            <a:extLst>
              <a:ext uri="{FF2B5EF4-FFF2-40B4-BE49-F238E27FC236}">
                <a16:creationId xmlns:a16="http://schemas.microsoft.com/office/drawing/2014/main" id="{7D46EB45-8960-83C4-8EEF-FFC9F6432C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323048" y="467932"/>
            <a:ext cx="3200400" cy="2400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BE59B01-58A5-F8B4-2477-17033A082290}"/>
              </a:ext>
            </a:extLst>
          </p:cNvPr>
          <p:cNvSpPr/>
          <p:nvPr/>
        </p:nvSpPr>
        <p:spPr>
          <a:xfrm>
            <a:off x="2704699" y="1463040"/>
            <a:ext cx="548640" cy="1713297"/>
          </a:xfrm>
          <a:prstGeom prst="roundRect">
            <a:avLst/>
          </a:prstGeom>
          <a:noFill/>
          <a:ln w="28575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13745F7-02CD-8746-D5A9-A105CC6756B8}"/>
              </a:ext>
            </a:extLst>
          </p:cNvPr>
          <p:cNvCxnSpPr>
            <a:stCxn id="10" idx="1"/>
            <a:endCxn id="9" idx="0"/>
          </p:cNvCxnSpPr>
          <p:nvPr/>
        </p:nvCxnSpPr>
        <p:spPr>
          <a:xfrm flipH="1" flipV="1">
            <a:off x="2477302" y="1668082"/>
            <a:ext cx="227397" cy="651607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3204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19C4AFEC-DAAD-497D-80CE-255C558E5BD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07987" y="1592263"/>
          <a:ext cx="11376025" cy="32359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175006">
                  <a:extLst>
                    <a:ext uri="{9D8B030D-6E8A-4147-A177-3AD203B41FA5}">
                      <a16:colId xmlns:a16="http://schemas.microsoft.com/office/drawing/2014/main" val="1045913833"/>
                    </a:ext>
                  </a:extLst>
                </a:gridCol>
                <a:gridCol w="3382296">
                  <a:extLst>
                    <a:ext uri="{9D8B030D-6E8A-4147-A177-3AD203B41FA5}">
                      <a16:colId xmlns:a16="http://schemas.microsoft.com/office/drawing/2014/main" val="110836809"/>
                    </a:ext>
                  </a:extLst>
                </a:gridCol>
                <a:gridCol w="2268313">
                  <a:extLst>
                    <a:ext uri="{9D8B030D-6E8A-4147-A177-3AD203B41FA5}">
                      <a16:colId xmlns:a16="http://schemas.microsoft.com/office/drawing/2014/main" val="2706363431"/>
                    </a:ext>
                  </a:extLst>
                </a:gridCol>
                <a:gridCol w="2275205">
                  <a:extLst>
                    <a:ext uri="{9D8B030D-6E8A-4147-A177-3AD203B41FA5}">
                      <a16:colId xmlns:a16="http://schemas.microsoft.com/office/drawing/2014/main" val="3648682599"/>
                    </a:ext>
                  </a:extLst>
                </a:gridCol>
                <a:gridCol w="2275205">
                  <a:extLst>
                    <a:ext uri="{9D8B030D-6E8A-4147-A177-3AD203B41FA5}">
                      <a16:colId xmlns:a16="http://schemas.microsoft.com/office/drawing/2014/main" val="18873887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Program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Step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Step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Step 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710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NEG (global)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130 °C; 20 °C/h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200 °C; 20 °C/h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 °C; 20 °C/h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996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Stainless steel (collars; warm modules; gauges; ion pumps)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250 °C; 50 °C/h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150 °C; 50 °C/h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 °C; 30 °C/h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405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Sector valves; VPN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140 °C; 30 °C/h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140 °C; 30 °C/h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 °C; 20 °C/h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19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RGA (</a:t>
                      </a:r>
                      <a:r>
                        <a:rPr lang="en-US" dirty="0" err="1"/>
                        <a:t>Hiden</a:t>
                      </a:r>
                      <a:r>
                        <a:rPr lang="en-US" dirty="0"/>
                        <a:t> – pumping line)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180 °C; 50 °C/h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150 °C; 50 °C/h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 °C; 30 °C/h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879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Aluminium</a:t>
                      </a:r>
                      <a:r>
                        <a:rPr lang="en-US" dirty="0"/>
                        <a:t> bellows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130 °C; 20 °C/h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160 °C; 20 °C/h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 °C; 20 °C/h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6697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BPM (only A1L1; A1R1)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130 °C; 30 °C/h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180 °C; 30 °C/h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 °C; 20 °C/h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9786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NEG (experimental chamber)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130 °C; 20 °C/h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200 °C; 20 °C/h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 °C; 20 °C/h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4204459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76307D93-DD9D-4019-9E30-8218FA046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Bake-out programs for ATLAS IP1.X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40C240-511D-4672-ABE8-F4B5CF613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9CD5C-FBCA-4499-A941-0F3C37102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DDE31-EEC9-47C1-9BDF-530C1D123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F5A741-7AC2-4BF0-A071-A408F2BCBC7B}"/>
              </a:ext>
            </a:extLst>
          </p:cNvPr>
          <p:cNvSpPr txBox="1"/>
          <p:nvPr/>
        </p:nvSpPr>
        <p:spPr>
          <a:xfrm>
            <a:off x="550607" y="4981151"/>
            <a:ext cx="790513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Interlocks: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/>
              <a:t>Program 7 (bellows) – interlock temperature to be set at 190°C;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/>
              <a:t>Program 8 (BPM) – interlock temperature to be set at 200°C;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Program 9 – interlock temperature to be set at 230°C.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3C36E45-1045-4F66-8962-4C5C3A44EEBB}"/>
              </a:ext>
            </a:extLst>
          </p:cNvPr>
          <p:cNvSpPr/>
          <p:nvPr/>
        </p:nvSpPr>
        <p:spPr>
          <a:xfrm>
            <a:off x="7978928" y="4947849"/>
            <a:ext cx="3805084" cy="12222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Degassing steps to be set for all channels as a function of pressure in the IP1.X</a:t>
            </a:r>
          </a:p>
          <a:p>
            <a:pPr algn="ctr"/>
            <a:r>
              <a:rPr lang="en-US" dirty="0"/>
              <a:t>(maximum slope 20 °C/h)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9310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12E005C-4254-4778-B8F7-6ED4EF325F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Installation of the bake-out equipment, connection and testing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5C55C9B-9DB3-4CBB-83F0-00F0F2D3E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Beam vacuum system bake-out </a:t>
            </a:r>
            <a:r>
              <a:rPr lang="en-US" sz="3200" b="0" dirty="0"/>
              <a:t>(symmetrical except GIS)</a:t>
            </a:r>
            <a:endParaRPr lang="en-GB" sz="3200" b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28B7AB-8729-4B3C-9888-5B9519D2DB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7" y="1458908"/>
            <a:ext cx="12192000" cy="393605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99DCBB7-952E-41D4-BA37-2CB6240A6F7E}"/>
              </a:ext>
            </a:extLst>
          </p:cNvPr>
          <p:cNvSpPr/>
          <p:nvPr/>
        </p:nvSpPr>
        <p:spPr>
          <a:xfrm>
            <a:off x="7305494" y="1865259"/>
            <a:ext cx="332788" cy="37235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6E69EC-CB8B-48CE-AE73-71259FA5FAEA}"/>
              </a:ext>
            </a:extLst>
          </p:cNvPr>
          <p:cNvSpPr/>
          <p:nvPr/>
        </p:nvSpPr>
        <p:spPr>
          <a:xfrm>
            <a:off x="1490191" y="1868556"/>
            <a:ext cx="332788" cy="37235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2BAE6D-090B-4C30-94E1-8007BFA0D066}"/>
              </a:ext>
            </a:extLst>
          </p:cNvPr>
          <p:cNvSpPr/>
          <p:nvPr/>
        </p:nvSpPr>
        <p:spPr>
          <a:xfrm>
            <a:off x="1082202" y="1865260"/>
            <a:ext cx="332788" cy="37235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004649-B6D1-4712-956B-F7E70FEB97A7}"/>
              </a:ext>
            </a:extLst>
          </p:cNvPr>
          <p:cNvSpPr/>
          <p:nvPr/>
        </p:nvSpPr>
        <p:spPr>
          <a:xfrm>
            <a:off x="1898180" y="1865260"/>
            <a:ext cx="332788" cy="37235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6C330FB-BDEF-4483-83C7-A477924DE06F}"/>
              </a:ext>
            </a:extLst>
          </p:cNvPr>
          <p:cNvSpPr/>
          <p:nvPr/>
        </p:nvSpPr>
        <p:spPr>
          <a:xfrm>
            <a:off x="6857218" y="1865259"/>
            <a:ext cx="332788" cy="37235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F9C291-1926-4C7E-826F-52053ED7A276}"/>
              </a:ext>
            </a:extLst>
          </p:cNvPr>
          <p:cNvSpPr txBox="1"/>
          <p:nvPr/>
        </p:nvSpPr>
        <p:spPr>
          <a:xfrm>
            <a:off x="2954601" y="1143047"/>
            <a:ext cx="4696069" cy="166199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Rack 1 </a:t>
            </a:r>
            <a:r>
              <a:rPr lang="en-US" dirty="0"/>
              <a:t>– GIS (only for A-side)</a:t>
            </a:r>
          </a:p>
          <a:p>
            <a:pPr algn="l"/>
            <a:r>
              <a:rPr lang="en-US" b="1" dirty="0"/>
              <a:t>Rack 2 </a:t>
            </a:r>
            <a:r>
              <a:rPr lang="en-US" dirty="0"/>
              <a:t>– Q1-TAS A1L1.X</a:t>
            </a:r>
          </a:p>
          <a:p>
            <a:pPr algn="l"/>
            <a:r>
              <a:rPr lang="en-US" b="1" dirty="0"/>
              <a:t>Rack 3 </a:t>
            </a:r>
            <a:r>
              <a:rPr lang="en-US" dirty="0"/>
              <a:t>– TAS</a:t>
            </a:r>
          </a:p>
          <a:p>
            <a:r>
              <a:rPr lang="en-US" b="1" dirty="0"/>
              <a:t>Rack 4 </a:t>
            </a:r>
            <a:r>
              <a:rPr lang="en-US" dirty="0"/>
              <a:t>– VJ &amp; VT chambers</a:t>
            </a:r>
          </a:p>
          <a:p>
            <a:r>
              <a:rPr lang="en-US" b="1" dirty="0"/>
              <a:t>Rack 5 </a:t>
            </a:r>
            <a:r>
              <a:rPr lang="en-US" dirty="0"/>
              <a:t>– VA, VAP and VI chambers</a:t>
            </a:r>
          </a:p>
          <a:p>
            <a:pPr algn="l"/>
            <a:endParaRPr lang="en-GB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746A104-AD27-4A84-8710-5632FB5029F0}"/>
              </a:ext>
            </a:extLst>
          </p:cNvPr>
          <p:cNvCxnSpPr/>
          <p:nvPr/>
        </p:nvCxnSpPr>
        <p:spPr>
          <a:xfrm>
            <a:off x="7471888" y="2237612"/>
            <a:ext cx="0" cy="473783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4BAD0C6-735A-41E9-A81F-0B287F9CE5BF}"/>
              </a:ext>
            </a:extLst>
          </p:cNvPr>
          <p:cNvCxnSpPr>
            <a:cxnSpLocks/>
          </p:cNvCxnSpPr>
          <p:nvPr/>
        </p:nvCxnSpPr>
        <p:spPr>
          <a:xfrm>
            <a:off x="7471888" y="2711395"/>
            <a:ext cx="246724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E3BAF97-88F2-434A-95E9-B34DE22708E7}"/>
              </a:ext>
            </a:extLst>
          </p:cNvPr>
          <p:cNvCxnSpPr>
            <a:cxnSpLocks/>
          </p:cNvCxnSpPr>
          <p:nvPr/>
        </p:nvCxnSpPr>
        <p:spPr>
          <a:xfrm>
            <a:off x="9939130" y="2711395"/>
            <a:ext cx="0" cy="1185124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7318900-DBC9-4302-8A12-1FC0CE0F8686}"/>
              </a:ext>
            </a:extLst>
          </p:cNvPr>
          <p:cNvCxnSpPr>
            <a:cxnSpLocks/>
          </p:cNvCxnSpPr>
          <p:nvPr/>
        </p:nvCxnSpPr>
        <p:spPr>
          <a:xfrm>
            <a:off x="7023612" y="2237611"/>
            <a:ext cx="0" cy="707277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EB451FF-2463-40CA-B9F3-83493836040D}"/>
              </a:ext>
            </a:extLst>
          </p:cNvPr>
          <p:cNvCxnSpPr>
            <a:cxnSpLocks/>
          </p:cNvCxnSpPr>
          <p:nvPr/>
        </p:nvCxnSpPr>
        <p:spPr>
          <a:xfrm>
            <a:off x="3784821" y="2944888"/>
            <a:ext cx="3238791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0BC4308-DD87-4EF8-A97C-86609BFE6AB8}"/>
              </a:ext>
            </a:extLst>
          </p:cNvPr>
          <p:cNvCxnSpPr>
            <a:cxnSpLocks/>
          </p:cNvCxnSpPr>
          <p:nvPr/>
        </p:nvCxnSpPr>
        <p:spPr>
          <a:xfrm>
            <a:off x="3784821" y="2944888"/>
            <a:ext cx="0" cy="484111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4F867E1-1D42-4B88-A07B-B610B363F98E}"/>
              </a:ext>
            </a:extLst>
          </p:cNvPr>
          <p:cNvSpPr txBox="1"/>
          <p:nvPr/>
        </p:nvSpPr>
        <p:spPr>
          <a:xfrm>
            <a:off x="4102873" y="5298106"/>
            <a:ext cx="16459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VJ chamber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0CE1176-3729-41D9-BB1D-2F890C60A33D}"/>
              </a:ext>
            </a:extLst>
          </p:cNvPr>
          <p:cNvSpPr txBox="1"/>
          <p:nvPr/>
        </p:nvSpPr>
        <p:spPr>
          <a:xfrm>
            <a:off x="6297523" y="5298106"/>
            <a:ext cx="16459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VT chamber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98C4221-D283-40D9-9BEE-7D544076CE40}"/>
              </a:ext>
            </a:extLst>
          </p:cNvPr>
          <p:cNvSpPr txBox="1"/>
          <p:nvPr/>
        </p:nvSpPr>
        <p:spPr>
          <a:xfrm>
            <a:off x="8217808" y="5298106"/>
            <a:ext cx="16459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VA chamber</a:t>
            </a:r>
            <a:endParaRPr lang="en-GB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C18C70-633B-414E-AF87-094444A11297}"/>
              </a:ext>
            </a:extLst>
          </p:cNvPr>
          <p:cNvSpPr txBox="1"/>
          <p:nvPr/>
        </p:nvSpPr>
        <p:spPr>
          <a:xfrm>
            <a:off x="10412458" y="5303970"/>
            <a:ext cx="16459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VI chamber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DCFC0E1-4A44-45C3-9628-A2F9F51E2DBC}"/>
              </a:ext>
            </a:extLst>
          </p:cNvPr>
          <p:cNvSpPr txBox="1"/>
          <p:nvPr/>
        </p:nvSpPr>
        <p:spPr>
          <a:xfrm>
            <a:off x="9519127" y="5714952"/>
            <a:ext cx="16459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VAP chamber</a:t>
            </a:r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F7714F3-1889-4AA8-ACD2-66548BCEC14A}"/>
              </a:ext>
            </a:extLst>
          </p:cNvPr>
          <p:cNvSpPr txBox="1"/>
          <p:nvPr/>
        </p:nvSpPr>
        <p:spPr>
          <a:xfrm>
            <a:off x="1908223" y="5562711"/>
            <a:ext cx="16459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A1L1.X &amp; TAS</a:t>
            </a:r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E60CBE-31AE-47B6-859F-ED53C6C4FC05}"/>
              </a:ext>
            </a:extLst>
          </p:cNvPr>
          <p:cNvSpPr txBox="1"/>
          <p:nvPr/>
        </p:nvSpPr>
        <p:spPr>
          <a:xfrm>
            <a:off x="8064423" y="1143047"/>
            <a:ext cx="4696069" cy="13849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Rack 9 </a:t>
            </a:r>
            <a:r>
              <a:rPr lang="en-US" dirty="0"/>
              <a:t>– Q1-TAS A1L1.X</a:t>
            </a:r>
          </a:p>
          <a:p>
            <a:pPr algn="l"/>
            <a:r>
              <a:rPr lang="en-US" b="1" dirty="0"/>
              <a:t>Rack 8 </a:t>
            </a:r>
            <a:r>
              <a:rPr lang="en-US" dirty="0"/>
              <a:t>– TAS</a:t>
            </a:r>
          </a:p>
          <a:p>
            <a:r>
              <a:rPr lang="en-US" b="1" dirty="0"/>
              <a:t>Rack 7 </a:t>
            </a:r>
            <a:r>
              <a:rPr lang="en-US" dirty="0"/>
              <a:t>– VJ &amp; VT chambers</a:t>
            </a:r>
          </a:p>
          <a:p>
            <a:r>
              <a:rPr lang="en-US" b="1" dirty="0"/>
              <a:t>Rack 6 </a:t>
            </a:r>
            <a:r>
              <a:rPr lang="en-US" dirty="0"/>
              <a:t>– VA, VAP and VI chambers</a:t>
            </a:r>
          </a:p>
          <a:p>
            <a:pPr algn="l"/>
            <a:endParaRPr lang="en-GB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051F050-89F6-40D7-BB28-4C2F97FB0B1A}"/>
              </a:ext>
            </a:extLst>
          </p:cNvPr>
          <p:cNvSpPr/>
          <p:nvPr/>
        </p:nvSpPr>
        <p:spPr>
          <a:xfrm>
            <a:off x="3784821" y="3913112"/>
            <a:ext cx="8138235" cy="233493"/>
          </a:xfrm>
          <a:prstGeom prst="round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561DB83-457F-425F-8B40-7263B5B76016}"/>
              </a:ext>
            </a:extLst>
          </p:cNvPr>
          <p:cNvSpPr/>
          <p:nvPr/>
        </p:nvSpPr>
        <p:spPr>
          <a:xfrm>
            <a:off x="3784821" y="4912804"/>
            <a:ext cx="8138235" cy="233493"/>
          </a:xfrm>
          <a:prstGeom prst="round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814A1E1-BFD1-41D4-826A-6C099B2B1659}"/>
              </a:ext>
            </a:extLst>
          </p:cNvPr>
          <p:cNvSpPr/>
          <p:nvPr/>
        </p:nvSpPr>
        <p:spPr>
          <a:xfrm>
            <a:off x="3376833" y="3574494"/>
            <a:ext cx="343513" cy="63891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37C2B8DB-EE26-4563-82D9-B29AFCB98DDC}"/>
              </a:ext>
            </a:extLst>
          </p:cNvPr>
          <p:cNvSpPr/>
          <p:nvPr/>
        </p:nvSpPr>
        <p:spPr>
          <a:xfrm>
            <a:off x="2617693" y="3913112"/>
            <a:ext cx="718857" cy="233493"/>
          </a:xfrm>
          <a:prstGeom prst="round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C4D49203-2727-481A-99F1-15C9FDF8B586}"/>
              </a:ext>
            </a:extLst>
          </p:cNvPr>
          <p:cNvSpPr/>
          <p:nvPr/>
        </p:nvSpPr>
        <p:spPr>
          <a:xfrm>
            <a:off x="3376833" y="4912803"/>
            <a:ext cx="343513" cy="314413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2235428C-CFA9-4A3D-ABCD-1D0AA503A0F8}"/>
              </a:ext>
            </a:extLst>
          </p:cNvPr>
          <p:cNvSpPr/>
          <p:nvPr/>
        </p:nvSpPr>
        <p:spPr>
          <a:xfrm>
            <a:off x="2617693" y="4926917"/>
            <a:ext cx="718857" cy="233493"/>
          </a:xfrm>
          <a:prstGeom prst="round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4C070DC-3245-4A1B-9A2B-6AEDE77ADF6B}"/>
              </a:ext>
            </a:extLst>
          </p:cNvPr>
          <p:cNvSpPr/>
          <p:nvPr/>
        </p:nvSpPr>
        <p:spPr>
          <a:xfrm>
            <a:off x="2082282" y="4896990"/>
            <a:ext cx="396368" cy="314413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902B4066-612F-4D6A-8A16-1BA5BEC1E7EA}"/>
              </a:ext>
            </a:extLst>
          </p:cNvPr>
          <p:cNvSpPr/>
          <p:nvPr/>
        </p:nvSpPr>
        <p:spPr>
          <a:xfrm>
            <a:off x="2046038" y="3755905"/>
            <a:ext cx="432611" cy="565083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A5DCB0C1-B74C-4EAD-8520-183CA19415D3}"/>
              </a:ext>
            </a:extLst>
          </p:cNvPr>
          <p:cNvSpPr/>
          <p:nvPr/>
        </p:nvSpPr>
        <p:spPr>
          <a:xfrm>
            <a:off x="113421" y="1592264"/>
            <a:ext cx="254286" cy="2304254"/>
          </a:xfrm>
          <a:prstGeom prst="round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14939023-F328-4C67-979F-5195BB68D4D2}"/>
              </a:ext>
            </a:extLst>
          </p:cNvPr>
          <p:cNvSpPr/>
          <p:nvPr/>
        </p:nvSpPr>
        <p:spPr>
          <a:xfrm>
            <a:off x="133625" y="3574493"/>
            <a:ext cx="2119245" cy="322025"/>
          </a:xfrm>
          <a:prstGeom prst="round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FE461BED-5244-4E59-8E23-1AFB5C554F8A}"/>
              </a:ext>
            </a:extLst>
          </p:cNvPr>
          <p:cNvSpPr/>
          <p:nvPr/>
        </p:nvSpPr>
        <p:spPr>
          <a:xfrm>
            <a:off x="407" y="4548160"/>
            <a:ext cx="2119245" cy="490005"/>
          </a:xfrm>
          <a:prstGeom prst="round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84702788-5B59-49D5-89B8-CF448B442E92}"/>
              </a:ext>
            </a:extLst>
          </p:cNvPr>
          <p:cNvSpPr/>
          <p:nvPr/>
        </p:nvSpPr>
        <p:spPr>
          <a:xfrm>
            <a:off x="6352359" y="3411679"/>
            <a:ext cx="2953005" cy="408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NEG 200°C maximum</a:t>
            </a:r>
            <a:endParaRPr lang="en-GB" dirty="0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1ED8F3B5-8437-43B8-A8C7-13E6EE64D2BE}"/>
              </a:ext>
            </a:extLst>
          </p:cNvPr>
          <p:cNvSpPr/>
          <p:nvPr/>
        </p:nvSpPr>
        <p:spPr>
          <a:xfrm>
            <a:off x="2807067" y="2652649"/>
            <a:ext cx="2182039" cy="9365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Stainless steel (250°C )+ instrumentation</a:t>
            </a:r>
            <a:endParaRPr lang="en-GB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0D02834C-4686-41A0-B2F0-A7EC75685234}"/>
              </a:ext>
            </a:extLst>
          </p:cNvPr>
          <p:cNvSpPr/>
          <p:nvPr/>
        </p:nvSpPr>
        <p:spPr>
          <a:xfrm>
            <a:off x="389682" y="2510610"/>
            <a:ext cx="2182039" cy="9365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Pumping and injection lines + GIS table</a:t>
            </a:r>
            <a:endParaRPr lang="en-GB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8C0FEE9-2BFB-4A37-8081-7F94C9CFC484}"/>
              </a:ext>
            </a:extLst>
          </p:cNvPr>
          <p:cNvSpPr/>
          <p:nvPr/>
        </p:nvSpPr>
        <p:spPr>
          <a:xfrm>
            <a:off x="9801948" y="4912803"/>
            <a:ext cx="274364" cy="274364"/>
          </a:xfrm>
          <a:prstGeom prst="ellipse">
            <a:avLst/>
          </a:prstGeom>
          <a:solidFill>
            <a:srgbClr val="00B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8220D8E-C383-448D-A462-E1F69EE96766}"/>
              </a:ext>
            </a:extLst>
          </p:cNvPr>
          <p:cNvSpPr/>
          <p:nvPr/>
        </p:nvSpPr>
        <p:spPr>
          <a:xfrm>
            <a:off x="7716756" y="4896990"/>
            <a:ext cx="274364" cy="274364"/>
          </a:xfrm>
          <a:prstGeom prst="ellipse">
            <a:avLst/>
          </a:prstGeom>
          <a:solidFill>
            <a:srgbClr val="00B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E2227AC1-16A5-45FD-90D4-001D3EE94E7F}"/>
              </a:ext>
            </a:extLst>
          </p:cNvPr>
          <p:cNvSpPr/>
          <p:nvPr/>
        </p:nvSpPr>
        <p:spPr>
          <a:xfrm>
            <a:off x="5728753" y="4912803"/>
            <a:ext cx="274364" cy="274364"/>
          </a:xfrm>
          <a:prstGeom prst="ellipse">
            <a:avLst/>
          </a:prstGeom>
          <a:solidFill>
            <a:srgbClr val="00B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89D20B0-8605-4508-A499-1E2D7022F45D}"/>
              </a:ext>
            </a:extLst>
          </p:cNvPr>
          <p:cNvSpPr/>
          <p:nvPr/>
        </p:nvSpPr>
        <p:spPr>
          <a:xfrm>
            <a:off x="5479610" y="4904630"/>
            <a:ext cx="274364" cy="274364"/>
          </a:xfrm>
          <a:prstGeom prst="ellipse">
            <a:avLst/>
          </a:prstGeom>
          <a:solidFill>
            <a:srgbClr val="00B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9346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F19A4A1-B718-4EA7-B722-511493F16C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239" y="0"/>
            <a:ext cx="104862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74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F37E0AE-D581-A0B2-7900-66111644C6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Evolution of the layout and overview of changes.</a:t>
            </a:r>
          </a:p>
          <a:p>
            <a:r>
              <a:rPr lang="en-US" dirty="0"/>
              <a:t>Central region changes (VI central chamber and VA extension chamber).</a:t>
            </a:r>
          </a:p>
          <a:p>
            <a:r>
              <a:rPr lang="en-US" dirty="0"/>
              <a:t>Forward region evolution.</a:t>
            </a:r>
          </a:p>
          <a:p>
            <a:r>
              <a:rPr lang="en-US" b="0" dirty="0"/>
              <a:t>Other activities considered during the Long Shutdown 3.</a:t>
            </a:r>
          </a:p>
          <a:p>
            <a:r>
              <a:rPr lang="en-US" b="0" dirty="0"/>
              <a:t>Installation, handling, planning.</a:t>
            </a:r>
          </a:p>
          <a:p>
            <a:endParaRPr lang="en-US" b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39CF595-BE1B-A1DB-376F-116EC120A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7591013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3EA756-96C4-4426-34FD-B5F2BDA48B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60120"/>
            <a:ext cx="11376024" cy="52406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Concept of the ECR is to cover full IP1.X despite it is not mandatory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Changes in the central region are important for ATLAS with no impact expected for the machine, changes within the forward region described within the ECR.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Any additional details can be provided on demand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7923EF-2958-6FC5-4AB0-30BB39B0B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031245-BC3A-166F-319D-72983C29E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69D87-9C3B-9D47-957E-86CDD93EA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AFBA04-1598-4DC7-A6D5-2C402C516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31AE2D-AD5B-BBE4-B229-D361AC4924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44590"/>
            <a:ext cx="12192000" cy="12815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37F182-ED74-2715-9262-89A407A93C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26168"/>
            <a:ext cx="12192000" cy="123678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9CF76EA-C654-987B-4A3E-972BC9EC94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249062"/>
            <a:ext cx="12192000" cy="57139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65E3F80-B585-4841-D6E5-56B8E5ED28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979592"/>
            <a:ext cx="12192000" cy="126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9234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A80B84A-7DE0-C694-1EBE-8E9E98A444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937068"/>
            <a:ext cx="5375649" cy="221379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8AC93E6-2803-12A2-508D-EF8252F3D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of the layout and overview of changes.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99D6A-DBAA-7A9C-C111-105D94A5D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320689-833A-8A8B-DCB9-757612A6E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400D6-AC34-2378-87DA-3F90E71CE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6D9486B-A8DC-588E-8DA8-BDF8B330C3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12" y="3297615"/>
            <a:ext cx="5328434" cy="297637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DE36C96-F27E-4AFC-3B71-E2FACAAA8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9443" y="3267659"/>
            <a:ext cx="4731403" cy="293598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9096D5A-41CA-69F6-3303-9C0A52A7B9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0046" y="906463"/>
            <a:ext cx="5734393" cy="2139847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93A9D7E-963E-B37F-F1F7-FEB9BEA252D5}"/>
              </a:ext>
            </a:extLst>
          </p:cNvPr>
          <p:cNvSpPr/>
          <p:nvPr/>
        </p:nvSpPr>
        <p:spPr>
          <a:xfrm>
            <a:off x="10892529" y="896061"/>
            <a:ext cx="891484" cy="44226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Run 4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B5095D0-3F72-8F24-D973-B5A8AD786011}"/>
              </a:ext>
            </a:extLst>
          </p:cNvPr>
          <p:cNvSpPr/>
          <p:nvPr/>
        </p:nvSpPr>
        <p:spPr>
          <a:xfrm>
            <a:off x="531612" y="3349398"/>
            <a:ext cx="519954" cy="512260"/>
          </a:xfrm>
          <a:prstGeom prst="ellipse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4AC3A84-DF2B-F9BF-1211-79AFBAF17317}"/>
              </a:ext>
            </a:extLst>
          </p:cNvPr>
          <p:cNvSpPr/>
          <p:nvPr/>
        </p:nvSpPr>
        <p:spPr>
          <a:xfrm>
            <a:off x="6229443" y="3267659"/>
            <a:ext cx="519954" cy="512260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25F1DB1-FF8A-7391-1633-8A39F7979DD5}"/>
              </a:ext>
            </a:extLst>
          </p:cNvPr>
          <p:cNvSpPr/>
          <p:nvPr/>
        </p:nvSpPr>
        <p:spPr>
          <a:xfrm>
            <a:off x="288131" y="1595437"/>
            <a:ext cx="142116" cy="153055"/>
          </a:xfrm>
          <a:prstGeom prst="ellipse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774FF3B-4BFC-F9A9-CC34-94C951C144A5}"/>
              </a:ext>
            </a:extLst>
          </p:cNvPr>
          <p:cNvSpPr/>
          <p:nvPr/>
        </p:nvSpPr>
        <p:spPr>
          <a:xfrm>
            <a:off x="299319" y="2524125"/>
            <a:ext cx="142116" cy="153055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075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8044D-1353-F870-8682-992659BA7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D4FC2C-20AF-682E-254B-397591379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AAE6F6-DC52-491D-E9E2-744628D01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DD12A0-6BD6-C381-B4E8-B6309CB5A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32" y="1226819"/>
            <a:ext cx="6309511" cy="49383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09E5D5-562F-A7DC-F50C-30A3BC384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2919" y="1226819"/>
            <a:ext cx="5618749" cy="4183380"/>
          </a:xfrm>
          <a:prstGeom prst="rect">
            <a:avLst/>
          </a:prstGeom>
        </p:spPr>
      </p:pic>
      <p:sp>
        <p:nvSpPr>
          <p:cNvPr id="11" name="Title 2">
            <a:extLst>
              <a:ext uri="{FF2B5EF4-FFF2-40B4-BE49-F238E27FC236}">
                <a16:creationId xmlns:a16="http://schemas.microsoft.com/office/drawing/2014/main" id="{36641189-AE9B-3063-911D-823CA127EB84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Evolution of the layout and overview of changes.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012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2B2A4C-AF96-B35B-515F-9EF586A1B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DAF0D2-5D34-BE4D-BC99-311280A3A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8D0495-97A9-E526-1BEF-EE8BFA58D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E70971F9-03B0-B4D7-D652-30D012F22744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Mechanical aperture of the IP1.X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54CB9D-73F5-A1D8-6E97-FCECF156CE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5130"/>
            <a:ext cx="6096000" cy="28360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18A340-6CF4-F84C-D235-33B0DBB9B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45" y="3854403"/>
            <a:ext cx="6258269" cy="2836060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563D8FF-BBCC-004D-9F6C-C41EB8E41021}"/>
              </a:ext>
            </a:extLst>
          </p:cNvPr>
          <p:cNvSpPr/>
          <p:nvPr/>
        </p:nvSpPr>
        <p:spPr>
          <a:xfrm>
            <a:off x="6423660" y="1325880"/>
            <a:ext cx="5593080" cy="16853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Current installation apertures show a discrepancy between the reality and the installed stated. Diameter of VI is incorrectly corresponding to 57mm instead of 47mm and were be modified during the YETS 2024/2025 (details can be found in EDMS 3280964).</a:t>
            </a:r>
            <a:endParaRPr lang="en-US" sz="16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30F7D48-92D1-600C-EE7B-1790DA8E9EEF}"/>
              </a:ext>
            </a:extLst>
          </p:cNvPr>
          <p:cNvSpPr/>
          <p:nvPr/>
        </p:nvSpPr>
        <p:spPr>
          <a:xfrm>
            <a:off x="6423660" y="4160520"/>
            <a:ext cx="5593080" cy="16853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/>
              <a:t>Run 4 aperture available within layout database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VAX zone ID80mm cylindrical aperture.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Forward zone ID80mm cylindrical aperture.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Central region without changes.</a:t>
            </a:r>
          </a:p>
        </p:txBody>
      </p:sp>
    </p:spTree>
    <p:extLst>
      <p:ext uri="{BB962C8B-B14F-4D97-AF65-F5344CB8AC3E}">
        <p14:creationId xmlns:p14="http://schemas.microsoft.com/office/powerpoint/2010/main" val="1739914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03FD7A-86BD-A314-7451-BD89B8448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13D8CF-749A-971D-D6CD-7FA4D1E14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363A9B-672C-AE34-48FD-E38063585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2EA4CFF0-62EE-5A25-E674-9DECE8C8368B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Expected IP1. X vacuum pressure profile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490755-500A-2FC8-40F9-F2C76FAE0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785" y="1149073"/>
            <a:ext cx="9566497" cy="4846565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94F248B-B50E-3E9A-A778-DCBA61E6F40A}"/>
              </a:ext>
            </a:extLst>
          </p:cNvPr>
          <p:cNvSpPr/>
          <p:nvPr/>
        </p:nvSpPr>
        <p:spPr>
          <a:xfrm>
            <a:off x="7769412" y="954712"/>
            <a:ext cx="4233543" cy="13388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/>
              <a:t>Difference between Run 3 and Run 4 is driven by: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Presence of unbaked Q1 – TAXS sector between VAX and IT (</a:t>
            </a:r>
            <a:r>
              <a:rPr lang="en-GB" sz="1600" dirty="0" err="1"/>
              <a:t>aC</a:t>
            </a:r>
            <a:r>
              <a:rPr lang="en-GB" sz="1600" dirty="0"/>
              <a:t> coated).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Presence of the new VAX assembly.</a:t>
            </a:r>
          </a:p>
        </p:txBody>
      </p:sp>
    </p:spTree>
    <p:extLst>
      <p:ext uri="{BB962C8B-B14F-4D97-AF65-F5344CB8AC3E}">
        <p14:creationId xmlns:p14="http://schemas.microsoft.com/office/powerpoint/2010/main" val="879109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5878AD-2042-8AC9-66EC-6FDF5C13F1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479211" cy="4608512"/>
          </a:xfrm>
        </p:spPr>
        <p:txBody>
          <a:bodyPr/>
          <a:lstStyle/>
          <a:p>
            <a:r>
              <a:rPr lang="en-US" dirty="0"/>
              <a:t>Central chamber VC1IB (or VI chamber)</a:t>
            </a:r>
          </a:p>
          <a:p>
            <a:pPr lvl="1"/>
            <a:r>
              <a:rPr lang="en-US" dirty="0"/>
              <a:t>ID47mm 7300mm long Beryllium chamber with </a:t>
            </a:r>
            <a:r>
              <a:rPr lang="en-US" dirty="0" err="1"/>
              <a:t>aluminium</a:t>
            </a:r>
            <a:r>
              <a:rPr lang="en-US" dirty="0"/>
              <a:t> end parts. Fully NEG coated.</a:t>
            </a:r>
          </a:p>
          <a:p>
            <a:pPr lvl="1"/>
            <a:r>
              <a:rPr lang="en-US" dirty="0"/>
              <a:t>Identical geometry, aperture a surfaces as for existing chamber.</a:t>
            </a:r>
          </a:p>
          <a:p>
            <a:pPr lvl="1"/>
            <a:r>
              <a:rPr lang="en-US" dirty="0"/>
              <a:t>Integrated bake-out services; Supporting in IST and bulkheads shall provide identical positioning precision.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268805B-D888-ECE4-D62E-CC9981E22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region changes</a:t>
            </a:r>
            <a:br>
              <a:rPr lang="en-US" dirty="0"/>
            </a:br>
            <a:r>
              <a:rPr lang="en-US" sz="3200" b="0" dirty="0"/>
              <a:t>VI central chamber and VA extension chamber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812631-C744-B063-2631-02E5D1722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A917CB-3AC9-9D2F-A7C5-B9ADBECAB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19F42-E46F-45F4-81A3-C278C338A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83DDD9-9102-2C57-E8FD-62051E599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88491"/>
            <a:ext cx="12192000" cy="3224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425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6E9FB9-3A57-BB07-822A-E4D798CE33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 extension chamber – replacing annular ion pump chamber VC1AP</a:t>
            </a:r>
          </a:p>
          <a:p>
            <a:pPr lvl="1"/>
            <a:r>
              <a:rPr lang="en-US" dirty="0"/>
              <a:t>Suppressed to make space for ATLAS HGTD.</a:t>
            </a:r>
          </a:p>
          <a:p>
            <a:pPr lvl="1"/>
            <a:r>
              <a:rPr lang="en-US" dirty="0"/>
              <a:t>Aperture, position of bellows, surfaces remains as for Run 3.</a:t>
            </a:r>
          </a:p>
          <a:p>
            <a:pPr lvl="1"/>
            <a:r>
              <a:rPr lang="en-US" dirty="0"/>
              <a:t>Bake-out services and temperature limitation for HGTD TBD.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A23F44-34DC-27C2-62E4-ABA267C21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region changes</a:t>
            </a:r>
            <a:br>
              <a:rPr lang="en-US" dirty="0"/>
            </a:br>
            <a:r>
              <a:rPr lang="en-US" sz="3600" b="0" dirty="0"/>
              <a:t>VI central chamber and VA extension chamber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F4A0F7-985D-F669-B1B4-F78BDA41F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08A1AD-86B1-4EA1-D63B-250F77292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301D9C-665A-0068-E554-302B8BE2D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7354C8A-758D-0CE3-DEF9-160FCE48E6FE}"/>
              </a:ext>
            </a:extLst>
          </p:cNvPr>
          <p:cNvSpPr txBox="1">
            <a:spLocks/>
          </p:cNvSpPr>
          <p:nvPr/>
        </p:nvSpPr>
        <p:spPr>
          <a:xfrm>
            <a:off x="560388" y="5259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7CBB94-678A-8BC6-CB95-BA1CE9978B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1181" y="1901072"/>
            <a:ext cx="4024631" cy="21072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DCF640-799E-ED00-2474-141C73D3A1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388" y="3215640"/>
            <a:ext cx="4958232" cy="276958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AF6474-5F48-FD7A-8C48-1D7BA249FD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957" y="4002522"/>
            <a:ext cx="5022589" cy="2829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925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E0853-CDBC-5310-9567-E8A8C1919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Forward region evolution (VA1J assembly)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894C83-9FC0-C377-C5D2-8EC6B201595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r"/>
            <a:r>
              <a:rPr lang="en-US"/>
              <a:t>28</a:t>
            </a:r>
            <a:r>
              <a:rPr lang="en-US" baseline="30000"/>
              <a:t>th</a:t>
            </a:r>
            <a:r>
              <a:rPr lang="en-US"/>
              <a:t> November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73A60F-CB1A-0407-605F-0370415D2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256E06-8B56-F09D-04EB-04B6A5E83C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From Imagination to Reality, TE department plenary meeting by Jose Miguel Jimenez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0A31FB-AE5A-77EC-C4E1-90C28674F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2374" y="1582439"/>
            <a:ext cx="4094286" cy="46993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B2AB811-8E76-7DDF-663A-0DD020E6B1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6660" y="1582440"/>
            <a:ext cx="3892824" cy="19897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19D7ED-16FA-15DC-4FD4-C0605A18324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303"/>
          <a:stretch/>
        </p:blipFill>
        <p:spPr>
          <a:xfrm>
            <a:off x="10229" y="1582439"/>
            <a:ext cx="4074091" cy="4489825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AFD51B-CD7A-D054-29BF-B58338650AF5}"/>
              </a:ext>
            </a:extLst>
          </p:cNvPr>
          <p:cNvSpPr/>
          <p:nvPr/>
        </p:nvSpPr>
        <p:spPr>
          <a:xfrm>
            <a:off x="231217" y="1162088"/>
            <a:ext cx="11264783" cy="30697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Evolution of the ATLAS forward zone layout from Run 3 to Run 4 (to ensure HL-LHC VAX compatibility)</a:t>
            </a:r>
            <a:endParaRPr lang="en-GB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C3E44AA-CB49-3797-D037-D859E7BE8D62}"/>
              </a:ext>
            </a:extLst>
          </p:cNvPr>
          <p:cNvSpPr/>
          <p:nvPr/>
        </p:nvSpPr>
        <p:spPr>
          <a:xfrm>
            <a:off x="8295687" y="4542459"/>
            <a:ext cx="3814770" cy="845952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The proposed layout complies with the demanding requests of ATLAS Lucid</a:t>
            </a:r>
          </a:p>
          <a:p>
            <a:pPr algn="ctr"/>
            <a:r>
              <a:rPr lang="en-US" sz="1600" dirty="0"/>
              <a:t>Approved by ATLAS TC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44761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334</TotalTime>
  <Words>1355</Words>
  <Application>Microsoft Office PowerPoint</Application>
  <PresentationFormat>Widescreen</PresentationFormat>
  <Paragraphs>216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Office Theme</vt:lpstr>
      <vt:lpstr>LHC experimental beam vacuum systems ATLAS IP1 layout configuration for Run 4</vt:lpstr>
      <vt:lpstr>Content</vt:lpstr>
      <vt:lpstr>Evolution of the layout and overview of changes. </vt:lpstr>
      <vt:lpstr>PowerPoint Presentation</vt:lpstr>
      <vt:lpstr>PowerPoint Presentation</vt:lpstr>
      <vt:lpstr>PowerPoint Presentation</vt:lpstr>
      <vt:lpstr>Central region changes VI central chamber and VA extension chamber</vt:lpstr>
      <vt:lpstr>Central region changes VI central chamber and VA extension chamber</vt:lpstr>
      <vt:lpstr>Forward region evolution (VA1J assembly)</vt:lpstr>
      <vt:lpstr>Forward region evolution (VA1J assembly)</vt:lpstr>
      <vt:lpstr>VC1JE chamber</vt:lpstr>
      <vt:lpstr>VC1JI chamber</vt:lpstr>
      <vt:lpstr>Other activities considered during LS3</vt:lpstr>
      <vt:lpstr>Installation work stream ATLAS</vt:lpstr>
      <vt:lpstr>Example VJ installation</vt:lpstr>
      <vt:lpstr>PowerPoint Presentation</vt:lpstr>
      <vt:lpstr>Bake-out programs for ATLAS IP1.X</vt:lpstr>
      <vt:lpstr>Beam vacuum system bake-out (symmetrical except GIS)</vt:lpstr>
      <vt:lpstr>PowerPoint Presentation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Josef Sestak</dc:creator>
  <cp:lastModifiedBy>Josef Sestak</cp:lastModifiedBy>
  <cp:revision>65</cp:revision>
  <dcterms:created xsi:type="dcterms:W3CDTF">2025-04-28T11:54:29Z</dcterms:created>
  <dcterms:modified xsi:type="dcterms:W3CDTF">2025-05-09T13:40:22Z</dcterms:modified>
</cp:coreProperties>
</file>