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9" r:id="rId2"/>
    <p:sldId id="290" r:id="rId3"/>
    <p:sldId id="308" r:id="rId4"/>
    <p:sldId id="307" r:id="rId5"/>
    <p:sldId id="28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CAD9"/>
    <a:srgbClr val="00339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30" autoAdjust="0"/>
    <p:restoredTop sz="94686"/>
  </p:normalViewPr>
  <p:slideViewPr>
    <p:cSldViewPr snapToGrid="0" snapToObjects="1">
      <p:cViewPr varScale="1">
        <p:scale>
          <a:sx n="122" d="100"/>
          <a:sy n="122" d="100"/>
        </p:scale>
        <p:origin x="1037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2EC247-A298-46F5-A83C-87DF11C9438F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https://cern.ch/be-dep-ea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92F051-A80F-4EE7-A5FB-EF373274F9D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A88865-637C-4EC1-A9CE-C2EBD4440AF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085088"/>
            <a:ext cx="11376025" cy="527913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BE-EA Section Leader Meeting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820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400878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78991"/>
            <a:ext cx="5616575" cy="52608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78992"/>
            <a:ext cx="5611813" cy="5260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26674" y="650503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BE-EA Section Leader Meeting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76336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959819" y="6407272"/>
            <a:ext cx="495301" cy="3933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6F4BE4-5FA0-42F3-8258-5F7045B6E3F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17195" y="6403772"/>
            <a:ext cx="396892" cy="3968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AD8E53-18E7-49F4-9C60-8DE0F304A426}"/>
              </a:ext>
            </a:extLst>
          </p:cNvPr>
          <p:cNvPicPr/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8" y="6396375"/>
            <a:ext cx="404289" cy="4042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ADEF83-BE9C-4BC5-BB41-4D8B91E61155}"/>
              </a:ext>
            </a:extLst>
          </p:cNvPr>
          <p:cNvCxnSpPr/>
          <p:nvPr userDrawn="1"/>
        </p:nvCxnSpPr>
        <p:spPr>
          <a:xfrm>
            <a:off x="412775" y="955085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ui/#!master/navigator/document?D:101768671:101768671:subDocs" TargetMode="External"/><Relationship Id="rId3" Type="http://schemas.openxmlformats.org/officeDocument/2006/relationships/hyperlink" Target="https://indico.cern.ch/event/1531189/" TargetMode="External"/><Relationship Id="rId7" Type="http://schemas.openxmlformats.org/officeDocument/2006/relationships/image" Target="../media/image9.png"/><Relationship Id="rId2" Type="http://schemas.openxmlformats.org/officeDocument/2006/relationships/hyperlink" Target="https://indico.cern.ch/event/1529729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edms.cern.ch/ui/#!master/navigator/document?D:101770088:101770088:subDocs" TargetMode="External"/><Relationship Id="rId5" Type="http://schemas.openxmlformats.org/officeDocument/2006/relationships/image" Target="../media/image8.png"/><Relationship Id="rId4" Type="http://schemas.openxmlformats.org/officeDocument/2006/relationships/hyperlink" Target="https://plan.cern.ch/app/plan/61/dashboar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eeting-and-contributions.app.cern.ch/" TargetMode="External"/><Relationship Id="rId2" Type="http://schemas.openxmlformats.org/officeDocument/2006/relationships/hyperlink" Target="https://indico.cern.ch/category/16568/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hyperlink" Target="https://oss-coordination.web.cern.ch/gantt/latest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joao.oliveira@cern.ch" TargetMode="External"/><Relationship Id="rId2" Type="http://schemas.openxmlformats.org/officeDocument/2006/relationships/hyperlink" Target="mailto:bruno.feral@cern.ch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edms.cern.ch/ui/#!master/navigator/document?D:101782995:101782995:subDocs" TargetMode="External"/><Relationship Id="rId5" Type="http://schemas.openxmlformats.org/officeDocument/2006/relationships/image" Target="../media/image11.png"/><Relationship Id="rId4" Type="http://schemas.openxmlformats.org/officeDocument/2006/relationships/hyperlink" Target="https://edms.cern.ch/ui/#!master/navigator/document?D:101645628:101645628:subDoc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7768" y="3429000"/>
            <a:ext cx="11944232" cy="2153265"/>
          </a:xfrm>
        </p:spPr>
        <p:txBody>
          <a:bodyPr/>
          <a:lstStyle/>
          <a:p>
            <a:r>
              <a:rPr lang="en-US" sz="3200" dirty="0">
                <a:solidFill>
                  <a:schemeClr val="bg1">
                    <a:lumMod val="75000"/>
                  </a:schemeClr>
                </a:solidFill>
              </a:rPr>
              <a:t>May 09</a:t>
            </a:r>
            <a:r>
              <a:rPr lang="en-US" sz="3200" baseline="30000" dirty="0">
                <a:solidFill>
                  <a:schemeClr val="bg1">
                    <a:lumMod val="75000"/>
                  </a:schemeClr>
                </a:solidFill>
              </a:rPr>
              <a:t>th</a:t>
            </a:r>
            <a:r>
              <a:rPr lang="en-US" sz="3200" dirty="0">
                <a:solidFill>
                  <a:schemeClr val="bg1">
                    <a:lumMod val="75000"/>
                  </a:schemeClr>
                </a:solidFill>
              </a:rPr>
              <a:t> 2025</a:t>
            </a:r>
            <a:br>
              <a:rPr lang="en-US" sz="3200" dirty="0"/>
            </a:br>
            <a:r>
              <a:rPr lang="en-GB" sz="3200" dirty="0"/>
              <a:t>Overview of machine Requests: Status, Reminders and Plans</a:t>
            </a:r>
            <a:br>
              <a:rPr lang="en-US" sz="3200" dirty="0"/>
            </a:br>
            <a:r>
              <a:rPr lang="en-US" sz="3200" dirty="0"/>
              <a:t>TREX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7768" y="5387458"/>
            <a:ext cx="11376026" cy="389613"/>
          </a:xfrm>
        </p:spPr>
        <p:txBody>
          <a:bodyPr/>
          <a:lstStyle/>
          <a:p>
            <a:pPr algn="l"/>
            <a:r>
              <a:rPr lang="en-US" sz="1800" dirty="0"/>
              <a:t> Marija Majstorovic &amp; Oliver Boettcher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6F3277C-AE4F-76BD-FA28-DDD57886723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01038" y="97277"/>
            <a:ext cx="1640732" cy="15693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751B8A-1C6D-3556-43A2-E3E9099ABCF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463719" y="97276"/>
            <a:ext cx="1640732" cy="15693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2C2518-8126-426E-A859-C96169187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64871"/>
            <a:ext cx="11784011" cy="515470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b="0" dirty="0"/>
              <a:t>LHC Coordination meeting 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en-US" b="0" dirty="0"/>
              <a:t>    “Post-mortem” EYETS 24-25 activities: </a:t>
            </a:r>
            <a:r>
              <a:rPr lang="en-US" b="0" dirty="0">
                <a:hlinkClick r:id="rId2"/>
              </a:rPr>
              <a:t>1529729</a:t>
            </a:r>
            <a:endParaRPr lang="en-US" b="0" dirty="0"/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endParaRPr lang="en-US" b="0" dirty="0"/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endParaRPr lang="en-US" b="0" dirty="0"/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endParaRPr lang="en-GB" b="0" dirty="0"/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b="0" dirty="0"/>
              <a:t>LHC Coordination meeting 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en-US" b="0" dirty="0"/>
              <a:t>     PLAN activities for TS 2025, YETS 25/26 and LS3 – </a:t>
            </a:r>
            <a:r>
              <a:rPr lang="en-US" b="0" dirty="0">
                <a:hlinkClick r:id="rId3"/>
              </a:rPr>
              <a:t>1531189</a:t>
            </a:r>
            <a:endParaRPr lang="en-US" b="0" dirty="0"/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en-US" b="0" dirty="0"/>
              <a:t>	- </a:t>
            </a:r>
            <a:r>
              <a:rPr lang="en-GB" b="0" dirty="0"/>
              <a:t>All planned activities for each experiment are listed in 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en-GB" b="0" dirty="0"/>
              <a:t>	  the presentation,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en-GB" b="0" dirty="0"/>
              <a:t>	- If you cannot access the </a:t>
            </a:r>
            <a:r>
              <a:rPr lang="en-GB" b="0" dirty="0">
                <a:hlinkClick r:id="rId4"/>
              </a:rPr>
              <a:t>PLAN</a:t>
            </a:r>
            <a:r>
              <a:rPr lang="en-GB" b="0" dirty="0"/>
              <a:t> activity, submit a 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en-GB" b="0" dirty="0"/>
              <a:t>	  SNOW ticket to request viewer rights,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en-GB" b="0" dirty="0"/>
              <a:t>	- If there are any changes to the activities, please 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en-GB" b="0" dirty="0"/>
              <a:t>	  inform us so we can update the PLAN accordingly.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C1490B-1BC1-4F75-9A73-32DDD8549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Follow-ups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BCB7C3-B0B0-44AA-9013-33D4A995B5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4"/>
            <a:ext cx="1926262" cy="238440"/>
          </a:xfrm>
        </p:spPr>
        <p:txBody>
          <a:bodyPr/>
          <a:lstStyle/>
          <a:p>
            <a:r>
              <a:rPr lang="en-US" sz="1200" dirty="0"/>
              <a:t>DATE: 09.05.2025.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7E928-31C1-47AB-A853-A9A8FE830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6E756D-1AEE-7F33-433A-583E9BEA55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8834" y="1064871"/>
            <a:ext cx="2964367" cy="16592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64BD262D-11D0-62DC-2826-C29DE1BFE759}"/>
              </a:ext>
            </a:extLst>
          </p:cNvPr>
          <p:cNvSpPr txBox="1">
            <a:spLocks/>
          </p:cNvSpPr>
          <p:nvPr/>
        </p:nvSpPr>
        <p:spPr>
          <a:xfrm>
            <a:off x="8708593" y="2738380"/>
            <a:ext cx="1684847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EDMS: </a:t>
            </a:r>
            <a:r>
              <a:rPr lang="en-US" sz="14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3287598</a:t>
            </a:r>
            <a:endParaRPr lang="en-US" sz="1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8DD0C1-20FB-B5F4-D065-59FF9687BF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70154" y="3728576"/>
            <a:ext cx="2963048" cy="1673601"/>
          </a:xfrm>
          <a:prstGeom prst="rect">
            <a:avLst/>
          </a:prstGeom>
        </p:spPr>
      </p:pic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6E859ACE-D2EE-B4E2-1B5B-F59A226339D5}"/>
              </a:ext>
            </a:extLst>
          </p:cNvPr>
          <p:cNvSpPr txBox="1">
            <a:spLocks/>
          </p:cNvSpPr>
          <p:nvPr/>
        </p:nvSpPr>
        <p:spPr>
          <a:xfrm>
            <a:off x="8708593" y="5403248"/>
            <a:ext cx="1656943" cy="21187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EDMS: </a:t>
            </a:r>
            <a:r>
              <a:rPr lang="en-US" sz="1400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3286629</a:t>
            </a:r>
            <a:endParaRPr lang="en-US" sz="1400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B3D07F-8FC2-549C-5C6B-59B890D66FDD}"/>
              </a:ext>
            </a:extLst>
          </p:cNvPr>
          <p:cNvSpPr txBox="1">
            <a:spLocks/>
          </p:cNvSpPr>
          <p:nvPr/>
        </p:nvSpPr>
        <p:spPr>
          <a:xfrm>
            <a:off x="6299993" y="6510533"/>
            <a:ext cx="3892795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LHC Tunnel Region Experiments Working Group (TREX)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84746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5A207A-AD11-EB70-8054-83E1567388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5A7845-3E03-EC43-BAA7-5BFBC1C81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64871"/>
            <a:ext cx="11376023" cy="515470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b="0" dirty="0">
                <a:hlinkClick r:id="rId2"/>
              </a:rPr>
              <a:t>LHC Coordination meetings</a:t>
            </a:r>
            <a:r>
              <a:rPr lang="en-US" b="0" dirty="0"/>
              <a:t> </a:t>
            </a:r>
          </a:p>
          <a:p>
            <a:pPr marL="366712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dirty="0"/>
              <a:t>Currently all sections presenting their activities in the next period,</a:t>
            </a:r>
          </a:p>
          <a:p>
            <a:pPr marL="366712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dirty="0"/>
              <a:t>Where the information about contacts, ticket system, plans etc. can </a:t>
            </a:r>
          </a:p>
          <a:p>
            <a:pPr marL="366712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dirty="0"/>
              <a:t>be found.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endParaRPr lang="en-US" b="0" dirty="0"/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endParaRPr lang="en-US" b="0" dirty="0"/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b="0" dirty="0">
                <a:hlinkClick r:id="rId3"/>
              </a:rPr>
              <a:t>Meetings and contributions</a:t>
            </a:r>
            <a:endParaRPr lang="en-US" b="0" dirty="0"/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b="0" dirty="0"/>
              <a:t>Link to the official </a:t>
            </a:r>
            <a:r>
              <a:rPr lang="en-GB" b="0" dirty="0">
                <a:hlinkClick r:id="rId4"/>
              </a:rPr>
              <a:t>LHC schedule </a:t>
            </a:r>
            <a:r>
              <a:rPr lang="en-GB" b="0" dirty="0"/>
              <a:t>(EN-ACE/EN-IM)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b="0" dirty="0"/>
              <a:t>For any unforeseen situations where you may need to contact an expert, you can find their contact through the following link: 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dirty="0"/>
              <a:t>By clicking the “Select a View” – </a:t>
            </a:r>
            <a:r>
              <a:rPr lang="en-GB" dirty="0">
                <a:hlinkClick r:id="rId3"/>
              </a:rPr>
              <a:t>Planning Dashboard</a:t>
            </a:r>
            <a:endParaRPr lang="en-GB" dirty="0"/>
          </a:p>
          <a:p>
            <a:pPr marL="366712" lvl="1" indent="0">
              <a:spcBef>
                <a:spcPts val="200"/>
              </a:spcBef>
              <a:spcAft>
                <a:spcPts val="200"/>
              </a:spcAft>
              <a:buNone/>
            </a:pPr>
            <a:endParaRPr lang="en-GB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9B4AC9-3EDB-2B2E-B0E2-F8F4C0633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Useful links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66483C-417F-DE88-384B-AAE8DDBD6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79E115-2F92-F861-9B5D-27203263CE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7640" y="1064871"/>
            <a:ext cx="3996371" cy="23035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CA45EB9-3D2D-C5DF-C872-FEBFBF68B8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4"/>
            <a:ext cx="1926262" cy="238440"/>
          </a:xfrm>
        </p:spPr>
        <p:txBody>
          <a:bodyPr/>
          <a:lstStyle/>
          <a:p>
            <a:r>
              <a:rPr lang="en-US" sz="1200" dirty="0"/>
              <a:t>DATE: 09.05.2025.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78FDEF9-69CE-86A2-7432-9CA2562E38D6}"/>
              </a:ext>
            </a:extLst>
          </p:cNvPr>
          <p:cNvSpPr txBox="1">
            <a:spLocks/>
          </p:cNvSpPr>
          <p:nvPr/>
        </p:nvSpPr>
        <p:spPr>
          <a:xfrm>
            <a:off x="6299993" y="6510533"/>
            <a:ext cx="3892795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LHC Tunnel Region Experiments Working Group (TREX)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66860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95AAF-0885-15F1-FAA8-90145FCB4A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A0CEC20-CF3F-9FD9-0941-108BE0D96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09074"/>
            <a:ext cx="11380812" cy="525456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000" dirty="0"/>
              <a:t>To start establishing the ECRs for the activities </a:t>
            </a:r>
            <a:br>
              <a:rPr lang="en-GB" sz="2000" dirty="0"/>
            </a:br>
            <a:r>
              <a:rPr lang="en-GB" sz="2000" dirty="0"/>
              <a:t>planned for EYETS 25/26 and LS3</a:t>
            </a:r>
            <a:br>
              <a:rPr lang="en-GB" sz="2000" b="0" dirty="0"/>
            </a:br>
            <a:r>
              <a:rPr lang="en-GB" sz="2000" b="0" dirty="0"/>
              <a:t>Question about ECR, Test Procedure, </a:t>
            </a:r>
            <a:br>
              <a:rPr lang="en-GB" sz="2000" b="0" dirty="0"/>
            </a:br>
            <a:r>
              <a:rPr lang="en-GB" sz="2000" b="0" dirty="0"/>
              <a:t>Risk Assessment, Eng. Documents (Engineering </a:t>
            </a:r>
            <a:br>
              <a:rPr lang="en-GB" sz="2000" b="0" dirty="0"/>
            </a:br>
            <a:r>
              <a:rPr lang="en-GB" sz="2000" b="0" dirty="0"/>
              <a:t>Specification, Note, or Report) - contact: </a:t>
            </a:r>
            <a:br>
              <a:rPr lang="en-GB" sz="2000" b="0" dirty="0"/>
            </a:br>
            <a:r>
              <a:rPr lang="en-GB" sz="2000" b="0" dirty="0">
                <a:hlinkClick r:id="rId2"/>
              </a:rPr>
              <a:t>bruno.feral@cern.ch</a:t>
            </a:r>
            <a:r>
              <a:rPr lang="en-GB" sz="2000" b="0" dirty="0"/>
              <a:t>  &amp; </a:t>
            </a:r>
            <a:r>
              <a:rPr lang="en-GB" sz="2000" b="0" dirty="0">
                <a:hlinkClick r:id="rId3"/>
              </a:rPr>
              <a:t>joao.oliveira@cern.ch</a:t>
            </a:r>
            <a:br>
              <a:rPr lang="en-GB" sz="2000" b="0" dirty="0"/>
            </a:br>
            <a:r>
              <a:rPr lang="en-GB" sz="2000" b="0" dirty="0"/>
              <a:t>New Version 1.7 of the ECR template is released: </a:t>
            </a:r>
            <a:r>
              <a:rPr lang="en-GB" sz="2000" b="0" dirty="0">
                <a:hlinkClick r:id="rId4"/>
              </a:rPr>
              <a:t>link</a:t>
            </a:r>
            <a:r>
              <a:rPr lang="en-GB" sz="2000" b="0" dirty="0"/>
              <a:t> </a:t>
            </a:r>
          </a:p>
          <a:p>
            <a:pPr>
              <a:lnSpc>
                <a:spcPct val="100000"/>
              </a:lnSpc>
            </a:pPr>
            <a:endParaRPr lang="en-GB" sz="2000" b="0" dirty="0"/>
          </a:p>
          <a:p>
            <a:r>
              <a:rPr lang="en-US" sz="2000" dirty="0"/>
              <a:t>ECR’s in work to be finalized, </a:t>
            </a:r>
            <a:endParaRPr lang="en-GB" sz="2000" b="0" dirty="0"/>
          </a:p>
          <a:p>
            <a:r>
              <a:rPr lang="en-US" sz="2000" dirty="0"/>
              <a:t>Next step to plan the activities for the TS1 </a:t>
            </a:r>
            <a:r>
              <a:rPr lang="en-US" sz="2000" b="0" dirty="0"/>
              <a:t>– with LHC coordination.</a:t>
            </a:r>
            <a:endParaRPr lang="en-US" sz="2000" dirty="0"/>
          </a:p>
          <a:p>
            <a:pPr>
              <a:buNone/>
            </a:pPr>
            <a:endParaRPr lang="en-GB" sz="20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686BCC-012F-761D-0335-8EBD6D51F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Requests/Reminders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4DFBD1-1BA9-FA19-5AD3-06ED12C60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6716AC-13BE-00AE-C7E6-3F91F66F7A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6028" y="1032537"/>
            <a:ext cx="4811768" cy="27118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3082C47-300E-34F9-B41B-0225D392826E}"/>
              </a:ext>
            </a:extLst>
          </p:cNvPr>
          <p:cNvSpPr txBox="1"/>
          <p:nvPr/>
        </p:nvSpPr>
        <p:spPr>
          <a:xfrm>
            <a:off x="8262642" y="3744385"/>
            <a:ext cx="21985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EDMS </a:t>
            </a:r>
            <a:r>
              <a:rPr lang="en-GB" sz="1400" dirty="0">
                <a:hlinkClick r:id="rId6"/>
              </a:rPr>
              <a:t>3297550</a:t>
            </a:r>
            <a:endParaRPr lang="en-GB" sz="1400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8B7E059-B3B3-F6C3-14B9-E3AF6E063B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4"/>
            <a:ext cx="1926262" cy="238440"/>
          </a:xfrm>
        </p:spPr>
        <p:txBody>
          <a:bodyPr/>
          <a:lstStyle/>
          <a:p>
            <a:r>
              <a:rPr lang="en-US" sz="1200" dirty="0"/>
              <a:t>DATE: 09.05.2025.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6A0DE6B-B6CA-855B-3DA4-44B2D6BAEB41}"/>
              </a:ext>
            </a:extLst>
          </p:cNvPr>
          <p:cNvSpPr txBox="1">
            <a:spLocks/>
          </p:cNvSpPr>
          <p:nvPr/>
        </p:nvSpPr>
        <p:spPr>
          <a:xfrm>
            <a:off x="6299993" y="6510533"/>
            <a:ext cx="3892795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LHC Tunnel Region Experiments Working Group (TREX)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28657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54A7004-3F13-C1A4-5761-69750DDE497A}"/>
              </a:ext>
            </a:extLst>
          </p:cNvPr>
          <p:cNvSpPr txBox="1">
            <a:spLocks/>
          </p:cNvSpPr>
          <p:nvPr/>
        </p:nvSpPr>
        <p:spPr>
          <a:xfrm>
            <a:off x="2809889" y="3967562"/>
            <a:ext cx="6572221" cy="2384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Thank you for your attention!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1415</TotalTime>
  <Words>344</Words>
  <Application>Microsoft Office PowerPoint</Application>
  <PresentationFormat>Widescreen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May 09th 2025 Overview of machine Requests: Status, Reminders and Plans TREX Meeting</vt:lpstr>
      <vt:lpstr>Follow-ups</vt:lpstr>
      <vt:lpstr>Useful links</vt:lpstr>
      <vt:lpstr>Requests/Reminders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Markus Brugger</dc:creator>
  <cp:lastModifiedBy>Marija Majstorovic</cp:lastModifiedBy>
  <cp:revision>242</cp:revision>
  <cp:lastPrinted>2020-01-30T13:49:18Z</cp:lastPrinted>
  <dcterms:created xsi:type="dcterms:W3CDTF">2021-01-11T13:55:30Z</dcterms:created>
  <dcterms:modified xsi:type="dcterms:W3CDTF">2025-05-09T14:12:30Z</dcterms:modified>
</cp:coreProperties>
</file>