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47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717DF-2EA4-C69B-27E1-60DDB5534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A3F470-3911-AE81-906A-860934807D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0DDA57-BFE5-986E-9B55-569C810EA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7F99-53C7-D244-A8AA-03EF100AD439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2ED2C-0471-1EC2-AA9D-2056D466F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93A18-F635-2319-F2DC-D27CA4D01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FFF4-29E1-BF40-AE1F-118B8E32A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941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C2DFB-5C8E-ED15-D17E-451F7ADE0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EF944B-144B-D02D-0B6D-A2DD382B51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06C90-F0D7-2262-13E8-FFC8963F9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7F99-53C7-D244-A8AA-03EF100AD439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3B029-611C-33E9-B030-312610E9B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CFE89-3479-1019-E55F-F4CC912A2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FFF4-29E1-BF40-AE1F-118B8E32A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35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7A34DD-A177-CED6-C8C5-EE4CA334A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F98ED1-DFD1-06EC-2BEE-006A795E15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8082A7-43B6-7CA7-E440-A4A86B6BB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7F99-53C7-D244-A8AA-03EF100AD439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E77A8-2FF5-6709-FFD6-50726505C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8B55C4-AD99-74EF-BF0D-E9CE87793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FFF4-29E1-BF40-AE1F-118B8E32A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309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F3622-C0E0-F52E-2B9C-137A42AD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2582F-2B48-DD4B-93ED-72430AACB2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69B94-6CB5-9B47-6442-D3D3C78FE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7F99-53C7-D244-A8AA-03EF100AD439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35ACA1-69C6-B702-2FDD-7FB08840B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5CEBD-DF8E-AAA4-C661-DE6744E89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FFF4-29E1-BF40-AE1F-118B8E32A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702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80265-3A02-08DD-B3E3-EFAE5E1BA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216629-23F2-1986-B38D-FF91E4811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F500A-36EE-0F43-0D15-219013106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7F99-53C7-D244-A8AA-03EF100AD439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4DC3E-2B44-3DA1-DA35-DEC1DDCB0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7CE299-C9A1-ED8E-8721-B5E6D9A79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FFF4-29E1-BF40-AE1F-118B8E32A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271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3690C-A6D6-712A-142D-51CBA39AB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C17F8-3D8C-2A80-DB92-A2CE74BED0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C355EE-F853-CE7E-51F1-531C8F5B58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3B75F3-3525-62F9-2DA5-DBBE2A1D7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7F99-53C7-D244-A8AA-03EF100AD439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2872C5-8BA5-20A9-D688-A221DF880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AD7462-5478-955C-2C5C-8EA7D98C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FFF4-29E1-BF40-AE1F-118B8E32A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5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BCCE2-16D5-45C8-AB41-83C701953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5775FF-6F59-AEC6-32D9-1542E27D0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C56BCE-4267-C282-C050-1F30D85DCD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71A9ED-9A0C-A78D-6FB3-74985BE1A4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36ECDD-6432-0730-146A-99F8D8EB60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7AF1E2-D4AD-9457-5B9D-16929A0E6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7F99-53C7-D244-A8AA-03EF100AD439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463F14-3599-FC48-3CB0-CCEB7FA55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FB2DEA-4723-F13C-BB1E-47067D55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FFF4-29E1-BF40-AE1F-118B8E32A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555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78A21-F88B-D3B9-3880-51A88FB59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FA09E8-6DD9-B964-356C-8B163525D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7F99-53C7-D244-A8AA-03EF100AD439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36141B-0FB2-3BC1-4DA3-2FAE9D0D8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50AC6C-7D60-71EF-1F90-473D49719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FFF4-29E1-BF40-AE1F-118B8E32A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192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8D104F-9B74-FD7B-5898-360F4C5BF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7F99-53C7-D244-A8AA-03EF100AD439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C8904E-ED96-58B2-B1E5-303AC9583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631E4C-F1BA-D451-C266-EC3DD50FA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FFF4-29E1-BF40-AE1F-118B8E32A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22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DDCC5-3D80-8EA4-8F94-B8F1E202A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2873A-8A25-1446-CFAD-81D185F4F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89C0C7-A85C-D2BA-E18C-49EF84D55B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9017EB-D849-6EBF-6E9F-612B1E10B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7F99-53C7-D244-A8AA-03EF100AD439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D120BB-45B6-423A-B687-0881836DE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B33D2C-708F-431B-9913-78A65B531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FFF4-29E1-BF40-AE1F-118B8E32A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082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8330B-5B65-3D42-1762-F58C4231B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9A8774-850F-9343-0EC1-63E0D5791D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3A99B3-A838-C44B-5C46-063D28D770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8DEB3-EEEC-4924-17D7-515A18304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77F99-53C7-D244-A8AA-03EF100AD439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3C0BED-A647-E006-8F53-B4BD5676F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EACFC5-0C89-C208-6AA9-D1D9A9E78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EFFF4-29E1-BF40-AE1F-118B8E32A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738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D50B8B-7DA5-F68C-2BF7-A76EC4072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EF54A3-A64E-634D-FEE0-28B3960C8B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D56BF-C117-2FC3-F30F-6F6A9AF20B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377F99-53C7-D244-A8AA-03EF100AD439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FE0D0-5778-6DF7-F603-FCB8343C0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1648E-8E87-7206-B87C-9A3E52F012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6EFFF4-29E1-BF40-AE1F-118B8E32A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22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98F42-58A2-C64C-6136-AAA917C841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HL-LHC BGI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2275DC-06E3-9E62-A993-2443B25B2B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Some Inputs for HL LHC BGI Requirements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28</a:t>
            </a:r>
            <a:r>
              <a:rPr lang="en-GB" baseline="30000" dirty="0"/>
              <a:t>th</a:t>
            </a:r>
            <a:r>
              <a:rPr lang="en-GB" dirty="0"/>
              <a:t> April 2025, James Storey</a:t>
            </a:r>
          </a:p>
        </p:txBody>
      </p:sp>
    </p:spTree>
    <p:extLst>
      <p:ext uri="{BB962C8B-B14F-4D97-AF65-F5344CB8AC3E}">
        <p14:creationId xmlns:p14="http://schemas.microsoft.com/office/powerpoint/2010/main" val="2010547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C07EB76-588C-8E24-1D4A-5299A0376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Milestones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722DC4-941F-77D6-5688-ED837F7C709A}"/>
              </a:ext>
            </a:extLst>
          </p:cNvPr>
          <p:cNvSpPr txBox="1"/>
          <p:nvPr/>
        </p:nvSpPr>
        <p:spPr>
          <a:xfrm>
            <a:off x="838200" y="2063579"/>
            <a:ext cx="720729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30.05.2025 : Fix conceptual HL-LHC BGI design for impedance studies.</a:t>
            </a:r>
          </a:p>
          <a:p>
            <a:endParaRPr lang="en-GB" dirty="0"/>
          </a:p>
          <a:p>
            <a:r>
              <a:rPr lang="en-GB" dirty="0"/>
              <a:t>30.05.2025 : Write an ECR for HL-LHC BGI for HL integration team.  </a:t>
            </a:r>
          </a:p>
          <a:p>
            <a:endParaRPr lang="en-GB" dirty="0"/>
          </a:p>
          <a:p>
            <a:r>
              <a:rPr lang="en-GB" dirty="0"/>
              <a:t>24.06.2025 : Fix the SPS BGI-H instrument in Technical Stop.</a:t>
            </a:r>
          </a:p>
          <a:p>
            <a:endParaRPr lang="en-GB" dirty="0"/>
          </a:p>
          <a:p>
            <a:r>
              <a:rPr lang="en-GB" dirty="0"/>
              <a:t>22.09.2025 : HL-LHC Beam size review. </a:t>
            </a:r>
          </a:p>
          <a:p>
            <a:endParaRPr lang="en-GB" dirty="0"/>
          </a:p>
          <a:p>
            <a:r>
              <a:rPr lang="en-GB" dirty="0"/>
              <a:t>YETS 25/26 : </a:t>
            </a:r>
            <a:r>
              <a:rPr lang="en-GB" b="1" dirty="0"/>
              <a:t>No in-vacuum installation in the LHC.</a:t>
            </a:r>
          </a:p>
        </p:txBody>
      </p:sp>
    </p:spTree>
    <p:extLst>
      <p:ext uri="{BB962C8B-B14F-4D97-AF65-F5344CB8AC3E}">
        <p14:creationId xmlns:p14="http://schemas.microsoft.com/office/powerpoint/2010/main" val="2265340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7E92A-DBFC-F4C8-409B-26A31F4D7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Inputs to the Design (I)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12E83D-41C1-0837-358C-6906175C6D98}"/>
              </a:ext>
            </a:extLst>
          </p:cNvPr>
          <p:cNvSpPr txBox="1"/>
          <p:nvPr/>
        </p:nvSpPr>
        <p:spPr>
          <a:xfrm>
            <a:off x="838200" y="1791730"/>
            <a:ext cx="850162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Aperture = 140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Does this include stay-clear?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Does this include bakeout equipment?</a:t>
            </a:r>
          </a:p>
          <a:p>
            <a:pPr lvl="1"/>
            <a:endParaRPr lang="en-GB" dirty="0"/>
          </a:p>
          <a:p>
            <a:r>
              <a:rPr lang="en-GB" b="1" dirty="0"/>
              <a:t>Beam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Aperture = 50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Is this the aperture required </a:t>
            </a:r>
            <a:r>
              <a:rPr lang="en-GB" i="1" dirty="0"/>
              <a:t>after</a:t>
            </a:r>
            <a:r>
              <a:rPr lang="en-GB" dirty="0"/>
              <a:t> fabrication &amp; misalignment errors? </a:t>
            </a:r>
          </a:p>
          <a:p>
            <a:endParaRPr lang="en-GB" b="1" dirty="0"/>
          </a:p>
          <a:p>
            <a:r>
              <a:rPr lang="en-GB" b="1" dirty="0"/>
              <a:t>Field cage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Cathode with/without wings? Stainless steel or Ceramic with </a:t>
            </a:r>
            <a:r>
              <a:rPr lang="en-GB" dirty="0" err="1"/>
              <a:t>aC</a:t>
            </a:r>
            <a:r>
              <a:rPr lang="en-GB" dirty="0"/>
              <a:t> or NEG coating?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Inevitably requires iteration following Impedance study.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How well must the field cage be aligned to the magnetic field?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How to remove heat? How to ensure cathode can never block the beam?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3031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390AA7-3532-2E54-F3BE-CA1DA1BAD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A7C52-F1F0-A830-E879-9EA2837DA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Inputs to the Design (II)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37AB8B-5D80-5665-7303-B780FB4EA018}"/>
              </a:ext>
            </a:extLst>
          </p:cNvPr>
          <p:cNvSpPr txBox="1"/>
          <p:nvPr/>
        </p:nvSpPr>
        <p:spPr>
          <a:xfrm>
            <a:off x="838201" y="1791730"/>
            <a:ext cx="11353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Ionisation Electron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Will be based on a single Timepix4 HPD (24.7 x 30.00 mm).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Should be maximally shielded, with minimum of transmission lines.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Is there space for an electrical feedthrough in the vacuum chamber?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Need to optimise design for: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UHV compatible materials;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Bakeout;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Heat dissipation;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Signal transmission &amp; power distribution;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Ease of assembly &amp; maintenance.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Exact DSub connector needs to be defined but can assume for the moment a single DSub-78.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Need Faraday cage dimensions for Impedance study, but not detailed design.</a:t>
            </a:r>
          </a:p>
          <a:p>
            <a:endParaRPr lang="en-GB" dirty="0"/>
          </a:p>
          <a:p>
            <a:r>
              <a:rPr lang="en-GB" b="1" dirty="0"/>
              <a:t>Faraday Cage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Minimise volume in order to move eigenmodes to as a high frequency as possible.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Eigenmodes should be as far as possible from the beam power spectrum &amp; Timepix4 operating frequencies.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Maximise transmission of ionisation electrons through the Faraday cage to the detector.</a:t>
            </a:r>
          </a:p>
          <a:p>
            <a:pPr lvl="1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DD5108-6E02-820F-4D8C-29F4575F0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3935" y="1791730"/>
            <a:ext cx="2860114" cy="13857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C5B18F-A6EC-784C-D588-67240754946C}"/>
              </a:ext>
            </a:extLst>
          </p:cNvPr>
          <p:cNvSpPr txBox="1"/>
          <p:nvPr/>
        </p:nvSpPr>
        <p:spPr>
          <a:xfrm>
            <a:off x="8964410" y="3177497"/>
            <a:ext cx="27991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i="1" dirty="0"/>
              <a:t>Timepix3 based design (Mark)</a:t>
            </a:r>
          </a:p>
        </p:txBody>
      </p:sp>
    </p:spTree>
    <p:extLst>
      <p:ext uri="{BB962C8B-B14F-4D97-AF65-F5344CB8AC3E}">
        <p14:creationId xmlns:p14="http://schemas.microsoft.com/office/powerpoint/2010/main" val="1711712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C74C2-106E-8756-2C60-06A76E996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Impedance Studies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F30474-7040-487D-BBBE-D59516B70034}"/>
              </a:ext>
            </a:extLst>
          </p:cNvPr>
          <p:cNvSpPr txBox="1"/>
          <p:nvPr/>
        </p:nvSpPr>
        <p:spPr>
          <a:xfrm>
            <a:off x="838200" y="1816443"/>
            <a:ext cx="535447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What we need like to know for the instrument design: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Wakefields</a:t>
            </a:r>
            <a:r>
              <a:rPr lang="en-GB" dirty="0"/>
              <a:t> inside the instrument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/>
              <a:t>Wakefields</a:t>
            </a:r>
            <a:r>
              <a:rPr lang="en-GB" b="1" dirty="0"/>
              <a:t> inside the Faraday cage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RF-power into the instrument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RF-power into the cathode </a:t>
            </a:r>
          </a:p>
        </p:txBody>
      </p:sp>
    </p:spTree>
    <p:extLst>
      <p:ext uri="{BB962C8B-B14F-4D97-AF65-F5344CB8AC3E}">
        <p14:creationId xmlns:p14="http://schemas.microsoft.com/office/powerpoint/2010/main" val="1419798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349</Words>
  <Application>Microsoft Macintosh PowerPoint</Application>
  <PresentationFormat>Widescreen</PresentationFormat>
  <Paragraphs>55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HL-LHC BGI</vt:lpstr>
      <vt:lpstr>Milestones 2025</vt:lpstr>
      <vt:lpstr>Inputs to the Design (I)</vt:lpstr>
      <vt:lpstr>Inputs to the Design (II)</vt:lpstr>
      <vt:lpstr>Impedance Studies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James Storey</dc:creator>
  <cp:lastModifiedBy>James Storey</cp:lastModifiedBy>
  <cp:revision>12</cp:revision>
  <dcterms:created xsi:type="dcterms:W3CDTF">2025-04-28T12:28:07Z</dcterms:created>
  <dcterms:modified xsi:type="dcterms:W3CDTF">2025-04-28T15:02:46Z</dcterms:modified>
</cp:coreProperties>
</file>