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8" r:id="rId3"/>
    <p:sldId id="257" r:id="rId4"/>
    <p:sldId id="269" r:id="rId5"/>
    <p:sldId id="260" r:id="rId6"/>
    <p:sldId id="271" r:id="rId7"/>
    <p:sldId id="261" r:id="rId8"/>
    <p:sldId id="262" r:id="rId9"/>
    <p:sldId id="267" r:id="rId10"/>
    <p:sldId id="270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89530A-AE5F-4DB0-9D87-BC6DE216B1C9}" v="26" dt="2024-03-01T17:37:29.8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ffrosyni Chatzivasiloglou" userId="c5c7874b-0e96-4450-bbb4-8dbed1580f99" providerId="ADAL" clId="{0389530A-AE5F-4DB0-9D87-BC6DE216B1C9}"/>
    <pc:docChg chg="undo custSel addSld modSld sldOrd">
      <pc:chgData name="Effrosyni Chatzivasiloglou" userId="c5c7874b-0e96-4450-bbb4-8dbed1580f99" providerId="ADAL" clId="{0389530A-AE5F-4DB0-9D87-BC6DE216B1C9}" dt="2024-03-01T18:12:44.226" v="1597" actId="20577"/>
      <pc:docMkLst>
        <pc:docMk/>
      </pc:docMkLst>
      <pc:sldChg chg="modSp mod">
        <pc:chgData name="Effrosyni Chatzivasiloglou" userId="c5c7874b-0e96-4450-bbb4-8dbed1580f99" providerId="ADAL" clId="{0389530A-AE5F-4DB0-9D87-BC6DE216B1C9}" dt="2024-03-01T14:17:00.621" v="240" actId="6549"/>
        <pc:sldMkLst>
          <pc:docMk/>
          <pc:sldMk cId="679600476" sldId="257"/>
        </pc:sldMkLst>
        <pc:spChg chg="mod">
          <ac:chgData name="Effrosyni Chatzivasiloglou" userId="c5c7874b-0e96-4450-bbb4-8dbed1580f99" providerId="ADAL" clId="{0389530A-AE5F-4DB0-9D87-BC6DE216B1C9}" dt="2024-03-01T14:17:00.621" v="240" actId="6549"/>
          <ac:spMkLst>
            <pc:docMk/>
            <pc:sldMk cId="679600476" sldId="257"/>
            <ac:spMk id="3" creationId="{00000000-0000-0000-0000-000000000000}"/>
          </ac:spMkLst>
        </pc:spChg>
      </pc:sldChg>
      <pc:sldChg chg="modSp mod">
        <pc:chgData name="Effrosyni Chatzivasiloglou" userId="c5c7874b-0e96-4450-bbb4-8dbed1580f99" providerId="ADAL" clId="{0389530A-AE5F-4DB0-9D87-BC6DE216B1C9}" dt="2024-03-01T15:59:30.462" v="648" actId="20577"/>
        <pc:sldMkLst>
          <pc:docMk/>
          <pc:sldMk cId="4094563364" sldId="260"/>
        </pc:sldMkLst>
        <pc:spChg chg="mod">
          <ac:chgData name="Effrosyni Chatzivasiloglou" userId="c5c7874b-0e96-4450-bbb4-8dbed1580f99" providerId="ADAL" clId="{0389530A-AE5F-4DB0-9D87-BC6DE216B1C9}" dt="2024-03-01T15:59:30.462" v="648" actId="20577"/>
          <ac:spMkLst>
            <pc:docMk/>
            <pc:sldMk cId="4094563364" sldId="260"/>
            <ac:spMk id="3" creationId="{00000000-0000-0000-0000-000000000000}"/>
          </ac:spMkLst>
        </pc:spChg>
      </pc:sldChg>
      <pc:sldChg chg="modSp mod">
        <pc:chgData name="Effrosyni Chatzivasiloglou" userId="c5c7874b-0e96-4450-bbb4-8dbed1580f99" providerId="ADAL" clId="{0389530A-AE5F-4DB0-9D87-BC6DE216B1C9}" dt="2024-03-01T14:54:34.023" v="647" actId="20577"/>
        <pc:sldMkLst>
          <pc:docMk/>
          <pc:sldMk cId="3593811649" sldId="261"/>
        </pc:sldMkLst>
        <pc:spChg chg="mod">
          <ac:chgData name="Effrosyni Chatzivasiloglou" userId="c5c7874b-0e96-4450-bbb4-8dbed1580f99" providerId="ADAL" clId="{0389530A-AE5F-4DB0-9D87-BC6DE216B1C9}" dt="2024-03-01T14:51:57.420" v="627" actId="1076"/>
          <ac:spMkLst>
            <pc:docMk/>
            <pc:sldMk cId="3593811649" sldId="261"/>
            <ac:spMk id="21" creationId="{A5AF1677-7D56-8672-30B3-1BAF53355A28}"/>
          </ac:spMkLst>
        </pc:spChg>
        <pc:spChg chg="mod">
          <ac:chgData name="Effrosyni Chatzivasiloglou" userId="c5c7874b-0e96-4450-bbb4-8dbed1580f99" providerId="ADAL" clId="{0389530A-AE5F-4DB0-9D87-BC6DE216B1C9}" dt="2024-03-01T14:54:12.380" v="631" actId="1076"/>
          <ac:spMkLst>
            <pc:docMk/>
            <pc:sldMk cId="3593811649" sldId="261"/>
            <ac:spMk id="24" creationId="{C00D3888-07BC-D29B-655D-BAC51697A9F3}"/>
          </ac:spMkLst>
        </pc:spChg>
        <pc:spChg chg="mod">
          <ac:chgData name="Effrosyni Chatzivasiloglou" userId="c5c7874b-0e96-4450-bbb4-8dbed1580f99" providerId="ADAL" clId="{0389530A-AE5F-4DB0-9D87-BC6DE216B1C9}" dt="2024-03-01T14:51:39.834" v="625" actId="14100"/>
          <ac:spMkLst>
            <pc:docMk/>
            <pc:sldMk cId="3593811649" sldId="261"/>
            <ac:spMk id="27" creationId="{53A7E50D-A631-48A2-F826-668B6C9D09F4}"/>
          </ac:spMkLst>
        </pc:spChg>
        <pc:spChg chg="mod">
          <ac:chgData name="Effrosyni Chatzivasiloglou" userId="c5c7874b-0e96-4450-bbb4-8dbed1580f99" providerId="ADAL" clId="{0389530A-AE5F-4DB0-9D87-BC6DE216B1C9}" dt="2024-03-01T14:54:03.200" v="629" actId="1076"/>
          <ac:spMkLst>
            <pc:docMk/>
            <pc:sldMk cId="3593811649" sldId="261"/>
            <ac:spMk id="29" creationId="{81A37F18-CC8F-4100-4B45-B74EBE539384}"/>
          </ac:spMkLst>
        </pc:spChg>
        <pc:spChg chg="mod">
          <ac:chgData name="Effrosyni Chatzivasiloglou" userId="c5c7874b-0e96-4450-bbb4-8dbed1580f99" providerId="ADAL" clId="{0389530A-AE5F-4DB0-9D87-BC6DE216B1C9}" dt="2024-03-01T14:54:34.023" v="647" actId="20577"/>
          <ac:spMkLst>
            <pc:docMk/>
            <pc:sldMk cId="3593811649" sldId="261"/>
            <ac:spMk id="39" creationId="{00000000-0000-0000-0000-000000000000}"/>
          </ac:spMkLst>
        </pc:spChg>
        <pc:spChg chg="mod">
          <ac:chgData name="Effrosyni Chatzivasiloglou" userId="c5c7874b-0e96-4450-bbb4-8dbed1580f99" providerId="ADAL" clId="{0389530A-AE5F-4DB0-9D87-BC6DE216B1C9}" dt="2024-02-26T08:21:33.127" v="16" actId="20577"/>
          <ac:spMkLst>
            <pc:docMk/>
            <pc:sldMk cId="3593811649" sldId="261"/>
            <ac:spMk id="42" creationId="{00000000-0000-0000-0000-000000000000}"/>
          </ac:spMkLst>
        </pc:spChg>
        <pc:graphicFrameChg chg="mod">
          <ac:chgData name="Effrosyni Chatzivasiloglou" userId="c5c7874b-0e96-4450-bbb4-8dbed1580f99" providerId="ADAL" clId="{0389530A-AE5F-4DB0-9D87-BC6DE216B1C9}" dt="2024-03-01T14:49:05.291" v="605" actId="20577"/>
          <ac:graphicFrameMkLst>
            <pc:docMk/>
            <pc:sldMk cId="3593811649" sldId="261"/>
            <ac:graphicFrameMk id="2" creationId="{E4BE5194-0915-1712-12FB-04827ADF1872}"/>
          </ac:graphicFrameMkLst>
        </pc:graphicFrameChg>
        <pc:graphicFrameChg chg="mod">
          <ac:chgData name="Effrosyni Chatzivasiloglou" userId="c5c7874b-0e96-4450-bbb4-8dbed1580f99" providerId="ADAL" clId="{0389530A-AE5F-4DB0-9D87-BC6DE216B1C9}" dt="2024-03-01T14:49:25.263" v="615" actId="20577"/>
          <ac:graphicFrameMkLst>
            <pc:docMk/>
            <pc:sldMk cId="3593811649" sldId="261"/>
            <ac:graphicFrameMk id="19" creationId="{EE04BEDF-4E42-4E46-B8AB-4A648BC3DAF6}"/>
          </ac:graphicFrameMkLst>
        </pc:graphicFrameChg>
        <pc:picChg chg="mod">
          <ac:chgData name="Effrosyni Chatzivasiloglou" userId="c5c7874b-0e96-4450-bbb4-8dbed1580f99" providerId="ADAL" clId="{0389530A-AE5F-4DB0-9D87-BC6DE216B1C9}" dt="2024-03-01T14:47:17.289" v="596" actId="1076"/>
          <ac:picMkLst>
            <pc:docMk/>
            <pc:sldMk cId="3593811649" sldId="261"/>
            <ac:picMk id="17" creationId="{00000000-0000-0000-0000-000000000000}"/>
          </ac:picMkLst>
        </pc:picChg>
        <pc:picChg chg="mod">
          <ac:chgData name="Effrosyni Chatzivasiloglou" userId="c5c7874b-0e96-4450-bbb4-8dbed1580f99" providerId="ADAL" clId="{0389530A-AE5F-4DB0-9D87-BC6DE216B1C9}" dt="2024-03-01T14:51:00.355" v="620" actId="1076"/>
          <ac:picMkLst>
            <pc:docMk/>
            <pc:sldMk cId="3593811649" sldId="261"/>
            <ac:picMk id="25" creationId="{00000000-0000-0000-0000-000000000000}"/>
          </ac:picMkLst>
        </pc:picChg>
        <pc:picChg chg="mod">
          <ac:chgData name="Effrosyni Chatzivasiloglou" userId="c5c7874b-0e96-4450-bbb4-8dbed1580f99" providerId="ADAL" clId="{0389530A-AE5F-4DB0-9D87-BC6DE216B1C9}" dt="2024-03-01T14:38:41.113" v="546" actId="14100"/>
          <ac:picMkLst>
            <pc:docMk/>
            <pc:sldMk cId="3593811649" sldId="261"/>
            <ac:picMk id="2050" creationId="{00000000-0000-0000-0000-000000000000}"/>
          </ac:picMkLst>
        </pc:picChg>
      </pc:sldChg>
      <pc:sldChg chg="ord">
        <pc:chgData name="Effrosyni Chatzivasiloglou" userId="c5c7874b-0e96-4450-bbb4-8dbed1580f99" providerId="ADAL" clId="{0389530A-AE5F-4DB0-9D87-BC6DE216B1C9}" dt="2024-03-01T17:27:34.115" v="1390"/>
        <pc:sldMkLst>
          <pc:docMk/>
          <pc:sldMk cId="257285593" sldId="262"/>
        </pc:sldMkLst>
      </pc:sldChg>
      <pc:sldChg chg="modSp mod">
        <pc:chgData name="Effrosyni Chatzivasiloglou" userId="c5c7874b-0e96-4450-bbb4-8dbed1580f99" providerId="ADAL" clId="{0389530A-AE5F-4DB0-9D87-BC6DE216B1C9}" dt="2024-03-01T17:37:25.444" v="1466" actId="20577"/>
        <pc:sldMkLst>
          <pc:docMk/>
          <pc:sldMk cId="2362259268" sldId="263"/>
        </pc:sldMkLst>
        <pc:spChg chg="mod">
          <ac:chgData name="Effrosyni Chatzivasiloglou" userId="c5c7874b-0e96-4450-bbb4-8dbed1580f99" providerId="ADAL" clId="{0389530A-AE5F-4DB0-9D87-BC6DE216B1C9}" dt="2024-03-01T17:37:25.444" v="1466" actId="20577"/>
          <ac:spMkLst>
            <pc:docMk/>
            <pc:sldMk cId="2362259268" sldId="263"/>
            <ac:spMk id="3" creationId="{00000000-0000-0000-0000-000000000000}"/>
          </ac:spMkLst>
        </pc:spChg>
      </pc:sldChg>
      <pc:sldChg chg="modSp mod">
        <pc:chgData name="Effrosyni Chatzivasiloglou" userId="c5c7874b-0e96-4450-bbb4-8dbed1580f99" providerId="ADAL" clId="{0389530A-AE5F-4DB0-9D87-BC6DE216B1C9}" dt="2024-03-01T17:50:04.761" v="1518" actId="20577"/>
        <pc:sldMkLst>
          <pc:docMk/>
          <pc:sldMk cId="3245431680" sldId="264"/>
        </pc:sldMkLst>
        <pc:spChg chg="mod">
          <ac:chgData name="Effrosyni Chatzivasiloglou" userId="c5c7874b-0e96-4450-bbb4-8dbed1580f99" providerId="ADAL" clId="{0389530A-AE5F-4DB0-9D87-BC6DE216B1C9}" dt="2024-03-01T17:50:04.761" v="1518" actId="20577"/>
          <ac:spMkLst>
            <pc:docMk/>
            <pc:sldMk cId="3245431680" sldId="264"/>
            <ac:spMk id="3" creationId="{00000000-0000-0000-0000-000000000000}"/>
          </ac:spMkLst>
        </pc:spChg>
      </pc:sldChg>
      <pc:sldChg chg="modSp mod">
        <pc:chgData name="Effrosyni Chatzivasiloglou" userId="c5c7874b-0e96-4450-bbb4-8dbed1580f99" providerId="ADAL" clId="{0389530A-AE5F-4DB0-9D87-BC6DE216B1C9}" dt="2024-03-01T17:56:16.220" v="1533" actId="20577"/>
        <pc:sldMkLst>
          <pc:docMk/>
          <pc:sldMk cId="1583785682" sldId="266"/>
        </pc:sldMkLst>
        <pc:spChg chg="mod">
          <ac:chgData name="Effrosyni Chatzivasiloglou" userId="c5c7874b-0e96-4450-bbb4-8dbed1580f99" providerId="ADAL" clId="{0389530A-AE5F-4DB0-9D87-BC6DE216B1C9}" dt="2024-03-01T17:56:16.220" v="1533" actId="20577"/>
          <ac:spMkLst>
            <pc:docMk/>
            <pc:sldMk cId="1583785682" sldId="266"/>
            <ac:spMk id="3" creationId="{00000000-0000-0000-0000-000000000000}"/>
          </ac:spMkLst>
        </pc:spChg>
      </pc:sldChg>
      <pc:sldChg chg="addSp modSp mod">
        <pc:chgData name="Effrosyni Chatzivasiloglou" userId="c5c7874b-0e96-4450-bbb4-8dbed1580f99" providerId="ADAL" clId="{0389530A-AE5F-4DB0-9D87-BC6DE216B1C9}" dt="2024-03-01T18:12:44.226" v="1597" actId="20577"/>
        <pc:sldMkLst>
          <pc:docMk/>
          <pc:sldMk cId="58755963" sldId="267"/>
        </pc:sldMkLst>
        <pc:spChg chg="add mod">
          <ac:chgData name="Effrosyni Chatzivasiloglou" userId="c5c7874b-0e96-4450-bbb4-8dbed1580f99" providerId="ADAL" clId="{0389530A-AE5F-4DB0-9D87-BC6DE216B1C9}" dt="2024-03-01T17:06:17.215" v="1171" actId="1076"/>
          <ac:spMkLst>
            <pc:docMk/>
            <pc:sldMk cId="58755963" sldId="267"/>
            <ac:spMk id="2" creationId="{5EC5923E-521B-E60C-33AB-BCE65B32FB70}"/>
          </ac:spMkLst>
        </pc:spChg>
        <pc:spChg chg="mod">
          <ac:chgData name="Effrosyni Chatzivasiloglou" userId="c5c7874b-0e96-4450-bbb4-8dbed1580f99" providerId="ADAL" clId="{0389530A-AE5F-4DB0-9D87-BC6DE216B1C9}" dt="2024-03-01T18:12:44.226" v="1597" actId="20577"/>
          <ac:spMkLst>
            <pc:docMk/>
            <pc:sldMk cId="58755963" sldId="267"/>
            <ac:spMk id="3" creationId="{00000000-0000-0000-0000-000000000000}"/>
          </ac:spMkLst>
        </pc:spChg>
        <pc:spChg chg="add mod">
          <ac:chgData name="Effrosyni Chatzivasiloglou" userId="c5c7874b-0e96-4450-bbb4-8dbed1580f99" providerId="ADAL" clId="{0389530A-AE5F-4DB0-9D87-BC6DE216B1C9}" dt="2024-03-01T17:06:40.882" v="1177" actId="20577"/>
          <ac:spMkLst>
            <pc:docMk/>
            <pc:sldMk cId="58755963" sldId="267"/>
            <ac:spMk id="6" creationId="{34122CB2-1369-F78F-53E4-01B245D9F7E5}"/>
          </ac:spMkLst>
        </pc:spChg>
      </pc:sldChg>
      <pc:sldChg chg="modSp mod">
        <pc:chgData name="Effrosyni Chatzivasiloglou" userId="c5c7874b-0e96-4450-bbb4-8dbed1580f99" providerId="ADAL" clId="{0389530A-AE5F-4DB0-9D87-BC6DE216B1C9}" dt="2024-03-01T13:50:09.607" v="136"/>
        <pc:sldMkLst>
          <pc:docMk/>
          <pc:sldMk cId="3021632919" sldId="268"/>
        </pc:sldMkLst>
        <pc:spChg chg="mod">
          <ac:chgData name="Effrosyni Chatzivasiloglou" userId="c5c7874b-0e96-4450-bbb4-8dbed1580f99" providerId="ADAL" clId="{0389530A-AE5F-4DB0-9D87-BC6DE216B1C9}" dt="2024-03-01T13:28:36.207" v="48" actId="20577"/>
          <ac:spMkLst>
            <pc:docMk/>
            <pc:sldMk cId="3021632919" sldId="268"/>
            <ac:spMk id="3" creationId="{D604AD97-B9D5-4871-8B2B-2BEAD1C3DB55}"/>
          </ac:spMkLst>
        </pc:spChg>
        <pc:spChg chg="mod">
          <ac:chgData name="Effrosyni Chatzivasiloglou" userId="c5c7874b-0e96-4450-bbb4-8dbed1580f99" providerId="ADAL" clId="{0389530A-AE5F-4DB0-9D87-BC6DE216B1C9}" dt="2024-03-01T13:50:09.607" v="136"/>
          <ac:spMkLst>
            <pc:docMk/>
            <pc:sldMk cId="3021632919" sldId="268"/>
            <ac:spMk id="4" creationId="{446DD995-72E2-29DF-36FC-AEC945FD0871}"/>
          </ac:spMkLst>
        </pc:spChg>
        <pc:spChg chg="mod">
          <ac:chgData name="Effrosyni Chatzivasiloglou" userId="c5c7874b-0e96-4450-bbb4-8dbed1580f99" providerId="ADAL" clId="{0389530A-AE5F-4DB0-9D87-BC6DE216B1C9}" dt="2024-03-01T13:28:48.171" v="59" actId="20577"/>
          <ac:spMkLst>
            <pc:docMk/>
            <pc:sldMk cId="3021632919" sldId="268"/>
            <ac:spMk id="8" creationId="{4DCC17B8-D7DA-880F-B029-48A1250F9404}"/>
          </ac:spMkLst>
        </pc:spChg>
      </pc:sldChg>
      <pc:sldChg chg="modSp mod">
        <pc:chgData name="Effrosyni Chatzivasiloglou" userId="c5c7874b-0e96-4450-bbb4-8dbed1580f99" providerId="ADAL" clId="{0389530A-AE5F-4DB0-9D87-BC6DE216B1C9}" dt="2024-03-01T17:22:23.428" v="1388" actId="20577"/>
        <pc:sldMkLst>
          <pc:docMk/>
          <pc:sldMk cId="3245098616" sldId="270"/>
        </pc:sldMkLst>
        <pc:spChg chg="mod">
          <ac:chgData name="Effrosyni Chatzivasiloglou" userId="c5c7874b-0e96-4450-bbb4-8dbed1580f99" providerId="ADAL" clId="{0389530A-AE5F-4DB0-9D87-BC6DE216B1C9}" dt="2024-03-01T17:22:23.428" v="1388" actId="20577"/>
          <ac:spMkLst>
            <pc:docMk/>
            <pc:sldMk cId="3245098616" sldId="270"/>
            <ac:spMk id="3" creationId="{EE5AB54D-6BF9-458C-AB8F-9A1F56D58B12}"/>
          </ac:spMkLst>
        </pc:spChg>
      </pc:sldChg>
      <pc:sldChg chg="addSp delSp modSp new mod ord">
        <pc:chgData name="Effrosyni Chatzivasiloglou" userId="c5c7874b-0e96-4450-bbb4-8dbed1580f99" providerId="ADAL" clId="{0389530A-AE5F-4DB0-9D87-BC6DE216B1C9}" dt="2024-03-01T14:45:21.729" v="591" actId="1076"/>
        <pc:sldMkLst>
          <pc:docMk/>
          <pc:sldMk cId="1759570241" sldId="271"/>
        </pc:sldMkLst>
        <pc:spChg chg="mod">
          <ac:chgData name="Effrosyni Chatzivasiloglou" userId="c5c7874b-0e96-4450-bbb4-8dbed1580f99" providerId="ADAL" clId="{0389530A-AE5F-4DB0-9D87-BC6DE216B1C9}" dt="2024-03-01T14:39:16.440" v="548" actId="14100"/>
          <ac:spMkLst>
            <pc:docMk/>
            <pc:sldMk cId="1759570241" sldId="271"/>
            <ac:spMk id="2" creationId="{6C7A6FA3-F33C-18D4-042B-09720B2A843E}"/>
          </ac:spMkLst>
        </pc:spChg>
        <pc:spChg chg="mod">
          <ac:chgData name="Effrosyni Chatzivasiloglou" userId="c5c7874b-0e96-4450-bbb4-8dbed1580f99" providerId="ADAL" clId="{0389530A-AE5F-4DB0-9D87-BC6DE216B1C9}" dt="2024-03-01T14:44:53.064" v="585" actId="20577"/>
          <ac:spMkLst>
            <pc:docMk/>
            <pc:sldMk cId="1759570241" sldId="271"/>
            <ac:spMk id="3" creationId="{7337E148-4685-DB44-64B5-C12100095BE1}"/>
          </ac:spMkLst>
        </pc:spChg>
        <pc:picChg chg="add del">
          <ac:chgData name="Effrosyni Chatzivasiloglou" userId="c5c7874b-0e96-4450-bbb4-8dbed1580f99" providerId="ADAL" clId="{0389530A-AE5F-4DB0-9D87-BC6DE216B1C9}" dt="2024-03-01T14:37:16.341" v="540" actId="478"/>
          <ac:picMkLst>
            <pc:docMk/>
            <pc:sldMk cId="1759570241" sldId="271"/>
            <ac:picMk id="5" creationId="{E7889B93-0FB5-E5D1-70AC-7142C2ABB4E9}"/>
          </ac:picMkLst>
        </pc:picChg>
        <pc:picChg chg="add mod">
          <ac:chgData name="Effrosyni Chatzivasiloglou" userId="c5c7874b-0e96-4450-bbb4-8dbed1580f99" providerId="ADAL" clId="{0389530A-AE5F-4DB0-9D87-BC6DE216B1C9}" dt="2024-03-01T14:45:16.832" v="590" actId="1076"/>
          <ac:picMkLst>
            <pc:docMk/>
            <pc:sldMk cId="1759570241" sldId="271"/>
            <ac:picMk id="7" creationId="{61164B8B-0F61-D8D4-181E-233BA02BE410}"/>
          </ac:picMkLst>
        </pc:picChg>
        <pc:picChg chg="add mod">
          <ac:chgData name="Effrosyni Chatzivasiloglou" userId="c5c7874b-0e96-4450-bbb4-8dbed1580f99" providerId="ADAL" clId="{0389530A-AE5F-4DB0-9D87-BC6DE216B1C9}" dt="2024-03-01T14:45:21.729" v="591" actId="1076"/>
          <ac:picMkLst>
            <pc:docMk/>
            <pc:sldMk cId="1759570241" sldId="271"/>
            <ac:picMk id="8" creationId="{F3AEA6CE-5D19-CDE2-7D8C-9FA2E7EAF52B}"/>
          </ac:picMkLst>
        </pc:picChg>
        <pc:picChg chg="add del mod">
          <ac:chgData name="Effrosyni Chatzivasiloglou" userId="c5c7874b-0e96-4450-bbb4-8dbed1580f99" providerId="ADAL" clId="{0389530A-AE5F-4DB0-9D87-BC6DE216B1C9}" dt="2024-03-01T14:44:39.652" v="581" actId="478"/>
          <ac:picMkLst>
            <pc:docMk/>
            <pc:sldMk cId="1759570241" sldId="271"/>
            <ac:picMk id="9" creationId="{251C1009-68B0-E36B-F95B-577C5851EBED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F870FC-6349-433A-B871-EECEE1A55CE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874C9DEE-2619-4423-835B-D4231AD9EFFC}">
      <dgm:prSet custT="1"/>
      <dgm:spPr/>
      <dgm:t>
        <a:bodyPr/>
        <a:lstStyle/>
        <a:p>
          <a:pPr algn="ctr"/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Εισάγουμε τα δεδομένα του ασθενούς</a:t>
          </a:r>
        </a:p>
      </dgm:t>
    </dgm:pt>
    <dgm:pt modelId="{5DDEC08B-FA46-4F56-B40B-D58919B75B2F}" type="parTrans" cxnId="{749A4DE9-CEB4-49F8-9F5C-804D46AFA41B}">
      <dgm:prSet/>
      <dgm:spPr/>
      <dgm:t>
        <a:bodyPr/>
        <a:lstStyle/>
        <a:p>
          <a:endParaRPr lang="el-GR"/>
        </a:p>
      </dgm:t>
    </dgm:pt>
    <dgm:pt modelId="{4C7E4CB9-1194-462F-A0D2-ED167B1245E1}" type="sibTrans" cxnId="{749A4DE9-CEB4-49F8-9F5C-804D46AFA41B}">
      <dgm:prSet/>
      <dgm:spPr/>
      <dgm:t>
        <a:bodyPr/>
        <a:lstStyle/>
        <a:p>
          <a:endParaRPr lang="el-GR"/>
        </a:p>
      </dgm:t>
    </dgm:pt>
    <dgm:pt modelId="{95AA202F-D2D5-46D8-A14D-941701E28BE1}" type="pres">
      <dgm:prSet presAssocID="{A0F870FC-6349-433A-B871-EECEE1A55CE1}" presName="linear" presStyleCnt="0">
        <dgm:presLayoutVars>
          <dgm:animLvl val="lvl"/>
          <dgm:resizeHandles val="exact"/>
        </dgm:presLayoutVars>
      </dgm:prSet>
      <dgm:spPr/>
    </dgm:pt>
    <dgm:pt modelId="{98887D70-BD99-48D4-8663-D5F93AC2CC32}" type="pres">
      <dgm:prSet presAssocID="{874C9DEE-2619-4423-835B-D4231AD9EFF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449E94F-108A-400E-8F54-9DDCB346839F}" type="presOf" srcId="{874C9DEE-2619-4423-835B-D4231AD9EFFC}" destId="{98887D70-BD99-48D4-8663-D5F93AC2CC32}" srcOrd="0" destOrd="0" presId="urn:microsoft.com/office/officeart/2005/8/layout/vList2"/>
    <dgm:cxn modelId="{08DF2AB3-D973-415A-A4D6-48DCD56B9E38}" type="presOf" srcId="{A0F870FC-6349-433A-B871-EECEE1A55CE1}" destId="{95AA202F-D2D5-46D8-A14D-941701E28BE1}" srcOrd="0" destOrd="0" presId="urn:microsoft.com/office/officeart/2005/8/layout/vList2"/>
    <dgm:cxn modelId="{749A4DE9-CEB4-49F8-9F5C-804D46AFA41B}" srcId="{A0F870FC-6349-433A-B871-EECEE1A55CE1}" destId="{874C9DEE-2619-4423-835B-D4231AD9EFFC}" srcOrd="0" destOrd="0" parTransId="{5DDEC08B-FA46-4F56-B40B-D58919B75B2F}" sibTransId="{4C7E4CB9-1194-462F-A0D2-ED167B1245E1}"/>
    <dgm:cxn modelId="{B4A4B616-CC23-4D01-A102-A20F7936BBBF}" type="presParOf" srcId="{95AA202F-D2D5-46D8-A14D-941701E28BE1}" destId="{98887D70-BD99-48D4-8663-D5F93AC2CC3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0BABFF-5CEF-45CE-81D6-32C188BDBC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BD90B249-B83E-4063-810E-FF5E06092508}">
      <dgm:prSet custT="1"/>
      <dgm:spPr/>
      <dgm:t>
        <a:bodyPr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Θέτουμε τις παραμέτρους του πλάνου θεραπείας</a:t>
          </a:r>
        </a:p>
      </dgm:t>
    </dgm:pt>
    <dgm:pt modelId="{5AE3C93A-1774-490C-AF31-60245E8F6E6A}" type="parTrans" cxnId="{35D6D52C-1FC9-4978-9F7B-FC13EA99AFCC}">
      <dgm:prSet/>
      <dgm:spPr/>
      <dgm:t>
        <a:bodyPr/>
        <a:lstStyle/>
        <a:p>
          <a:endParaRPr lang="el-GR"/>
        </a:p>
      </dgm:t>
    </dgm:pt>
    <dgm:pt modelId="{60F622B7-BD8A-4C4D-B43C-A75D3B9DCE36}" type="sibTrans" cxnId="{35D6D52C-1FC9-4978-9F7B-FC13EA99AFCC}">
      <dgm:prSet/>
      <dgm:spPr/>
      <dgm:t>
        <a:bodyPr/>
        <a:lstStyle/>
        <a:p>
          <a:endParaRPr lang="el-GR"/>
        </a:p>
      </dgm:t>
    </dgm:pt>
    <dgm:pt modelId="{082E3848-23FB-4A7F-8670-C13DB3CC8923}" type="pres">
      <dgm:prSet presAssocID="{830BABFF-5CEF-45CE-81D6-32C188BDBC19}" presName="linear" presStyleCnt="0">
        <dgm:presLayoutVars>
          <dgm:animLvl val="lvl"/>
          <dgm:resizeHandles val="exact"/>
        </dgm:presLayoutVars>
      </dgm:prSet>
      <dgm:spPr/>
    </dgm:pt>
    <dgm:pt modelId="{0C6ECAA2-FD5D-4D06-8C71-82DF692D21F0}" type="pres">
      <dgm:prSet presAssocID="{BD90B249-B83E-4063-810E-FF5E06092508}" presName="parentText" presStyleLbl="node1" presStyleIdx="0" presStyleCnt="1" custScaleY="102006" custLinFactY="8297" custLinFactNeighborX="1600" custLinFactNeighborY="100000">
        <dgm:presLayoutVars>
          <dgm:chMax val="0"/>
          <dgm:bulletEnabled val="1"/>
        </dgm:presLayoutVars>
      </dgm:prSet>
      <dgm:spPr/>
    </dgm:pt>
  </dgm:ptLst>
  <dgm:cxnLst>
    <dgm:cxn modelId="{FF159421-F3DA-46AC-AC5E-E6543EE0C3AE}" type="presOf" srcId="{830BABFF-5CEF-45CE-81D6-32C188BDBC19}" destId="{082E3848-23FB-4A7F-8670-C13DB3CC8923}" srcOrd="0" destOrd="0" presId="urn:microsoft.com/office/officeart/2005/8/layout/vList2"/>
    <dgm:cxn modelId="{35D6D52C-1FC9-4978-9F7B-FC13EA99AFCC}" srcId="{830BABFF-5CEF-45CE-81D6-32C188BDBC19}" destId="{BD90B249-B83E-4063-810E-FF5E06092508}" srcOrd="0" destOrd="0" parTransId="{5AE3C93A-1774-490C-AF31-60245E8F6E6A}" sibTransId="{60F622B7-BD8A-4C4D-B43C-A75D3B9DCE36}"/>
    <dgm:cxn modelId="{FFC71F58-385A-4474-8194-1CFD415DC90F}" type="presOf" srcId="{BD90B249-B83E-4063-810E-FF5E06092508}" destId="{0C6ECAA2-FD5D-4D06-8C71-82DF692D21F0}" srcOrd="0" destOrd="0" presId="urn:microsoft.com/office/officeart/2005/8/layout/vList2"/>
    <dgm:cxn modelId="{B5BD7D92-0378-4A5B-BA25-F385F069975D}" type="presParOf" srcId="{082E3848-23FB-4A7F-8670-C13DB3CC8923}" destId="{0C6ECAA2-FD5D-4D06-8C71-82DF692D21F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816F99-4F48-41FC-92DB-2A663E893D6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C259ABB8-0439-4D33-AB67-03AF51848E8A}">
      <dgm:prSet custT="1"/>
      <dgm:spPr/>
      <dgm:t>
        <a:bodyPr/>
        <a:lstStyle/>
        <a:p>
          <a:pPr algn="ctr"/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Υπολογίζουμε τη δόση κατανομής στον καρκινικό ιστό μέσω αλγορίθμων</a:t>
          </a:r>
        </a:p>
      </dgm:t>
    </dgm:pt>
    <dgm:pt modelId="{C2583AF2-8402-4CC3-B18F-189198C99314}" type="parTrans" cxnId="{7E4BD778-5790-4C43-A8DE-FFD678ADD6B9}">
      <dgm:prSet/>
      <dgm:spPr/>
      <dgm:t>
        <a:bodyPr/>
        <a:lstStyle/>
        <a:p>
          <a:endParaRPr lang="el-GR"/>
        </a:p>
      </dgm:t>
    </dgm:pt>
    <dgm:pt modelId="{072C80D4-30A7-462F-9AD3-820851B0AC6C}" type="sibTrans" cxnId="{7E4BD778-5790-4C43-A8DE-FFD678ADD6B9}">
      <dgm:prSet/>
      <dgm:spPr/>
      <dgm:t>
        <a:bodyPr/>
        <a:lstStyle/>
        <a:p>
          <a:endParaRPr lang="el-GR"/>
        </a:p>
      </dgm:t>
    </dgm:pt>
    <dgm:pt modelId="{9F676E97-1AA9-4334-A5B8-D9D49C678D49}" type="pres">
      <dgm:prSet presAssocID="{D8816F99-4F48-41FC-92DB-2A663E893D6E}" presName="linear" presStyleCnt="0">
        <dgm:presLayoutVars>
          <dgm:animLvl val="lvl"/>
          <dgm:resizeHandles val="exact"/>
        </dgm:presLayoutVars>
      </dgm:prSet>
      <dgm:spPr/>
    </dgm:pt>
    <dgm:pt modelId="{9DEA1601-F2B2-4BD8-B238-CA515A7B4A83}" type="pres">
      <dgm:prSet presAssocID="{C259ABB8-0439-4D33-AB67-03AF51848E8A}" presName="parentText" presStyleLbl="node1" presStyleIdx="0" presStyleCnt="1" custScaleX="90305" custScaleY="92338" custLinFactNeighborX="1152" custLinFactNeighborY="39278">
        <dgm:presLayoutVars>
          <dgm:chMax val="0"/>
          <dgm:bulletEnabled val="1"/>
        </dgm:presLayoutVars>
      </dgm:prSet>
      <dgm:spPr/>
    </dgm:pt>
  </dgm:ptLst>
  <dgm:cxnLst>
    <dgm:cxn modelId="{1BF26226-DBDB-4B37-8F6A-BA70AB9A1A27}" type="presOf" srcId="{D8816F99-4F48-41FC-92DB-2A663E893D6E}" destId="{9F676E97-1AA9-4334-A5B8-D9D49C678D49}" srcOrd="0" destOrd="0" presId="urn:microsoft.com/office/officeart/2005/8/layout/vList2"/>
    <dgm:cxn modelId="{EF6AE53E-F04F-486F-BF17-26B2D66784D0}" type="presOf" srcId="{C259ABB8-0439-4D33-AB67-03AF51848E8A}" destId="{9DEA1601-F2B2-4BD8-B238-CA515A7B4A83}" srcOrd="0" destOrd="0" presId="urn:microsoft.com/office/officeart/2005/8/layout/vList2"/>
    <dgm:cxn modelId="{7E4BD778-5790-4C43-A8DE-FFD678ADD6B9}" srcId="{D8816F99-4F48-41FC-92DB-2A663E893D6E}" destId="{C259ABB8-0439-4D33-AB67-03AF51848E8A}" srcOrd="0" destOrd="0" parTransId="{C2583AF2-8402-4CC3-B18F-189198C99314}" sibTransId="{072C80D4-30A7-462F-9AD3-820851B0AC6C}"/>
    <dgm:cxn modelId="{C000D87A-D095-4DE2-A8FB-45CA95753BAC}" type="presParOf" srcId="{9F676E97-1AA9-4334-A5B8-D9D49C678D49}" destId="{9DEA1601-F2B2-4BD8-B238-CA515A7B4A8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0C317B-6180-4060-93A7-4317AAAB61E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E8B238DB-96C6-47AF-B3FD-C45BCA50A33C}">
      <dgm:prSet custT="1"/>
      <dgm:spPr/>
      <dgm:t>
        <a:bodyPr/>
        <a:lstStyle/>
        <a:p>
          <a:pPr algn="ctr"/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Γίνεται </a:t>
          </a:r>
          <a:r>
            <a:rPr lang="el-GR" sz="1800" b="1" kern="1200" dirty="0" err="1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οπτικοποίηση</a:t>
          </a:r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 του πλάνου με την τεχνική</a:t>
          </a:r>
          <a:r>
            <a:rPr lang="en-US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 </a:t>
          </a:r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αντίστροφου σχεδιασμού</a:t>
          </a:r>
        </a:p>
      </dgm:t>
    </dgm:pt>
    <dgm:pt modelId="{D7DC9D4F-7375-4A61-99EA-6A548001F8AE}" type="parTrans" cxnId="{E5D3488C-A8D7-462C-A653-72D03E2ABF5D}">
      <dgm:prSet/>
      <dgm:spPr/>
      <dgm:t>
        <a:bodyPr/>
        <a:lstStyle/>
        <a:p>
          <a:endParaRPr lang="el-GR"/>
        </a:p>
      </dgm:t>
    </dgm:pt>
    <dgm:pt modelId="{095CD16E-57B9-4E19-B0AB-FE1A42BEB2BC}" type="sibTrans" cxnId="{E5D3488C-A8D7-462C-A653-72D03E2ABF5D}">
      <dgm:prSet/>
      <dgm:spPr/>
      <dgm:t>
        <a:bodyPr/>
        <a:lstStyle/>
        <a:p>
          <a:endParaRPr lang="el-GR"/>
        </a:p>
      </dgm:t>
    </dgm:pt>
    <dgm:pt modelId="{9C9ED87E-BFC3-4637-B6D6-D996CD5C24E6}" type="pres">
      <dgm:prSet presAssocID="{3C0C317B-6180-4060-93A7-4317AAAB61E3}" presName="linear" presStyleCnt="0">
        <dgm:presLayoutVars>
          <dgm:animLvl val="lvl"/>
          <dgm:resizeHandles val="exact"/>
        </dgm:presLayoutVars>
      </dgm:prSet>
      <dgm:spPr/>
    </dgm:pt>
    <dgm:pt modelId="{1DC78243-E40A-4E55-B949-F1D8124478EA}" type="pres">
      <dgm:prSet presAssocID="{E8B238DB-96C6-47AF-B3FD-C45BCA50A33C}" presName="parentText" presStyleLbl="node1" presStyleIdx="0" presStyleCnt="1" custLinFactNeighborX="-3558" custLinFactNeighborY="95985">
        <dgm:presLayoutVars>
          <dgm:chMax val="0"/>
          <dgm:bulletEnabled val="1"/>
        </dgm:presLayoutVars>
      </dgm:prSet>
      <dgm:spPr/>
    </dgm:pt>
  </dgm:ptLst>
  <dgm:cxnLst>
    <dgm:cxn modelId="{B327E804-8127-484E-A4C9-BCB9ECEAFA00}" type="presOf" srcId="{E8B238DB-96C6-47AF-B3FD-C45BCA50A33C}" destId="{1DC78243-E40A-4E55-B949-F1D8124478EA}" srcOrd="0" destOrd="0" presId="urn:microsoft.com/office/officeart/2005/8/layout/vList2"/>
    <dgm:cxn modelId="{E5D3488C-A8D7-462C-A653-72D03E2ABF5D}" srcId="{3C0C317B-6180-4060-93A7-4317AAAB61E3}" destId="{E8B238DB-96C6-47AF-B3FD-C45BCA50A33C}" srcOrd="0" destOrd="0" parTransId="{D7DC9D4F-7375-4A61-99EA-6A548001F8AE}" sibTransId="{095CD16E-57B9-4E19-B0AB-FE1A42BEB2BC}"/>
    <dgm:cxn modelId="{CC2F09F9-B247-4F29-91D7-D6FB4FF6685E}" type="presOf" srcId="{3C0C317B-6180-4060-93A7-4317AAAB61E3}" destId="{9C9ED87E-BFC3-4637-B6D6-D996CD5C24E6}" srcOrd="0" destOrd="0" presId="urn:microsoft.com/office/officeart/2005/8/layout/vList2"/>
    <dgm:cxn modelId="{2E872AF4-D725-4A4E-8135-BE690B1647CA}" type="presParOf" srcId="{9C9ED87E-BFC3-4637-B6D6-D996CD5C24E6}" destId="{1DC78243-E40A-4E55-B949-F1D8124478E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3368D3-C47C-4EB1-8651-9E4414F65A3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86C1BC1D-2495-45E3-BD96-DCA5B341DF14}">
      <dgm:prSet custT="1"/>
      <dgm:spPr/>
      <dgm:t>
        <a:bodyPr/>
        <a:lstStyle/>
        <a:p>
          <a:pPr algn="ctr"/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Ολοκλήρωση Προσομοίωσης</a:t>
          </a:r>
        </a:p>
      </dgm:t>
    </dgm:pt>
    <dgm:pt modelId="{0412DCF0-3443-4B4F-B95B-EAFD9B69235C}" type="parTrans" cxnId="{A6865B32-AC8E-45CD-9621-AD92FE3D886E}">
      <dgm:prSet/>
      <dgm:spPr/>
      <dgm:t>
        <a:bodyPr/>
        <a:lstStyle/>
        <a:p>
          <a:endParaRPr lang="el-GR"/>
        </a:p>
      </dgm:t>
    </dgm:pt>
    <dgm:pt modelId="{48A4BC8B-3023-43B3-8C7E-B2D4B7DD49EA}" type="sibTrans" cxnId="{A6865B32-AC8E-45CD-9621-AD92FE3D886E}">
      <dgm:prSet/>
      <dgm:spPr/>
      <dgm:t>
        <a:bodyPr/>
        <a:lstStyle/>
        <a:p>
          <a:endParaRPr lang="el-GR"/>
        </a:p>
      </dgm:t>
    </dgm:pt>
    <dgm:pt modelId="{92B75AA8-0CA0-47D7-93E2-B7D9B9ADAF1B}" type="pres">
      <dgm:prSet presAssocID="{EB3368D3-C47C-4EB1-8651-9E4414F65A38}" presName="linear" presStyleCnt="0">
        <dgm:presLayoutVars>
          <dgm:animLvl val="lvl"/>
          <dgm:resizeHandles val="exact"/>
        </dgm:presLayoutVars>
      </dgm:prSet>
      <dgm:spPr/>
    </dgm:pt>
    <dgm:pt modelId="{A7C6E6D2-1E4D-410D-884D-A7F5F5FB0993}" type="pres">
      <dgm:prSet presAssocID="{86C1BC1D-2495-45E3-BD96-DCA5B341DF14}" presName="parentText" presStyleLbl="node1" presStyleIdx="0" presStyleCnt="1" custScaleY="100048" custLinFactNeighborX="29" custLinFactNeighborY="-8483">
        <dgm:presLayoutVars>
          <dgm:chMax val="0"/>
          <dgm:bulletEnabled val="1"/>
        </dgm:presLayoutVars>
      </dgm:prSet>
      <dgm:spPr/>
    </dgm:pt>
  </dgm:ptLst>
  <dgm:cxnLst>
    <dgm:cxn modelId="{5400AF31-6146-4802-BA08-DE1218B2D641}" type="presOf" srcId="{EB3368D3-C47C-4EB1-8651-9E4414F65A38}" destId="{92B75AA8-0CA0-47D7-93E2-B7D9B9ADAF1B}" srcOrd="0" destOrd="0" presId="urn:microsoft.com/office/officeart/2005/8/layout/vList2"/>
    <dgm:cxn modelId="{A6865B32-AC8E-45CD-9621-AD92FE3D886E}" srcId="{EB3368D3-C47C-4EB1-8651-9E4414F65A38}" destId="{86C1BC1D-2495-45E3-BD96-DCA5B341DF14}" srcOrd="0" destOrd="0" parTransId="{0412DCF0-3443-4B4F-B95B-EAFD9B69235C}" sibTransId="{48A4BC8B-3023-43B3-8C7E-B2D4B7DD49EA}"/>
    <dgm:cxn modelId="{ECD3D785-BF36-4334-B1E3-60B10085A863}" type="presOf" srcId="{86C1BC1D-2495-45E3-BD96-DCA5B341DF14}" destId="{A7C6E6D2-1E4D-410D-884D-A7F5F5FB0993}" srcOrd="0" destOrd="0" presId="urn:microsoft.com/office/officeart/2005/8/layout/vList2"/>
    <dgm:cxn modelId="{BF1793AA-3050-46F1-A39F-5E486D1CD380}" type="presParOf" srcId="{92B75AA8-0CA0-47D7-93E2-B7D9B9ADAF1B}" destId="{A7C6E6D2-1E4D-410D-884D-A7F5F5FB099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887D70-BD99-48D4-8663-D5F93AC2CC32}">
      <dsp:nvSpPr>
        <dsp:cNvPr id="0" name=""/>
        <dsp:cNvSpPr/>
      </dsp:nvSpPr>
      <dsp:spPr>
        <a:xfrm>
          <a:off x="0" y="3793"/>
          <a:ext cx="3394669" cy="80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Εισάγουμε τα δεδομένα του ασθενούς</a:t>
          </a:r>
        </a:p>
      </dsp:txBody>
      <dsp:txXfrm>
        <a:off x="39295" y="43088"/>
        <a:ext cx="3316079" cy="726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6ECAA2-FD5D-4D06-8C71-82DF692D21F0}">
      <dsp:nvSpPr>
        <dsp:cNvPr id="0" name=""/>
        <dsp:cNvSpPr/>
      </dsp:nvSpPr>
      <dsp:spPr>
        <a:xfrm>
          <a:off x="0" y="1436"/>
          <a:ext cx="3333912" cy="8678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Θέτουμε τις παραμέτρους του πλάνου θεραπείας</a:t>
          </a:r>
        </a:p>
      </dsp:txBody>
      <dsp:txXfrm>
        <a:off x="42367" y="43803"/>
        <a:ext cx="3249178" cy="7831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EA1601-F2B2-4BD8-B238-CA515A7B4A83}">
      <dsp:nvSpPr>
        <dsp:cNvPr id="0" name=""/>
        <dsp:cNvSpPr/>
      </dsp:nvSpPr>
      <dsp:spPr>
        <a:xfrm>
          <a:off x="154537" y="19"/>
          <a:ext cx="3250980" cy="10183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Υπολογίζουμε τη δόση κατανομής στον καρκινικό ιστό μέσω αλγορίθμων</a:t>
          </a:r>
        </a:p>
      </dsp:txBody>
      <dsp:txXfrm>
        <a:off x="204251" y="49733"/>
        <a:ext cx="3151552" cy="9189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C78243-E40A-4E55-B949-F1D8124478EA}">
      <dsp:nvSpPr>
        <dsp:cNvPr id="0" name=""/>
        <dsp:cNvSpPr/>
      </dsp:nvSpPr>
      <dsp:spPr>
        <a:xfrm>
          <a:off x="0" y="7528"/>
          <a:ext cx="3391433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Γίνεται </a:t>
          </a:r>
          <a:r>
            <a:rPr lang="el-GR" sz="1800" b="1" kern="1200" dirty="0" err="1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οπτικοποίηση</a:t>
          </a:r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 του πλάνου με την τεχνική</a:t>
          </a:r>
          <a:r>
            <a:rPr lang="en-US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 </a:t>
          </a:r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αντίστροφου σχεδιασμού</a:t>
          </a:r>
        </a:p>
      </dsp:txBody>
      <dsp:txXfrm>
        <a:off x="49347" y="56875"/>
        <a:ext cx="3292739" cy="9121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C6E6D2-1E4D-410D-884D-A7F5F5FB0993}">
      <dsp:nvSpPr>
        <dsp:cNvPr id="0" name=""/>
        <dsp:cNvSpPr/>
      </dsp:nvSpPr>
      <dsp:spPr>
        <a:xfrm>
          <a:off x="0" y="0"/>
          <a:ext cx="3333912" cy="7754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solidFill>
                <a:srgbClr val="BDD7EE"/>
              </a:solidFill>
              <a:latin typeface="Century Gothic" panose="020B0502020202020204" pitchFamily="34" charset="0"/>
              <a:ea typeface="+mn-ea"/>
              <a:cs typeface="+mn-cs"/>
            </a:rPr>
            <a:t>Ολοκλήρωση Προσομοίωσης</a:t>
          </a:r>
        </a:p>
      </dsp:txBody>
      <dsp:txXfrm>
        <a:off x="37854" y="37854"/>
        <a:ext cx="3258204" cy="6997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3F3A-BB7C-4E8F-9A99-392334AB810D}" type="datetimeFigureOut">
              <a:rPr lang="el-GR" smtClean="0"/>
              <a:t>1/3/2024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C8467-D388-4B5E-8ABB-EDCC4F307F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9345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3F3A-BB7C-4E8F-9A99-392334AB810D}" type="datetimeFigureOut">
              <a:rPr lang="el-GR" smtClean="0"/>
              <a:t>1/3/2024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C8467-D388-4B5E-8ABB-EDCC4F307F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24074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3F3A-BB7C-4E8F-9A99-392334AB810D}" type="datetimeFigureOut">
              <a:rPr lang="el-GR" smtClean="0"/>
              <a:t>1/3/2024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C8467-D388-4B5E-8ABB-EDCC4F307F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59842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3F3A-BB7C-4E8F-9A99-392334AB810D}" type="datetimeFigureOut">
              <a:rPr lang="el-GR" smtClean="0"/>
              <a:t>1/3/2024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C8467-D388-4B5E-8ABB-EDCC4F307F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7556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3F3A-BB7C-4E8F-9A99-392334AB810D}" type="datetimeFigureOut">
              <a:rPr lang="el-GR" smtClean="0"/>
              <a:t>1/3/2024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C8467-D388-4B5E-8ABB-EDCC4F307F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3640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3F3A-BB7C-4E8F-9A99-392334AB810D}" type="datetimeFigureOut">
              <a:rPr lang="el-GR" smtClean="0"/>
              <a:t>1/3/2024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C8467-D388-4B5E-8ABB-EDCC4F307F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07112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3F3A-BB7C-4E8F-9A99-392334AB810D}" type="datetimeFigureOut">
              <a:rPr lang="el-GR" smtClean="0"/>
              <a:t>1/3/2024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C8467-D388-4B5E-8ABB-EDCC4F307F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457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3F3A-BB7C-4E8F-9A99-392334AB810D}" type="datetimeFigureOut">
              <a:rPr lang="el-GR" smtClean="0"/>
              <a:t>1/3/2024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C8467-D388-4B5E-8ABB-EDCC4F307F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6263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3F3A-BB7C-4E8F-9A99-392334AB810D}" type="datetimeFigureOut">
              <a:rPr lang="el-GR" smtClean="0"/>
              <a:t>1/3/2024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C8467-D388-4B5E-8ABB-EDCC4F307F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8743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3F3A-BB7C-4E8F-9A99-392334AB810D}" type="datetimeFigureOut">
              <a:rPr lang="el-GR" smtClean="0"/>
              <a:t>1/3/2024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C8467-D388-4B5E-8ABB-EDCC4F307F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997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83F3A-BB7C-4E8F-9A99-392334AB810D}" type="datetimeFigureOut">
              <a:rPr lang="el-GR" smtClean="0"/>
              <a:t>1/3/2024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C8467-D388-4B5E-8ABB-EDCC4F307F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82468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83F3A-BB7C-4E8F-9A99-392334AB810D}" type="datetimeFigureOut">
              <a:rPr lang="el-GR" smtClean="0"/>
              <a:t>1/3/2024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C8467-D388-4B5E-8ABB-EDCC4F307F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035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0404.github.io/matRad/" TargetMode="External"/><Relationship Id="rId2" Type="http://schemas.openxmlformats.org/officeDocument/2006/relationships/hyperlink" Target="https://github.com/e0404/matRad/wik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3sX756v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it.ly/3uXfNDt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MatRadUsers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image" Target="../media/image14.png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openxmlformats.org/officeDocument/2006/relationships/image" Target="../media/image16.png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image" Target="../media/image13.png"/><Relationship Id="rId30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5327CD12-A6CF-489C-ADCF-17D7E56C7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4E48C8E-1009-4750-9630-436223C9EE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70ACFF1E-E5E6-43E9-A5B7-33E0BEBD6E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">
              <a:extLst>
                <a:ext uri="{FF2B5EF4-FFF2-40B4-BE49-F238E27FC236}">
                  <a16:creationId xmlns:a16="http://schemas.microsoft.com/office/drawing/2014/main" id="{C217FABC-C638-4392-847B-1D5D24ACF2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5F4D7986-89F7-4A82-BCE1-D3748FA194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086EDA91-62A8-4A58-8FD1-50579B98CC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D2FE2666-E34E-4114-988D-0D6E0E7EFE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30447EE7-0C29-4B15-AABB-C0C4A8F6A7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">
              <a:extLst>
                <a:ext uri="{FF2B5EF4-FFF2-40B4-BE49-F238E27FC236}">
                  <a16:creationId xmlns:a16="http://schemas.microsoft.com/office/drawing/2014/main" id="{D5347D5C-1205-4D74-AA55-A6AC8C7815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2">
              <a:extLst>
                <a:ext uri="{FF2B5EF4-FFF2-40B4-BE49-F238E27FC236}">
                  <a16:creationId xmlns:a16="http://schemas.microsoft.com/office/drawing/2014/main" id="{13696D3F-405F-490D-AF68-9BBDC7DDDA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3">
              <a:extLst>
                <a:ext uri="{FF2B5EF4-FFF2-40B4-BE49-F238E27FC236}">
                  <a16:creationId xmlns:a16="http://schemas.microsoft.com/office/drawing/2014/main" id="{8194048F-FCD0-4944-9723-14BFD07155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4">
              <a:extLst>
                <a:ext uri="{FF2B5EF4-FFF2-40B4-BE49-F238E27FC236}">
                  <a16:creationId xmlns:a16="http://schemas.microsoft.com/office/drawing/2014/main" id="{F634E52A-02AD-4955-AA3F-8E8935F41F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5">
              <a:extLst>
                <a:ext uri="{FF2B5EF4-FFF2-40B4-BE49-F238E27FC236}">
                  <a16:creationId xmlns:a16="http://schemas.microsoft.com/office/drawing/2014/main" id="{99E661E3-26F4-4992-B424-91AAE0A00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6">
              <a:extLst>
                <a:ext uri="{FF2B5EF4-FFF2-40B4-BE49-F238E27FC236}">
                  <a16:creationId xmlns:a16="http://schemas.microsoft.com/office/drawing/2014/main" id="{65FC5C1D-91B5-4EBF-9A3E-BB5DC1E2A7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7">
              <a:extLst>
                <a:ext uri="{FF2B5EF4-FFF2-40B4-BE49-F238E27FC236}">
                  <a16:creationId xmlns:a16="http://schemas.microsoft.com/office/drawing/2014/main" id="{6D39CDA7-D7D3-4FED-B2BA-40464AA42D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8">
              <a:extLst>
                <a:ext uri="{FF2B5EF4-FFF2-40B4-BE49-F238E27FC236}">
                  <a16:creationId xmlns:a16="http://schemas.microsoft.com/office/drawing/2014/main" id="{F7F716E2-501F-47E8-9626-D9EC5492C1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9">
              <a:extLst>
                <a:ext uri="{FF2B5EF4-FFF2-40B4-BE49-F238E27FC236}">
                  <a16:creationId xmlns:a16="http://schemas.microsoft.com/office/drawing/2014/main" id="{3074FC5C-533A-4B99-8B9E-ED1C65AE6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0">
              <a:extLst>
                <a:ext uri="{FF2B5EF4-FFF2-40B4-BE49-F238E27FC236}">
                  <a16:creationId xmlns:a16="http://schemas.microsoft.com/office/drawing/2014/main" id="{00EDCFC2-0B77-4D95-8F8E-DB60A85F2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">
              <a:extLst>
                <a:ext uri="{FF2B5EF4-FFF2-40B4-BE49-F238E27FC236}">
                  <a16:creationId xmlns:a16="http://schemas.microsoft.com/office/drawing/2014/main" id="{974CB405-A36B-4456-9DE3-EBE212552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">
              <a:extLst>
                <a:ext uri="{FF2B5EF4-FFF2-40B4-BE49-F238E27FC236}">
                  <a16:creationId xmlns:a16="http://schemas.microsoft.com/office/drawing/2014/main" id="{BD84B494-4095-4E61-B65F-34F5C6BC84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3">
              <a:extLst>
                <a:ext uri="{FF2B5EF4-FFF2-40B4-BE49-F238E27FC236}">
                  <a16:creationId xmlns:a16="http://schemas.microsoft.com/office/drawing/2014/main" id="{33484AA0-BE6E-4F8B-85CF-9C4C750FF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7D38E5F-6E59-41DA-B3CA-6AD28BF64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3893141"/>
            <a:ext cx="8845667" cy="1771275"/>
            <a:chOff x="1669293" y="3893141"/>
            <a:chExt cx="8845667" cy="1771275"/>
          </a:xfrm>
        </p:grpSpPr>
        <p:sp>
          <p:nvSpPr>
            <p:cNvPr id="48" name="Isosceles Triangle 39">
              <a:extLst>
                <a:ext uri="{FF2B5EF4-FFF2-40B4-BE49-F238E27FC236}">
                  <a16:creationId xmlns:a16="http://schemas.microsoft.com/office/drawing/2014/main" id="{9AF9BC5C-44FD-4080-8C54-CC4E5F83FC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A884903-3516-494A-B966-3E7651567A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3893141"/>
              <a:ext cx="8845667" cy="1420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Τίτλος 1">
            <a:extLst>
              <a:ext uri="{FF2B5EF4-FFF2-40B4-BE49-F238E27FC236}">
                <a16:creationId xmlns:a16="http://schemas.microsoft.com/office/drawing/2014/main" id="{1CAC555F-1534-6C06-5877-0814808C56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3621" y="4027461"/>
            <a:ext cx="8927864" cy="1039913"/>
          </a:xfrm>
        </p:spPr>
        <p:txBody>
          <a:bodyPr>
            <a:noAutofit/>
          </a:bodyPr>
          <a:lstStyle/>
          <a:p>
            <a:r>
              <a:rPr lang="el-G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Εισαγωγή στο MatRad για σχεδιασμό πλάνων θεραπείας</a:t>
            </a:r>
            <a:br>
              <a:rPr lang="el-G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endParaRPr lang="el-GR" sz="2000" dirty="0">
              <a:solidFill>
                <a:srgbClr val="FFFFFE"/>
              </a:solidFill>
            </a:endParaRP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D604AD97-B9D5-4871-8B2B-2BEAD1C3D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0054" y="4787725"/>
            <a:ext cx="8673427" cy="522636"/>
          </a:xfrm>
        </p:spPr>
        <p:txBody>
          <a:bodyPr>
            <a:normAutofit/>
          </a:bodyPr>
          <a:lstStyle/>
          <a:p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Χατζηβασίλογλου Ευφροσύνη, Αριστοτέλειο Πανεπιστήμιο Θεσσαλονίκης, Α.Π.Θ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sz="1600" dirty="0">
              <a:solidFill>
                <a:srgbClr val="FFFFFE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2019510-1F68-48FE-8C72-905BF5582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68032" y="1179555"/>
            <a:ext cx="8850737" cy="26214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Εικόνα 6" descr="Εικόνα που περιέχει κείμενο, clipart&#10;&#10;Περιγραφή που δημιουργήθηκε αυτόματα">
            <a:extLst>
              <a:ext uri="{FF2B5EF4-FFF2-40B4-BE49-F238E27FC236}">
                <a16:creationId xmlns:a16="http://schemas.microsoft.com/office/drawing/2014/main" id="{B59368C1-5A32-FA97-C12F-AA815DB244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225" y="1346402"/>
            <a:ext cx="8481807" cy="2302486"/>
          </a:xfrm>
          <a:prstGeom prst="rect">
            <a:avLst/>
          </a:prstGeom>
          <a:ln w="12700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CC17B8-D7DA-880F-B029-48A1250F9404}"/>
              </a:ext>
            </a:extLst>
          </p:cNvPr>
          <p:cNvSpPr txBox="1"/>
          <p:nvPr/>
        </p:nvSpPr>
        <p:spPr>
          <a:xfrm>
            <a:off x="7513761" y="4997396"/>
            <a:ext cx="2684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23</a:t>
            </a:r>
            <a:r>
              <a:rPr lang="en-GB" sz="1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1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Μαρτίου</a:t>
            </a:r>
            <a:r>
              <a:rPr lang="en-US" sz="1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, 202</a:t>
            </a:r>
            <a:r>
              <a:rPr lang="el-GR" sz="1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6DD995-72E2-29DF-36FC-AEC945FD0871}"/>
              </a:ext>
            </a:extLst>
          </p:cNvPr>
          <p:cNvSpPr txBox="1"/>
          <p:nvPr/>
        </p:nvSpPr>
        <p:spPr>
          <a:xfrm>
            <a:off x="4908334" y="6499877"/>
            <a:ext cx="741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Βασισμένο στις ομιλίες της κ. Ειρήνης Ξανθοπούλου και</a:t>
            </a:r>
            <a:r>
              <a:rPr lang="en-US" dirty="0"/>
              <a:t> </a:t>
            </a:r>
            <a:r>
              <a:rPr lang="el-GR" dirty="0"/>
              <a:t>του κ. Άρη Μαμάρα </a:t>
            </a:r>
          </a:p>
        </p:txBody>
      </p:sp>
    </p:spTree>
    <p:extLst>
      <p:ext uri="{BB962C8B-B14F-4D97-AF65-F5344CB8AC3E}">
        <p14:creationId xmlns:p14="http://schemas.microsoft.com/office/powerpoint/2010/main" val="3021632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C1FC3A17-4927-1EC3-9937-54F01FACB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563" y="813559"/>
            <a:ext cx="6066183" cy="1325563"/>
          </a:xfrm>
        </p:spPr>
        <p:txBody>
          <a:bodyPr>
            <a:normAutofit/>
          </a:bodyPr>
          <a:lstStyle/>
          <a:p>
            <a:pPr algn="ctr"/>
            <a:r>
              <a:rPr lang="el-GR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Θεμελειώδεις</a:t>
            </a:r>
            <a:r>
              <a:rPr lang="el-GR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μονάδες και ορισμοί που χρησιμοποιεί το </a:t>
            </a:r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MatRad</a:t>
            </a:r>
            <a:endParaRPr lang="el-GR" sz="2500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10C4C84-66A7-8170-C84F-042F41D91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182" y="1689960"/>
            <a:ext cx="4777381" cy="3308335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EE5AB54D-6BF9-458C-AB8F-9A1F56D58B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83805" y="1719928"/>
                <a:ext cx="5710870" cy="4998341"/>
              </a:xfrm>
            </p:spPr>
            <p:txBody>
              <a:bodyPr>
                <a:normAutofit/>
              </a:bodyPr>
              <a:lstStyle/>
              <a:p>
                <a:pPr marL="0" indent="0">
                  <a:buClr>
                    <a:schemeClr val="accent4"/>
                  </a:buClr>
                  <a:buNone/>
                </a:pPr>
                <a:endParaRPr lang="el-GR" sz="1900" dirty="0">
                  <a:latin typeface="Century Gothic" panose="020B0502020202020204" pitchFamily="34" charset="0"/>
                  <a:cs typeface="Times New Roman" panose="02020603050405020304" pitchFamily="18" charset="0"/>
                </a:endParaRPr>
              </a:p>
              <a:p>
                <a:pPr>
                  <a:buClr>
                    <a:schemeClr val="accent4"/>
                  </a:buClr>
                  <a:buFont typeface="Wingdings" panose="05000000000000000000" pitchFamily="2" charset="2"/>
                  <a:buChar char="v"/>
                </a:pPr>
                <a:r>
                  <a:rPr lang="el-GR" sz="1900" b="1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OAR ή “</a:t>
                </a:r>
                <a:r>
                  <a:rPr lang="en-GB" sz="1900" b="1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Organs At Risk</a:t>
                </a:r>
                <a:r>
                  <a:rPr lang="el-GR" sz="1900" b="1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’’</a:t>
                </a:r>
                <a:r>
                  <a:rPr lang="el-GR" sz="1900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 : </a:t>
                </a:r>
                <a:r>
                  <a:rPr lang="el-GR" sz="1700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δηλαδή τα όργανα που βρίσκονται κοντά στον όγκο στόχο και υπάρχει κίνδυνος να ακτινοβοληθούν. Μόλις τα όργανα σε κίνδυνο εντοπιστούν, πρέπει να σχεδιαστούν στο πλάνο θεραπείας, </a:t>
                </a:r>
                <a:r>
                  <a:rPr lang="el-GR" sz="1700" dirty="0" err="1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προσθέτωντας</a:t>
                </a:r>
                <a:r>
                  <a:rPr lang="el-GR" sz="1700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 σε αυτά περιθώρια για την κίνησή τους για μεγαλύτερη προστασία. </a:t>
                </a:r>
              </a:p>
              <a:p>
                <a:pPr>
                  <a:buClr>
                    <a:schemeClr val="accent4"/>
                  </a:buClr>
                  <a:buFont typeface="Wingdings" panose="05000000000000000000" pitchFamily="2" charset="2"/>
                  <a:buChar char="v"/>
                </a:pPr>
                <a:endParaRPr lang="el-GR" sz="1900" dirty="0">
                  <a:latin typeface="Century Gothic" panose="020B0502020202020204" pitchFamily="34" charset="0"/>
                  <a:cs typeface="Times New Roman" panose="02020603050405020304" pitchFamily="18" charset="0"/>
                </a:endParaRPr>
              </a:p>
              <a:p>
                <a:pPr>
                  <a:buClr>
                    <a:schemeClr val="accent4"/>
                  </a:buClr>
                  <a:buFont typeface="Wingdings" panose="05000000000000000000" pitchFamily="2" charset="2"/>
                  <a:buChar char="v"/>
                </a:pPr>
                <a:r>
                  <a:rPr lang="en-US" sz="1900" b="1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Gray (</a:t>
                </a:r>
                <a:r>
                  <a:rPr lang="en-US" sz="1900" b="1" dirty="0" err="1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Gy</a:t>
                </a:r>
                <a:r>
                  <a:rPr lang="en-US" sz="1900" b="1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el-GR" sz="1900" b="1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l-GR" sz="1900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: </a:t>
                </a:r>
                <a:r>
                  <a:rPr lang="el-GR" sz="1700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είναι μονάδα μέτρησης της απορρόφησης ενέργειας που προέρχεται από </a:t>
                </a:r>
                <a:r>
                  <a:rPr lang="el-GR" sz="1700" dirty="0" err="1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ιονίζουσα</a:t>
                </a:r>
                <a:r>
                  <a:rPr lang="el-GR" sz="1700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 ακτινοβολία. Ισούται με την απορρόφηση ενέργειας ενός </a:t>
                </a:r>
                <a:r>
                  <a:rPr lang="el-GR" sz="1700" dirty="0" err="1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τζάουλ</a:t>
                </a:r>
                <a:r>
                  <a:rPr lang="el-GR" sz="1700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 από ύλη με μάζα ένα χιλιόγραμμο, 1 </a:t>
                </a:r>
                <a:r>
                  <a:rPr lang="en-US" sz="1700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7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700">
                            <a:latin typeface="Cambria Math" panose="02040503050406030204" pitchFamily="18" charset="0"/>
                          </a:rPr>
                          <m:t>𝐽𝑜𝑢𝑙𝑒</m:t>
                        </m:r>
                      </m:num>
                      <m:den>
                        <m:r>
                          <a:rPr lang="en-US" sz="1700">
                            <a:latin typeface="Cambria Math" panose="02040503050406030204" pitchFamily="18" charset="0"/>
                          </a:rPr>
                          <m:t>𝑘𝑔</m:t>
                        </m:r>
                      </m:den>
                    </m:f>
                  </m:oMath>
                </a14:m>
                <a:r>
                  <a:rPr lang="en-US" sz="1700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.</a:t>
                </a:r>
                <a:r>
                  <a:rPr lang="el-GR" sz="1700" dirty="0">
                    <a:latin typeface="Century Gothic" panose="020B050202020202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endParaRPr lang="el-GR" sz="1300" dirty="0"/>
              </a:p>
            </p:txBody>
          </p:sp>
        </mc:Choice>
        <mc:Fallback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EE5AB54D-6BF9-458C-AB8F-9A1F56D58B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83805" y="1719928"/>
                <a:ext cx="5710870" cy="4998341"/>
              </a:xfrm>
              <a:blipFill>
                <a:blip r:embed="rId3"/>
                <a:stretch>
                  <a:fillRect l="-747" r="-181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5098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87F69AB-2350-44E3-9076-00265B93F3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0" y="1"/>
            <a:ext cx="972709" cy="1935307"/>
            <a:chOff x="10918968" y="713127"/>
            <a:chExt cx="1273032" cy="2532832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70652AA-1C81-481C-856B-9037143754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A2FF99B6-37BA-4650-B01D-799F02E31E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17938" y="322552"/>
            <a:ext cx="11694307" cy="1135737"/>
          </a:xfrm>
        </p:spPr>
        <p:txBody>
          <a:bodyPr>
            <a:normAutofit/>
          </a:bodyPr>
          <a:lstStyle/>
          <a:p>
            <a:r>
              <a:rPr lang="el-GR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Σύγκριση του 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MatRad</a:t>
            </a:r>
            <a:r>
              <a:rPr lang="el-GR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με το κλινικό λογισμικό</a:t>
            </a:r>
            <a:r>
              <a:rPr lang="en-US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3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Syngo</a:t>
            </a:r>
            <a:endParaRPr lang="el-GR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525" y="1782981"/>
            <a:ext cx="6209098" cy="4361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6814" y="1697212"/>
            <a:ext cx="4004481" cy="4393982"/>
          </a:xfrm>
        </p:spPr>
        <p:txBody>
          <a:bodyPr>
            <a:normAutofit lnSpcReduction="10000"/>
          </a:bodyPr>
          <a:lstStyle/>
          <a:p>
            <a:pPr algn="ctr"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l-GR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Το λογισμικό </a:t>
            </a:r>
            <a:r>
              <a:rPr lang="en-US" sz="20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Syngo</a:t>
            </a:r>
            <a:r>
              <a:rPr lang="en-US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χρησιμοποιείται κλινικά, στην </a:t>
            </a:r>
            <a:r>
              <a:rPr lang="el-GR" sz="20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Χαυδελβέργη</a:t>
            </a:r>
            <a:r>
              <a:rPr lang="el-GR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(HIT).</a:t>
            </a:r>
            <a:r>
              <a:rPr lang="el-GR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Γίνεται επαγγελματική χρήση από ακτινοφυσικούς σε νοσοκομείο</a:t>
            </a:r>
            <a:endParaRPr lang="en-US" sz="20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>
              <a:buClr>
                <a:schemeClr val="accent4"/>
              </a:buClr>
              <a:buFont typeface="Wingdings" panose="05000000000000000000" pitchFamily="2" charset="2"/>
              <a:buChar char="ü"/>
            </a:pPr>
            <a:endParaRPr lang="en-US" sz="20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l-GR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Απεικόνιση της σχετικής δόσης σε </a:t>
            </a:r>
            <a:r>
              <a:rPr lang="en-US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Gray (</a:t>
            </a:r>
            <a:r>
              <a:rPr lang="en-US" sz="20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Gy</a:t>
            </a:r>
            <a:r>
              <a:rPr lang="en-US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)</a:t>
            </a:r>
            <a:r>
              <a:rPr lang="el-GR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συναρτήσει του βάθους της δέσμης στον ανθρώπινο ιστό σε χιλιοστά </a:t>
            </a:r>
            <a:r>
              <a:rPr lang="en-US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(mm)</a:t>
            </a:r>
            <a:r>
              <a:rPr lang="el-GR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endParaRPr lang="en-US" sz="20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>
              <a:buClr>
                <a:schemeClr val="accent4"/>
              </a:buClr>
              <a:buFont typeface="Wingdings" panose="05000000000000000000" pitchFamily="2" charset="2"/>
              <a:buChar char="ü"/>
            </a:pPr>
            <a:endParaRPr lang="en-US" sz="20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l-GR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Τα αποτελέσματα σχεδόν ταυτίζονται!!!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EA7D759-6BEF-4CBD-A325-BCFA77832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177940" y="4601497"/>
            <a:ext cx="1014060" cy="2017580"/>
            <a:chOff x="11177940" y="4601497"/>
            <a:chExt cx="1014060" cy="2017580"/>
          </a:xfrm>
        </p:grpSpPr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17405EC-53E3-473A-8B42-B9475D057B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H="1">
              <a:off x="1067618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03F2370-11B5-4E16-8AE5-B4854408B4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27850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2259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515D20E-1AB7-4E74-9236-2B72B63D6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73879" y="1336329"/>
            <a:ext cx="4601669" cy="4382588"/>
          </a:xfrm>
        </p:spPr>
        <p:txBody>
          <a:bodyPr anchor="ctr">
            <a:normAutofit/>
          </a:bodyPr>
          <a:lstStyle/>
          <a:p>
            <a:pPr algn="ctr"/>
            <a:r>
              <a:rPr lang="el-GR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Τα χαρακτηριστικά του 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MatRad</a:t>
            </a:r>
            <a:endParaRPr lang="el-GR" sz="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63461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982976"/>
            <a:ext cx="6009366" cy="51206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7273" y="1705630"/>
            <a:ext cx="5260848" cy="4382588"/>
          </a:xfrm>
        </p:spPr>
        <p:txBody>
          <a:bodyPr anchor="ctr">
            <a:normAutofit fontScale="62500" lnSpcReduction="20000"/>
          </a:bodyPr>
          <a:lstStyle/>
          <a:p>
            <a:pPr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l-GR" sz="29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Λογισμικό ανοιχτού κώδικα και δεδομένων ασθενών. Ευρέως διαδεδομένο στην κοινότητα Ιατρικής Φυσικής.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Ø"/>
            </a:pPr>
            <a:endParaRPr lang="el-GR" sz="29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l-GR" sz="2900" dirty="0">
                <a:latin typeface="Century Gothic" panose="020B0502020202020204" pitchFamily="34" charset="0"/>
                <a:cs typeface="Times New Roman" panose="02020603050405020304" pitchFamily="18" charset="0"/>
              </a:rPr>
              <a:t>Το </a:t>
            </a:r>
            <a:r>
              <a:rPr lang="en-US" sz="2900" dirty="0">
                <a:latin typeface="Century Gothic" panose="020B0502020202020204" pitchFamily="34" charset="0"/>
                <a:cs typeface="Times New Roman" panose="02020603050405020304" pitchFamily="18" charset="0"/>
              </a:rPr>
              <a:t>Standalone (matRad.exe)</a:t>
            </a:r>
            <a:r>
              <a:rPr lang="el-GR" sz="29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μπορεί να χρησιμοποιηθεί χωρίς κάποια  άδεια.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Ø"/>
            </a:pPr>
            <a:endParaRPr lang="el-GR" sz="29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l-GR" sz="2900" dirty="0">
                <a:latin typeface="Century Gothic" panose="020B0502020202020204" pitchFamily="34" charset="0"/>
                <a:cs typeface="Times New Roman" panose="02020603050405020304" pitchFamily="18" charset="0"/>
              </a:rPr>
              <a:t>Φιλικό προς τον χρήστη και η διαδικασία της προσομοίωσης είναι εύκολη.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Ø"/>
            </a:pPr>
            <a:endParaRPr lang="el-GR" sz="29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l-GR" sz="29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Βολικός και γρήγορος εντοπισμός σφαλμάτων.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Ø"/>
            </a:pPr>
            <a:endParaRPr lang="el-GR" sz="29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l-GR" sz="29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Απλή σύνταξη συγκριτικά με πιο αφηρημένες γλώσσες προγραμματισμού (π.χ. </a:t>
            </a:r>
            <a:r>
              <a:rPr lang="en-US" sz="2900" dirty="0">
                <a:latin typeface="Century Gothic" panose="020B0502020202020204" pitchFamily="34" charset="0"/>
                <a:cs typeface="Times New Roman" panose="02020603050405020304" pitchFamily="18" charset="0"/>
              </a:rPr>
              <a:t>C++).</a:t>
            </a:r>
          </a:p>
          <a:p>
            <a:endParaRPr lang="en-US" sz="1600" dirty="0"/>
          </a:p>
          <a:p>
            <a:pPr marL="0" indent="0">
              <a:buNone/>
            </a:pPr>
            <a:endParaRPr lang="el-GR" sz="1600" dirty="0"/>
          </a:p>
          <a:p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3245431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5774" y="172640"/>
            <a:ext cx="12192002" cy="1298448"/>
          </a:xfrm>
        </p:spPr>
        <p:txBody>
          <a:bodyPr anchor="b">
            <a:normAutofit/>
          </a:bodyPr>
          <a:lstStyle/>
          <a:p>
            <a:r>
              <a:rPr lang="el-GR" sz="4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Περισσότερες πληροφορίες για το λογισμικό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774" y="2599509"/>
            <a:ext cx="5372077" cy="3639450"/>
          </a:xfrm>
        </p:spPr>
        <p:txBody>
          <a:bodyPr anchor="ctr">
            <a:normAutofit/>
          </a:bodyPr>
          <a:lstStyle/>
          <a:p>
            <a:pPr>
              <a:lnSpc>
                <a:spcPct val="70000"/>
              </a:lnSpc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Διαθέσιμα πολλά λειτουργικά παραδείγματα του λογισμικού καθώς και αρκετό εκπαιδευτικό υλικό.</a:t>
            </a:r>
          </a:p>
          <a:p>
            <a:pPr>
              <a:lnSpc>
                <a:spcPct val="70000"/>
              </a:lnSpc>
              <a:buClr>
                <a:schemeClr val="accent4"/>
              </a:buClr>
              <a:buFont typeface="Wingdings" panose="05000000000000000000" pitchFamily="2" charset="2"/>
              <a:buChar char="Ø"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29 σελίδες διαθέσιμες στο </a:t>
            </a:r>
            <a:r>
              <a:rPr lang="en-US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Wiki</a:t>
            </a: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:</a:t>
            </a:r>
            <a:r>
              <a:rPr lang="en-US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70000"/>
              </a:lnSpc>
              <a:buClr>
                <a:schemeClr val="accent4"/>
              </a:buClr>
              <a:buNone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Century Gothic" panose="020B050202020202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https://github.com/e0404/matRad/wiki</a:t>
            </a: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70000"/>
              </a:lnSpc>
              <a:buClr>
                <a:schemeClr val="accent4"/>
              </a:buClr>
              <a:buNone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70000"/>
              </a:lnSpc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Η επίσημη σελίδα του λογισμικού δίνεται στον ακόλουθο σύνδεσμο:</a:t>
            </a:r>
          </a:p>
          <a:p>
            <a:pPr marL="0" indent="0">
              <a:lnSpc>
                <a:spcPct val="70000"/>
              </a:lnSpc>
              <a:buClr>
                <a:schemeClr val="accent4"/>
              </a:buClr>
              <a:buNone/>
            </a:pPr>
            <a:r>
              <a:rPr lang="en-US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Century Gothic" panose="020B050202020202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https://e0404.github.io/matRad/</a:t>
            </a: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7851" y="3167179"/>
            <a:ext cx="5672219" cy="2339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815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520" y="1767938"/>
            <a:ext cx="9687559" cy="2800395"/>
          </a:xfrm>
        </p:spPr>
        <p:txBody>
          <a:bodyPr anchor="t">
            <a:normAutofit lnSpcReduction="10000"/>
          </a:bodyPr>
          <a:lstStyle/>
          <a:p>
            <a:pPr marL="0" indent="0" algn="ctr">
              <a:buNone/>
            </a:pPr>
            <a:r>
              <a:rPr lang="el-G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Times New Roman" panose="02020603050405020304" pitchFamily="18" charset="0"/>
              </a:rPr>
              <a:t>Σας ευχαριστώ πολύ για την προσοχή σας! </a:t>
            </a:r>
          </a:p>
          <a:p>
            <a:pPr marL="0" indent="0" algn="ctr">
              <a:buNone/>
            </a:pPr>
            <a:r>
              <a:rPr lang="el-G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el-G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Times New Roman" panose="02020603050405020304" pitchFamily="18" charset="0"/>
              </a:rPr>
              <a:t>Σας περιμένουμε να μελετήσουμε αναλυτικότερα στο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Times New Roman" panose="02020603050405020304" pitchFamily="18" charset="0"/>
              </a:rPr>
              <a:t>hands on session!</a:t>
            </a:r>
            <a:endParaRPr lang="el-G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785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21" y="1"/>
            <a:ext cx="12072079" cy="1079292"/>
          </a:xfrm>
        </p:spPr>
        <p:txBody>
          <a:bodyPr>
            <a:normAutofit/>
          </a:bodyPr>
          <a:lstStyle/>
          <a:p>
            <a:pPr algn="ctr"/>
            <a:r>
              <a:rPr lang="el-GR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Πώς πραγματοποιείται ο σχεδιασμός ενός πλάνου θεραπείας;</a:t>
            </a:r>
          </a:p>
        </p:txBody>
      </p:sp>
      <p:pic>
        <p:nvPicPr>
          <p:cNvPr id="6" name="Google Shape;70;g8b7a159b69_0_3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155974"/>
            <a:ext cx="12192000" cy="2859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Down Arrow 4"/>
          <p:cNvSpPr/>
          <p:nvPr/>
        </p:nvSpPr>
        <p:spPr>
          <a:xfrm>
            <a:off x="5821680" y="4092090"/>
            <a:ext cx="548640" cy="609600"/>
          </a:xfrm>
          <a:prstGeom prst="downArrow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8" name="Google Shape;69;g8b7a159b69_0_325"/>
          <p:cNvPicPr preferRelativeResize="0"/>
          <p:nvPr/>
        </p:nvPicPr>
        <p:blipFill rotWithShape="1">
          <a:blip r:embed="rId3">
            <a:alphaModFix/>
          </a:blip>
          <a:srcRect t="4250" b="-4250"/>
          <a:stretch/>
        </p:blipFill>
        <p:spPr>
          <a:xfrm>
            <a:off x="3313043" y="4858598"/>
            <a:ext cx="5565913" cy="1709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5966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734" y="929390"/>
            <a:ext cx="11512446" cy="5813315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accent4"/>
              </a:buClr>
            </a:pPr>
            <a:r>
              <a:rPr lang="el-GR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Το </a:t>
            </a:r>
            <a:r>
              <a:rPr lang="en-US" sz="24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MatRAD</a:t>
            </a:r>
            <a:r>
              <a:rPr lang="en-US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είναι ένα εργαλείο λογισμικού ανοιχτού κώδικα, για τον σχεδιασμό πλάνων θεραπείας με ακτινοβολία διαμορφώμενης δέσμης φωτονίων, πρωτονίων και ιόντων άνθρακα.</a:t>
            </a:r>
            <a:endParaRPr lang="en-US" sz="24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accent4"/>
              </a:buClr>
              <a:buNone/>
            </a:pPr>
            <a:endParaRPr lang="el-GR" sz="24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4"/>
              </a:buClr>
            </a:pPr>
            <a:r>
              <a:rPr lang="el-GR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Είναι εξ ’ολοκλήρου γραμμένο σε γλώσσα </a:t>
            </a:r>
            <a:r>
              <a:rPr lang="en-US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MATLAB</a:t>
            </a:r>
          </a:p>
          <a:p>
            <a:pPr marL="0" indent="0">
              <a:buClr>
                <a:schemeClr val="accent4"/>
              </a:buClr>
              <a:buNone/>
            </a:pPr>
            <a:endParaRPr lang="el-GR" sz="24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4"/>
              </a:buClr>
            </a:pPr>
            <a:r>
              <a:rPr lang="el-GR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Το όνομα του προέρχεται από τον συνδυασμό των λέξεων</a:t>
            </a:r>
            <a:r>
              <a:rPr lang="en-US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Clr>
                <a:schemeClr val="accent4"/>
              </a:buClr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ct val="0"/>
              </a:spcBef>
              <a:buClr>
                <a:schemeClr val="accent4"/>
              </a:buClr>
              <a:buNone/>
            </a:pP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Times New Roman" panose="02020603050405020304" pitchFamily="18" charset="0"/>
              </a:rPr>
              <a:t>MatLab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Times New Roman" panose="02020603050405020304" pitchFamily="18" charset="0"/>
              </a:rPr>
              <a:t> + Radiation (</a:t>
            </a:r>
            <a:r>
              <a:rPr lang="el-G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Times New Roman" panose="02020603050405020304" pitchFamily="18" charset="0"/>
              </a:rPr>
              <a:t>ακτινοβολία)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Times New Roman" panose="02020603050405020304" pitchFamily="18" charset="0"/>
              </a:rPr>
              <a:t> = MatRad</a:t>
            </a:r>
          </a:p>
          <a:p>
            <a:pPr>
              <a:buClr>
                <a:schemeClr val="accent4"/>
              </a:buClr>
            </a:pPr>
            <a:endParaRPr lang="el-G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Clr>
                <a:schemeClr val="accent4"/>
              </a:buClr>
            </a:pPr>
            <a:r>
              <a:rPr lang="el-GR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Αναπτύχθηκε από ειδικούς επιστήμονες στο Γερμανικό κέντρο έρευνας για τον καρκίνο</a:t>
            </a:r>
            <a:r>
              <a:rPr lang="en-US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, DKFZ</a:t>
            </a:r>
            <a:r>
              <a:rPr lang="el-GR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στο </a:t>
            </a:r>
            <a:r>
              <a:rPr lang="en-US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Darmstadt.</a:t>
            </a:r>
          </a:p>
          <a:p>
            <a:pPr>
              <a:lnSpc>
                <a:spcPct val="100000"/>
              </a:lnSpc>
              <a:buClr>
                <a:schemeClr val="accent4"/>
              </a:buClr>
            </a:pPr>
            <a:endParaRPr lang="en-US" sz="24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Clr>
                <a:schemeClr val="accent4"/>
              </a:buClr>
            </a:pPr>
            <a:endParaRPr lang="el-GR" sz="24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Clr>
                <a:schemeClr val="accent4"/>
              </a:buClr>
            </a:pPr>
            <a:r>
              <a:rPr lang="el-GR" sz="2400" dirty="0">
                <a:latin typeface="Century Gothic" panose="020B0502020202020204" pitchFamily="34" charset="0"/>
                <a:cs typeface="Times New Roman" panose="02020603050405020304" pitchFamily="18" charset="0"/>
              </a:rPr>
              <a:t>Χρησιμοποιείται αποκλειστικά για ερευνητικούς και εκπαιδευτικούς σκοπούς.</a:t>
            </a:r>
          </a:p>
          <a:p>
            <a:endParaRPr lang="el-G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29390"/>
          </a:xfrm>
        </p:spPr>
        <p:txBody>
          <a:bodyPr>
            <a:normAutofit/>
          </a:bodyPr>
          <a:lstStyle/>
          <a:p>
            <a:pPr algn="ctr"/>
            <a:r>
              <a:rPr lang="el-G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Τι είναι το </a:t>
            </a:r>
            <a:r>
              <a:rPr lang="en-US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MatRad</a:t>
            </a:r>
            <a:r>
              <a:rPr lang="el-G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0162" y="1971658"/>
            <a:ext cx="1487018" cy="1487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0267012" y="3458676"/>
            <a:ext cx="1728358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50" b="1" dirty="0"/>
              <a:t>Πηγή</a:t>
            </a:r>
            <a:r>
              <a:rPr lang="en-US" sz="1050" b="1" dirty="0"/>
              <a:t>:  </a:t>
            </a:r>
            <a:r>
              <a:rPr lang="en-US" sz="1050" dirty="0">
                <a:hlinkClick r:id="rId3"/>
              </a:rPr>
              <a:t>http://bit.ly/3sX756v</a:t>
            </a:r>
            <a:endParaRPr lang="en-US" sz="1050" dirty="0"/>
          </a:p>
          <a:p>
            <a:endParaRPr lang="el-GR" dirty="0"/>
          </a:p>
        </p:txBody>
      </p:sp>
      <p:pic>
        <p:nvPicPr>
          <p:cNvPr id="7" name="Picture 14" descr="German Cancer Research Center (DKFZ) Logo Vector - (.SVG + .PNG) - Tukuz.Co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258" y="4689603"/>
            <a:ext cx="1957012" cy="10872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238158" y="5722504"/>
            <a:ext cx="1757212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50" b="1" dirty="0"/>
              <a:t>Πηγή</a:t>
            </a:r>
            <a:r>
              <a:rPr lang="en-US" sz="1050" b="1" dirty="0"/>
              <a:t>: </a:t>
            </a:r>
            <a:r>
              <a:rPr lang="en-US" sz="1050" b="1" dirty="0">
                <a:hlinkClick r:id="rId5"/>
              </a:rPr>
              <a:t>http://bit.ly/3uXfNDt</a:t>
            </a:r>
            <a:endParaRPr lang="en-US" sz="1050" b="1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79600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11">
            <a:extLst>
              <a:ext uri="{FF2B5EF4-FFF2-40B4-BE49-F238E27FC236}">
                <a16:creationId xmlns:a16="http://schemas.microsoft.com/office/drawing/2014/main" id="{FFB60E8C-7224-44A4-87A0-46A1711DD2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Τίτλος 4">
            <a:extLst>
              <a:ext uri="{FF2B5EF4-FFF2-40B4-BE49-F238E27FC236}">
                <a16:creationId xmlns:a16="http://schemas.microsoft.com/office/drawing/2014/main" id="{1F6B8E63-0970-74B7-01B9-BAD74B980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528" y="386930"/>
            <a:ext cx="10141799" cy="1300554"/>
          </a:xfrm>
        </p:spPr>
        <p:txBody>
          <a:bodyPr anchor="b">
            <a:normAutofit fontScale="90000"/>
          </a:bodyPr>
          <a:lstStyle/>
          <a:p>
            <a:pPr algn="ctr"/>
            <a:r>
              <a:rPr lang="el-G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Που χρησιμοποιείται το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MatRad</a:t>
            </a:r>
            <a:r>
              <a:rPr lang="el-GR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σήμερα;</a:t>
            </a:r>
            <a:endParaRPr lang="el-GR" sz="48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DA32751-37A2-45C0-BE94-63D375E27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oogle Shape;94;g8b7a159b69_0_414">
            <a:extLst>
              <a:ext uri="{FF2B5EF4-FFF2-40B4-BE49-F238E27FC236}">
                <a16:creationId xmlns:a16="http://schemas.microsoft.com/office/drawing/2014/main" id="{178F0B76-DC97-DF03-E413-C99A92C7FF1F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2"/>
          <a:stretch/>
        </p:blipFill>
        <p:spPr>
          <a:xfrm>
            <a:off x="635295" y="2611429"/>
            <a:ext cx="5150277" cy="3540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F91A66E8-03FC-3D30-8955-CA1A9BFF5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6429" y="2599509"/>
            <a:ext cx="4530898" cy="3639450"/>
          </a:xfrm>
        </p:spPr>
        <p:txBody>
          <a:bodyPr anchor="ctr">
            <a:normAutofit/>
          </a:bodyPr>
          <a:lstStyle/>
          <a:p>
            <a:pPr marL="285750" indent="-285750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l-GR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Με χιλιάδες χρήστες παγκοσμίως.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l-GR" sz="20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l-GR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Για περισσότερες πληροφορίες επισκεφτείτε τον χάρτη στον παρακάτω σύνδεσμο: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l-GR" sz="2000" dirty="0"/>
          </a:p>
          <a:p>
            <a:r>
              <a:rPr lang="en-US" sz="2000" b="1" dirty="0"/>
              <a:t>Link</a:t>
            </a:r>
            <a:r>
              <a:rPr lang="en-US" sz="2000" dirty="0"/>
              <a:t>: </a:t>
            </a:r>
            <a:r>
              <a:rPr lang="en" sz="2000" u="sng" dirty="0">
                <a:solidFill>
                  <a:srgbClr val="00FF00"/>
                </a:solidFill>
                <a:hlinkClick r:id="rId3"/>
              </a:rPr>
              <a:t>https://bit.ly/MatRadUsers</a:t>
            </a:r>
            <a:endParaRPr lang="el-GR" sz="2000" u="sng" dirty="0">
              <a:solidFill>
                <a:srgbClr val="00FF00"/>
              </a:solidFill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55FBCD-CD42-40F5-8A1B-3203F9CAE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E44217-C3AD-E973-2168-1C0D0CE47528}"/>
              </a:ext>
            </a:extLst>
          </p:cNvPr>
          <p:cNvSpPr txBox="1"/>
          <p:nvPr/>
        </p:nvSpPr>
        <p:spPr>
          <a:xfrm>
            <a:off x="7409351" y="1454631"/>
            <a:ext cx="55781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36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+30 </a:t>
            </a:r>
            <a:r>
              <a:rPr lang="el-GR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ΙΝΣΤΙΤΟΥΤΑ</a:t>
            </a:r>
          </a:p>
        </p:txBody>
      </p:sp>
    </p:spTree>
    <p:extLst>
      <p:ext uri="{BB962C8B-B14F-4D97-AF65-F5344CB8AC3E}">
        <p14:creationId xmlns:p14="http://schemas.microsoft.com/office/powerpoint/2010/main" val="855602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978" y="1144987"/>
            <a:ext cx="6069415" cy="5589768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el-G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Times New Roman" panose="02020603050405020304" pitchFamily="18" charset="0"/>
              </a:rPr>
              <a:t>Για ερευνητικούς σκοπούς :  </a:t>
            </a:r>
          </a:p>
          <a:p>
            <a:pPr algn="ctr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Το πρόγραμμα δίνει τη δυνατότητα χρήσης πολλών παραμέτρων, για πιο ρεαλιστικές προσομοιώσεις. </a:t>
            </a:r>
          </a:p>
          <a:p>
            <a:pPr algn="ctr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Χρησιμοποιεί τον πλήρη κώδικα του </a:t>
            </a:r>
            <a:r>
              <a:rPr lang="en-US" sz="18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MatLab</a:t>
            </a: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, για λεπτομερειακή ανάλυση. </a:t>
            </a:r>
          </a:p>
          <a:p>
            <a:pPr algn="ctr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Απαιτεί περισσότερη υπολογιστική ισχύ.</a:t>
            </a:r>
          </a:p>
          <a:p>
            <a:pPr marL="0" indent="0">
              <a:buNone/>
            </a:pPr>
            <a:r>
              <a:rPr lang="el-GR" u="sng" dirty="0"/>
              <a:t>                                                                              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2571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M</a:t>
            </a:r>
            <a:r>
              <a:rPr lang="el-G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ε ποιους τρόπους μπορώ να χρησιμοποιήσω το λογισμικό;</a:t>
            </a:r>
          </a:p>
        </p:txBody>
      </p:sp>
      <p:sp>
        <p:nvSpPr>
          <p:cNvPr id="5" name="Google Shape;115;g8b7a159b69_0_428"/>
          <p:cNvSpPr txBox="1">
            <a:spLocks/>
          </p:cNvSpPr>
          <p:nvPr/>
        </p:nvSpPr>
        <p:spPr>
          <a:xfrm>
            <a:off x="286248" y="5635904"/>
            <a:ext cx="1776236" cy="947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70000"/>
              </a:lnSpc>
              <a:spcBef>
                <a:spcPts val="0"/>
              </a:spcBef>
              <a:buSzPts val="1400"/>
              <a:buFont typeface="Arial" panose="020B0604020202020204" pitchFamily="34" charset="0"/>
              <a:buNone/>
            </a:pPr>
            <a:r>
              <a:rPr lang="en-US" sz="1400" dirty="0">
                <a:solidFill>
                  <a:srgbClr val="222222"/>
                </a:solidFill>
                <a:latin typeface="Amatic SC"/>
                <a:ea typeface="Amatic SC"/>
                <a:cs typeface="Amatic SC"/>
                <a:sym typeface="Amatic SC"/>
              </a:rPr>
              <a:t>⚡⚡⚡⚡⚡⚡  </a:t>
            </a:r>
            <a:endParaRPr lang="el-GR" sz="1400" dirty="0">
              <a:solidFill>
                <a:srgbClr val="22222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0" indent="0" algn="just">
              <a:lnSpc>
                <a:spcPct val="70000"/>
              </a:lnSpc>
              <a:spcBef>
                <a:spcPts val="0"/>
              </a:spcBef>
              <a:buSzPts val="1400"/>
              <a:buFont typeface="Arial" panose="020B0604020202020204" pitchFamily="34" charset="0"/>
              <a:buNone/>
            </a:pPr>
            <a:endParaRPr lang="el-GR" sz="1400" dirty="0">
              <a:solidFill>
                <a:srgbClr val="22222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0" indent="0" algn="just">
              <a:lnSpc>
                <a:spcPct val="70000"/>
              </a:lnSpc>
              <a:spcBef>
                <a:spcPts val="0"/>
              </a:spcBef>
              <a:buSzPts val="1400"/>
              <a:buFont typeface="Arial" panose="020B0604020202020204" pitchFamily="34" charset="0"/>
              <a:buNone/>
            </a:pPr>
            <a:endParaRPr lang="en-US" sz="1400" dirty="0">
              <a:solidFill>
                <a:srgbClr val="22222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ctr">
              <a:lnSpc>
                <a:spcPct val="70000"/>
              </a:lnSpc>
              <a:spcBef>
                <a:spcPts val="0"/>
              </a:spcBef>
              <a:buSzPts val="1400"/>
              <a:buNone/>
            </a:pPr>
            <a:r>
              <a:rPr lang="el-GR" sz="1600" b="1" dirty="0">
                <a:solidFill>
                  <a:srgbClr val="222222"/>
                </a:solidFill>
                <a:latin typeface="Century Gothic" panose="020B0502020202020204" pitchFamily="34" charset="0"/>
                <a:ea typeface="Amatic SC"/>
                <a:cs typeface="Amatic SC"/>
                <a:sym typeface="Amatic SC"/>
              </a:rPr>
              <a:t>Υπολογιστική</a:t>
            </a:r>
          </a:p>
          <a:p>
            <a:pPr marL="0" lvl="0" indent="0" algn="ctr">
              <a:lnSpc>
                <a:spcPct val="70000"/>
              </a:lnSpc>
              <a:spcBef>
                <a:spcPts val="0"/>
              </a:spcBef>
              <a:buSzPts val="1400"/>
              <a:buNone/>
            </a:pPr>
            <a:r>
              <a:rPr lang="el-GR" sz="1600" b="1" dirty="0">
                <a:solidFill>
                  <a:srgbClr val="222222"/>
                </a:solidFill>
                <a:latin typeface="Century Gothic" panose="020B0502020202020204" pitchFamily="34" charset="0"/>
                <a:ea typeface="Amatic SC"/>
                <a:cs typeface="Amatic SC"/>
                <a:sym typeface="Amatic SC"/>
              </a:rPr>
              <a:t>Ισχύ</a:t>
            </a:r>
            <a:endParaRPr lang="en-US" sz="1600" b="1" dirty="0">
              <a:solidFill>
                <a:srgbClr val="222222"/>
              </a:solidFill>
              <a:latin typeface="Century Gothic" panose="020B0502020202020204" pitchFamily="34" charset="0"/>
              <a:ea typeface="Amatic SC"/>
              <a:cs typeface="Amatic SC"/>
              <a:sym typeface="Amatic SC"/>
            </a:endParaRPr>
          </a:p>
          <a:p>
            <a:pPr marL="0" indent="0" algn="just">
              <a:lnSpc>
                <a:spcPct val="100000"/>
              </a:lnSpc>
              <a:spcBef>
                <a:spcPts val="1600"/>
              </a:spcBef>
              <a:buSzPts val="1400"/>
              <a:buFont typeface="Arial" panose="020B0604020202020204" pitchFamily="34" charset="0"/>
              <a:buNone/>
            </a:pPr>
            <a:endParaRPr lang="en-US" sz="1350" dirty="0">
              <a:solidFill>
                <a:srgbClr val="222222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marL="0" indent="0" algn="just">
              <a:lnSpc>
                <a:spcPct val="115000"/>
              </a:lnSpc>
              <a:spcBef>
                <a:spcPts val="1600"/>
              </a:spcBef>
              <a:buSzPts val="1400"/>
              <a:buFont typeface="Arial" panose="020B0604020202020204" pitchFamily="34" charset="0"/>
              <a:buNone/>
            </a:pPr>
            <a:endParaRPr lang="en-US" sz="1350" dirty="0">
              <a:solidFill>
                <a:srgbClr val="222222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marL="0" indent="0" algn="just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Arial" panose="020B0604020202020204" pitchFamily="34" charset="0"/>
              <a:buNone/>
            </a:pPr>
            <a:endParaRPr lang="en-US" sz="1350" dirty="0">
              <a:solidFill>
                <a:srgbClr val="222222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6" name="Google Shape;114;g8b7a159b69_0_428"/>
          <p:cNvPicPr preferRelativeResize="0"/>
          <p:nvPr/>
        </p:nvPicPr>
        <p:blipFill rotWithShape="1">
          <a:blip r:embed="rId2">
            <a:alphaModFix/>
          </a:blip>
          <a:srcRect l="43541"/>
          <a:stretch/>
        </p:blipFill>
        <p:spPr>
          <a:xfrm>
            <a:off x="2037854" y="3808676"/>
            <a:ext cx="3238386" cy="2926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Google Shape;117;g8b7a159b69_0_4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3383" y="4134073"/>
            <a:ext cx="891439" cy="8010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612798" y="1144987"/>
            <a:ext cx="5552662" cy="55897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Ø"/>
            </a:pPr>
            <a:r>
              <a:rPr lang="el-G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Times New Roman" panose="02020603050405020304" pitchFamily="18" charset="0"/>
              </a:rPr>
              <a:t>Για εκπαιδευτικούς σκοπούς :  </a:t>
            </a:r>
          </a:p>
          <a:p>
            <a:pPr algn="ctr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Για εκπαιδευτική χρήση συνίσταται η απλοποιημένη μορφή του λογισμικού σε </a:t>
            </a:r>
            <a:r>
              <a:rPr lang="en-US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Windows, Linux, Mac.</a:t>
            </a: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algn="ctr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Απαιτεί λιγότερο αποθηκευτικό χώρο και υπολογιστική ισχύ.</a:t>
            </a:r>
          </a:p>
          <a:p>
            <a:pPr algn="ctr"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Δεν απαιτεί IDE (ολοκληρωμένο περιβάλλον ανάπτυξης) για τη χρήση του λογισμικού.</a:t>
            </a:r>
          </a:p>
          <a:p>
            <a:pPr marL="0" indent="0" algn="just">
              <a:buNone/>
            </a:pPr>
            <a:endParaRPr lang="el-G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Google Shape;113;g8b7a159b69_0_428"/>
          <p:cNvPicPr preferRelativeResize="0"/>
          <p:nvPr/>
        </p:nvPicPr>
        <p:blipFill rotWithShape="1">
          <a:blip r:embed="rId4">
            <a:alphaModFix/>
          </a:blip>
          <a:srcRect l="44115"/>
          <a:stretch/>
        </p:blipFill>
        <p:spPr>
          <a:xfrm>
            <a:off x="8604860" y="3808677"/>
            <a:ext cx="3293491" cy="2856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Google Shape;118;g8b7a159b69_0_4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402663" y="4178489"/>
            <a:ext cx="799251" cy="75658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15;g8b7a159b69_0_428"/>
          <p:cNvSpPr txBox="1">
            <a:spLocks/>
          </p:cNvSpPr>
          <p:nvPr/>
        </p:nvSpPr>
        <p:spPr>
          <a:xfrm>
            <a:off x="6982897" y="5438693"/>
            <a:ext cx="1790592" cy="1144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70000"/>
              </a:lnSpc>
              <a:spcBef>
                <a:spcPts val="2100"/>
              </a:spcBef>
              <a:buSzPts val="1400"/>
              <a:buNone/>
            </a:pPr>
            <a:r>
              <a:rPr lang="en-US" sz="1600" dirty="0">
                <a:solidFill>
                  <a:srgbClr val="222222"/>
                </a:solidFill>
                <a:latin typeface="Amatic SC"/>
                <a:ea typeface="Amatic SC"/>
                <a:cs typeface="Amatic SC"/>
                <a:sym typeface="Amatic SC"/>
              </a:rPr>
              <a:t>⚡⚡⚡</a:t>
            </a:r>
          </a:p>
          <a:p>
            <a:pPr marL="0" lvl="0" indent="0" algn="ctr">
              <a:lnSpc>
                <a:spcPct val="70000"/>
              </a:lnSpc>
              <a:spcBef>
                <a:spcPts val="0"/>
              </a:spcBef>
              <a:buSzPts val="1400"/>
              <a:buNone/>
            </a:pPr>
            <a:endParaRPr lang="en-US" sz="1400" b="1" dirty="0">
              <a:solidFill>
                <a:srgbClr val="22222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0" indent="0" algn="ctr">
              <a:lnSpc>
                <a:spcPct val="70000"/>
              </a:lnSpc>
              <a:spcBef>
                <a:spcPts val="0"/>
              </a:spcBef>
              <a:buSzPts val="1400"/>
              <a:buNone/>
            </a:pPr>
            <a:r>
              <a:rPr lang="el-GR" sz="1600" b="1" dirty="0">
                <a:solidFill>
                  <a:srgbClr val="222222"/>
                </a:solidFill>
                <a:latin typeface="Century Gothic" panose="020B0502020202020204" pitchFamily="34" charset="0"/>
                <a:cs typeface="Amatic SC"/>
                <a:sym typeface="Amatic SC"/>
              </a:rPr>
              <a:t>Υπολογιστική</a:t>
            </a:r>
          </a:p>
          <a:p>
            <a:pPr marL="0" indent="0" algn="ctr">
              <a:lnSpc>
                <a:spcPct val="70000"/>
              </a:lnSpc>
              <a:spcBef>
                <a:spcPts val="0"/>
              </a:spcBef>
              <a:buSzPts val="1400"/>
              <a:buNone/>
            </a:pPr>
            <a:r>
              <a:rPr lang="el-GR" sz="1600" b="1" dirty="0">
                <a:solidFill>
                  <a:srgbClr val="222222"/>
                </a:solidFill>
                <a:latin typeface="Century Gothic" panose="020B0502020202020204" pitchFamily="34" charset="0"/>
                <a:cs typeface="Amatic SC"/>
                <a:sym typeface="Amatic SC"/>
              </a:rPr>
              <a:t>Ισχύ</a:t>
            </a:r>
            <a:endParaRPr lang="en-US" sz="1600" b="1" dirty="0">
              <a:solidFill>
                <a:srgbClr val="222222"/>
              </a:solidFill>
              <a:latin typeface="Century Gothic" panose="020B0502020202020204" pitchFamily="34" charset="0"/>
              <a:cs typeface="Amatic SC"/>
              <a:sym typeface="Amatic SC"/>
            </a:endParaRPr>
          </a:p>
          <a:p>
            <a:pPr marL="0" indent="0" algn="just">
              <a:lnSpc>
                <a:spcPct val="100000"/>
              </a:lnSpc>
              <a:spcBef>
                <a:spcPts val="1600"/>
              </a:spcBef>
              <a:buSzPts val="1400"/>
              <a:buFont typeface="Arial" panose="020B0604020202020204" pitchFamily="34" charset="0"/>
              <a:buNone/>
            </a:pPr>
            <a:endParaRPr lang="en-US" sz="1350" dirty="0">
              <a:solidFill>
                <a:srgbClr val="222222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marL="0" indent="0" algn="just">
              <a:lnSpc>
                <a:spcPct val="115000"/>
              </a:lnSpc>
              <a:spcBef>
                <a:spcPts val="1600"/>
              </a:spcBef>
              <a:buSzPts val="1400"/>
              <a:buFont typeface="Arial" panose="020B0604020202020204" pitchFamily="34" charset="0"/>
              <a:buNone/>
            </a:pPr>
            <a:endParaRPr lang="en-US" sz="1350" dirty="0">
              <a:solidFill>
                <a:srgbClr val="222222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marL="0" indent="0" algn="just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Arial" panose="020B0604020202020204" pitchFamily="34" charset="0"/>
              <a:buNone/>
            </a:pPr>
            <a:endParaRPr lang="en-US" sz="1350" dirty="0">
              <a:solidFill>
                <a:srgbClr val="222222"/>
              </a:solidFill>
              <a:highlight>
                <a:srgbClr val="FFFFFF"/>
              </a:highlight>
              <a:latin typeface="Amatic SC"/>
              <a:ea typeface="Amatic SC"/>
              <a:cs typeface="Amatic SC"/>
              <a:sym typeface="Amatic SC"/>
            </a:endParaRPr>
          </a:p>
        </p:txBody>
      </p:sp>
    </p:spTree>
    <p:extLst>
      <p:ext uri="{BB962C8B-B14F-4D97-AF65-F5344CB8AC3E}">
        <p14:creationId xmlns:p14="http://schemas.microsoft.com/office/powerpoint/2010/main" val="4094563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C7A6FA3-F33C-18D4-042B-09720B2A8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06549"/>
          </a:xfrm>
        </p:spPr>
        <p:txBody>
          <a:bodyPr/>
          <a:lstStyle/>
          <a:p>
            <a:pPr algn="ctr"/>
            <a:r>
              <a:rPr lang="el-G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Από τι αποτελείται το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MatRad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;</a:t>
            </a:r>
            <a:endParaRPr lang="el-G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337E148-4685-DB44-64B5-C12100095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894" y="1105786"/>
            <a:ext cx="11056974" cy="5493487"/>
          </a:xfrm>
        </p:spPr>
        <p:txBody>
          <a:bodyPr/>
          <a:lstStyle/>
          <a:p>
            <a:pPr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Συναρτήσεις του </a:t>
            </a:r>
            <a:r>
              <a:rPr lang="en-US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MATLAB </a:t>
            </a: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για μοντελοποίηση της ροής εργασιών ενός πλάνου θεραπείας</a:t>
            </a:r>
          </a:p>
          <a:p>
            <a:pPr marL="0" indent="0">
              <a:buClr>
                <a:schemeClr val="accent4"/>
              </a:buClr>
              <a:buNone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accent4"/>
              </a:buClr>
              <a:buNone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accent4"/>
              </a:buClr>
              <a:buNone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Παραδείγματα αρχείων με δεδομένα ασθενών</a:t>
            </a:r>
          </a:p>
          <a:p>
            <a:pPr marL="0" indent="0">
              <a:buClr>
                <a:schemeClr val="accent4"/>
              </a:buClr>
              <a:buNone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accent4"/>
              </a:buClr>
              <a:buNone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accent4"/>
              </a:buClr>
              <a:buNone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accent4"/>
              </a:buClr>
              <a:buNone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accent4"/>
              </a:buClr>
              <a:buNone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accent4"/>
              </a:buClr>
              <a:buNone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accent4"/>
              </a:buClr>
              <a:buNone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q"/>
            </a:pP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Βάσεις δεδομένων (φυσικών δόσεων και βιολογικών επιπτώσεων) για τους απαιτούμενους υπολογισμούς </a:t>
            </a:r>
          </a:p>
          <a:p>
            <a:pPr algn="ctr">
              <a:buClr>
                <a:schemeClr val="accent4"/>
              </a:buClr>
              <a:buFont typeface="Wingdings" panose="05000000000000000000" pitchFamily="2" charset="2"/>
              <a:buChar char="q"/>
            </a:pPr>
            <a:endParaRPr lang="el-GR" sz="18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61164B8B-0F61-D8D4-181E-233BA02BE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6760" y="3057570"/>
            <a:ext cx="6038480" cy="2350858"/>
          </a:xfrm>
          <a:prstGeom prst="rect">
            <a:avLst/>
          </a:prstGeom>
        </p:spPr>
      </p:pic>
      <p:pic>
        <p:nvPicPr>
          <p:cNvPr id="8" name="Google Shape;148;g8b081e9165_0_51">
            <a:extLst>
              <a:ext uri="{FF2B5EF4-FFF2-40B4-BE49-F238E27FC236}">
                <a16:creationId xmlns:a16="http://schemas.microsoft.com/office/drawing/2014/main" id="{F3AEA6CE-5D19-CDE2-7D8C-9FA2E7EAF52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51225" y="1580840"/>
            <a:ext cx="3889550" cy="571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9570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9676" y="-18884"/>
            <a:ext cx="10515600" cy="766979"/>
          </a:xfrm>
        </p:spPr>
        <p:txBody>
          <a:bodyPr>
            <a:normAutofit/>
          </a:bodyPr>
          <a:lstStyle/>
          <a:p>
            <a:pPr algn="ctr"/>
            <a:r>
              <a:rPr lang="el-G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Πώς δουλεύει το </a:t>
            </a:r>
            <a:r>
              <a:rPr lang="en-U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MatRad</a:t>
            </a:r>
            <a:r>
              <a:rPr lang="el-G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;</a:t>
            </a:r>
          </a:p>
        </p:txBody>
      </p:sp>
      <p:graphicFrame>
        <p:nvGraphicFramePr>
          <p:cNvPr id="2" name="Διάγραμμα 1">
            <a:extLst>
              <a:ext uri="{FF2B5EF4-FFF2-40B4-BE49-F238E27FC236}">
                <a16:creationId xmlns:a16="http://schemas.microsoft.com/office/drawing/2014/main" id="{E4BE5194-0915-1712-12FB-04827ADF187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8168758"/>
              </p:ext>
            </p:extLst>
          </p:nvPr>
        </p:nvGraphicFramePr>
        <p:xfrm>
          <a:off x="3896138" y="1565806"/>
          <a:ext cx="3394669" cy="812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Διάγραμμα 13">
            <a:extLst>
              <a:ext uri="{FF2B5EF4-FFF2-40B4-BE49-F238E27FC236}">
                <a16:creationId xmlns:a16="http://schemas.microsoft.com/office/drawing/2014/main" id="{88E925FF-08AE-5799-338A-78DFA3C44F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90096234"/>
              </p:ext>
            </p:extLst>
          </p:nvPr>
        </p:nvGraphicFramePr>
        <p:xfrm>
          <a:off x="3932575" y="2559664"/>
          <a:ext cx="3333912" cy="869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Google Shape;154;g8b081e9165_0_51"/>
          <p:cNvSpPr/>
          <p:nvPr/>
        </p:nvSpPr>
        <p:spPr>
          <a:xfrm>
            <a:off x="5549076" y="2299066"/>
            <a:ext cx="226500" cy="3306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6" name="Διάγραμμα 15">
            <a:extLst>
              <a:ext uri="{FF2B5EF4-FFF2-40B4-BE49-F238E27FC236}">
                <a16:creationId xmlns:a16="http://schemas.microsoft.com/office/drawing/2014/main" id="{EBBF5FBB-D1DF-43AD-37B4-623BC02C8B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4491757"/>
              </p:ext>
            </p:extLst>
          </p:nvPr>
        </p:nvGraphicFramePr>
        <p:xfrm>
          <a:off x="3811431" y="3608530"/>
          <a:ext cx="3477112" cy="1018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9" name="Διάγραμμα 18">
            <a:extLst>
              <a:ext uri="{FF2B5EF4-FFF2-40B4-BE49-F238E27FC236}">
                <a16:creationId xmlns:a16="http://schemas.microsoft.com/office/drawing/2014/main" id="{EE04BEDF-4E42-4E46-B8AB-4A648BC3DA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520466"/>
              </p:ext>
            </p:extLst>
          </p:nvPr>
        </p:nvGraphicFramePr>
        <p:xfrm>
          <a:off x="3891967" y="4741542"/>
          <a:ext cx="3391433" cy="1018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10" name="Google Shape;154;g8b081e9165_0_51"/>
          <p:cNvSpPr/>
          <p:nvPr/>
        </p:nvSpPr>
        <p:spPr>
          <a:xfrm>
            <a:off x="5508336" y="4512332"/>
            <a:ext cx="226500" cy="3306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" name="Google Shape;154;g8b081e9165_0_51"/>
          <p:cNvSpPr/>
          <p:nvPr/>
        </p:nvSpPr>
        <p:spPr>
          <a:xfrm>
            <a:off x="5549076" y="3354840"/>
            <a:ext cx="226500" cy="3306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aphicFrame>
        <p:nvGraphicFramePr>
          <p:cNvPr id="20" name="Διάγραμμα 19">
            <a:extLst>
              <a:ext uri="{FF2B5EF4-FFF2-40B4-BE49-F238E27FC236}">
                <a16:creationId xmlns:a16="http://schemas.microsoft.com/office/drawing/2014/main" id="{A33F1A61-04F9-AEB4-EE7F-35B3F5FDA9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1848669"/>
              </p:ext>
            </p:extLst>
          </p:nvPr>
        </p:nvGraphicFramePr>
        <p:xfrm>
          <a:off x="3924898" y="5971870"/>
          <a:ext cx="3333913" cy="776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13" name="Google Shape;154;g8b081e9165_0_51"/>
          <p:cNvSpPr/>
          <p:nvPr/>
        </p:nvSpPr>
        <p:spPr>
          <a:xfrm>
            <a:off x="5508336" y="5696664"/>
            <a:ext cx="226500" cy="3306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2050" name="Picture 2" descr="https://lh6.googleusercontent.com/L-Mue7G9u7bbZydAnk9UNQD4c3RkzAvLjhSPg6jY6Gvh0rqlZigV5qKoCIEtwqafLov2wulG5ORH4eWh54iEQr8nMSBZdtiAd5SBISKumlg2VYYnOpOVQ4HkpTtUHhkra-ic8w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68" y="906369"/>
            <a:ext cx="3367488" cy="54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Google Shape;170;g8b081e9165_0_75"/>
          <p:cNvPicPr preferRelativeResize="0"/>
          <p:nvPr/>
        </p:nvPicPr>
        <p:blipFill rotWithShape="1">
          <a:blip r:embed="rId28">
            <a:alphaModFix/>
          </a:blip>
          <a:srcRect/>
          <a:stretch/>
        </p:blipFill>
        <p:spPr>
          <a:xfrm>
            <a:off x="8379819" y="906369"/>
            <a:ext cx="3565660" cy="2858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148;g8b081e9165_0_51"/>
          <p:cNvPicPr preferRelativeResize="0"/>
          <p:nvPr/>
        </p:nvPicPr>
        <p:blipFill rotWithShape="1">
          <a:blip r:embed="rId29">
            <a:alphaModFix/>
          </a:blip>
          <a:srcRect/>
          <a:stretch/>
        </p:blipFill>
        <p:spPr>
          <a:xfrm>
            <a:off x="143735" y="3823258"/>
            <a:ext cx="2976067" cy="4115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174;g8b081e9165_0_75"/>
          <p:cNvPicPr preferRelativeResize="0"/>
          <p:nvPr/>
        </p:nvPicPr>
        <p:blipFill rotWithShape="1">
          <a:blip r:embed="rId30">
            <a:alphaModFix/>
          </a:blip>
          <a:srcRect/>
          <a:stretch/>
        </p:blipFill>
        <p:spPr>
          <a:xfrm>
            <a:off x="8665039" y="3869517"/>
            <a:ext cx="3103230" cy="2787572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175;g8b081e9165_0_75"/>
          <p:cNvSpPr/>
          <p:nvPr/>
        </p:nvSpPr>
        <p:spPr>
          <a:xfrm rot="5400000">
            <a:off x="4808824" y="3378731"/>
            <a:ext cx="5907868" cy="83144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l-GR" sz="1600" b="1" dirty="0">
                <a:latin typeface="Century Gothic" panose="020B0502020202020204" pitchFamily="34" charset="0"/>
                <a:cs typeface="Amatic SC"/>
                <a:sym typeface="Amatic SC"/>
              </a:rPr>
              <a:t>                </a:t>
            </a:r>
            <a:r>
              <a:rPr lang="el-GR" sz="1600" b="1" dirty="0" err="1">
                <a:latin typeface="Century Gothic" panose="020B0502020202020204" pitchFamily="34" charset="0"/>
                <a:cs typeface="Amatic SC"/>
                <a:sym typeface="Amatic SC"/>
              </a:rPr>
              <a:t>Διαδικάσία</a:t>
            </a:r>
            <a:endParaRPr sz="1600" b="1" dirty="0">
              <a:latin typeface="Century Gothic" panose="020B0502020202020204" pitchFamily="34" charset="0"/>
              <a:cs typeface="Amatic SC"/>
              <a:sym typeface="Amatic SC"/>
            </a:endParaRPr>
          </a:p>
        </p:txBody>
      </p:sp>
      <p:pic>
        <p:nvPicPr>
          <p:cNvPr id="40" name="Google Shape;173;g8b081e9165_0_75"/>
          <p:cNvPicPr preferRelativeResize="0"/>
          <p:nvPr/>
        </p:nvPicPr>
        <p:blipFill rotWithShape="1">
          <a:blip r:embed="rId31">
            <a:alphaModFix/>
          </a:blip>
          <a:srcRect/>
          <a:stretch/>
        </p:blipFill>
        <p:spPr>
          <a:xfrm>
            <a:off x="692670" y="4677632"/>
            <a:ext cx="1954998" cy="1616746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TextBox 41"/>
          <p:cNvSpPr txBox="1"/>
          <p:nvPr/>
        </p:nvSpPr>
        <p:spPr>
          <a:xfrm>
            <a:off x="-44111" y="2195849"/>
            <a:ext cx="38961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Αρχεία δεδομένων:</a:t>
            </a:r>
          </a:p>
          <a:p>
            <a:endParaRPr lang="el-GR" sz="16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Δείγμα τεστ (</a:t>
            </a:r>
            <a:r>
              <a:rPr 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C-phantom)</a:t>
            </a:r>
          </a:p>
          <a:p>
            <a:pPr marL="400050" indent="-400050">
              <a:buFont typeface="+mj-lt"/>
              <a:buAutoNum type="romanUcPeriod"/>
            </a:pP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Ήπαρ</a:t>
            </a:r>
            <a:r>
              <a:rPr lang="en-US" sz="1600">
                <a:latin typeface="Century Gothic" panose="020B0502020202020204" pitchFamily="34" charset="0"/>
                <a:cs typeface="Times New Roman" panose="02020603050405020304" pitchFamily="18" charset="0"/>
              </a:rPr>
              <a:t> (Liver)</a:t>
            </a:r>
            <a:endParaRPr lang="el-GR" sz="16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400050" indent="-400050">
              <a:buFont typeface="+mj-lt"/>
              <a:buAutoNum type="romanUcPeriod"/>
            </a:pP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Κεφάλι και Λαιμός (</a:t>
            </a:r>
            <a:r>
              <a:rPr 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Head n Neck)</a:t>
            </a:r>
            <a:endParaRPr lang="el-GR" sz="16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Google Shape;154;g8b081e9165_0_51">
            <a:extLst>
              <a:ext uri="{FF2B5EF4-FFF2-40B4-BE49-F238E27FC236}">
                <a16:creationId xmlns:a16="http://schemas.microsoft.com/office/drawing/2014/main" id="{A5AF1677-7D56-8672-30B3-1BAF53355A28}"/>
              </a:ext>
            </a:extLst>
          </p:cNvPr>
          <p:cNvSpPr/>
          <p:nvPr/>
        </p:nvSpPr>
        <p:spPr>
          <a:xfrm>
            <a:off x="1712998" y="1626215"/>
            <a:ext cx="215058" cy="41764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154;g8b081e9165_0_51">
            <a:extLst>
              <a:ext uri="{FF2B5EF4-FFF2-40B4-BE49-F238E27FC236}">
                <a16:creationId xmlns:a16="http://schemas.microsoft.com/office/drawing/2014/main" id="{C00D3888-07BC-D29B-655D-BAC51697A9F3}"/>
              </a:ext>
            </a:extLst>
          </p:cNvPr>
          <p:cNvSpPr/>
          <p:nvPr/>
        </p:nvSpPr>
        <p:spPr>
          <a:xfrm rot="16200000">
            <a:off x="7642864" y="5042098"/>
            <a:ext cx="254185" cy="45641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154;g8b081e9165_0_51">
            <a:extLst>
              <a:ext uri="{FF2B5EF4-FFF2-40B4-BE49-F238E27FC236}">
                <a16:creationId xmlns:a16="http://schemas.microsoft.com/office/drawing/2014/main" id="{F695E937-F876-3423-54BB-2496B96F123B}"/>
              </a:ext>
            </a:extLst>
          </p:cNvPr>
          <p:cNvSpPr/>
          <p:nvPr/>
        </p:nvSpPr>
        <p:spPr>
          <a:xfrm rot="5400000">
            <a:off x="3377942" y="3838667"/>
            <a:ext cx="215058" cy="41764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154;g8b081e9165_0_51">
            <a:extLst>
              <a:ext uri="{FF2B5EF4-FFF2-40B4-BE49-F238E27FC236}">
                <a16:creationId xmlns:a16="http://schemas.microsoft.com/office/drawing/2014/main" id="{53A7E50D-A631-48A2-F826-668B6C9D09F4}"/>
              </a:ext>
            </a:extLst>
          </p:cNvPr>
          <p:cNvSpPr/>
          <p:nvPr/>
        </p:nvSpPr>
        <p:spPr>
          <a:xfrm rot="7089279">
            <a:off x="3585400" y="1311710"/>
            <a:ext cx="242447" cy="432101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154;g8b081e9165_0_51">
            <a:extLst>
              <a:ext uri="{FF2B5EF4-FFF2-40B4-BE49-F238E27FC236}">
                <a16:creationId xmlns:a16="http://schemas.microsoft.com/office/drawing/2014/main" id="{52AB82F3-6D98-F8E3-E3C0-87BD53A94660}"/>
              </a:ext>
            </a:extLst>
          </p:cNvPr>
          <p:cNvSpPr/>
          <p:nvPr/>
        </p:nvSpPr>
        <p:spPr>
          <a:xfrm rot="5400000">
            <a:off x="3355547" y="5296104"/>
            <a:ext cx="215058" cy="41764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154;g8b081e9165_0_51">
            <a:extLst>
              <a:ext uri="{FF2B5EF4-FFF2-40B4-BE49-F238E27FC236}">
                <a16:creationId xmlns:a16="http://schemas.microsoft.com/office/drawing/2014/main" id="{81A37F18-CC8F-4100-4B45-B74EBE539384}"/>
              </a:ext>
            </a:extLst>
          </p:cNvPr>
          <p:cNvSpPr/>
          <p:nvPr/>
        </p:nvSpPr>
        <p:spPr>
          <a:xfrm rot="16200000">
            <a:off x="7657478" y="2766123"/>
            <a:ext cx="254185" cy="45641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3811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31520"/>
          </a:xfrm>
        </p:spPr>
        <p:txBody>
          <a:bodyPr>
            <a:normAutofit/>
          </a:bodyPr>
          <a:lstStyle/>
          <a:p>
            <a:pPr algn="ctr"/>
            <a:r>
              <a:rPr lang="en-US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T</a:t>
            </a:r>
            <a:r>
              <a:rPr lang="el-GR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ο γραφικό περιβάλλον του </a:t>
            </a:r>
            <a:r>
              <a:rPr lang="en-US" sz="29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MatRad</a:t>
            </a:r>
            <a:endParaRPr lang="el-GR" sz="2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786" y="733851"/>
            <a:ext cx="11003943" cy="605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285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749188" y="741396"/>
            <a:ext cx="5458838" cy="1124019"/>
          </a:xfrm>
        </p:spPr>
        <p:txBody>
          <a:bodyPr>
            <a:normAutofit fontScale="90000"/>
          </a:bodyPr>
          <a:lstStyle/>
          <a:p>
            <a:pPr algn="ctr"/>
            <a:r>
              <a:rPr lang="el-G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Θεμελειώδεις</a:t>
            </a:r>
            <a:r>
              <a:rPr lang="el-G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μονάδες και ορισμοί που χρησιμοποιεί το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MatRad</a:t>
            </a:r>
            <a:endParaRPr lang="el-G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Google Shape;104;p4" descr="Εικόνα που περιέχει κείμενο, ηλεκτρονικές συσκευές&#10;&#10;Περιγραφή που δημιουργήθηκε αυτόματα"/>
          <p:cNvPicPr preferRelativeResize="0"/>
          <p:nvPr/>
        </p:nvPicPr>
        <p:blipFill rotWithShape="1">
          <a:blip r:embed="rId2"/>
          <a:stretch/>
        </p:blipFill>
        <p:spPr>
          <a:xfrm>
            <a:off x="703182" y="1642186"/>
            <a:ext cx="4777381" cy="3403883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4961" y="1984443"/>
            <a:ext cx="6201181" cy="4887154"/>
          </a:xfrm>
        </p:spPr>
        <p:txBody>
          <a:bodyPr>
            <a:normAutofit/>
          </a:bodyPr>
          <a:lstStyle/>
          <a:p>
            <a:pPr lvl="0"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s" sz="1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GTV </a:t>
            </a:r>
            <a:r>
              <a:rPr lang="el-GR" sz="1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ή</a:t>
            </a:r>
            <a:r>
              <a:rPr lang="es" sz="1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 gross tumor volume</a:t>
            </a:r>
            <a:r>
              <a:rPr lang="el-GR" sz="1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16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:</a:t>
            </a:r>
            <a:r>
              <a:rPr lang="en-US" sz="16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περιγράφει τον ακριβή χώρο που καταλαμβάνει ο καρκινικός όγκος, όπως προκύπτει από τις ιατρικές απεικονίσεις (</a:t>
            </a:r>
            <a:r>
              <a:rPr 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CT,MRI) </a:t>
            </a: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  <a:p>
            <a:pPr lvl="0"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s" sz="1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CTV </a:t>
            </a:r>
            <a:r>
              <a:rPr lang="el-GR" sz="1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ή </a:t>
            </a:r>
            <a:r>
              <a:rPr lang="es" sz="1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clinical target volume</a:t>
            </a:r>
            <a:r>
              <a:rPr lang="el-GR" sz="1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 : </a:t>
            </a: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εισάγεται για να εξασφαλίσει ότι καλύπτεται ολοκληρωτικά ο καρκινικός όγκος καθώς και κοντινές περιοχές στις οποίες ενδέχεται να έχει εξαπλωθεί, και άρα πρέπει να ακτινοβοληθούν</a:t>
            </a:r>
          </a:p>
          <a:p>
            <a:pPr lvl="0">
              <a:buClr>
                <a:schemeClr val="accent4"/>
              </a:buClr>
              <a:buFont typeface="Wingdings" panose="05000000000000000000" pitchFamily="2" charset="2"/>
              <a:buChar char="v"/>
            </a:pPr>
            <a:r>
              <a:rPr lang="el-GR" sz="1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PTV ή "</a:t>
            </a:r>
            <a:r>
              <a:rPr lang="el-GR" sz="1800" b="1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Planning</a:t>
            </a:r>
            <a:r>
              <a:rPr lang="el-GR" sz="1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1800" b="1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Target</a:t>
            </a:r>
            <a:r>
              <a:rPr lang="el-GR" sz="1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1800" b="1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Volume</a:t>
            </a:r>
            <a:r>
              <a:rPr lang="el-GR" sz="1800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"</a:t>
            </a:r>
            <a:r>
              <a:rPr lang="el-GR" sz="18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 : </a:t>
            </a: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είναι ένα επιπλέον περιθώριο που προστίθεται γύρω από το CTV, και</a:t>
            </a:r>
            <a:r>
              <a:rPr 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αναφέρεται στον χώρο που πρέπει να καλυφθεί από τις ακτίνες, λαμβάνοντας υπόψη πιθανές κινήσεις του ασθενούς και μετατοπίσεις του όγκου κατά τη διάρκεια της θεραπείας.</a:t>
            </a:r>
            <a:r>
              <a:rPr 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endParaRPr lang="el-GR" sz="16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buClr>
                <a:schemeClr val="accent4"/>
              </a:buClr>
              <a:buNone/>
            </a:pP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  </a:t>
            </a:r>
            <a:r>
              <a:rPr 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[</a:t>
            </a: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εσωτερικό περιθώριο (IM) και</a:t>
            </a:r>
            <a:r>
              <a:rPr 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ένα επιπλέον περιθώριο για τα σφάλματα μετατόπισης(</a:t>
            </a:r>
            <a:r>
              <a:rPr lang="el-GR" sz="16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setup</a:t>
            </a: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1600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margin</a:t>
            </a: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, SM)</a:t>
            </a:r>
            <a:r>
              <a:rPr lang="en-US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].</a:t>
            </a:r>
            <a:r>
              <a:rPr lang="el-GR" sz="16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buClr>
                <a:schemeClr val="accent4"/>
              </a:buClr>
              <a:buFont typeface="Wingdings" panose="05000000000000000000" pitchFamily="2" charset="2"/>
              <a:buChar char="v"/>
            </a:pPr>
            <a:endParaRPr lang="el-GR" sz="16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-"/>
            </a:pPr>
            <a:endParaRPr lang="el-GR" sz="1500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5EC5923E-521B-E60C-33AB-BCE65B32FB70}"/>
              </a:ext>
            </a:extLst>
          </p:cNvPr>
          <p:cNvSpPr/>
          <p:nvPr/>
        </p:nvSpPr>
        <p:spPr>
          <a:xfrm>
            <a:off x="1836699" y="2910627"/>
            <a:ext cx="1255173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l-G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ΙΜ</a:t>
            </a: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34122CB2-1369-F78F-53E4-01B245D9F7E5}"/>
              </a:ext>
            </a:extLst>
          </p:cNvPr>
          <p:cNvSpPr/>
          <p:nvPr/>
        </p:nvSpPr>
        <p:spPr>
          <a:xfrm>
            <a:off x="708844" y="2201607"/>
            <a:ext cx="1255173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SM</a:t>
            </a:r>
            <a:endParaRPr lang="el-GR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755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Προσαρμοσμένο 5">
      <a:dk1>
        <a:srgbClr val="153754"/>
      </a:dk1>
      <a:lt1>
        <a:srgbClr val="BDD7EE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794</Words>
  <Application>Microsoft Office PowerPoint</Application>
  <PresentationFormat>Ευρεία οθόνη</PresentationFormat>
  <Paragraphs>115</Paragraphs>
  <Slides>14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14</vt:i4>
      </vt:variant>
    </vt:vector>
  </HeadingPairs>
  <TitlesOfParts>
    <vt:vector size="23" baseType="lpstr">
      <vt:lpstr>Amatic SC</vt:lpstr>
      <vt:lpstr>Arial</vt:lpstr>
      <vt:lpstr>Calibri</vt:lpstr>
      <vt:lpstr>Calibri Light</vt:lpstr>
      <vt:lpstr>Cambria Math</vt:lpstr>
      <vt:lpstr>Century Gothic</vt:lpstr>
      <vt:lpstr>Times New Roman</vt:lpstr>
      <vt:lpstr>Wingdings</vt:lpstr>
      <vt:lpstr>Office Theme</vt:lpstr>
      <vt:lpstr>Εισαγωγή στο MatRad για σχεδιασμό πλάνων θεραπείας </vt:lpstr>
      <vt:lpstr>Πώς πραγματοποιείται ο σχεδιασμός ενός πλάνου θεραπείας;</vt:lpstr>
      <vt:lpstr>Τι είναι το MatRad;</vt:lpstr>
      <vt:lpstr>Που χρησιμοποιείται το MatRad σήμερα;</vt:lpstr>
      <vt:lpstr>Mε ποιους τρόπους μπορώ να χρησιμοποιήσω το λογισμικό;</vt:lpstr>
      <vt:lpstr>Από τι αποτελείται το MatRad;</vt:lpstr>
      <vt:lpstr>Πώς δουλεύει το MatRad;</vt:lpstr>
      <vt:lpstr>Tο γραφικό περιβάλλον του MatRad</vt:lpstr>
      <vt:lpstr>Θεμελειώδεις μονάδες και ορισμοί που χρησιμοποιεί το MatRad</vt:lpstr>
      <vt:lpstr>Θεμελειώδεις μονάδες και ορισμοί που χρησιμοποιεί το MatRad</vt:lpstr>
      <vt:lpstr>Σύγκριση του MatRad με το κλινικό λογισμικό Syngo</vt:lpstr>
      <vt:lpstr>Τα χαρακτηριστικά του MatRad</vt:lpstr>
      <vt:lpstr>Περισσότερες πληροφορίες για το λογισμικό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Effrosyni Chatzivasiloglou</cp:lastModifiedBy>
  <cp:revision>56</cp:revision>
  <dcterms:created xsi:type="dcterms:W3CDTF">2021-03-05T16:09:09Z</dcterms:created>
  <dcterms:modified xsi:type="dcterms:W3CDTF">2024-03-01T18:12:48Z</dcterms:modified>
</cp:coreProperties>
</file>