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327" r:id="rId5"/>
    <p:sldId id="2199" r:id="rId6"/>
    <p:sldId id="2204" r:id="rId7"/>
    <p:sldId id="2203" r:id="rId8"/>
    <p:sldId id="2201" r:id="rId9"/>
    <p:sldId id="2202" r:id="rId10"/>
    <p:sldId id="2200" r:id="rId11"/>
    <p:sldId id="403" r:id="rId12"/>
    <p:sldId id="432" r:id="rId13"/>
    <p:sldId id="2198" r:id="rId14"/>
    <p:sldId id="438" r:id="rId15"/>
    <p:sldId id="322" r:id="rId16"/>
    <p:sldId id="387" r:id="rId17"/>
    <p:sldId id="306" r:id="rId1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00FEE7"/>
    <a:srgbClr val="74FFFF"/>
    <a:srgbClr val="FF60FF"/>
    <a:srgbClr val="0432FF"/>
    <a:srgbClr val="58FF58"/>
    <a:srgbClr val="FFC000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79" autoAdjust="0"/>
    <p:restoredTop sz="93805" autoAdjust="0"/>
  </p:normalViewPr>
  <p:slideViewPr>
    <p:cSldViewPr snapToGrid="0">
      <p:cViewPr varScale="1">
        <p:scale>
          <a:sx n="62" d="100"/>
          <a:sy n="62" d="100"/>
        </p:scale>
        <p:origin x="11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D0929-269C-5849-BBB4-EDC3465EE2EB}" type="datetimeFigureOut">
              <a:rPr lang="en-US" smtClean="0"/>
              <a:t>4/29/2025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6DD7A-7E66-1140-BFCB-274563211B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4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F3D5D-E890-6ED6-1408-2A9C6917E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CFDA904-FE04-FF07-A686-8C4013400F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30DB183-8907-A985-8940-EECBF001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DB23E85-FEFC-BFB7-A37D-B55BE3064F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6DD7A-7E66-1140-BFCB-274563211B4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9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F3D5D-E890-6ED6-1408-2A9C6917E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CFDA904-FE04-FF07-A686-8C4013400F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30DB183-8907-A985-8940-EECBF001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DB23E85-FEFC-BFB7-A37D-B55BE3064F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6DD7A-7E66-1140-BFCB-274563211B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590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F3D5D-E890-6ED6-1408-2A9C6917E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CFDA904-FE04-FF07-A686-8C4013400F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30DB183-8907-A985-8940-EECBF001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DB23E85-FEFC-BFB7-A37D-B55BE3064F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6DD7A-7E66-1140-BFCB-274563211B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13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F3D5D-E890-6ED6-1408-2A9C6917E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CFDA904-FE04-FF07-A686-8C4013400F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30DB183-8907-A985-8940-EECBF001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DB23E85-FEFC-BFB7-A37D-B55BE3064F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6DD7A-7E66-1140-BFCB-274563211B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20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F3D5D-E890-6ED6-1408-2A9C6917E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CFDA904-FE04-FF07-A686-8C4013400F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30DB183-8907-A985-8940-EECBF001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DB23E85-FEFC-BFB7-A37D-B55BE3064F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6DD7A-7E66-1140-BFCB-274563211B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381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6DD7A-7E66-1140-BFCB-274563211B4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76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08B7A-AC54-F5AC-F914-53B622988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05AC0C0-273C-5D14-D179-35659D43E5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3C1CED0-0EC0-3615-4D17-B3CD685D4B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0F4D005-E6B9-B1D7-B88D-B6013E4774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6DD7A-7E66-1140-BFCB-274563211B4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49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16DD7A-7E66-1140-BFCB-274563211B4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79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017" y="6405121"/>
            <a:ext cx="2743200" cy="365125"/>
          </a:xfrm>
        </p:spPr>
        <p:txBody>
          <a:bodyPr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fld id="{515FD98D-72B3-3D49-9BC1-B5043B0D15BE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54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CDA4-5278-F142-B4C2-07B50A9E5FD5}" type="datetime1">
              <a:rPr lang="es-CO" smtClean="0"/>
              <a:t>29/04/2025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81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C63-2C7C-1643-B06B-9C8DDEC81B67}" type="datetime1">
              <a:rPr lang="es-CO" smtClean="0"/>
              <a:t>29/04/2025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1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67119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017" y="6405121"/>
            <a:ext cx="2743200" cy="365125"/>
          </a:xfrm>
        </p:spPr>
        <p:txBody>
          <a:bodyPr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fld id="{515FD98D-72B3-3D49-9BC1-B5043B0D15BE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5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5ADCF-C1D3-5D49-B756-13F94A6466B6}" type="datetime1">
              <a:rPr lang="es-CO" smtClean="0"/>
              <a:t>29/04/2025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8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983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09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7FEF-67CA-D74B-B7FF-5D0323F2D6D0}" type="datetime1">
              <a:rPr lang="es-CO" smtClean="0"/>
              <a:t>29/04/2025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5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640D-AD81-D946-BF10-F9F7BEE66248}" type="datetime1">
              <a:rPr lang="es-CO" smtClean="0"/>
              <a:t>29/04/2025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03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>
              <a:buClr>
                <a:srgbClr val="0F75BD"/>
              </a:buClr>
              <a:defRPr sz="3200"/>
            </a:lvl1pPr>
            <a:lvl2pPr>
              <a:buClr>
                <a:srgbClr val="0F75BD"/>
              </a:buClr>
              <a:defRPr sz="2800"/>
            </a:lvl2pPr>
            <a:lvl3pPr>
              <a:buClr>
                <a:srgbClr val="0F75BD"/>
              </a:buClr>
              <a:defRPr sz="2400"/>
            </a:lvl3pPr>
            <a:lvl4pPr>
              <a:buClr>
                <a:srgbClr val="0F75BD"/>
              </a:buClr>
              <a:defRPr sz="2000"/>
            </a:lvl4pPr>
            <a:lvl5pPr>
              <a:buClr>
                <a:srgbClr val="0F75BD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51E7D-2763-8B45-89A4-B94C12F5D046}" type="datetime1">
              <a:rPr lang="es-CO" smtClean="0"/>
              <a:t>29/04/2025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3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8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405E8-B4C0-EB40-A2B5-425D6F13C175}" type="datetime1">
              <a:rPr lang="es-CO" smtClean="0"/>
              <a:t>29/04/2025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46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172088"/>
            <a:ext cx="10515600" cy="600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168401"/>
            <a:ext cx="10515600" cy="500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472A4-CF36-624B-AA70-F7E32B55F12A}" type="datetime1">
              <a:rPr lang="es-CO" smtClean="0"/>
              <a:t>29/04/2025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D98D-72B3-3D49-9BC1-B5043B0D15BE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2" y="6268720"/>
            <a:ext cx="12192000" cy="589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5" y="6353614"/>
            <a:ext cx="12188249" cy="501648"/>
          </a:xfrm>
          <a:prstGeom prst="rect">
            <a:avLst/>
          </a:prstGeom>
          <a:solidFill>
            <a:srgbClr val="0F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838201" y="937846"/>
            <a:ext cx="10515600" cy="2344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803" y="6267760"/>
            <a:ext cx="2175335" cy="5943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909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89443/contributions/3204436/attachments/1753229/2841546/Electronics-AUW-2018-11.pdf" TargetMode="External"/><Relationship Id="rId2" Type="http://schemas.openxmlformats.org/officeDocument/2006/relationships/hyperlink" Target="https://twiki.cern.ch/twiki/bin/viewauth/Atlas/RadiationBackgroundSimulationsStep3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27.png"/><Relationship Id="rId7" Type="http://schemas.openxmlformats.org/officeDocument/2006/relationships/image" Target="../media/image3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.png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9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C4BF44-8679-0D49-B479-A7028D659C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9592" y="1031732"/>
            <a:ext cx="10692809" cy="1832143"/>
          </a:xfrm>
        </p:spPr>
        <p:txBody>
          <a:bodyPr>
            <a:normAutofit/>
          </a:bodyPr>
          <a:lstStyle/>
          <a:p>
            <a:r>
              <a:rPr lang="es-CO" sz="4000" b="1" dirty="0" err="1"/>
              <a:t>Temperature</a:t>
            </a:r>
            <a:r>
              <a:rPr lang="es-CO" sz="4000" b="1" dirty="0"/>
              <a:t> </a:t>
            </a:r>
            <a:r>
              <a:rPr lang="es-CO" sz="4000" b="1" dirty="0" err="1"/>
              <a:t>monitoring</a:t>
            </a:r>
            <a:r>
              <a:rPr lang="es-CO" sz="4000" b="1" dirty="0"/>
              <a:t> </a:t>
            </a:r>
            <a:r>
              <a:rPr lang="es-CO" sz="4000" b="1" dirty="0" err="1"/>
              <a:t>update</a:t>
            </a:r>
            <a:br>
              <a:rPr lang="es-CO" sz="4000" dirty="0"/>
            </a:br>
            <a:r>
              <a:rPr lang="es-CO" sz="3200" dirty="0"/>
              <a:t>30/04/2025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A25FE30-D91E-894E-B156-282E4657F2C0}"/>
              </a:ext>
            </a:extLst>
          </p:cNvPr>
          <p:cNvSpPr txBox="1"/>
          <p:nvPr/>
        </p:nvSpPr>
        <p:spPr>
          <a:xfrm>
            <a:off x="1804216" y="2989751"/>
            <a:ext cx="4291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Agenda</a:t>
            </a:r>
          </a:p>
          <a:p>
            <a:endParaRPr lang="en-US" b="1" dirty="0"/>
          </a:p>
          <a:p>
            <a:pPr marL="342900" indent="-342900">
              <a:buAutoNum type="arabicPeriod"/>
            </a:pPr>
            <a:r>
              <a:rPr lang="en-US" b="1" dirty="0"/>
              <a:t>Production Progress</a:t>
            </a:r>
          </a:p>
          <a:p>
            <a:r>
              <a:rPr lang="en-US" b="1" dirty="0"/>
              <a:t>2.  Temperature offset study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59889D7-3EC8-8840-8AAC-F68460E6F40E}"/>
              </a:ext>
            </a:extLst>
          </p:cNvPr>
          <p:cNvSpPr txBox="1"/>
          <p:nvPr/>
        </p:nvSpPr>
        <p:spPr>
          <a:xfrm>
            <a:off x="7920800" y="4896135"/>
            <a:ext cx="3521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Speaker: David FLOREZ</a:t>
            </a:r>
          </a:p>
          <a:p>
            <a:pPr algn="ctr"/>
            <a:r>
              <a:rPr lang="en-US" sz="1400" dirty="0"/>
              <a:t>Assistant Professor – Team leader</a:t>
            </a:r>
          </a:p>
          <a:p>
            <a:pPr algn="ctr"/>
            <a:r>
              <a:rPr lang="en-US" sz="1400" dirty="0"/>
              <a:t>Pontificia Universidad </a:t>
            </a:r>
            <a:r>
              <a:rPr lang="en-US" sz="1400" dirty="0" err="1"/>
              <a:t>Javeriana</a:t>
            </a:r>
            <a:endParaRPr lang="en-US" sz="1400" dirty="0"/>
          </a:p>
          <a:p>
            <a:pPr algn="ctr"/>
            <a:endParaRPr lang="en-US" sz="1400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63CDA1D1-1B39-9440-1919-A22609DFD564}"/>
              </a:ext>
            </a:extLst>
          </p:cNvPr>
          <p:cNvGrpSpPr>
            <a:grpSpLocks noChangeAspect="1"/>
          </p:cNvGrpSpPr>
          <p:nvPr/>
        </p:nvGrpSpPr>
        <p:grpSpPr>
          <a:xfrm>
            <a:off x="7689965" y="6168325"/>
            <a:ext cx="2337438" cy="705173"/>
            <a:chOff x="8050930" y="80748"/>
            <a:chExt cx="2703914" cy="815735"/>
          </a:xfrm>
          <a:solidFill>
            <a:schemeClr val="bg1"/>
          </a:solidFill>
        </p:grpSpPr>
        <p:pic>
          <p:nvPicPr>
            <p:cNvPr id="1026" name="Picture 2" descr="CERN Logo, symbol, meaning, history, PNG, brand">
              <a:extLst>
                <a:ext uri="{FF2B5EF4-FFF2-40B4-BE49-F238E27FC236}">
                  <a16:creationId xmlns:a16="http://schemas.microsoft.com/office/drawing/2014/main" id="{BFD99C28-FEF8-0DFE-0E37-1B3437865A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0930" y="134420"/>
              <a:ext cx="1342350" cy="755072"/>
            </a:xfrm>
            <a:prstGeom prst="rect">
              <a:avLst/>
            </a:prstGeom>
            <a:grpFill/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F3FFD33D-86D3-D89D-5E9E-BF6337D7C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2894" y="80748"/>
              <a:ext cx="1741950" cy="815735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566927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15BD9-6FDB-CE21-50F9-B72325163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FB85402-143C-206F-0B20-6771857DD86E}"/>
              </a:ext>
            </a:extLst>
          </p:cNvPr>
          <p:cNvSpPr txBox="1"/>
          <p:nvPr/>
        </p:nvSpPr>
        <p:spPr>
          <a:xfrm>
            <a:off x="3534693" y="229594"/>
            <a:ext cx="4472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Temperature offset study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F473F87-FF45-0A2E-66D8-CA4A94EB4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20" name="Marcador de fecha 19">
            <a:extLst>
              <a:ext uri="{FF2B5EF4-FFF2-40B4-BE49-F238E27FC236}">
                <a16:creationId xmlns:a16="http://schemas.microsoft.com/office/drawing/2014/main" id="{5919CE99-B71F-6F8A-06DB-590D9CEEC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525C-CD99-7249-A805-6CE05558948E}" type="datetime1">
              <a:rPr lang="es-CO" smtClean="0"/>
              <a:t>29/04/2025</a:t>
            </a:fld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9879902-0663-B896-4D99-A715BFA8B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10</a:t>
            </a:fld>
            <a:endParaRPr lang="en-U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C486370-3525-1DE1-B6CE-5D98F49E5259}"/>
              </a:ext>
            </a:extLst>
          </p:cNvPr>
          <p:cNvSpPr txBox="1"/>
          <p:nvPr/>
        </p:nvSpPr>
        <p:spPr>
          <a:xfrm>
            <a:off x="829917" y="1094921"/>
            <a:ext cx="540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Samples</a:t>
            </a:r>
            <a:r>
              <a:rPr lang="es-ES" dirty="0"/>
              <a:t> </a:t>
            </a:r>
            <a:r>
              <a:rPr lang="es-ES" dirty="0" err="1"/>
              <a:t>prepared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Dominic</a:t>
            </a:r>
            <a:r>
              <a:rPr lang="es-ES" dirty="0"/>
              <a:t> </a:t>
            </a:r>
            <a:r>
              <a:rPr lang="es-ES" dirty="0" err="1"/>
              <a:t>Howgill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be </a:t>
            </a:r>
            <a:r>
              <a:rPr lang="es-ES" dirty="0" err="1"/>
              <a:t>sent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Bogota</a:t>
            </a:r>
            <a:endParaRPr lang="en-GB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A16EA48-8BA3-7C02-59BE-900088D820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898" y="3015139"/>
            <a:ext cx="5409552" cy="314715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C88B2B3-AA99-A4E4-1633-A990DF2E84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474" y="2235294"/>
            <a:ext cx="5374586" cy="2723546"/>
          </a:xfrm>
          <a:prstGeom prst="rect">
            <a:avLst/>
          </a:prstGeom>
        </p:spPr>
      </p:pic>
      <p:sp>
        <p:nvSpPr>
          <p:cNvPr id="12" name="Forma libre 11">
            <a:extLst>
              <a:ext uri="{FF2B5EF4-FFF2-40B4-BE49-F238E27FC236}">
                <a16:creationId xmlns:a16="http://schemas.microsoft.com/office/drawing/2014/main" id="{2D9B6BB2-C0C4-2CD9-2B78-FECBD3BA8EF2}"/>
              </a:ext>
            </a:extLst>
          </p:cNvPr>
          <p:cNvSpPr/>
          <p:nvPr/>
        </p:nvSpPr>
        <p:spPr>
          <a:xfrm>
            <a:off x="3892378" y="3175686"/>
            <a:ext cx="6190736" cy="1927655"/>
          </a:xfrm>
          <a:custGeom>
            <a:avLst/>
            <a:gdLst>
              <a:gd name="connsiteX0" fmla="*/ 0 w 6190736"/>
              <a:gd name="connsiteY0" fmla="*/ 0 h 1927655"/>
              <a:gd name="connsiteX1" fmla="*/ 2286000 w 6190736"/>
              <a:gd name="connsiteY1" fmla="*/ 556055 h 1927655"/>
              <a:gd name="connsiteX2" fmla="*/ 1346887 w 6190736"/>
              <a:gd name="connsiteY2" fmla="*/ 778476 h 1927655"/>
              <a:gd name="connsiteX3" fmla="*/ 6190736 w 6190736"/>
              <a:gd name="connsiteY3" fmla="*/ 1927655 h 192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0736" h="1927655">
                <a:moveTo>
                  <a:pt x="0" y="0"/>
                </a:moveTo>
                <a:cubicBezTo>
                  <a:pt x="1030759" y="213154"/>
                  <a:pt x="2061519" y="426309"/>
                  <a:pt x="2286000" y="556055"/>
                </a:cubicBezTo>
                <a:cubicBezTo>
                  <a:pt x="2510481" y="685801"/>
                  <a:pt x="696098" y="549876"/>
                  <a:pt x="1346887" y="778476"/>
                </a:cubicBezTo>
                <a:cubicBezTo>
                  <a:pt x="1997676" y="1007076"/>
                  <a:pt x="4094206" y="1467365"/>
                  <a:pt x="6190736" y="1927655"/>
                </a:cubicBezTo>
              </a:path>
            </a:pathLst>
          </a:custGeom>
          <a:ln w="38100"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2A0D40F-5715-8D94-5724-09300092A3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7364" y="4270825"/>
            <a:ext cx="2412576" cy="169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92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422F86F5-56D8-4F40-FFD8-BB44D3B527FE}"/>
              </a:ext>
            </a:extLst>
          </p:cNvPr>
          <p:cNvSpPr txBox="1"/>
          <p:nvPr/>
        </p:nvSpPr>
        <p:spPr>
          <a:xfrm>
            <a:off x="3319388" y="250944"/>
            <a:ext cx="553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3. Sensors production: progress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5D4F702-4C98-3B6B-A2C2-8FCDDB0B7F8E}"/>
              </a:ext>
            </a:extLst>
          </p:cNvPr>
          <p:cNvSpPr txBox="1"/>
          <p:nvPr/>
        </p:nvSpPr>
        <p:spPr>
          <a:xfrm>
            <a:off x="738059" y="953967"/>
            <a:ext cx="7920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2400" dirty="0"/>
              <a:t>Sensors PRR passed (Oct. 2022) -&gt; Temperature offset study</a:t>
            </a:r>
          </a:p>
          <a:p>
            <a:pPr marL="285750" indent="-285750">
              <a:buFont typeface="Wingdings" pitchFamily="2" charset="2"/>
              <a:buChar char="ü"/>
            </a:pPr>
            <a:endParaRPr lang="en-GB" sz="24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4258A68-ECC9-4DB0-B57F-C638CBD324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401" y="1780101"/>
            <a:ext cx="8790937" cy="439546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0DA7E0F-223F-4286-8790-C768E265364B}"/>
              </a:ext>
            </a:extLst>
          </p:cNvPr>
          <p:cNvSpPr txBox="1"/>
          <p:nvPr/>
        </p:nvSpPr>
        <p:spPr>
          <a:xfrm>
            <a:off x="3751997" y="5904033"/>
            <a:ext cx="832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Thanks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Joao Noite and Enrico Piperno: Baby demo </a:t>
            </a:r>
            <a:r>
              <a:rPr lang="es-ES" dirty="0" err="1"/>
              <a:t>setup</a:t>
            </a:r>
            <a:r>
              <a:rPr lang="es-ES" dirty="0"/>
              <a:t> and </a:t>
            </a:r>
            <a:r>
              <a:rPr lang="es-ES" dirty="0" err="1"/>
              <a:t>Labview</a:t>
            </a:r>
            <a:r>
              <a:rPr lang="es-ES" dirty="0"/>
              <a:t> Project </a:t>
            </a:r>
            <a:r>
              <a:rPr lang="es-ES" dirty="0" err="1"/>
              <a:t>design</a:t>
            </a:r>
            <a:endParaRPr lang="es-CO" dirty="0"/>
          </a:p>
        </p:txBody>
      </p:sp>
      <p:sp>
        <p:nvSpPr>
          <p:cNvPr id="9" name="Marcador de fecha 8">
            <a:extLst>
              <a:ext uri="{FF2B5EF4-FFF2-40B4-BE49-F238E27FC236}">
                <a16:creationId xmlns:a16="http://schemas.microsoft.com/office/drawing/2014/main" id="{1AF9845F-2583-43A4-A12D-BFB1B3E53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EC11-4403-BA49-B795-9372E0F9A9CC}" type="datetime1">
              <a:rPr lang="es-CO" smtClean="0"/>
              <a:t>29/04/2025</a:t>
            </a:fld>
            <a:endParaRPr lang="en-U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EBE621F-78F3-4E7A-8361-2E37DA478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2F43C0C-CB8F-E20F-2ADE-BF0F598DA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21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uadroTexto 31">
            <a:extLst>
              <a:ext uri="{FF2B5EF4-FFF2-40B4-BE49-F238E27FC236}">
                <a16:creationId xmlns:a16="http://schemas.microsoft.com/office/drawing/2014/main" id="{CCAF23F5-4811-A943-90E4-C817F943D4F0}"/>
              </a:ext>
            </a:extLst>
          </p:cNvPr>
          <p:cNvSpPr txBox="1"/>
          <p:nvPr/>
        </p:nvSpPr>
        <p:spPr>
          <a:xfrm>
            <a:off x="4815285" y="274655"/>
            <a:ext cx="2315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REFERENCES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ADB32FE-92EE-5743-BD47-339C14B59325}"/>
              </a:ext>
            </a:extLst>
          </p:cNvPr>
          <p:cNvSpPr/>
          <p:nvPr/>
        </p:nvSpPr>
        <p:spPr>
          <a:xfrm>
            <a:off x="788276" y="1238376"/>
            <a:ext cx="1048932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[1]: C. J. Yeager and S. S. Courts, "A review of cryogenic thermometry and common temperature sensors," in </a:t>
            </a:r>
            <a:r>
              <a:rPr lang="en-US" sz="1100" i="1" dirty="0">
                <a:latin typeface="Calibri" panose="020F0502020204030204" pitchFamily="34" charset="0"/>
                <a:ea typeface="Times New Roman" panose="02020603050405020304" pitchFamily="18" charset="0"/>
              </a:rPr>
              <a:t>IEEE Sensors Journal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vol. 1, no. 4, pp. 352-360, Dec. 2001,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doi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: 10.1109/7361.983476.</a:t>
            </a:r>
            <a:endParaRPr lang="es-CO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[2]: M. González-Guerrero, M. T. Álvarez, J. J. Jiménez, J. Sánchez-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Páramo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 and H. Guerrero, "The effect of proton and gamma radiation on different types of temperature sensors," </a:t>
            </a:r>
            <a:r>
              <a:rPr lang="en-US" sz="1100" i="1" dirty="0">
                <a:latin typeface="Calibri" panose="020F0502020204030204" pitchFamily="34" charset="0"/>
                <a:ea typeface="Times New Roman" panose="02020603050405020304" pitchFamily="18" charset="0"/>
              </a:rPr>
              <a:t>2009 European Conference on Radiation and Its Effects on Components and Systems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Brugge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Belgium, 2009, pp. 41-45,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doi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: 10.1109/RADECS.2009.5994550.</a:t>
            </a:r>
            <a:endParaRPr lang="es-CO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[3]:S. S. Courts, D. S. Holmes, and P. R.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Swinehart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“Neutron and gamma radiation effects on cryogenic sensor,” in </a:t>
            </a:r>
            <a:r>
              <a:rPr lang="en-US" sz="1100" i="1" dirty="0">
                <a:latin typeface="Calibri" panose="020F0502020204030204" pitchFamily="34" charset="0"/>
                <a:ea typeface="Times New Roman" panose="02020603050405020304" pitchFamily="18" charset="0"/>
              </a:rPr>
              <a:t>Temperature: Its Measurement and Control in Science and Industry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J. F. Schooley, Ed. New York: A/P., 1992, vol. 6, pp. 1237–1249.</a:t>
            </a:r>
            <a:endParaRPr lang="es-CO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[4]: S. S. Courts and D. S. Holmes, “Effects of cryogenic irradiation on temperature sensors” </a:t>
            </a:r>
            <a:r>
              <a:rPr lang="en-US" sz="1100" i="1" dirty="0">
                <a:latin typeface="Calibri" panose="020F0502020204030204" pitchFamily="34" charset="0"/>
                <a:ea typeface="Times New Roman" panose="02020603050405020304" pitchFamily="18" charset="0"/>
              </a:rPr>
              <a:t>Adv. Cryogenic Eng.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vol. 41, pp. 1707–1714, 1996.</a:t>
            </a:r>
            <a:endParaRPr lang="es-CO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[5]: T.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Junquera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J. F.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Amand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J. P.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Thermeau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and J. Casas-Cubillos, “Neutron irradiation tests of calibrated cryogenic sensors at low temperatures,” </a:t>
            </a:r>
            <a:r>
              <a:rPr lang="en-US" sz="1100" i="1" dirty="0">
                <a:latin typeface="Calibri" panose="020F0502020204030204" pitchFamily="34" charset="0"/>
                <a:ea typeface="Times New Roman" panose="02020603050405020304" pitchFamily="18" charset="0"/>
              </a:rPr>
              <a:t>Adv. Cryogenics Eng.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vol. 43, pp. 765–772, 1998.</a:t>
            </a:r>
            <a:endParaRPr lang="es-CO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[6]: J. F.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Amand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J. Casas-Cubillos, T.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Junquera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and J. P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Thermeau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“Neutron irradiation tests in superfluid helium of LHC cryogenic thermometers,” </a:t>
            </a:r>
            <a:r>
              <a:rPr lang="en-US" sz="1100" i="1" dirty="0">
                <a:latin typeface="Calibri" panose="020F0502020204030204" pitchFamily="34" charset="0"/>
                <a:ea typeface="Times New Roman" panose="02020603050405020304" pitchFamily="18" charset="0"/>
              </a:rPr>
              <a:t>Cryogenics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to be published.</a:t>
            </a:r>
            <a:endParaRPr lang="es-CO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[7] T.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Tominaka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 et al., "Radiation effects on cryogenic temperature sensors of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Cernox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 CGR and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PtCo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," in IEEE Transactions on Applied Superconductivity, vol. 14, no. 2, pp. 1802-1805, June 2004, </a:t>
            </a:r>
            <a:r>
              <a:rPr lang="en-US" sz="11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doi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: 10.1109/TASC.2004.831117.</a:t>
            </a:r>
            <a:endParaRPr lang="es-CO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[8] </a:t>
            </a:r>
            <a:r>
              <a:rPr lang="en-US" sz="11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https://twiki.cern.ch/twiki/bin/viewauth/Atlas/RadiationBackgroundSimulationsStep3X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s-CO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[9] </a:t>
            </a:r>
            <a:r>
              <a:rPr lang="en-US" sz="11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https://indico.cern.ch/event/689443/contributions/3204436/attachments/1753229/2841546/Electronics-AUW-2018-11.pdf</a:t>
            </a:r>
            <a:endParaRPr lang="en-US" sz="1100" u="sng" dirty="0">
              <a:solidFill>
                <a:srgbClr val="0563C1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s-CO" sz="1100" dirty="0">
                <a:latin typeface="Calibri" panose="020F0502020204030204" pitchFamily="34" charset="0"/>
              </a:rPr>
              <a:t>[10] AT2-I-ES-0001</a:t>
            </a:r>
          </a:p>
          <a:p>
            <a:r>
              <a:rPr lang="es-CO" sz="1100" dirty="0">
                <a:latin typeface="Calibri" panose="020F0502020204030204" pitchFamily="34" charset="0"/>
              </a:rPr>
              <a:t>[11] </a:t>
            </a:r>
            <a:r>
              <a:rPr lang="es-CO" sz="1100" dirty="0" err="1">
                <a:latin typeface="Calibri" panose="020F0502020204030204" pitchFamily="34" charset="0"/>
              </a:rPr>
              <a:t>Study</a:t>
            </a:r>
            <a:r>
              <a:rPr lang="es-CO" sz="1100" dirty="0">
                <a:latin typeface="Calibri" panose="020F0502020204030204" pitchFamily="34" charset="0"/>
              </a:rPr>
              <a:t> of </a:t>
            </a:r>
            <a:r>
              <a:rPr lang="es-CO" sz="1100" dirty="0" err="1">
                <a:latin typeface="Calibri" panose="020F0502020204030204" pitchFamily="34" charset="0"/>
              </a:rPr>
              <a:t>solder</a:t>
            </a:r>
            <a:r>
              <a:rPr lang="es-CO" sz="1100" dirty="0">
                <a:latin typeface="Calibri" panose="020F0502020204030204" pitchFamily="34" charset="0"/>
              </a:rPr>
              <a:t> </a:t>
            </a:r>
            <a:r>
              <a:rPr lang="es-CO" sz="1100" dirty="0" err="1">
                <a:latin typeface="Calibri" panose="020F0502020204030204" pitchFamily="34" charset="0"/>
              </a:rPr>
              <a:t>alloy</a:t>
            </a:r>
            <a:r>
              <a:rPr lang="es-CO" sz="1100" dirty="0">
                <a:latin typeface="Calibri" panose="020F0502020204030204" pitchFamily="34" charset="0"/>
              </a:rPr>
              <a:t> </a:t>
            </a:r>
            <a:r>
              <a:rPr lang="es-CO" sz="1100" dirty="0" err="1">
                <a:latin typeface="Calibri" panose="020F0502020204030204" pitchFamily="34" charset="0"/>
              </a:rPr>
              <a:t>ductility</a:t>
            </a:r>
            <a:r>
              <a:rPr lang="es-CO" sz="1100" dirty="0">
                <a:latin typeface="Calibri" panose="020F0502020204030204" pitchFamily="34" charset="0"/>
              </a:rPr>
              <a:t> </a:t>
            </a:r>
            <a:r>
              <a:rPr lang="es-CO" sz="1100" dirty="0" err="1">
                <a:latin typeface="Calibri" panose="020F0502020204030204" pitchFamily="34" charset="0"/>
              </a:rPr>
              <a:t>for</a:t>
            </a:r>
            <a:r>
              <a:rPr lang="es-CO" sz="1100" dirty="0">
                <a:latin typeface="Calibri" panose="020F0502020204030204" pitchFamily="34" charset="0"/>
              </a:rPr>
              <a:t> </a:t>
            </a:r>
            <a:r>
              <a:rPr lang="es-CO" sz="1100" dirty="0" err="1">
                <a:latin typeface="Calibri" panose="020F0502020204030204" pitchFamily="34" charset="0"/>
              </a:rPr>
              <a:t>cryogenic</a:t>
            </a:r>
            <a:r>
              <a:rPr lang="es-CO" sz="1100" dirty="0">
                <a:latin typeface="Calibri" panose="020F0502020204030204" pitchFamily="34" charset="0"/>
              </a:rPr>
              <a:t> </a:t>
            </a:r>
            <a:r>
              <a:rPr lang="es-CO" sz="1100" dirty="0" err="1">
                <a:latin typeface="Calibri" panose="020F0502020204030204" pitchFamily="34" charset="0"/>
              </a:rPr>
              <a:t>applications</a:t>
            </a:r>
            <a:r>
              <a:rPr lang="es-CO" sz="1100" dirty="0">
                <a:latin typeface="Calibri" panose="020F0502020204030204" pitchFamily="34" charset="0"/>
              </a:rPr>
              <a:t>, A. </a:t>
            </a:r>
            <a:r>
              <a:rPr lang="es-CO" sz="1100" dirty="0" err="1">
                <a:latin typeface="Calibri" panose="020F0502020204030204" pitchFamily="34" charset="0"/>
              </a:rPr>
              <a:t>Lupinacci</a:t>
            </a:r>
            <a:r>
              <a:rPr lang="es-CO" sz="1100" dirty="0">
                <a:latin typeface="Calibri" panose="020F0502020204030204" pitchFamily="34" charset="0"/>
              </a:rPr>
              <a:t>, A. A. </a:t>
            </a:r>
            <a:r>
              <a:rPr lang="es-CO" sz="1100" dirty="0" err="1">
                <a:latin typeface="Calibri" panose="020F0502020204030204" pitchFamily="34" charset="0"/>
              </a:rPr>
              <a:t>Shapiro</a:t>
            </a:r>
            <a:r>
              <a:rPr lang="es-CO" sz="1100" dirty="0">
                <a:latin typeface="Calibri" panose="020F0502020204030204" pitchFamily="34" charset="0"/>
              </a:rPr>
              <a:t>, J-O. </a:t>
            </a:r>
            <a:r>
              <a:rPr lang="es-CO" sz="1100" dirty="0" err="1">
                <a:latin typeface="Calibri" panose="020F0502020204030204" pitchFamily="34" charset="0"/>
              </a:rPr>
              <a:t>Suh</a:t>
            </a:r>
            <a:r>
              <a:rPr lang="es-CO" sz="1100" dirty="0">
                <a:latin typeface="Calibri" panose="020F0502020204030204" pitchFamily="34" charset="0"/>
              </a:rPr>
              <a:t>, A.M. </a:t>
            </a:r>
            <a:r>
              <a:rPr lang="es-CO" sz="1100" dirty="0" err="1">
                <a:latin typeface="Calibri" panose="020F0502020204030204" pitchFamily="34" charset="0"/>
              </a:rPr>
              <a:t>Minor</a:t>
            </a:r>
            <a:endParaRPr lang="es-CO" sz="1100" dirty="0">
              <a:latin typeface="Calibri" panose="020F0502020204030204" pitchFamily="34" charset="0"/>
            </a:endParaRPr>
          </a:p>
          <a:p>
            <a:r>
              <a:rPr lang="es-CO" sz="1100" dirty="0">
                <a:latin typeface="Calibri" panose="020F0502020204030204" pitchFamily="34" charset="0"/>
              </a:rPr>
              <a:t>[12] https://</a:t>
            </a:r>
            <a:r>
              <a:rPr lang="es-CO" sz="1100" dirty="0" err="1">
                <a:latin typeface="Calibri" panose="020F0502020204030204" pitchFamily="34" charset="0"/>
              </a:rPr>
              <a:t>www.lakeshore.com</a:t>
            </a:r>
            <a:r>
              <a:rPr lang="es-CO" sz="1100" dirty="0">
                <a:latin typeface="Calibri" panose="020F0502020204030204" pitchFamily="34" charset="0"/>
              </a:rPr>
              <a:t>/</a:t>
            </a:r>
            <a:r>
              <a:rPr lang="es-CO" sz="1100" dirty="0" err="1">
                <a:latin typeface="Calibri" panose="020F0502020204030204" pitchFamily="34" charset="0"/>
              </a:rPr>
              <a:t>products</a:t>
            </a:r>
            <a:r>
              <a:rPr lang="es-CO" sz="1100" dirty="0">
                <a:latin typeface="Calibri" panose="020F0502020204030204" pitchFamily="34" charset="0"/>
              </a:rPr>
              <a:t>/</a:t>
            </a:r>
            <a:r>
              <a:rPr lang="es-CO" sz="1100" dirty="0" err="1">
                <a:latin typeface="Calibri" panose="020F0502020204030204" pitchFamily="34" charset="0"/>
              </a:rPr>
              <a:t>categories</a:t>
            </a:r>
            <a:r>
              <a:rPr lang="es-CO" sz="1100" dirty="0">
                <a:latin typeface="Calibri" panose="020F0502020204030204" pitchFamily="34" charset="0"/>
              </a:rPr>
              <a:t>/</a:t>
            </a:r>
            <a:r>
              <a:rPr lang="es-CO" sz="1100" dirty="0" err="1">
                <a:latin typeface="Calibri" panose="020F0502020204030204" pitchFamily="34" charset="0"/>
              </a:rPr>
              <a:t>overview</a:t>
            </a:r>
            <a:r>
              <a:rPr lang="es-CO" sz="1100" dirty="0">
                <a:latin typeface="Calibri" panose="020F0502020204030204" pitchFamily="34" charset="0"/>
              </a:rPr>
              <a:t>/</a:t>
            </a:r>
            <a:r>
              <a:rPr lang="es-CO" sz="1100" dirty="0" err="1">
                <a:latin typeface="Calibri" panose="020F0502020204030204" pitchFamily="34" charset="0"/>
              </a:rPr>
              <a:t>temperature-products</a:t>
            </a:r>
            <a:r>
              <a:rPr lang="es-CO" sz="1100" dirty="0">
                <a:latin typeface="Calibri" panose="020F0502020204030204" pitchFamily="34" charset="0"/>
              </a:rPr>
              <a:t>/</a:t>
            </a:r>
            <a:r>
              <a:rPr lang="es-CO" sz="1100" dirty="0" err="1">
                <a:latin typeface="Calibri" panose="020F0502020204030204" pitchFamily="34" charset="0"/>
              </a:rPr>
              <a:t>cryogenic-accessories</a:t>
            </a:r>
            <a:r>
              <a:rPr lang="es-CO" sz="1100" dirty="0">
                <a:latin typeface="Calibri" panose="020F0502020204030204" pitchFamily="34" charset="0"/>
              </a:rPr>
              <a:t>/</a:t>
            </a:r>
            <a:r>
              <a:rPr lang="es-CO" sz="1100" dirty="0" err="1">
                <a:latin typeface="Calibri" panose="020F0502020204030204" pitchFamily="34" charset="0"/>
              </a:rPr>
              <a:t>solder</a:t>
            </a:r>
            <a:endParaRPr lang="es-CO" sz="1100" dirty="0">
              <a:latin typeface="Calibri" panose="020F0502020204030204" pitchFamily="34" charset="0"/>
            </a:endParaRPr>
          </a:p>
          <a:p>
            <a:r>
              <a:rPr lang="es-CO" sz="1100" dirty="0">
                <a:latin typeface="Calibri" panose="020F0502020204030204" pitchFamily="34" charset="0"/>
              </a:rPr>
              <a:t>[13] https://</a:t>
            </a:r>
            <a:r>
              <a:rPr lang="es-CO" sz="1100" dirty="0" err="1">
                <a:latin typeface="Calibri" panose="020F0502020204030204" pitchFamily="34" charset="0"/>
              </a:rPr>
              <a:t>edms.cern.ch</a:t>
            </a:r>
            <a:r>
              <a:rPr lang="es-CO" sz="1100" dirty="0">
                <a:latin typeface="Calibri" panose="020F0502020204030204" pitchFamily="34" charset="0"/>
              </a:rPr>
              <a:t>/</a:t>
            </a:r>
            <a:r>
              <a:rPr lang="es-CO" sz="1100" dirty="0" err="1">
                <a:latin typeface="Calibri" panose="020F0502020204030204" pitchFamily="34" charset="0"/>
              </a:rPr>
              <a:t>document</a:t>
            </a:r>
            <a:r>
              <a:rPr lang="es-CO" sz="1100" dirty="0">
                <a:latin typeface="Calibri" panose="020F0502020204030204" pitchFamily="34" charset="0"/>
              </a:rPr>
              <a:t>/348204/2</a:t>
            </a:r>
          </a:p>
          <a:p>
            <a:endParaRPr lang="es-CO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0C0734B-697E-4C44-9E8E-62977F00F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191BD-263F-5043-96BA-0977DC5232EE}" type="datetime1">
              <a:rPr lang="es-CO" smtClean="0"/>
              <a:t>29/04/2025</a:t>
            </a:fld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795208E-D86B-4248-B677-92FB417AE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46AE3EE-BA1A-7DD2-8AC8-999BB068B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04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2DA9D-E2D5-3647-4F48-A9C694C55E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/>
              <a:t>https://www.qima.com/aql-acceptable-quality-limit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30F535-731F-8FE2-80A2-26AB1B0272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B33A5CE-0CFF-4C6B-A632-D37FC7A53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293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55">
            <a:extLst>
              <a:ext uri="{FF2B5EF4-FFF2-40B4-BE49-F238E27FC236}">
                <a16:creationId xmlns:a16="http://schemas.microsoft.com/office/drawing/2014/main" id="{03B58D62-EB25-6D43-825D-BFEA1824FE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7" t="25289"/>
          <a:stretch/>
        </p:blipFill>
        <p:spPr bwMode="auto">
          <a:xfrm>
            <a:off x="506040" y="2376274"/>
            <a:ext cx="5552002" cy="2429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45F18117-074B-2642-BED7-D8C8CA3448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554" t="8045" b="66723"/>
          <a:stretch/>
        </p:blipFill>
        <p:spPr>
          <a:xfrm>
            <a:off x="6558217" y="1464711"/>
            <a:ext cx="1955587" cy="948776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18EF8EC0-56C3-4346-B72E-8E89277E8F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030" r="23154"/>
          <a:stretch/>
        </p:blipFill>
        <p:spPr>
          <a:xfrm>
            <a:off x="8702509" y="1441600"/>
            <a:ext cx="2496816" cy="1394420"/>
          </a:xfrm>
          <a:prstGeom prst="rect">
            <a:avLst/>
          </a:prstGeom>
        </p:spPr>
      </p:pic>
      <p:sp>
        <p:nvSpPr>
          <p:cNvPr id="54" name="Rectangle: Rounded Corners 40">
            <a:extLst>
              <a:ext uri="{FF2B5EF4-FFF2-40B4-BE49-F238E27FC236}">
                <a16:creationId xmlns:a16="http://schemas.microsoft.com/office/drawing/2014/main" id="{D1F16C45-1086-564D-9BEE-A7E50848C6CB}"/>
              </a:ext>
            </a:extLst>
          </p:cNvPr>
          <p:cNvSpPr/>
          <p:nvPr/>
        </p:nvSpPr>
        <p:spPr>
          <a:xfrm>
            <a:off x="6212517" y="1077724"/>
            <a:ext cx="5141283" cy="506018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1D978922-4CB6-0E49-BC1F-1DE624412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670" y="-8186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" name="Rectangle: Rounded Corners 40">
            <a:extLst>
              <a:ext uri="{FF2B5EF4-FFF2-40B4-BE49-F238E27FC236}">
                <a16:creationId xmlns:a16="http://schemas.microsoft.com/office/drawing/2014/main" id="{644C3BBB-5ECF-D248-879F-9E4D06B2908D}"/>
              </a:ext>
            </a:extLst>
          </p:cNvPr>
          <p:cNvSpPr/>
          <p:nvPr/>
        </p:nvSpPr>
        <p:spPr>
          <a:xfrm>
            <a:off x="453099" y="1077724"/>
            <a:ext cx="5667047" cy="506018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96C29E0-CDA6-144F-AF18-B053CCAA6D3C}"/>
              </a:ext>
            </a:extLst>
          </p:cNvPr>
          <p:cNvSpPr/>
          <p:nvPr/>
        </p:nvSpPr>
        <p:spPr>
          <a:xfrm>
            <a:off x="6982803" y="2355698"/>
            <a:ext cx="1412566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t"/>
            <a:r>
              <a:rPr lang="es-CO" sz="1050" dirty="0" err="1">
                <a:solidFill>
                  <a:srgbClr val="444444"/>
                </a:solidFill>
              </a:rPr>
              <a:t>Manufacturer</a:t>
            </a:r>
            <a:r>
              <a:rPr lang="es-CO" sz="1050" dirty="0">
                <a:solidFill>
                  <a:srgbClr val="444444"/>
                </a:solidFill>
              </a:rPr>
              <a:t>: IST-AG</a:t>
            </a:r>
          </a:p>
          <a:p>
            <a:pPr algn="ctr" fontAlgn="t"/>
            <a:r>
              <a:rPr lang="es-CO" sz="1050" dirty="0">
                <a:solidFill>
                  <a:srgbClr val="444444"/>
                </a:solidFill>
              </a:rPr>
              <a:t>P10K.520.6W.Y.015.D </a:t>
            </a:r>
          </a:p>
          <a:p>
            <a:pPr algn="ctr" fontAlgn="t"/>
            <a:r>
              <a:rPr lang="es-CO" sz="1050" dirty="0">
                <a:solidFill>
                  <a:srgbClr val="444444"/>
                </a:solidFill>
              </a:rPr>
              <a:t>(IEC 60751 F 0.1)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AF2A63E-C680-D644-8B93-F554406625F4}"/>
              </a:ext>
            </a:extLst>
          </p:cNvPr>
          <p:cNvSpPr txBox="1"/>
          <p:nvPr/>
        </p:nvSpPr>
        <p:spPr>
          <a:xfrm>
            <a:off x="1832727" y="1029994"/>
            <a:ext cx="2076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Requirements (PDR)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0C6706A5-D9AF-0A45-85D8-A19B45052086}"/>
              </a:ext>
            </a:extLst>
          </p:cNvPr>
          <p:cNvSpPr/>
          <p:nvPr/>
        </p:nvSpPr>
        <p:spPr>
          <a:xfrm>
            <a:off x="2461696" y="1571645"/>
            <a:ext cx="19431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 fontAlgn="t">
              <a:buFont typeface="Arial" panose="020B0604020202020204" pitchFamily="34" charset="0"/>
              <a:buChar char="•"/>
            </a:pPr>
            <a:r>
              <a:rPr lang="en-GB" sz="1100" dirty="0"/>
              <a:t>Cooling pipes sensors: 1040</a:t>
            </a:r>
          </a:p>
          <a:p>
            <a:pPr marL="171450" indent="-171450" fontAlgn="t">
              <a:buFont typeface="Arial" panose="020B0604020202020204" pitchFamily="34" charset="0"/>
              <a:buChar char="•"/>
            </a:pPr>
            <a:r>
              <a:rPr lang="en-GB" sz="1100" dirty="0"/>
              <a:t>Atm. sensors: 530</a:t>
            </a:r>
            <a:endParaRPr lang="es-CO" sz="1100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8760388-A61E-1749-AD8E-4A60F348EB4E}"/>
              </a:ext>
            </a:extLst>
          </p:cNvPr>
          <p:cNvSpPr txBox="1"/>
          <p:nvPr/>
        </p:nvSpPr>
        <p:spPr>
          <a:xfrm>
            <a:off x="7476965" y="1077724"/>
            <a:ext cx="1655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Selected sensor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A1C3679-CE27-2D48-9123-8EFFBEA1116C}"/>
              </a:ext>
            </a:extLst>
          </p:cNvPr>
          <p:cNvSpPr txBox="1"/>
          <p:nvPr/>
        </p:nvSpPr>
        <p:spPr>
          <a:xfrm>
            <a:off x="110071" y="6088316"/>
            <a:ext cx="101698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err="1"/>
              <a:t>References</a:t>
            </a:r>
            <a:r>
              <a:rPr lang="es-CO" sz="1050" dirty="0"/>
              <a:t>: </a:t>
            </a:r>
            <a:r>
              <a:rPr lang="es-CO" sz="1050" dirty="0" err="1"/>
              <a:t>Specifications</a:t>
            </a:r>
            <a:r>
              <a:rPr lang="es-CO" sz="1050" dirty="0"/>
              <a:t> </a:t>
            </a:r>
            <a:r>
              <a:rPr lang="es-CO" sz="1050" dirty="0" err="1"/>
              <a:t>for</a:t>
            </a:r>
            <a:r>
              <a:rPr lang="es-CO" sz="1050" dirty="0"/>
              <a:t> </a:t>
            </a:r>
            <a:r>
              <a:rPr lang="es-CO" sz="1050" dirty="0" err="1"/>
              <a:t>ITk</a:t>
            </a:r>
            <a:r>
              <a:rPr lang="es-CO" sz="1050" dirty="0"/>
              <a:t> </a:t>
            </a:r>
            <a:r>
              <a:rPr lang="es-CO" sz="1050" dirty="0" err="1"/>
              <a:t>Environmental</a:t>
            </a:r>
            <a:r>
              <a:rPr lang="es-CO" sz="1050" dirty="0"/>
              <a:t> </a:t>
            </a:r>
            <a:r>
              <a:rPr lang="es-CO" sz="1050" dirty="0" err="1"/>
              <a:t>Monitoring</a:t>
            </a:r>
            <a:r>
              <a:rPr lang="es-CO" sz="1050" dirty="0"/>
              <a:t> </a:t>
            </a:r>
            <a:r>
              <a:rPr lang="es-CO" sz="1050" dirty="0" err="1"/>
              <a:t>System</a:t>
            </a:r>
            <a:r>
              <a:rPr lang="es-CO" sz="1050" dirty="0"/>
              <a:t>: </a:t>
            </a:r>
            <a:r>
              <a:rPr lang="es-CO" sz="1050" dirty="0" err="1"/>
              <a:t>Temperature</a:t>
            </a:r>
            <a:r>
              <a:rPr lang="es-CO" sz="1050" dirty="0"/>
              <a:t> Rev. 2.0 </a:t>
            </a:r>
            <a:r>
              <a:rPr lang="en-US" sz="1050" dirty="0"/>
              <a:t>AT2-IE-ES-0001 </a:t>
            </a:r>
          </a:p>
          <a:p>
            <a:r>
              <a:rPr lang="en-US" sz="1050" dirty="0"/>
              <a:t>* Peter Kind, U. Wuppertal</a:t>
            </a:r>
          </a:p>
          <a:p>
            <a:r>
              <a:rPr lang="en-US" sz="1050" dirty="0"/>
              <a:t>**C. J. Yeager and S. S. Courts, "A review of cryogenic thermometry and common temperature sensors," in </a:t>
            </a:r>
            <a:r>
              <a:rPr lang="en-US" sz="1050" i="1" dirty="0"/>
              <a:t>IEEE Sensors Journal</a:t>
            </a:r>
            <a:r>
              <a:rPr lang="en-US" sz="1050" dirty="0"/>
              <a:t>, vol. 1, no. 4, pp. 352-360, Dec. 2001. </a:t>
            </a:r>
            <a:r>
              <a:rPr lang="en-US" sz="1050" dirty="0" err="1"/>
              <a:t>doi</a:t>
            </a:r>
            <a:r>
              <a:rPr lang="en-US" sz="1050" dirty="0"/>
              <a:t>: 10.1109/7361.983476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605D121-FA05-CA41-9DF7-A64C06AE4F89}"/>
              </a:ext>
            </a:extLst>
          </p:cNvPr>
          <p:cNvSpPr txBox="1"/>
          <p:nvPr/>
        </p:nvSpPr>
        <p:spPr>
          <a:xfrm>
            <a:off x="8513804" y="2962791"/>
            <a:ext cx="27165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fontAlgn="t">
              <a:defRPr sz="1100" i="1">
                <a:solidFill>
                  <a:srgbClr val="444444"/>
                </a:solidFill>
              </a:defRPr>
            </a:lvl1pPr>
          </a:lstStyle>
          <a:p>
            <a:r>
              <a:rPr lang="en-US" dirty="0"/>
              <a:t>Expected drift / year: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i="0" dirty="0">
                <a:sym typeface="Wingdings" pitchFamily="2" charset="2"/>
              </a:rPr>
              <a:t>0.02ºC @ 25ºC</a:t>
            </a:r>
            <a:r>
              <a:rPr lang="en-US" i="0" dirty="0"/>
              <a:t> **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i="0" dirty="0"/>
              <a:t>worst case &lt;</a:t>
            </a:r>
            <a:r>
              <a:rPr lang="en-US" i="0" dirty="0">
                <a:sym typeface="Wingdings" pitchFamily="2" charset="2"/>
              </a:rPr>
              <a:t>2.1ºC</a:t>
            </a:r>
            <a:r>
              <a:rPr lang="en-US" i="0" dirty="0"/>
              <a:t> / year @ 600ºC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i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Accuracy compliance demonstrated theoretically.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Precision and Radiation hardness: validated on laboratory .</a:t>
            </a: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2DD33C20-3B16-C34D-AD6C-FDFAB411E6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860" r="40319"/>
          <a:stretch/>
        </p:blipFill>
        <p:spPr>
          <a:xfrm>
            <a:off x="6338463" y="3426191"/>
            <a:ext cx="1909081" cy="2424699"/>
          </a:xfrm>
          <a:prstGeom prst="rect">
            <a:avLst/>
          </a:prstGeom>
        </p:spPr>
      </p:pic>
      <p:sp>
        <p:nvSpPr>
          <p:cNvPr id="25" name="Rectangle 6">
            <a:extLst>
              <a:ext uri="{FF2B5EF4-FFF2-40B4-BE49-F238E27FC236}">
                <a16:creationId xmlns:a16="http://schemas.microsoft.com/office/drawing/2014/main" id="{7E4DC4F5-F955-7F49-8DAB-1EFF0B4258A0}"/>
              </a:ext>
            </a:extLst>
          </p:cNvPr>
          <p:cNvSpPr/>
          <p:nvPr/>
        </p:nvSpPr>
        <p:spPr>
          <a:xfrm>
            <a:off x="7387540" y="5739067"/>
            <a:ext cx="860004" cy="261610"/>
          </a:xfrm>
          <a:prstGeom prst="rect">
            <a:avLst/>
          </a:prstGeom>
          <a:solidFill>
            <a:srgbClr val="58FF5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1100" dirty="0" err="1"/>
              <a:t>Category</a:t>
            </a:r>
            <a:r>
              <a:rPr lang="es-CO" sz="1100" dirty="0"/>
              <a:t> A</a:t>
            </a:r>
          </a:p>
        </p:txBody>
      </p:sp>
      <p:sp>
        <p:nvSpPr>
          <p:cNvPr id="28" name="TextBox 14">
            <a:extLst>
              <a:ext uri="{FF2B5EF4-FFF2-40B4-BE49-F238E27FC236}">
                <a16:creationId xmlns:a16="http://schemas.microsoft.com/office/drawing/2014/main" id="{186A9DEC-9487-4548-AAFA-67801F554446}"/>
              </a:ext>
            </a:extLst>
          </p:cNvPr>
          <p:cNvSpPr txBox="1"/>
          <p:nvPr/>
        </p:nvSpPr>
        <p:spPr>
          <a:xfrm>
            <a:off x="8482750" y="4638541"/>
            <a:ext cx="27786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fontAlgn="t">
              <a:defRPr sz="1050" i="1">
                <a:solidFill>
                  <a:srgbClr val="444444"/>
                </a:solidFill>
              </a:defRPr>
            </a:lvl1pPr>
          </a:lstStyle>
          <a:p>
            <a:r>
              <a:rPr lang="es-CO" sz="1100" dirty="0" err="1"/>
              <a:t>Considering</a:t>
            </a:r>
            <a:r>
              <a:rPr lang="es-CO" sz="1100" i="0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100" i="0" dirty="0"/>
              <a:t>DIN B F0,1 </a:t>
            </a:r>
            <a:r>
              <a:rPr lang="es-CO" sz="1100" i="0" dirty="0" err="1"/>
              <a:t>tolerance</a:t>
            </a:r>
            <a:endParaRPr lang="es-CO" sz="1100" i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100" i="0" dirty="0" err="1"/>
              <a:t>Read-out</a:t>
            </a:r>
            <a:r>
              <a:rPr lang="es-CO" sz="1100" i="0" dirty="0"/>
              <a:t> </a:t>
            </a:r>
            <a:r>
              <a:rPr lang="es-CO" sz="1100" i="0" dirty="0" err="1"/>
              <a:t>components</a:t>
            </a:r>
            <a:r>
              <a:rPr lang="es-CO" sz="1100" i="0" dirty="0"/>
              <a:t> </a:t>
            </a:r>
            <a:r>
              <a:rPr lang="es-CO" sz="1100" i="0" dirty="0" err="1"/>
              <a:t>tolerance</a:t>
            </a:r>
            <a:endParaRPr lang="es-CO" sz="1100" i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100" i="0" dirty="0"/>
              <a:t>Quadratic fit for </a:t>
            </a:r>
            <a:r>
              <a:rPr lang="es-CO" sz="1100" i="0" dirty="0" err="1"/>
              <a:t>temperature</a:t>
            </a:r>
            <a:r>
              <a:rPr lang="es-CO" sz="1100" i="0" dirty="0"/>
              <a:t> </a:t>
            </a:r>
            <a:r>
              <a:rPr lang="es-CO" sz="1100" i="0" dirty="0" err="1"/>
              <a:t>computation</a:t>
            </a:r>
            <a:endParaRPr lang="es-CO" sz="1100" i="0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8694DBBA-E001-1E46-9D6C-7FF6225DEAFC}"/>
              </a:ext>
            </a:extLst>
          </p:cNvPr>
          <p:cNvSpPr/>
          <p:nvPr/>
        </p:nvSpPr>
        <p:spPr>
          <a:xfrm>
            <a:off x="6675288" y="3080805"/>
            <a:ext cx="14895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t"/>
            <a:r>
              <a:rPr lang="en-GB" sz="1050" i="1" dirty="0">
                <a:solidFill>
                  <a:srgbClr val="444444"/>
                </a:solidFill>
              </a:rPr>
              <a:t>Theoretical error limits*</a:t>
            </a:r>
            <a:endParaRPr lang="es-CO" sz="1050" i="1" dirty="0">
              <a:solidFill>
                <a:srgbClr val="444444"/>
              </a:solidFill>
            </a:endParaRPr>
          </a:p>
        </p:txBody>
      </p:sp>
      <p:sp>
        <p:nvSpPr>
          <p:cNvPr id="9" name="Cerrar llave 8">
            <a:extLst>
              <a:ext uri="{FF2B5EF4-FFF2-40B4-BE49-F238E27FC236}">
                <a16:creationId xmlns:a16="http://schemas.microsoft.com/office/drawing/2014/main" id="{365E23DD-4F6B-4B42-B3B6-F43F596A0F85}"/>
              </a:ext>
            </a:extLst>
          </p:cNvPr>
          <p:cNvSpPr/>
          <p:nvPr/>
        </p:nvSpPr>
        <p:spPr>
          <a:xfrm>
            <a:off x="8307987" y="3841422"/>
            <a:ext cx="174765" cy="1844952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1766080" y="5196252"/>
            <a:ext cx="1488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 err="1"/>
              <a:t>Cooling</a:t>
            </a:r>
            <a:r>
              <a:rPr lang="es-ES" sz="1000" dirty="0"/>
              <a:t> </a:t>
            </a:r>
            <a:r>
              <a:rPr lang="es-ES" sz="1000" dirty="0" err="1"/>
              <a:t>group</a:t>
            </a:r>
            <a:r>
              <a:rPr lang="es-ES" sz="1000" dirty="0"/>
              <a:t> (</a:t>
            </a:r>
            <a:r>
              <a:rPr lang="es-CO" sz="1000" dirty="0"/>
              <a:t>ca. 22 </a:t>
            </a:r>
            <a:r>
              <a:rPr lang="es-CO" sz="1000" dirty="0" err="1"/>
              <a:t>Units</a:t>
            </a:r>
            <a:r>
              <a:rPr lang="es-CO" sz="1000" dirty="0"/>
              <a:t> at outlet </a:t>
            </a:r>
            <a:r>
              <a:rPr lang="es-CO" sz="1000" dirty="0" err="1"/>
              <a:t>manifolds</a:t>
            </a:r>
            <a:r>
              <a:rPr lang="es-CO" sz="1000" dirty="0"/>
              <a:t> </a:t>
            </a:r>
            <a:r>
              <a:rPr lang="es-CO" sz="1000" dirty="0" err="1"/>
              <a:t>of</a:t>
            </a:r>
            <a:r>
              <a:rPr lang="es-CO" sz="1000" dirty="0"/>
              <a:t> </a:t>
            </a:r>
            <a:r>
              <a:rPr lang="es-CO" sz="1000" dirty="0" err="1"/>
              <a:t>every</a:t>
            </a:r>
            <a:r>
              <a:rPr lang="es-CO" sz="1000" dirty="0"/>
              <a:t> pixel </a:t>
            </a:r>
            <a:r>
              <a:rPr lang="es-CO" sz="1000" dirty="0" err="1"/>
              <a:t>sub-detector</a:t>
            </a:r>
            <a:r>
              <a:rPr lang="es-CO" sz="1000" dirty="0"/>
              <a:t>)</a:t>
            </a:r>
          </a:p>
        </p:txBody>
      </p:sp>
      <p:cxnSp>
        <p:nvCxnSpPr>
          <p:cNvPr id="10" name="Conector recto de flecha 9"/>
          <p:cNvCxnSpPr>
            <a:cxnSpLocks/>
          </p:cNvCxnSpPr>
          <p:nvPr/>
        </p:nvCxnSpPr>
        <p:spPr>
          <a:xfrm flipV="1">
            <a:off x="599030" y="1823188"/>
            <a:ext cx="1862666" cy="2107968"/>
          </a:xfrm>
          <a:prstGeom prst="straightConnector1">
            <a:avLst/>
          </a:prstGeom>
          <a:noFill/>
          <a:ln w="57150">
            <a:solidFill>
              <a:srgbClr val="58FF58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FA7444E-40F7-A643-8BD6-DB1755601E65}"/>
              </a:ext>
            </a:extLst>
          </p:cNvPr>
          <p:cNvSpPr txBox="1"/>
          <p:nvPr/>
        </p:nvSpPr>
        <p:spPr>
          <a:xfrm>
            <a:off x="3681563" y="250944"/>
            <a:ext cx="48075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1. Readout Chain Overview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D139AEFA-E36D-198B-3DE0-3F7FA39CAFD4}"/>
              </a:ext>
            </a:extLst>
          </p:cNvPr>
          <p:cNvCxnSpPr>
            <a:cxnSpLocks/>
          </p:cNvCxnSpPr>
          <p:nvPr/>
        </p:nvCxnSpPr>
        <p:spPr>
          <a:xfrm>
            <a:off x="599030" y="4480902"/>
            <a:ext cx="1233697" cy="960122"/>
          </a:xfrm>
          <a:prstGeom prst="straightConnector1">
            <a:avLst/>
          </a:prstGeom>
          <a:noFill/>
          <a:ln w="5715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2" name="Grupo 11">
            <a:extLst>
              <a:ext uri="{FF2B5EF4-FFF2-40B4-BE49-F238E27FC236}">
                <a16:creationId xmlns:a16="http://schemas.microsoft.com/office/drawing/2014/main" id="{BCE2AF31-C089-A572-8F00-C51AE661EE34}"/>
              </a:ext>
            </a:extLst>
          </p:cNvPr>
          <p:cNvGrpSpPr>
            <a:grpSpLocks noChangeAspect="1"/>
          </p:cNvGrpSpPr>
          <p:nvPr/>
        </p:nvGrpSpPr>
        <p:grpSpPr>
          <a:xfrm>
            <a:off x="8948705" y="229594"/>
            <a:ext cx="2930183" cy="704783"/>
            <a:chOff x="8050930" y="80748"/>
            <a:chExt cx="3391472" cy="815735"/>
          </a:xfrm>
        </p:grpSpPr>
        <p:pic>
          <p:nvPicPr>
            <p:cNvPr id="13" name="Picture 2" descr="CERN Logo, symbol, meaning, history, PNG, brand">
              <a:extLst>
                <a:ext uri="{FF2B5EF4-FFF2-40B4-BE49-F238E27FC236}">
                  <a16:creationId xmlns:a16="http://schemas.microsoft.com/office/drawing/2014/main" id="{F4621412-24E5-96BF-BEC1-917B1C45F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0930" y="134420"/>
              <a:ext cx="1342350" cy="755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8BB3EF3F-750A-831D-3DFD-0E76290E8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54844" y="207085"/>
              <a:ext cx="687558" cy="682407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FFAA6D84-3B5F-049F-E647-970D4792A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2894" y="80748"/>
              <a:ext cx="1741950" cy="815735"/>
            </a:xfrm>
            <a:prstGeom prst="rect">
              <a:avLst/>
            </a:prstGeom>
          </p:spPr>
        </p:pic>
      </p:grp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EC3E642-A79F-4E1D-AE66-CEC21B941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38E-B2E9-EE4A-94A0-ACDFE53F7FB5}" type="datetime1">
              <a:rPr lang="es-CO" smtClean="0"/>
              <a:t>29/04/2025</a:t>
            </a:fld>
            <a:endParaRPr lang="en-US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7BD53694-3C2A-47C2-BC71-10DD915532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9FA4859-EFDB-0E8A-A8ED-09966D5D7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15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92385-C457-EFBA-252F-A86355543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7F32E96B-54CA-A73A-D97A-7300B677C28E}"/>
              </a:ext>
            </a:extLst>
          </p:cNvPr>
          <p:cNvSpPr txBox="1"/>
          <p:nvPr/>
        </p:nvSpPr>
        <p:spPr>
          <a:xfrm>
            <a:off x="3969881" y="229594"/>
            <a:ext cx="36020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Production Progress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54B91B4-2AC8-F2A9-CFF1-E835151E9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4CD89541-CF8D-BBFD-9C95-C9ABB0AB1981}"/>
              </a:ext>
            </a:extLst>
          </p:cNvPr>
          <p:cNvSpPr txBox="1"/>
          <p:nvPr/>
        </p:nvSpPr>
        <p:spPr>
          <a:xfrm>
            <a:off x="886777" y="953832"/>
            <a:ext cx="97682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Production available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70 Signal Conditioning boards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35 ELMB CB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3 Back planes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Pending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35 Back planes: connectivity test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Quality control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15 SCB +  ELMB CB done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Oscillations during QC were identified and investigated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0" name="Marcador de fecha 19">
            <a:extLst>
              <a:ext uri="{FF2B5EF4-FFF2-40B4-BE49-F238E27FC236}">
                <a16:creationId xmlns:a16="http://schemas.microsoft.com/office/drawing/2014/main" id="{BA5E515C-E3CE-463C-9268-42237FA1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525C-CD99-7249-A805-6CE05558948E}" type="datetime1">
              <a:rPr lang="es-CO" smtClean="0"/>
              <a:t>29/04/2025</a:t>
            </a:fld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9D6F965-F5D4-F983-3F93-2DB22E31C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2</a:t>
            </a:fld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B1A0B52-36FC-4EE6-BCE1-B323F504F7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671" y="148762"/>
            <a:ext cx="2762366" cy="276236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B6689D0-CA4B-4532-8E94-F0C5B56372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784" y="3068765"/>
            <a:ext cx="2778257" cy="2778257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9B61083D-DD47-433D-9F8A-0CDFC38ACD3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17" t="51856" r="54241" b="3517"/>
          <a:stretch/>
        </p:blipFill>
        <p:spPr>
          <a:xfrm>
            <a:off x="771108" y="4530903"/>
            <a:ext cx="3167322" cy="163139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C3B61AB6-933B-4B2B-9889-0FF223BEF63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129" t="51585" r="53146" b="4422"/>
          <a:stretch/>
        </p:blipFill>
        <p:spPr>
          <a:xfrm>
            <a:off x="4548090" y="4530903"/>
            <a:ext cx="3221034" cy="1631395"/>
          </a:xfrm>
          <a:prstGeom prst="rect">
            <a:avLst/>
          </a:prstGeom>
        </p:spPr>
      </p:pic>
      <p:sp>
        <p:nvSpPr>
          <p:cNvPr id="25" name="Flecha: hacia abajo 24">
            <a:extLst>
              <a:ext uri="{FF2B5EF4-FFF2-40B4-BE49-F238E27FC236}">
                <a16:creationId xmlns:a16="http://schemas.microsoft.com/office/drawing/2014/main" id="{C7ADD3CF-6013-4CA1-B425-E5FE3B3DE28F}"/>
              </a:ext>
            </a:extLst>
          </p:cNvPr>
          <p:cNvSpPr/>
          <p:nvPr/>
        </p:nvSpPr>
        <p:spPr>
          <a:xfrm>
            <a:off x="7883910" y="2421493"/>
            <a:ext cx="482982" cy="12945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48201F0-A0A0-4B35-8A31-995A5A6DC47C}"/>
              </a:ext>
            </a:extLst>
          </p:cNvPr>
          <p:cNvSpPr txBox="1"/>
          <p:nvPr/>
        </p:nvSpPr>
        <p:spPr>
          <a:xfrm>
            <a:off x="5897366" y="1468170"/>
            <a:ext cx="2218536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err="1"/>
              <a:t>Op</a:t>
            </a:r>
            <a:r>
              <a:rPr lang="es-ES" dirty="0"/>
              <a:t> </a:t>
            </a:r>
            <a:r>
              <a:rPr lang="es-ES" dirty="0" err="1"/>
              <a:t>amps</a:t>
            </a:r>
            <a:r>
              <a:rPr lang="es-ES" dirty="0"/>
              <a:t> </a:t>
            </a:r>
            <a:r>
              <a:rPr lang="es-ES" dirty="0" err="1"/>
              <a:t>floating</a:t>
            </a:r>
            <a:r>
              <a:rPr lang="es-ES" dirty="0"/>
              <a:t> inputs </a:t>
            </a:r>
            <a:r>
              <a:rPr lang="es-ES" dirty="0" err="1"/>
              <a:t>generate</a:t>
            </a:r>
            <a:r>
              <a:rPr lang="es-ES" dirty="0"/>
              <a:t> </a:t>
            </a:r>
            <a:r>
              <a:rPr lang="es-ES" dirty="0" err="1"/>
              <a:t>oscillations</a:t>
            </a:r>
            <a:r>
              <a:rPr lang="es-ES" dirty="0"/>
              <a:t> and </a:t>
            </a:r>
            <a:r>
              <a:rPr lang="es-ES" dirty="0" err="1"/>
              <a:t>noise</a:t>
            </a:r>
            <a:r>
              <a:rPr lang="es-ES" dirty="0"/>
              <a:t> in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outputs.</a:t>
            </a:r>
          </a:p>
          <a:p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shouldn’t</a:t>
            </a:r>
            <a:r>
              <a:rPr lang="es-ES" dirty="0"/>
              <a:t> </a:t>
            </a:r>
            <a:r>
              <a:rPr lang="es-ES" dirty="0" err="1"/>
              <a:t>happen</a:t>
            </a:r>
            <a:r>
              <a:rPr lang="es-ES" dirty="0"/>
              <a:t> in </a:t>
            </a:r>
            <a:r>
              <a:rPr lang="es-ES" dirty="0" err="1"/>
              <a:t>operation</a:t>
            </a:r>
            <a:r>
              <a:rPr lang="es-ES" dirty="0"/>
              <a:t>…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05258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92385-C457-EFBA-252F-A86355543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7F32E96B-54CA-A73A-D97A-7300B677C28E}"/>
              </a:ext>
            </a:extLst>
          </p:cNvPr>
          <p:cNvSpPr txBox="1"/>
          <p:nvPr/>
        </p:nvSpPr>
        <p:spPr>
          <a:xfrm>
            <a:off x="3534693" y="229594"/>
            <a:ext cx="4472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Temperature offset study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54B91B4-2AC8-F2A9-CFF1-E835151E9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4CD89541-CF8D-BBFD-9C95-C9ABB0AB1981}"/>
              </a:ext>
            </a:extLst>
          </p:cNvPr>
          <p:cNvSpPr txBox="1"/>
          <p:nvPr/>
        </p:nvSpPr>
        <p:spPr>
          <a:xfrm>
            <a:off x="765456" y="1033755"/>
            <a:ext cx="10225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/>
              <a:t>Outstanding question: what is the worst case offset between flow and surface temperature?</a:t>
            </a:r>
          </a:p>
        </p:txBody>
      </p:sp>
      <p:sp>
        <p:nvSpPr>
          <p:cNvPr id="20" name="Marcador de fecha 19">
            <a:extLst>
              <a:ext uri="{FF2B5EF4-FFF2-40B4-BE49-F238E27FC236}">
                <a16:creationId xmlns:a16="http://schemas.microsoft.com/office/drawing/2014/main" id="{BA5E515C-E3CE-463C-9268-42237FA1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525C-CD99-7249-A805-6CE05558948E}" type="datetime1">
              <a:rPr lang="es-CO" smtClean="0"/>
              <a:t>29/04/2025</a:t>
            </a:fld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9D6F965-F5D4-F983-3F93-2DB22E31C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3</a:t>
            </a:fld>
            <a:endParaRPr lang="en-U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27B770A-977B-BCF0-FE70-7197027FF6E7}"/>
              </a:ext>
            </a:extLst>
          </p:cNvPr>
          <p:cNvSpPr txBox="1"/>
          <p:nvPr/>
        </p:nvSpPr>
        <p:spPr>
          <a:xfrm>
            <a:off x="6534174" y="2038955"/>
            <a:ext cx="503584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s-ES" dirty="0" err="1"/>
              <a:t>Goal</a:t>
            </a:r>
            <a:r>
              <a:rPr lang="es-ES" dirty="0"/>
              <a:t> </a:t>
            </a:r>
            <a:r>
              <a:rPr lang="es-ES" dirty="0" err="1"/>
              <a:t>proposed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cooling</a:t>
            </a:r>
            <a:r>
              <a:rPr lang="es-ES" dirty="0"/>
              <a:t> </a:t>
            </a:r>
            <a:r>
              <a:rPr lang="es-ES" dirty="0" err="1"/>
              <a:t>team</a:t>
            </a:r>
            <a:r>
              <a:rPr lang="es-ES" dirty="0"/>
              <a:t>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T</a:t>
            </a:r>
            <a:r>
              <a:rPr lang="en-GB" baseline="-25000" dirty="0" err="1"/>
              <a:t>flow</a:t>
            </a:r>
            <a:r>
              <a:rPr lang="en-GB" dirty="0" err="1"/>
              <a:t>-T</a:t>
            </a:r>
            <a:r>
              <a:rPr lang="en-GB" baseline="-25000" dirty="0" err="1"/>
              <a:t>surface</a:t>
            </a:r>
            <a:r>
              <a:rPr lang="en-GB" dirty="0"/>
              <a:t> = </a:t>
            </a:r>
            <a:r>
              <a:rPr lang="en-US" b="1" dirty="0"/>
              <a:t>+/- 0.5°C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for dT &lt;= 20°C to environment temperature</a:t>
            </a:r>
            <a:endParaRPr lang="es-CO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6E495E0-F916-863C-1D76-CBAB677DE51B}"/>
              </a:ext>
            </a:extLst>
          </p:cNvPr>
          <p:cNvSpPr txBox="1"/>
          <p:nvPr/>
        </p:nvSpPr>
        <p:spPr>
          <a:xfrm>
            <a:off x="5493026" y="4974361"/>
            <a:ext cx="649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/>
              <a:t>T</a:t>
            </a:r>
            <a:r>
              <a:rPr lang="en-GB" sz="2400" b="1" baseline="-25000" dirty="0" err="1"/>
              <a:t>atm</a:t>
            </a:r>
            <a:endParaRPr lang="en-GB" sz="2400" b="1" baseline="-25000" dirty="0"/>
          </a:p>
        </p:txBody>
      </p:sp>
      <p:sp>
        <p:nvSpPr>
          <p:cNvPr id="4" name="Nube 3">
            <a:extLst>
              <a:ext uri="{FF2B5EF4-FFF2-40B4-BE49-F238E27FC236}">
                <a16:creationId xmlns:a16="http://schemas.microsoft.com/office/drawing/2014/main" id="{5748CCA5-687B-4C7D-91D4-CC5F786BA6E3}"/>
              </a:ext>
            </a:extLst>
          </p:cNvPr>
          <p:cNvSpPr/>
          <p:nvPr/>
        </p:nvSpPr>
        <p:spPr>
          <a:xfrm>
            <a:off x="941559" y="1892174"/>
            <a:ext cx="4834551" cy="4001632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E5933DD-ED61-48D5-AC63-51DA1650C5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670" y="2984036"/>
            <a:ext cx="3038971" cy="1709421"/>
          </a:xfrm>
          <a:prstGeom prst="rect">
            <a:avLst/>
          </a:prstGeom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E131B96-BB33-4F51-87BA-E76B68936D7F}"/>
              </a:ext>
            </a:extLst>
          </p:cNvPr>
          <p:cNvCxnSpPr/>
          <p:nvPr/>
        </p:nvCxnSpPr>
        <p:spPr>
          <a:xfrm flipH="1">
            <a:off x="4101220" y="2121159"/>
            <a:ext cx="1122629" cy="898095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A4A7597-480B-4677-B765-0E1E17B77EAD}"/>
              </a:ext>
            </a:extLst>
          </p:cNvPr>
          <p:cNvSpPr txBox="1"/>
          <p:nvPr/>
        </p:nvSpPr>
        <p:spPr>
          <a:xfrm>
            <a:off x="5223849" y="1884480"/>
            <a:ext cx="714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/>
              <a:t>T</a:t>
            </a:r>
            <a:r>
              <a:rPr lang="en-GB" sz="2400" b="1" baseline="-25000" dirty="0" err="1"/>
              <a:t>flow</a:t>
            </a:r>
            <a:endParaRPr lang="en-GB" sz="2400" b="1" baseline="-25000" dirty="0"/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D0D2F708-C6DB-F897-5D61-86BA477C149D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4553893" y="5063784"/>
            <a:ext cx="939133" cy="14141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FBCE2F8C-E207-4FFA-98D8-AFFD0E523F0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132759" y="3504608"/>
          <a:ext cx="4019740" cy="125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935">
                  <a:extLst>
                    <a:ext uri="{9D8B030D-6E8A-4147-A177-3AD203B41FA5}">
                      <a16:colId xmlns:a16="http://schemas.microsoft.com/office/drawing/2014/main" val="3861315273"/>
                    </a:ext>
                  </a:extLst>
                </a:gridCol>
                <a:gridCol w="1004935">
                  <a:extLst>
                    <a:ext uri="{9D8B030D-6E8A-4147-A177-3AD203B41FA5}">
                      <a16:colId xmlns:a16="http://schemas.microsoft.com/office/drawing/2014/main" val="1484839532"/>
                    </a:ext>
                  </a:extLst>
                </a:gridCol>
                <a:gridCol w="1004935">
                  <a:extLst>
                    <a:ext uri="{9D8B030D-6E8A-4147-A177-3AD203B41FA5}">
                      <a16:colId xmlns:a16="http://schemas.microsoft.com/office/drawing/2014/main" val="3314913767"/>
                    </a:ext>
                  </a:extLst>
                </a:gridCol>
                <a:gridCol w="1004935">
                  <a:extLst>
                    <a:ext uri="{9D8B030D-6E8A-4147-A177-3AD203B41FA5}">
                      <a16:colId xmlns:a16="http://schemas.microsoft.com/office/drawing/2014/main" val="722908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400" dirty="0" err="1"/>
                        <a:t>Operating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points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1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2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3</a:t>
                      </a:r>
                      <a:endParaRPr lang="es-CO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979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err="1"/>
                        <a:t>T</a:t>
                      </a:r>
                      <a:r>
                        <a:rPr lang="en-GB" sz="1400" baseline="-25000" dirty="0" err="1"/>
                        <a:t>flow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-45°C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0°C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20°C</a:t>
                      </a:r>
                      <a:endParaRPr lang="es-CO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746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T</a:t>
                      </a:r>
                      <a:r>
                        <a:rPr lang="en-GB" sz="1400" baseline="-25000" dirty="0" err="1"/>
                        <a:t>atm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&lt;=-25°C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&lt;=20°C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&lt;=40°C</a:t>
                      </a:r>
                      <a:endParaRPr lang="es-CO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77874"/>
                  </a:ext>
                </a:extLst>
              </a:tr>
            </a:tbl>
          </a:graphicData>
        </a:graphic>
      </p:graphicFrame>
      <p:sp>
        <p:nvSpPr>
          <p:cNvPr id="15" name="Rectángulo 14">
            <a:extLst>
              <a:ext uri="{FF2B5EF4-FFF2-40B4-BE49-F238E27FC236}">
                <a16:creationId xmlns:a16="http://schemas.microsoft.com/office/drawing/2014/main" id="{32C061B7-6EE8-402F-948F-6BB7BAF621EB}"/>
              </a:ext>
            </a:extLst>
          </p:cNvPr>
          <p:cNvSpPr/>
          <p:nvPr/>
        </p:nvSpPr>
        <p:spPr>
          <a:xfrm>
            <a:off x="1886132" y="3077118"/>
            <a:ext cx="935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err="1"/>
              <a:t>T</a:t>
            </a:r>
            <a:r>
              <a:rPr lang="en-GB" sz="2400" b="1" baseline="-25000" dirty="0" err="1"/>
              <a:t>surface</a:t>
            </a:r>
            <a:endParaRPr lang="es-CO" sz="2400" b="1" dirty="0"/>
          </a:p>
        </p:txBody>
      </p:sp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949D0B4B-8F9A-4952-91D2-6CD61C973F10}"/>
              </a:ext>
            </a:extLst>
          </p:cNvPr>
          <p:cNvSpPr/>
          <p:nvPr/>
        </p:nvSpPr>
        <p:spPr>
          <a:xfrm>
            <a:off x="2344848" y="3594226"/>
            <a:ext cx="841972" cy="153909"/>
          </a:xfrm>
          <a:custGeom>
            <a:avLst/>
            <a:gdLst>
              <a:gd name="connsiteX0" fmla="*/ 0 w 841972"/>
              <a:gd name="connsiteY0" fmla="*/ 0 h 153909"/>
              <a:gd name="connsiteX1" fmla="*/ 488887 w 841972"/>
              <a:gd name="connsiteY1" fmla="*/ 36214 h 153909"/>
              <a:gd name="connsiteX2" fmla="*/ 181069 w 841972"/>
              <a:gd name="connsiteY2" fmla="*/ 108641 h 153909"/>
              <a:gd name="connsiteX3" fmla="*/ 841972 w 841972"/>
              <a:gd name="connsiteY3" fmla="*/ 153909 h 153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1972" h="153909">
                <a:moveTo>
                  <a:pt x="0" y="0"/>
                </a:moveTo>
                <a:cubicBezTo>
                  <a:pt x="229354" y="9053"/>
                  <a:pt x="458709" y="18107"/>
                  <a:pt x="488887" y="36214"/>
                </a:cubicBezTo>
                <a:cubicBezTo>
                  <a:pt x="519065" y="54321"/>
                  <a:pt x="122222" y="89025"/>
                  <a:pt x="181069" y="108641"/>
                </a:cubicBezTo>
                <a:cubicBezTo>
                  <a:pt x="239916" y="128257"/>
                  <a:pt x="540944" y="141083"/>
                  <a:pt x="841972" y="153909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253E9AD-016C-4B3D-A448-A27F7ADF0E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103" y="1629266"/>
            <a:ext cx="1642171" cy="92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89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92385-C457-EFBA-252F-A86355543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7F32E96B-54CA-A73A-D97A-7300B677C28E}"/>
              </a:ext>
            </a:extLst>
          </p:cNvPr>
          <p:cNvSpPr txBox="1"/>
          <p:nvPr/>
        </p:nvSpPr>
        <p:spPr>
          <a:xfrm>
            <a:off x="3534693" y="229594"/>
            <a:ext cx="4472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Temperature offset study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54B91B4-2AC8-F2A9-CFF1-E835151E9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20" name="Marcador de fecha 19">
            <a:extLst>
              <a:ext uri="{FF2B5EF4-FFF2-40B4-BE49-F238E27FC236}">
                <a16:creationId xmlns:a16="http://schemas.microsoft.com/office/drawing/2014/main" id="{BA5E515C-E3CE-463C-9268-42237FA1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525C-CD99-7249-A805-6CE05558948E}" type="datetime1">
              <a:rPr lang="es-CO" smtClean="0"/>
              <a:t>29/04/2025</a:t>
            </a:fld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9D6F965-F5D4-F983-3F93-2DB22E31C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4</a:t>
            </a:fld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E94A01D-6953-4865-BE2D-E9A62B9C877E}"/>
              </a:ext>
            </a:extLst>
          </p:cNvPr>
          <p:cNvSpPr txBox="1"/>
          <p:nvPr/>
        </p:nvSpPr>
        <p:spPr>
          <a:xfrm>
            <a:off x="765456" y="1033755"/>
            <a:ext cx="10225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/>
              <a:t>Materials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FDD8784-6A9A-4264-9092-C72C5C81E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7302" y="2688159"/>
            <a:ext cx="9157396" cy="291345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06897D3-0596-4E84-B423-11E3B73C9CD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4" t="20160" r="34619" b="33763"/>
          <a:stretch/>
        </p:blipFill>
        <p:spPr>
          <a:xfrm>
            <a:off x="3434819" y="1659261"/>
            <a:ext cx="1311842" cy="1019020"/>
          </a:xfrm>
          <a:prstGeom prst="rect">
            <a:avLst/>
          </a:prstGeom>
        </p:spPr>
      </p:pic>
      <p:pic>
        <p:nvPicPr>
          <p:cNvPr id="15" name="Picture 1" descr="image015">
            <a:extLst>
              <a:ext uri="{FF2B5EF4-FFF2-40B4-BE49-F238E27FC236}">
                <a16:creationId xmlns:a16="http://schemas.microsoft.com/office/drawing/2014/main" id="{FF47A1DB-7993-4AE2-A5DC-5C474590F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659" y="1653251"/>
            <a:ext cx="1793859" cy="126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F4C0965-0106-4469-B3BD-46B1FD1587D0}"/>
              </a:ext>
            </a:extLst>
          </p:cNvPr>
          <p:cNvSpPr txBox="1"/>
          <p:nvPr/>
        </p:nvSpPr>
        <p:spPr>
          <a:xfrm>
            <a:off x="4746661" y="5639579"/>
            <a:ext cx="2477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Test sketch </a:t>
            </a:r>
            <a:r>
              <a:rPr lang="es-ES" dirty="0" err="1"/>
              <a:t>by</a:t>
            </a:r>
            <a:r>
              <a:rPr lang="es-ES" dirty="0"/>
              <a:t> D. Howgill</a:t>
            </a:r>
            <a:endParaRPr lang="es-CO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5FDA89D-7D0E-41F8-98A4-618EF581560B}"/>
              </a:ext>
            </a:extLst>
          </p:cNvPr>
          <p:cNvSpPr txBox="1"/>
          <p:nvPr/>
        </p:nvSpPr>
        <p:spPr>
          <a:xfrm>
            <a:off x="6699981" y="515427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?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51719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92385-C457-EFBA-252F-A86355543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7F32E96B-54CA-A73A-D97A-7300B677C28E}"/>
              </a:ext>
            </a:extLst>
          </p:cNvPr>
          <p:cNvSpPr txBox="1"/>
          <p:nvPr/>
        </p:nvSpPr>
        <p:spPr>
          <a:xfrm>
            <a:off x="3534693" y="229594"/>
            <a:ext cx="4472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Temperature offset study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54B91B4-2AC8-F2A9-CFF1-E835151E9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20" name="Marcador de fecha 19">
            <a:extLst>
              <a:ext uri="{FF2B5EF4-FFF2-40B4-BE49-F238E27FC236}">
                <a16:creationId xmlns:a16="http://schemas.microsoft.com/office/drawing/2014/main" id="{BA5E515C-E3CE-463C-9268-42237FA1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525C-CD99-7249-A805-6CE05558948E}" type="datetime1">
              <a:rPr lang="es-CO" smtClean="0"/>
              <a:t>29/04/2025</a:t>
            </a:fld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9D6F965-F5D4-F983-3F93-2DB22E31C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5</a:t>
            </a:fld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E94A01D-6953-4865-BE2D-E9A62B9C877E}"/>
              </a:ext>
            </a:extLst>
          </p:cNvPr>
          <p:cNvSpPr txBox="1"/>
          <p:nvPr/>
        </p:nvSpPr>
        <p:spPr>
          <a:xfrm>
            <a:off x="765456" y="1033755"/>
            <a:ext cx="10225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/>
              <a:t>Materials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6CDBC53F-89D6-48F0-AC87-1F1FF5F351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56" y="1889335"/>
            <a:ext cx="1974612" cy="1110719"/>
          </a:xfrm>
          <a:prstGeom prst="rect">
            <a:avLst/>
          </a:prstGeom>
        </p:spPr>
      </p:pic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90926DC1-A616-43A1-902D-F09634FF6CF3}"/>
              </a:ext>
            </a:extLst>
          </p:cNvPr>
          <p:cNvSpPr/>
          <p:nvPr/>
        </p:nvSpPr>
        <p:spPr>
          <a:xfrm>
            <a:off x="6492439" y="1744848"/>
            <a:ext cx="2347172" cy="14407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7143FFF-6B9E-441D-B948-65FD95D650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145" y="2180300"/>
            <a:ext cx="1483760" cy="795304"/>
          </a:xfrm>
          <a:prstGeom prst="rect">
            <a:avLst/>
          </a:prstGeom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27EEFA69-0C61-41B1-B809-67D2A1AB3BA4}"/>
              </a:ext>
            </a:extLst>
          </p:cNvPr>
          <p:cNvSpPr/>
          <p:nvPr/>
        </p:nvSpPr>
        <p:spPr>
          <a:xfrm>
            <a:off x="3653923" y="1909883"/>
            <a:ext cx="1974612" cy="111071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>
                <a:solidFill>
                  <a:schemeClr val="tx1"/>
                </a:solidFill>
              </a:rPr>
              <a:t>Read-out</a:t>
            </a:r>
            <a:r>
              <a:rPr lang="es-ES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s-ES" dirty="0" err="1">
                <a:solidFill>
                  <a:schemeClr val="tx1"/>
                </a:solidFill>
              </a:rPr>
              <a:t>Amplifiers</a:t>
            </a:r>
            <a:r>
              <a:rPr lang="es-ES" dirty="0">
                <a:solidFill>
                  <a:schemeClr val="tx1"/>
                </a:solidFill>
              </a:rPr>
              <a:t> + ELMB + </a:t>
            </a:r>
            <a:r>
              <a:rPr lang="es-ES" dirty="0" err="1">
                <a:solidFill>
                  <a:schemeClr val="tx1"/>
                </a:solidFill>
              </a:rPr>
              <a:t>CANbus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EB7EF51-D075-4DFD-A2D5-27DCE7040E0F}"/>
              </a:ext>
            </a:extLst>
          </p:cNvPr>
          <p:cNvSpPr txBox="1"/>
          <p:nvPr/>
        </p:nvSpPr>
        <p:spPr>
          <a:xfrm>
            <a:off x="2664806" y="2465889"/>
            <a:ext cx="989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7x Pt10k</a:t>
            </a:r>
          </a:p>
          <a:p>
            <a:r>
              <a:rPr lang="es-ES" dirty="0" err="1"/>
              <a:t>sensors</a:t>
            </a:r>
            <a:endParaRPr lang="es-CO" dirty="0"/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8EE903E7-D62B-45E4-81D7-1DD701B688E4}"/>
              </a:ext>
            </a:extLst>
          </p:cNvPr>
          <p:cNvCxnSpPr>
            <a:stCxn id="13" idx="3"/>
          </p:cNvCxnSpPr>
          <p:nvPr/>
        </p:nvCxnSpPr>
        <p:spPr>
          <a:xfrm flipV="1">
            <a:off x="2740068" y="2444694"/>
            <a:ext cx="75231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363D8AFC-3966-41ED-B1A0-963B170B089B}"/>
              </a:ext>
            </a:extLst>
          </p:cNvPr>
          <p:cNvCxnSpPr>
            <a:stCxn id="5" idx="3"/>
          </p:cNvCxnSpPr>
          <p:nvPr/>
        </p:nvCxnSpPr>
        <p:spPr>
          <a:xfrm flipV="1">
            <a:off x="5628535" y="2465242"/>
            <a:ext cx="86390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83AABED-423C-424E-A5DF-17CD644F329D}"/>
              </a:ext>
            </a:extLst>
          </p:cNvPr>
          <p:cNvSpPr txBox="1"/>
          <p:nvPr/>
        </p:nvSpPr>
        <p:spPr>
          <a:xfrm>
            <a:off x="6854827" y="1777908"/>
            <a:ext cx="15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WinCC</a:t>
            </a:r>
            <a:r>
              <a:rPr lang="es-ES" dirty="0"/>
              <a:t> Project</a:t>
            </a:r>
            <a:endParaRPr lang="es-CO" dirty="0"/>
          </a:p>
        </p:txBody>
      </p:sp>
      <p:sp>
        <p:nvSpPr>
          <p:cNvPr id="21" name="Cilindro 20">
            <a:extLst>
              <a:ext uri="{FF2B5EF4-FFF2-40B4-BE49-F238E27FC236}">
                <a16:creationId xmlns:a16="http://schemas.microsoft.com/office/drawing/2014/main" id="{DA770F03-9570-47BC-89DF-26A23393E432}"/>
              </a:ext>
            </a:extLst>
          </p:cNvPr>
          <p:cNvSpPr/>
          <p:nvPr/>
        </p:nvSpPr>
        <p:spPr>
          <a:xfrm>
            <a:off x="9452248" y="1816347"/>
            <a:ext cx="1294544" cy="120425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Influx</a:t>
            </a:r>
            <a:r>
              <a:rPr lang="es-ES" dirty="0"/>
              <a:t> DB</a:t>
            </a:r>
            <a:endParaRPr lang="es-CO" dirty="0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E49A30B0-3567-47FF-A865-3F1AE7E40218}"/>
              </a:ext>
            </a:extLst>
          </p:cNvPr>
          <p:cNvCxnSpPr>
            <a:stCxn id="2" idx="3"/>
          </p:cNvCxnSpPr>
          <p:nvPr/>
        </p:nvCxnSpPr>
        <p:spPr>
          <a:xfrm>
            <a:off x="8839611" y="2465242"/>
            <a:ext cx="5809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D0F55328-F6AE-4F24-9F2B-9E1F6B8CBA23}"/>
              </a:ext>
            </a:extLst>
          </p:cNvPr>
          <p:cNvSpPr/>
          <p:nvPr/>
        </p:nvSpPr>
        <p:spPr>
          <a:xfrm>
            <a:off x="6647380" y="3528109"/>
            <a:ext cx="4706421" cy="26762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4B11886-D912-40E3-B0CE-F10CABB5DEBE}"/>
              </a:ext>
            </a:extLst>
          </p:cNvPr>
          <p:cNvSpPr txBox="1"/>
          <p:nvPr/>
        </p:nvSpPr>
        <p:spPr>
          <a:xfrm>
            <a:off x="6813731" y="3589753"/>
            <a:ext cx="4302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Monitoring</a:t>
            </a:r>
            <a:r>
              <a:rPr lang="es-ES" dirty="0"/>
              <a:t> and </a:t>
            </a:r>
            <a:r>
              <a:rPr lang="es-ES" dirty="0" err="1"/>
              <a:t>Analysis</a:t>
            </a:r>
            <a:endParaRPr lang="es-ES" dirty="0"/>
          </a:p>
          <a:p>
            <a:pPr algn="ctr"/>
            <a:r>
              <a:rPr lang="es-ES" dirty="0"/>
              <a:t>(Python)</a:t>
            </a:r>
            <a:endParaRPr lang="es-CO" dirty="0"/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82FC1230-BD38-4E2F-975A-6D3A4710A77B}"/>
              </a:ext>
            </a:extLst>
          </p:cNvPr>
          <p:cNvCxnSpPr/>
          <p:nvPr/>
        </p:nvCxnSpPr>
        <p:spPr>
          <a:xfrm>
            <a:off x="10099520" y="2975604"/>
            <a:ext cx="0" cy="552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n 27">
            <a:extLst>
              <a:ext uri="{FF2B5EF4-FFF2-40B4-BE49-F238E27FC236}">
                <a16:creationId xmlns:a16="http://schemas.microsoft.com/office/drawing/2014/main" id="{AA192CFB-3172-4BB3-AEBE-F876117EEE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9620" y="4206001"/>
            <a:ext cx="3181939" cy="191819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DA238E15-707F-4446-82B2-859105E5C1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004" y="3238323"/>
            <a:ext cx="1384281" cy="99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681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92385-C457-EFBA-252F-A86355543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71B0C3E-5B17-4EEF-A190-0B527EC07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274" y="1460590"/>
            <a:ext cx="6408619" cy="482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F32E96B-54CA-A73A-D97A-7300B677C28E}"/>
              </a:ext>
            </a:extLst>
          </p:cNvPr>
          <p:cNvSpPr txBox="1"/>
          <p:nvPr/>
        </p:nvSpPr>
        <p:spPr>
          <a:xfrm>
            <a:off x="3534693" y="229594"/>
            <a:ext cx="4472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Temperature offset study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54B91B4-2AC8-F2A9-CFF1-E835151E93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20" name="Marcador de fecha 19">
            <a:extLst>
              <a:ext uri="{FF2B5EF4-FFF2-40B4-BE49-F238E27FC236}">
                <a16:creationId xmlns:a16="http://schemas.microsoft.com/office/drawing/2014/main" id="{BA5E515C-E3CE-463C-9268-42237FA18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525C-CD99-7249-A805-6CE05558948E}" type="datetime1">
              <a:rPr lang="es-CO" smtClean="0"/>
              <a:t>29/04/2025</a:t>
            </a:fld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9D6F965-F5D4-F983-3F93-2DB22E31C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6</a:t>
            </a:fld>
            <a:endParaRPr lang="en-U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6E495E0-F916-863C-1D76-CBAB677DE51B}"/>
              </a:ext>
            </a:extLst>
          </p:cNvPr>
          <p:cNvSpPr txBox="1"/>
          <p:nvPr/>
        </p:nvSpPr>
        <p:spPr>
          <a:xfrm>
            <a:off x="3534693" y="5364225"/>
            <a:ext cx="1075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T</a:t>
            </a:r>
            <a:r>
              <a:rPr lang="en-GB" baseline="-25000" dirty="0" err="1"/>
              <a:t>atm</a:t>
            </a:r>
            <a:r>
              <a:rPr lang="en-GB" dirty="0"/>
              <a:t>=~7°C</a:t>
            </a:r>
            <a:endParaRPr lang="en-GB" baseline="-25000" dirty="0"/>
          </a:p>
        </p:txBody>
      </p:sp>
      <p:sp>
        <p:nvSpPr>
          <p:cNvPr id="4" name="Nube 3">
            <a:extLst>
              <a:ext uri="{FF2B5EF4-FFF2-40B4-BE49-F238E27FC236}">
                <a16:creationId xmlns:a16="http://schemas.microsoft.com/office/drawing/2014/main" id="{5748CCA5-687B-4C7D-91D4-CC5F786BA6E3}"/>
              </a:ext>
            </a:extLst>
          </p:cNvPr>
          <p:cNvSpPr/>
          <p:nvPr/>
        </p:nvSpPr>
        <p:spPr>
          <a:xfrm>
            <a:off x="325110" y="1582895"/>
            <a:ext cx="4834551" cy="4001632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E5933DD-ED61-48D5-AC63-51DA1650C5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899" y="2653006"/>
            <a:ext cx="3038971" cy="1709421"/>
          </a:xfrm>
          <a:prstGeom prst="rect">
            <a:avLst/>
          </a:prstGeom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E131B96-BB33-4F51-87BA-E76B68936D7F}"/>
              </a:ext>
            </a:extLst>
          </p:cNvPr>
          <p:cNvCxnSpPr/>
          <p:nvPr/>
        </p:nvCxnSpPr>
        <p:spPr>
          <a:xfrm flipH="1">
            <a:off x="3484771" y="1811880"/>
            <a:ext cx="1122629" cy="898095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A4A7597-480B-4677-B765-0E1E17B77EAD}"/>
              </a:ext>
            </a:extLst>
          </p:cNvPr>
          <p:cNvSpPr txBox="1"/>
          <p:nvPr/>
        </p:nvSpPr>
        <p:spPr>
          <a:xfrm>
            <a:off x="4504660" y="1564927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chemeClr val="accent5"/>
                </a:solidFill>
              </a:rPr>
              <a:t>T</a:t>
            </a:r>
            <a:r>
              <a:rPr lang="en-GB" sz="2400" baseline="-25000" dirty="0" err="1">
                <a:solidFill>
                  <a:schemeClr val="accent5"/>
                </a:solidFill>
              </a:rPr>
              <a:t>flow</a:t>
            </a:r>
            <a:r>
              <a:rPr lang="en-GB" sz="2400" baseline="-25000" dirty="0">
                <a:solidFill>
                  <a:schemeClr val="accent5"/>
                </a:solidFill>
              </a:rPr>
              <a:t> input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D0D2F708-C6DB-F897-5D61-86BA477C149D}"/>
              </a:ext>
            </a:extLst>
          </p:cNvPr>
          <p:cNvCxnSpPr>
            <a:cxnSpLocks/>
          </p:cNvCxnSpPr>
          <p:nvPr/>
        </p:nvCxnSpPr>
        <p:spPr>
          <a:xfrm>
            <a:off x="2642268" y="5432538"/>
            <a:ext cx="939133" cy="952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2C061B7-6EE8-402F-948F-6BB7BAF621EB}"/>
              </a:ext>
            </a:extLst>
          </p:cNvPr>
          <p:cNvSpPr/>
          <p:nvPr/>
        </p:nvSpPr>
        <p:spPr>
          <a:xfrm>
            <a:off x="1482375" y="2935055"/>
            <a:ext cx="733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T</a:t>
            </a:r>
            <a:r>
              <a:rPr lang="en-GB" baseline="-25000" dirty="0" err="1"/>
              <a:t>surface</a:t>
            </a:r>
            <a:endParaRPr lang="es-CO" dirty="0"/>
          </a:p>
        </p:txBody>
      </p:sp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949D0B4B-8F9A-4952-91D2-6CD61C973F10}"/>
              </a:ext>
            </a:extLst>
          </p:cNvPr>
          <p:cNvSpPr/>
          <p:nvPr/>
        </p:nvSpPr>
        <p:spPr>
          <a:xfrm>
            <a:off x="1728399" y="3284947"/>
            <a:ext cx="841972" cy="153909"/>
          </a:xfrm>
          <a:custGeom>
            <a:avLst/>
            <a:gdLst>
              <a:gd name="connsiteX0" fmla="*/ 0 w 841972"/>
              <a:gd name="connsiteY0" fmla="*/ 0 h 153909"/>
              <a:gd name="connsiteX1" fmla="*/ 488887 w 841972"/>
              <a:gd name="connsiteY1" fmla="*/ 36214 h 153909"/>
              <a:gd name="connsiteX2" fmla="*/ 181069 w 841972"/>
              <a:gd name="connsiteY2" fmla="*/ 108641 h 153909"/>
              <a:gd name="connsiteX3" fmla="*/ 841972 w 841972"/>
              <a:gd name="connsiteY3" fmla="*/ 153909 h 153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1972" h="153909">
                <a:moveTo>
                  <a:pt x="0" y="0"/>
                </a:moveTo>
                <a:cubicBezTo>
                  <a:pt x="229354" y="9053"/>
                  <a:pt x="458709" y="18107"/>
                  <a:pt x="488887" y="36214"/>
                </a:cubicBezTo>
                <a:cubicBezTo>
                  <a:pt x="519065" y="54321"/>
                  <a:pt x="122222" y="89025"/>
                  <a:pt x="181069" y="108641"/>
                </a:cubicBezTo>
                <a:cubicBezTo>
                  <a:pt x="239916" y="128257"/>
                  <a:pt x="540944" y="141083"/>
                  <a:pt x="841972" y="153909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8626C13-ACED-439D-A957-0487C21C619E}"/>
              </a:ext>
            </a:extLst>
          </p:cNvPr>
          <p:cNvSpPr txBox="1"/>
          <p:nvPr/>
        </p:nvSpPr>
        <p:spPr>
          <a:xfrm>
            <a:off x="6869272" y="2340643"/>
            <a:ext cx="1400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2"/>
                </a:solidFill>
              </a:rPr>
              <a:t>Tflow</a:t>
            </a:r>
            <a:r>
              <a:rPr lang="es-ES" dirty="0">
                <a:solidFill>
                  <a:schemeClr val="accent2"/>
                </a:solidFill>
              </a:rPr>
              <a:t> output</a:t>
            </a:r>
            <a:endParaRPr lang="es-CO" dirty="0">
              <a:solidFill>
                <a:schemeClr val="accent2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5D03F1A-1B05-4B7A-B473-5BB04DB3525A}"/>
              </a:ext>
            </a:extLst>
          </p:cNvPr>
          <p:cNvSpPr txBox="1"/>
          <p:nvPr/>
        </p:nvSpPr>
        <p:spPr>
          <a:xfrm>
            <a:off x="6883417" y="3085537"/>
            <a:ext cx="1254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5"/>
                </a:solidFill>
              </a:rPr>
              <a:t>Tflow</a:t>
            </a:r>
            <a:r>
              <a:rPr lang="es-ES" dirty="0">
                <a:solidFill>
                  <a:schemeClr val="accent5"/>
                </a:solidFill>
              </a:rPr>
              <a:t> input</a:t>
            </a:r>
            <a:endParaRPr lang="es-CO" dirty="0">
              <a:solidFill>
                <a:schemeClr val="accent5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62E2DE6-1557-40E4-8B2D-434C152BF81F}"/>
              </a:ext>
            </a:extLst>
          </p:cNvPr>
          <p:cNvSpPr txBox="1"/>
          <p:nvPr/>
        </p:nvSpPr>
        <p:spPr>
          <a:xfrm>
            <a:off x="6752561" y="4310200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00B050"/>
                </a:solidFill>
              </a:rPr>
              <a:t>Out</a:t>
            </a:r>
            <a:r>
              <a:rPr lang="es-ES" dirty="0">
                <a:solidFill>
                  <a:srgbClr val="00B050"/>
                </a:solidFill>
              </a:rPr>
              <a:t>-In</a:t>
            </a:r>
            <a:endParaRPr lang="es-CO" dirty="0">
              <a:solidFill>
                <a:srgbClr val="00B050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F1D6B78-730C-4FB8-B9FF-C0E6E4F85AB2}"/>
              </a:ext>
            </a:extLst>
          </p:cNvPr>
          <p:cNvSpPr txBox="1"/>
          <p:nvPr/>
        </p:nvSpPr>
        <p:spPr>
          <a:xfrm>
            <a:off x="841219" y="931988"/>
            <a:ext cx="10225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/>
              <a:t>Preliminary result with CO2 + Methanol recirculation (from data presented Jan. 2025)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491BD04-BDAC-4BE1-B1F9-089C841BDC1D}"/>
              </a:ext>
            </a:extLst>
          </p:cNvPr>
          <p:cNvSpPr txBox="1"/>
          <p:nvPr/>
        </p:nvSpPr>
        <p:spPr>
          <a:xfrm>
            <a:off x="7145457" y="1262751"/>
            <a:ext cx="365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/>
              <a:t>Pipe Input-Output </a:t>
            </a:r>
            <a:r>
              <a:rPr lang="es-ES" b="1" i="1" dirty="0" err="1"/>
              <a:t>flow</a:t>
            </a:r>
            <a:r>
              <a:rPr lang="es-ES" b="1" i="1" dirty="0"/>
              <a:t> </a:t>
            </a:r>
            <a:r>
              <a:rPr lang="es-ES" b="1" i="1" dirty="0" err="1"/>
              <a:t>temperature</a:t>
            </a:r>
            <a:endParaRPr lang="es-CO" b="1" i="1" dirty="0"/>
          </a:p>
        </p:txBody>
      </p:sp>
    </p:spTree>
    <p:extLst>
      <p:ext uri="{BB962C8B-B14F-4D97-AF65-F5344CB8AC3E}">
        <p14:creationId xmlns:p14="http://schemas.microsoft.com/office/powerpoint/2010/main" val="1834421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FE27009-374C-479F-B6D7-364DEB82C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640D-AD81-D946-BF10-F9F7BEE66248}" type="datetime1">
              <a:rPr lang="es-CO" smtClean="0"/>
              <a:t>29/04/2025</a:t>
            </a:fld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7033EDD-DFD4-4232-938C-3F963B329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7</a:t>
            </a:fld>
            <a:endParaRPr lang="en-US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3BDE5BB9-E444-4F87-B1EE-0371CE7BE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192" y="1640077"/>
            <a:ext cx="4873385" cy="336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A4A5E1B-405C-4531-A399-D02B6B922386}"/>
              </a:ext>
            </a:extLst>
          </p:cNvPr>
          <p:cNvSpPr txBox="1"/>
          <p:nvPr/>
        </p:nvSpPr>
        <p:spPr>
          <a:xfrm>
            <a:off x="1016255" y="4914847"/>
            <a:ext cx="47082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small</a:t>
            </a:r>
            <a:r>
              <a:rPr lang="es-ES" dirty="0"/>
              <a:t> sensor </a:t>
            </a:r>
            <a:r>
              <a:rPr lang="es-ES" dirty="0" err="1"/>
              <a:t>clamp</a:t>
            </a:r>
            <a:r>
              <a:rPr lang="es-ES" dirty="0"/>
              <a:t>, 0.5°C offset </a:t>
            </a:r>
            <a:r>
              <a:rPr lang="es-ES" dirty="0" err="1"/>
              <a:t>goal</a:t>
            </a:r>
            <a:r>
              <a:rPr lang="es-ES" dirty="0"/>
              <a:t> </a:t>
            </a:r>
            <a:r>
              <a:rPr lang="es-ES" dirty="0" err="1"/>
              <a:t>was</a:t>
            </a:r>
            <a:r>
              <a:rPr lang="es-ES" dirty="0"/>
              <a:t> </a:t>
            </a:r>
            <a:r>
              <a:rPr lang="es-ES" dirty="0" err="1"/>
              <a:t>evidenced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dT</a:t>
            </a:r>
            <a:r>
              <a:rPr lang="es-ES" dirty="0"/>
              <a:t> &lt; 12.5°C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Expectation</a:t>
            </a:r>
            <a:r>
              <a:rPr lang="es-ES" dirty="0"/>
              <a:t>: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better</a:t>
            </a:r>
            <a:r>
              <a:rPr lang="es-ES" dirty="0"/>
              <a:t> </a:t>
            </a:r>
            <a:r>
              <a:rPr lang="es-ES" dirty="0" err="1"/>
              <a:t>insulation</a:t>
            </a:r>
            <a:r>
              <a:rPr lang="es-ES" dirty="0"/>
              <a:t>, 0.5°C offset </a:t>
            </a:r>
            <a:r>
              <a:rPr lang="es-ES" dirty="0" err="1"/>
              <a:t>goal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dT</a:t>
            </a:r>
            <a:r>
              <a:rPr lang="es-ES" dirty="0"/>
              <a:t> &lt; 20°C</a:t>
            </a: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1DB683E-C726-49DF-AB14-9654BCE2B2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4" t="20160" r="34619" b="33763"/>
          <a:stretch/>
        </p:blipFill>
        <p:spPr>
          <a:xfrm>
            <a:off x="7027523" y="5188851"/>
            <a:ext cx="1218901" cy="946825"/>
          </a:xfrm>
          <a:prstGeom prst="rect">
            <a:avLst/>
          </a:prstGeom>
        </p:spPr>
      </p:pic>
      <p:pic>
        <p:nvPicPr>
          <p:cNvPr id="9" name="Picture 1" descr="image015">
            <a:extLst>
              <a:ext uri="{FF2B5EF4-FFF2-40B4-BE49-F238E27FC236}">
                <a16:creationId xmlns:a16="http://schemas.microsoft.com/office/drawing/2014/main" id="{11A08A08-5940-4BDC-B742-8916C3B80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2673" y="4928254"/>
            <a:ext cx="1793859" cy="126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1D17F760-78D1-46B0-938C-C146E401C746}"/>
              </a:ext>
            </a:extLst>
          </p:cNvPr>
          <p:cNvSpPr/>
          <p:nvPr/>
        </p:nvSpPr>
        <p:spPr>
          <a:xfrm>
            <a:off x="6691713" y="1646335"/>
            <a:ext cx="1791831" cy="2924372"/>
          </a:xfrm>
          <a:prstGeom prst="rect">
            <a:avLst/>
          </a:prstGeom>
          <a:solidFill>
            <a:srgbClr val="FFF2CC">
              <a:alpha val="27843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82E2C170-755C-4177-B28C-7ABF294ECFA8}"/>
              </a:ext>
            </a:extLst>
          </p:cNvPr>
          <p:cNvSpPr/>
          <p:nvPr/>
        </p:nvSpPr>
        <p:spPr>
          <a:xfrm>
            <a:off x="8410929" y="5256536"/>
            <a:ext cx="887239" cy="5703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F77B694-2ED5-49CE-A6A3-003DCB03634A}"/>
              </a:ext>
            </a:extLst>
          </p:cNvPr>
          <p:cNvSpPr txBox="1"/>
          <p:nvPr/>
        </p:nvSpPr>
        <p:spPr>
          <a:xfrm>
            <a:off x="8916161" y="6031500"/>
            <a:ext cx="2886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i="1" dirty="0" err="1"/>
              <a:t>Samples</a:t>
            </a:r>
            <a:r>
              <a:rPr lang="es-ES" sz="1200" i="1" dirty="0"/>
              <a:t> </a:t>
            </a:r>
            <a:r>
              <a:rPr lang="es-ES" sz="1200" i="1" dirty="0" err="1"/>
              <a:t>sent</a:t>
            </a:r>
            <a:r>
              <a:rPr lang="es-ES" sz="1200" i="1" dirty="0"/>
              <a:t> </a:t>
            </a:r>
            <a:r>
              <a:rPr lang="es-ES" sz="1200" i="1" dirty="0" err="1"/>
              <a:t>by</a:t>
            </a:r>
            <a:r>
              <a:rPr lang="es-ES" sz="1200" i="1" dirty="0"/>
              <a:t> Dominic Howgill </a:t>
            </a:r>
            <a:r>
              <a:rPr lang="es-ES" sz="1200" i="1" dirty="0" err="1"/>
              <a:t>to</a:t>
            </a:r>
            <a:r>
              <a:rPr lang="es-ES" sz="1200" i="1" dirty="0"/>
              <a:t> </a:t>
            </a:r>
            <a:r>
              <a:rPr lang="es-ES" sz="1200" i="1" dirty="0" err="1"/>
              <a:t>Bogota</a:t>
            </a:r>
            <a:endParaRPr lang="en-GB" sz="1200" i="1" dirty="0"/>
          </a:p>
          <a:p>
            <a:endParaRPr lang="es-CO" sz="1200" i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33F6FB5-429A-46E1-901B-61F5578D5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813" y="1554284"/>
            <a:ext cx="4529224" cy="344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CC0FCF6-FF05-4F75-A8F3-D2D233DA42A4}"/>
              </a:ext>
            </a:extLst>
          </p:cNvPr>
          <p:cNvSpPr txBox="1"/>
          <p:nvPr/>
        </p:nvSpPr>
        <p:spPr>
          <a:xfrm>
            <a:off x="2242775" y="1876547"/>
            <a:ext cx="525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00B050"/>
                </a:solidFill>
              </a:rPr>
              <a:t>T</a:t>
            </a:r>
            <a:r>
              <a:rPr lang="es-ES" baseline="-25000" dirty="0" err="1">
                <a:solidFill>
                  <a:srgbClr val="00B050"/>
                </a:solidFill>
              </a:rPr>
              <a:t>atm</a:t>
            </a:r>
            <a:endParaRPr lang="es-CO" baseline="-25000" dirty="0">
              <a:solidFill>
                <a:srgbClr val="00B050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A2DA118-304C-4DD8-9970-C265C6067B33}"/>
              </a:ext>
            </a:extLst>
          </p:cNvPr>
          <p:cNvSpPr txBox="1"/>
          <p:nvPr/>
        </p:nvSpPr>
        <p:spPr>
          <a:xfrm>
            <a:off x="2138995" y="3266281"/>
            <a:ext cx="733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2"/>
                </a:solidFill>
              </a:rPr>
              <a:t>T</a:t>
            </a:r>
            <a:r>
              <a:rPr lang="es-ES" baseline="-25000" dirty="0" err="1">
                <a:solidFill>
                  <a:schemeClr val="accent2"/>
                </a:solidFill>
              </a:rPr>
              <a:t>surface</a:t>
            </a:r>
            <a:endParaRPr lang="es-CO" baseline="-25000" dirty="0">
              <a:solidFill>
                <a:schemeClr val="accent2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6E97D67-D0AB-45CB-B57D-8F8B6B7B7092}"/>
              </a:ext>
            </a:extLst>
          </p:cNvPr>
          <p:cNvSpPr txBox="1"/>
          <p:nvPr/>
        </p:nvSpPr>
        <p:spPr>
          <a:xfrm>
            <a:off x="2572583" y="3705744"/>
            <a:ext cx="57041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accent5"/>
                </a:solidFill>
              </a:rPr>
              <a:t>T</a:t>
            </a:r>
            <a:r>
              <a:rPr lang="es-ES" baseline="-25000" dirty="0" err="1">
                <a:solidFill>
                  <a:schemeClr val="accent5"/>
                </a:solidFill>
              </a:rPr>
              <a:t>flow</a:t>
            </a:r>
            <a:endParaRPr lang="es-CO" baseline="-25000" dirty="0">
              <a:solidFill>
                <a:schemeClr val="accent5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769DE64-22C7-40BD-A6F1-61FEDF23E9C9}"/>
              </a:ext>
            </a:extLst>
          </p:cNvPr>
          <p:cNvSpPr txBox="1"/>
          <p:nvPr/>
        </p:nvSpPr>
        <p:spPr>
          <a:xfrm>
            <a:off x="3534693" y="229594"/>
            <a:ext cx="4472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Temperature offset study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8CF4068-B478-42B7-93D9-4FAE664C9229}"/>
              </a:ext>
            </a:extLst>
          </p:cNvPr>
          <p:cNvSpPr txBox="1"/>
          <p:nvPr/>
        </p:nvSpPr>
        <p:spPr>
          <a:xfrm>
            <a:off x="841219" y="931988"/>
            <a:ext cx="10225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/>
              <a:t>Preliminary result with CO2 + Methanol recirculation (from data presented Jan. 2025)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28726606-C6AB-4ED0-B60E-092A4EF34D02}"/>
              </a:ext>
            </a:extLst>
          </p:cNvPr>
          <p:cNvCxnSpPr/>
          <p:nvPr/>
        </p:nvCxnSpPr>
        <p:spPr>
          <a:xfrm flipV="1">
            <a:off x="810198" y="4946923"/>
            <a:ext cx="11381802" cy="7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833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11C548-4B60-DDBC-168F-34D2E3DC5A62}"/>
              </a:ext>
            </a:extLst>
          </p:cNvPr>
          <p:cNvSpPr/>
          <p:nvPr/>
        </p:nvSpPr>
        <p:spPr>
          <a:xfrm>
            <a:off x="0" y="0"/>
            <a:ext cx="12192000" cy="635635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Thanks for your attention.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13A9296-2EAA-43E2-BB19-EF46A8CCD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98CE0-632C-7B4B-92AF-E70DE8FAC61D}" type="datetime1">
              <a:rPr lang="es-CO" smtClean="0"/>
              <a:t>29/04/2025</a:t>
            </a:fld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84699DA-66CD-1D78-2ECB-A1DE5B084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74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422F86F5-56D8-4F40-FFD8-BB44D3B527FE}"/>
              </a:ext>
            </a:extLst>
          </p:cNvPr>
          <p:cNvSpPr txBox="1"/>
          <p:nvPr/>
        </p:nvSpPr>
        <p:spPr>
          <a:xfrm>
            <a:off x="3319388" y="250944"/>
            <a:ext cx="553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3. Sensors production: progress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E70156F-D27D-4763-8DAF-5640B0A91B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7" y="1526101"/>
            <a:ext cx="5457463" cy="430319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F5E00AB-C5CA-407F-B849-1AAD467D0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1124" y="1520606"/>
            <a:ext cx="5395162" cy="430319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89945CE-CE11-4C67-B5EE-872333F153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8999" y="2231212"/>
            <a:ext cx="1941201" cy="65068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3D0735-F924-4B1B-80E7-BDC8708EDEE7}"/>
              </a:ext>
            </a:extLst>
          </p:cNvPr>
          <p:cNvSpPr txBox="1"/>
          <p:nvPr/>
        </p:nvSpPr>
        <p:spPr>
          <a:xfrm>
            <a:off x="3215254" y="5823805"/>
            <a:ext cx="6410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rgbClr val="FF0000"/>
                </a:solidFill>
              </a:rPr>
              <a:t>Flow </a:t>
            </a:r>
            <a:r>
              <a:rPr lang="es-ES" sz="2000" dirty="0" err="1">
                <a:solidFill>
                  <a:srgbClr val="FF0000"/>
                </a:solidFill>
              </a:rPr>
              <a:t>temperature</a:t>
            </a:r>
            <a:r>
              <a:rPr lang="es-ES" sz="2000" dirty="0">
                <a:solidFill>
                  <a:srgbClr val="FF0000"/>
                </a:solidFill>
              </a:rPr>
              <a:t> = (</a:t>
            </a:r>
            <a:r>
              <a:rPr lang="es-ES" sz="2000" dirty="0" err="1">
                <a:solidFill>
                  <a:srgbClr val="FF0000"/>
                </a:solidFill>
              </a:rPr>
              <a:t>point</a:t>
            </a:r>
            <a:r>
              <a:rPr lang="es-ES" sz="2000" dirty="0">
                <a:solidFill>
                  <a:srgbClr val="FF0000"/>
                </a:solidFill>
              </a:rPr>
              <a:t> </a:t>
            </a:r>
            <a:r>
              <a:rPr lang="es-ES" sz="2000" dirty="0" err="1">
                <a:solidFill>
                  <a:srgbClr val="FF0000"/>
                </a:solidFill>
              </a:rPr>
              <a:t>of</a:t>
            </a:r>
            <a:r>
              <a:rPr lang="es-ES" sz="2000" dirty="0">
                <a:solidFill>
                  <a:srgbClr val="FF0000"/>
                </a:solidFill>
              </a:rPr>
              <a:t> </a:t>
            </a:r>
            <a:r>
              <a:rPr lang="es-ES" sz="2000" dirty="0" err="1">
                <a:solidFill>
                  <a:srgbClr val="FF0000"/>
                </a:solidFill>
              </a:rPr>
              <a:t>contact</a:t>
            </a:r>
            <a:r>
              <a:rPr lang="es-ES" sz="2000" dirty="0">
                <a:solidFill>
                  <a:srgbClr val="FF0000"/>
                </a:solidFill>
              </a:rPr>
              <a:t> </a:t>
            </a:r>
            <a:r>
              <a:rPr lang="es-ES" sz="2000" dirty="0" err="1">
                <a:solidFill>
                  <a:srgbClr val="FF0000"/>
                </a:solidFill>
              </a:rPr>
              <a:t>temperature</a:t>
            </a:r>
            <a:r>
              <a:rPr lang="es-ES" sz="2000" dirty="0">
                <a:solidFill>
                  <a:srgbClr val="FF0000"/>
                </a:solidFill>
              </a:rPr>
              <a:t>) – 0,78°C</a:t>
            </a:r>
            <a:endParaRPr lang="es-CO" sz="2000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E42AA15-0AA2-425B-949E-6D6AF5098ED5}"/>
              </a:ext>
            </a:extLst>
          </p:cNvPr>
          <p:cNvSpPr txBox="1"/>
          <p:nvPr/>
        </p:nvSpPr>
        <p:spPr>
          <a:xfrm>
            <a:off x="7716953" y="2897283"/>
            <a:ext cx="1065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Atm.: 5°C</a:t>
            </a:r>
            <a:endParaRPr lang="es-CO" dirty="0"/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03C22712-7E98-402D-94BA-379F4265D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99F1-F2F2-2C46-990F-2F859ECB14E6}" type="datetime1">
              <a:rPr lang="es-CO" smtClean="0"/>
              <a:t>29/04/2025</a:t>
            </a:fld>
            <a:endParaRPr lang="en-U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E224E48D-AC21-432F-B6F4-4926CD1AC1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0965" y="6162298"/>
            <a:ext cx="2349500" cy="711200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2466B96-2464-A4CD-6570-A47A78E29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5636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135b4ce-4406-4451-80d5-1233abe5483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398523130B134990A665C6C197FE6E" ma:contentTypeVersion="18" ma:contentTypeDescription="Create a new document." ma:contentTypeScope="" ma:versionID="6594bb2c1a464f543f31a71c1f2d5ae1">
  <xsd:schema xmlns:xsd="http://www.w3.org/2001/XMLSchema" xmlns:xs="http://www.w3.org/2001/XMLSchema" xmlns:p="http://schemas.microsoft.com/office/2006/metadata/properties" xmlns:ns3="2135b4ce-4406-4451-80d5-1233abe54838" xmlns:ns4="c5cf2711-1ae7-4e3a-987b-352034b686f2" targetNamespace="http://schemas.microsoft.com/office/2006/metadata/properties" ma:root="true" ma:fieldsID="ab38cea5b90fed9432278ebe5b93922a" ns3:_="" ns4:_="">
    <xsd:import namespace="2135b4ce-4406-4451-80d5-1233abe54838"/>
    <xsd:import namespace="c5cf2711-1ae7-4e3a-987b-352034b686f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OCR" minOccurs="0"/>
                <xsd:element ref="ns3:MediaServiceLocation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35b4ce-4406-4451-80d5-1233abe548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cf2711-1ae7-4e3a-987b-352034b686f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50825E-F85B-46B6-88CF-B3D264C4654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2DDD82-4D5C-4FDC-A4D5-61B0B7E3BBCF}">
  <ds:schemaRefs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c5cf2711-1ae7-4e3a-987b-352034b686f2"/>
    <ds:schemaRef ds:uri="2135b4ce-4406-4451-80d5-1233abe54838"/>
  </ds:schemaRefs>
</ds:datastoreItem>
</file>

<file path=customXml/itemProps3.xml><?xml version="1.0" encoding="utf-8"?>
<ds:datastoreItem xmlns:ds="http://schemas.openxmlformats.org/officeDocument/2006/customXml" ds:itemID="{11600270-C3D1-4157-8DE8-6ACC2EBFFF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35b4ce-4406-4451-80d5-1233abe54838"/>
    <ds:schemaRef ds:uri="c5cf2711-1ae7-4e3a-987b-352034b686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12036</TotalTime>
  <Words>1083</Words>
  <Application>Microsoft Office PowerPoint</Application>
  <PresentationFormat>Panorámica</PresentationFormat>
  <Paragraphs>152</Paragraphs>
  <Slides>14</Slides>
  <Notes>8</Notes>
  <HiddenSlides>3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1_Office Theme</vt:lpstr>
      <vt:lpstr>Temperature monitoring update 30/04/2025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https://www.qima.com/aql-acceptable-quality-limit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MAGIN FLOREZ</dc:creator>
  <cp:lastModifiedBy>David Magin Florez Rubio</cp:lastModifiedBy>
  <cp:revision>296</cp:revision>
  <cp:lastPrinted>2023-11-14T06:08:23Z</cp:lastPrinted>
  <dcterms:created xsi:type="dcterms:W3CDTF">2020-04-01T00:14:12Z</dcterms:created>
  <dcterms:modified xsi:type="dcterms:W3CDTF">2025-04-30T05:54:27Z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0x0101005F398523130B134990A665C6C197FE6E</vt:lpwstr>
  </property>
</Properties>
</file>