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5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6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28"/>
  </p:notesMasterIdLst>
  <p:sldIdLst>
    <p:sldId id="282" r:id="rId2"/>
    <p:sldId id="283" r:id="rId3"/>
    <p:sldId id="286" r:id="rId4"/>
    <p:sldId id="307" r:id="rId5"/>
    <p:sldId id="288" r:id="rId6"/>
    <p:sldId id="289" r:id="rId7"/>
    <p:sldId id="290" r:id="rId8"/>
    <p:sldId id="296" r:id="rId9"/>
    <p:sldId id="291" r:id="rId10"/>
    <p:sldId id="294" r:id="rId11"/>
    <p:sldId id="295" r:id="rId12"/>
    <p:sldId id="297" r:id="rId13"/>
    <p:sldId id="299" r:id="rId14"/>
    <p:sldId id="300" r:id="rId15"/>
    <p:sldId id="304" r:id="rId16"/>
    <p:sldId id="303" r:id="rId17"/>
    <p:sldId id="305" r:id="rId18"/>
    <p:sldId id="306" r:id="rId19"/>
    <p:sldId id="302" r:id="rId20"/>
    <p:sldId id="301" r:id="rId21"/>
    <p:sldId id="311" r:id="rId22"/>
    <p:sldId id="308" r:id="rId23"/>
    <p:sldId id="309" r:id="rId24"/>
    <p:sldId id="310" r:id="rId25"/>
    <p:sldId id="312" r:id="rId26"/>
    <p:sldId id="285" r:id="rId27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11"/>
    <p:restoredTop sz="94719"/>
  </p:normalViewPr>
  <p:slideViewPr>
    <p:cSldViewPr snapToGrid="0">
      <p:cViewPr>
        <p:scale>
          <a:sx n="109" d="100"/>
          <a:sy n="109" d="100"/>
        </p:scale>
        <p:origin x="528" y="1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8937DE-128A-B94D-AB8D-EFB723B5AE02}" type="datetimeFigureOut">
              <a:rPr lang="en-FR" smtClean="0"/>
              <a:t>07/05/2025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B2B0C6-75E7-8548-B841-92D8C2DC27F5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294851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0EB326-87CF-3A4B-A9DB-99C34EC4BC73}" type="slidenum">
              <a:rPr lang="fr-FR" smtClean="0"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35405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CC7D4D-1E45-A309-74DD-7336C6663D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CF5AEB-F909-1DE5-05B0-8653439C4F4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872BADF-259E-0FE5-EC3F-78E8BCB855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769AC1-0F85-F64B-B8C3-CD846AB19A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366511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024D53-2330-A8F1-9807-C4097DADC5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A60CBAB-140D-075D-F183-AF17CAD4E13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0B42CDA-ED9D-62DE-0A6B-B14441B181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8B6EEA-86E0-E4E9-2033-958E3EF788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14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089960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552594-A2A6-5F42-2CBC-0109288CA4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14F782-1BF1-8CD9-4485-00A75CE283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DC97245-CB24-C479-0D4D-DCD5C615464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6C1F7B-ECE9-8E5B-8FA4-54374480418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15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4393547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E55DDC-EE53-14FB-04F1-7DCCA5D272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4C97CC-A4E4-E70B-4B4E-574E06A369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A71A9EB-03B3-6836-CBE0-111D141CE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ADCF88-25D8-FD00-FC89-B58F071462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991575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CAD34B-5E9D-F568-D987-A5B366DA4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0C99038-68EB-A669-5759-0C7617DB64A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2751045-7CD1-448E-E9B6-8EE1587B34E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3B5517-9024-B499-1561-2FFD06F998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54589902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3726F8-5312-59FB-9C60-E6D8FBA876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3F6D5E0-962E-D03A-54A7-0C81F2775FE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C4CDA6-78AA-8D7F-55CA-97B2C0B3D4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B4396-F0B7-D5FD-28CE-2C3B9EB044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8346885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20EB326-87CF-3A4B-A9DB-99C34EC4BC7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9508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14803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4EDE3-048C-80EA-2B97-B0337008B8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F55261A-8D38-2414-383A-AD0EA4B948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4F296CF0-332C-A8B4-76F2-FED9D24BDEA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A67F16-B238-7425-751F-66F10491887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8459838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688F38-D393-09C2-F90B-5740771FF5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3AE816-6470-173C-FC16-B78B52C0C29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7AEF27E-DC9F-60FF-6B0F-06CDFD7F1B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5D233A-36B4-5D7B-29D9-5A5D1E564EE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8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89344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641744-21D0-A934-5EE5-1515DF728A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BE4F03-A0AC-43B3-9685-5D547D66AD4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B3AD479-5B0B-711B-1EF0-D0D9BA19EF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A09BBB-6679-6448-EFE3-DF277542A9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9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396111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D134CA-5812-9C39-9A89-9C20AFDAC2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16FFC8F-2B89-1308-4953-D2E28D3DBE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FFBB0BF-90AA-8EA8-EDFD-FCFB2EFB7C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075E82-D44D-F0F3-0ACE-340F773D9B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02451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B4F8BE-E044-45AF-54B1-208527EAE3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F7ED4FB-2008-A665-BA89-D5FAA5B339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3EE372E-829E-1BC9-6433-143704420A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A6CB9CE-642C-B417-E33B-64285F603FD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523120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DD8D1E-8911-C4D9-B8E6-BDEE4D94CE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5905EAD-4FF2-2079-22E2-1819B8DD73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151EEF1-148A-BFE9-1685-3E225E1260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DD1EC0-0E2D-ED0C-E387-FABD7C9BE35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B2B0C6-75E7-8548-B841-92D8C2DC27F5}" type="slidenum">
              <a:rPr lang="en-FR" smtClean="0"/>
              <a:t>12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118738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8A679-EF94-52C2-D214-3BB4ED04573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52E898C-4972-99AC-CC75-2739BA5169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C06EA0-F176-8DEA-69CC-F4EB65CE95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393A2-F0C3-C84B-908B-5D3A8C19B93C}" type="datetime1">
              <a:rPr lang="fr-FR" smtClean="0"/>
              <a:t>07/05/2025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E3084C-9F58-4E05-4ECE-268DE9D8C2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AFF972-35E5-0F7F-5E41-EBF655A5A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78823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49BB1-0270-7969-23BB-CAF556000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3207970-C339-AE68-0022-96ABCC6AD16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8837C9-9E24-E7ED-5ABA-82AD78388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5306D-0706-7642-9C05-5A7754C8DACD}" type="datetime1">
              <a:rPr lang="fr-FR" smtClean="0"/>
              <a:t>07/05/2025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1BB023-A459-6CC2-3225-85BBAE8B9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1155B-F6DC-27D6-FBA9-CBD216C8F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9068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17A77F-07F7-C435-703C-D66A0E58E7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E65AF1-CBB8-B645-5659-859BB40AF3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765FE2-302D-DDCF-E211-0A13B8E51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0EF6A-0156-D64D-AF8E-F47F4F2737F1}" type="datetime1">
              <a:rPr lang="fr-FR" smtClean="0"/>
              <a:t>07/05/2025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194F5-30B6-61F9-7A6F-33CC0AEC36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91FF53-8DCE-7475-24DD-25AAD8D01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2247498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31B4A4-18C4-1377-C96E-4921B131F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6900A3-F743-BE85-3CC2-DB3260B8D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D6B33-3986-49E9-F15D-82D66B1F2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77A220-23A2-4348-9E3E-0137D04C01BB}" type="datetime1">
              <a:rPr lang="fr-FR" smtClean="0"/>
              <a:t>07/05/2025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7CCE10-6A10-4D7F-6A82-F0C78237E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47F75-F025-2897-D28A-7FD30D4C5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48997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0CF3D-EB59-19A9-5766-88C2E3F35E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3E1447-BE8D-5422-9B48-26DE9F97D2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669EB0-D5DC-A310-A775-CEE256982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8BF76-7B9D-9D40-B0FE-793D27E08FAB}" type="datetime1">
              <a:rPr lang="fr-FR" smtClean="0"/>
              <a:t>07/05/2025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575755-0F4A-A6AF-BC05-376F8B7DB5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772965-A62C-9679-DB50-31C0AECBE2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609035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A39CBC-9E63-0A77-1D17-5CD86EEC7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E4032-F32D-F0E1-5078-5D511D5F3E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E53D58-FE1E-FE6A-FB8B-2EAC8C896B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D94366-F65E-BAF5-089A-60DBB1481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CCFC2-694D-284B-B918-37D0B595E474}" type="datetime1">
              <a:rPr lang="fr-FR" smtClean="0"/>
              <a:t>07/05/2025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E0910F-C48D-7182-E584-D45921D4D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BBB48D-F6CA-9866-178F-9943A8B81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922490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ABDC3E-496A-82EA-4FE6-FE878D4AA3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158EAA-54CD-87E0-F80A-C8B229FDD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BB4604-7356-75E7-152C-94F3988FB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F92880-79B1-FD63-FD20-BA94CE71A8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36B843-B3F7-67B9-2CE0-BC04C1E724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EB05749-E852-1653-E829-8E4181622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A7E068-CB8B-EB45-9DB7-ACF3F5538A92}" type="datetime1">
              <a:rPr lang="fr-FR" smtClean="0"/>
              <a:t>07/05/2025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990772-0DE4-E89D-CF6F-206C0BA656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A53E738-DCC0-4B13-A834-DCC6DECC7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603604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B747DD-FAF1-4908-D4EA-4591A78CBA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FAC96C2-91AC-F9FB-6D9D-AF1F431D9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211DA-EA14-4D46-B8B0-1A356847C442}" type="datetime1">
              <a:rPr lang="fr-FR" smtClean="0"/>
              <a:t>07/05/2025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2B33B6-DC92-3BAA-061A-AF6900CA6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885A9-B19D-BBC0-D991-196BD84F2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56671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35C6E4-C915-FB84-8EC9-11D6C92CF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E22F5-7468-5E49-B7A7-1FACFF38737E}" type="datetime1">
              <a:rPr lang="fr-FR" smtClean="0"/>
              <a:t>07/05/2025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460F85C-9C08-5BB1-4DE9-598CE06E0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4D4F7E-5EB7-87E9-FF20-C886C4F18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401408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7010E-EB48-AB47-9887-901E38032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C07629-3CF8-077D-1DFC-D9115F28D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E2E7DD-3E59-3211-5BBC-2A839094B2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06EDF9-54F2-1ABC-BF50-5712CA461F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60DD74-2770-8346-A8B1-F5926494101B}" type="datetime1">
              <a:rPr lang="fr-FR" smtClean="0"/>
              <a:t>07/05/2025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260738-7848-1DFC-8E57-8EC05EE96D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8E4351-E17E-E643-6D84-ACD36B8C3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94846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434BD-CA77-7432-A76B-C10D16B466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3BFFE8-BF38-D361-8E38-ECEEB2DBF3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C96ED9-F2AC-7E56-2B1D-19623BE413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36366A5-DD64-C4FA-072D-E1C26AE97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62BA5E-9E33-ED4E-9565-A75DD7A6652A}" type="datetime1">
              <a:rPr lang="fr-FR" smtClean="0"/>
              <a:t>07/05/2025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25AD22-C8A3-22D2-2E31-4A34BDABEC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53BDD7-E794-FB9A-1991-28A3137D5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537220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84F4D25-730B-6254-D7E9-8B394FF96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3868F5-E23F-41B1-E28F-1FAE960253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656B6-528A-C6B6-B894-5D7DED891A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AC90945-93F1-1840-AB13-89464FAAA736}" type="datetime1">
              <a:rPr lang="fr-FR" smtClean="0"/>
              <a:t>07/05/2025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EE398-E24A-9F4F-2F65-CA8BF365D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99651-195D-E856-FF91-D1B15E402D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3AD4435-2ADF-3B46-9BD3-F0AAF2901817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225175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.xml"/><Relationship Id="rId7" Type="http://schemas.openxmlformats.org/officeDocument/2006/relationships/image" Target="../media/image1.jpeg"/><Relationship Id="rId12" Type="http://schemas.openxmlformats.org/officeDocument/2006/relationships/image" Target="../media/image11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3.png"/><Relationship Id="rId11" Type="http://schemas.openxmlformats.org/officeDocument/2006/relationships/image" Target="../media/image5.png"/><Relationship Id="rId5" Type="http://schemas.openxmlformats.org/officeDocument/2006/relationships/notesSlide" Target="../notesSlides/notesSlide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7.xml"/><Relationship Id="rId7" Type="http://schemas.openxmlformats.org/officeDocument/2006/relationships/image" Target="../media/image1.jpeg"/><Relationship Id="rId12" Type="http://schemas.openxmlformats.org/officeDocument/2006/relationships/image" Target="../media/image11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14.png"/><Relationship Id="rId11" Type="http://schemas.openxmlformats.org/officeDocument/2006/relationships/image" Target="../media/image5.png"/><Relationship Id="rId5" Type="http://schemas.openxmlformats.org/officeDocument/2006/relationships/notesSlide" Target="../notesSlides/notesSlide7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.png"/><Relationship Id="rId7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.png"/><Relationship Id="rId7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5.xml"/><Relationship Id="rId7" Type="http://schemas.openxmlformats.org/officeDocument/2006/relationships/image" Target="../media/image2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1.jpeg"/><Relationship Id="rId11" Type="http://schemas.openxmlformats.org/officeDocument/2006/relationships/image" Target="../media/image11.png"/><Relationship Id="rId5" Type="http://schemas.openxmlformats.org/officeDocument/2006/relationships/notesSlide" Target="../notesSlides/notesSlide3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8.xml"/><Relationship Id="rId7" Type="http://schemas.openxmlformats.org/officeDocument/2006/relationships/image" Target="../media/image2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.jpeg"/><Relationship Id="rId11" Type="http://schemas.openxmlformats.org/officeDocument/2006/relationships/image" Target="../media/image11.png"/><Relationship Id="rId5" Type="http://schemas.openxmlformats.org/officeDocument/2006/relationships/notesSlide" Target="../notesSlides/notesSlide4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2.png"/><Relationship Id="rId12" Type="http://schemas.openxmlformats.org/officeDocument/2006/relationships/image" Target="../media/image1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jpeg"/><Relationship Id="rId11" Type="http://schemas.openxmlformats.org/officeDocument/2006/relationships/image" Target="../media/image11.png"/><Relationship Id="rId5" Type="http://schemas.openxmlformats.org/officeDocument/2006/relationships/notesSlide" Target="../notesSlides/notesSlide5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4FD5E89-6A8C-46CC-2CEE-05C40C5105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480"/>
          <a:stretch/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9FAA92-F22F-760B-7A60-6B0E11C7CD4E}"/>
              </a:ext>
            </a:extLst>
          </p:cNvPr>
          <p:cNvSpPr/>
          <p:nvPr/>
        </p:nvSpPr>
        <p:spPr>
          <a:xfrm>
            <a:off x="0" y="0"/>
            <a:ext cx="10146688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0A68B66-3B5F-6CE1-3BAE-74B8E184965D}"/>
              </a:ext>
            </a:extLst>
          </p:cNvPr>
          <p:cNvSpPr txBox="1"/>
          <p:nvPr/>
        </p:nvSpPr>
        <p:spPr>
          <a:xfrm>
            <a:off x="403122" y="2190267"/>
            <a:ext cx="5966147" cy="100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</a:t>
            </a:r>
            <a:r>
              <a:rPr lang="fr-FR" sz="2000" b="1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Induced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Collective </a:t>
            </a:r>
            <a:r>
              <a:rPr lang="fr-FR" sz="2000" b="1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Instabilities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Mitigation </a:t>
            </a:r>
            <a:r>
              <a:rPr lang="fr-FR" sz="2000" b="1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Strategies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in the FCC-</a:t>
            </a:r>
            <a:r>
              <a:rPr lang="fr-FR" sz="2000" b="1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fr-FR" sz="2000" b="1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AE6B422-74BA-90A2-8AAD-CC53D29914CC}"/>
              </a:ext>
            </a:extLst>
          </p:cNvPr>
          <p:cNvSpPr txBox="1"/>
          <p:nvPr/>
        </p:nvSpPr>
        <p:spPr>
          <a:xfrm>
            <a:off x="411320" y="3305957"/>
            <a:ext cx="25766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FCC </a:t>
            </a:r>
            <a:r>
              <a:rPr lang="fr-FR" sz="1500" b="1" i="1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week</a:t>
            </a:r>
            <a:r>
              <a:rPr lang="fr-FR" sz="15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2025 – May 20</a:t>
            </a:r>
            <a:r>
              <a:rPr lang="fr-FR" sz="1500" b="1" i="1" baseline="300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E2F04B8E-8F53-0D6B-B3D3-6C6CFF56529B}"/>
              </a:ext>
            </a:extLst>
          </p:cNvPr>
          <p:cNvSpPr txBox="1"/>
          <p:nvPr/>
        </p:nvSpPr>
        <p:spPr>
          <a:xfrm>
            <a:off x="403122" y="3736844"/>
            <a:ext cx="4452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Roxana SOOS, Xavier BUFFAT, Angeles FAUS-GOLFE, FCC-</a:t>
            </a:r>
            <a:r>
              <a:rPr lang="fr-FR" sz="150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collective </a:t>
            </a:r>
            <a:r>
              <a:rPr lang="fr-FR" sz="150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effects</a:t>
            </a:r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study</a:t>
            </a:r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group</a:t>
            </a:r>
          </a:p>
        </p:txBody>
      </p:sp>
      <p:sp>
        <p:nvSpPr>
          <p:cNvPr id="3" name="Espace réservé du numéro de diapositive 18">
            <a:extLst>
              <a:ext uri="{FF2B5EF4-FFF2-40B4-BE49-F238E27FC236}">
                <a16:creationId xmlns:a16="http://schemas.microsoft.com/office/drawing/2014/main" id="{AD78E64F-EADD-7758-7C27-67FD55CA3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736" y="6568231"/>
            <a:ext cx="2743200" cy="365125"/>
          </a:xfrm>
        </p:spPr>
        <p:txBody>
          <a:bodyPr/>
          <a:lstStyle/>
          <a:p>
            <a:fld id="{39A98EFD-EAD1-354C-9663-C1EAF02EB37B}" type="slidenum">
              <a:rPr lang="fr-FR" sz="1100" smtClean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</a:t>
            </a:fld>
            <a:endParaRPr lang="fr-FR" sz="110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4" name="Image 3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9AA5531E-1975-E0B9-21D0-9027DBB70E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15" y="156278"/>
            <a:ext cx="556203" cy="556203"/>
          </a:xfrm>
          <a:prstGeom prst="rect">
            <a:avLst/>
          </a:prstGeom>
        </p:spPr>
      </p:pic>
      <p:pic>
        <p:nvPicPr>
          <p:cNvPr id="5" name="Picture 2" descr="IJCLab (@IJCLab) / X">
            <a:extLst>
              <a:ext uri="{FF2B5EF4-FFF2-40B4-BE49-F238E27FC236}">
                <a16:creationId xmlns:a16="http://schemas.microsoft.com/office/drawing/2014/main" id="{884C41D4-05AC-A66A-A1A9-5FAAF12AB0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244" y="175603"/>
            <a:ext cx="505416" cy="5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n Vues">
            <a:extLst>
              <a:ext uri="{FF2B5EF4-FFF2-40B4-BE49-F238E27FC236}">
                <a16:creationId xmlns:a16="http://schemas.microsoft.com/office/drawing/2014/main" id="{C14AF17A-AEED-DB49-E623-20CB904A1C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58" y="175603"/>
            <a:ext cx="1426805" cy="48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7E7F412C-F468-BD02-47A0-FB840FCC3A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1" y="144141"/>
            <a:ext cx="1605315" cy="5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8494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1D04A0-8045-DFD6-C80E-AF5E51083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1D4C2D9A-6BDA-CE31-2072-203EAD8284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35396" y="1749748"/>
            <a:ext cx="4214479" cy="3241907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C3B2DD78-C1AB-DDE5-DA35-CB5403D3CA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EC91901-E111-ED57-4B69-84A7E37A1133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EB3325E3-BEEF-5954-F030-6E49E401C95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37AA0F9F-B633-BB6E-81B7-568C7A75C4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3DE80F35-297D-6F00-1FAE-D0EFCEA26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BDCD6A06-B0C3-0FCD-B2BF-950CB5133A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8DAA8ACA-B7EB-0C4D-C9CD-110E258F2E6D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F968720F-28B8-4A49-D676-C338FB7A4890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C9862D7-B06A-5AE1-2F7D-2756716997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9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42CE083B-14FD-E10D-F127-EF647BE11E74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812B245C-D7A0-4C25-41E1-D54133A92E21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0D8B184A-F240-880E-BA5C-9DCE44AABB63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BE01F7B5-1907-1573-035C-4A7116F4E56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/>
          <a:srcRect r="47329" b="67951"/>
          <a:stretch/>
        </p:blipFill>
        <p:spPr>
          <a:xfrm>
            <a:off x="1255062" y="3242984"/>
            <a:ext cx="3055623" cy="656450"/>
          </a:xfrm>
          <a:prstGeom prst="rect">
            <a:avLst/>
          </a:prstGeom>
        </p:spPr>
      </p:pic>
      <p:sp>
        <p:nvSpPr>
          <p:cNvPr id="29" name="ZoneTexte 7 5">
            <a:extLst>
              <a:ext uri="{FF2B5EF4-FFF2-40B4-BE49-F238E27FC236}">
                <a16:creationId xmlns:a16="http://schemas.microsoft.com/office/drawing/2014/main" id="{62CEE455-7620-94EA-7FD5-F5687F7B6623}"/>
              </a:ext>
            </a:extLst>
          </p:cNvPr>
          <p:cNvSpPr txBox="1"/>
          <p:nvPr/>
        </p:nvSpPr>
        <p:spPr>
          <a:xfrm>
            <a:off x="67512" y="2128413"/>
            <a:ext cx="5625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main parameters involved in the instability are the 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bea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m-beam parameter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Piwinski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angle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and the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synchrotron tune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352FB203-47CF-A42E-B18B-D9BE8D98FA06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F7BD0674-FEC5-51E6-DB54-F3DE3BE42CB7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BD6A25E7-7575-6431-A664-9B231FA9F4A5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E908C1B1-93B3-7B19-0427-55B4A81FE958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B38E0B58-46FB-E421-C4AD-11AEDFDE8C63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BED5B1B2-E1AE-FA22-AC10-EFF0465FEE64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60565760-AE32-F8F7-88F0-1E21E9CAC676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917DDDA4-2DFA-7BF6-6D12-2FFC6B0D65C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rcRect t="59221" r="47329"/>
          <a:stretch/>
        </p:blipFill>
        <p:spPr>
          <a:xfrm>
            <a:off x="1255063" y="5425563"/>
            <a:ext cx="3055623" cy="83526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4B017B1E-6546-69F5-437D-223AD34AF2E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rcRect t="30551" r="47329" b="39789"/>
          <a:stretch/>
        </p:blipFill>
        <p:spPr>
          <a:xfrm>
            <a:off x="1255062" y="4414536"/>
            <a:ext cx="3055623" cy="607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7132B4E4-EC5C-6CB1-B54B-7265F75F6307}"/>
              </a:ext>
            </a:extLst>
          </p:cNvPr>
          <p:cNvSpPr/>
          <p:nvPr/>
        </p:nvSpPr>
        <p:spPr>
          <a:xfrm>
            <a:off x="906482" y="2980020"/>
            <a:ext cx="3782860" cy="2354893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0165184-6857-DD3F-6A20-B34755398643}"/>
              </a:ext>
            </a:extLst>
          </p:cNvPr>
          <p:cNvSpPr/>
          <p:nvPr/>
        </p:nvSpPr>
        <p:spPr>
          <a:xfrm>
            <a:off x="972939" y="5356689"/>
            <a:ext cx="3582444" cy="1045924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" name="ZoneTexte 7 5">
            <a:extLst>
              <a:ext uri="{FF2B5EF4-FFF2-40B4-BE49-F238E27FC236}">
                <a16:creationId xmlns:a16="http://schemas.microsoft.com/office/drawing/2014/main" id="{AC292595-548A-C330-52D9-2CF038DE7B7D}"/>
              </a:ext>
            </a:extLst>
          </p:cNvPr>
          <p:cNvSpPr txBox="1"/>
          <p:nvPr/>
        </p:nvSpPr>
        <p:spPr>
          <a:xfrm>
            <a:off x="5822859" y="4940210"/>
            <a:ext cx="59703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Bunch length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plays an important role in reducing the beam-beam parameter.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Momentum compaction factor must be reduced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to keep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Q</a:t>
            </a:r>
            <a:r>
              <a:rPr lang="en-GB" sz="1500" b="1" baseline="-250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large enough</a:t>
            </a:r>
            <a:r>
              <a:rPr lang="en-GB" sz="1500" b="1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and separate resonances. (</a:t>
            </a:r>
            <a:r>
              <a:rPr lang="en-GB" sz="1500" i="1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Causes larger transverse emittances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)</a:t>
            </a:r>
          </a:p>
          <a:p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High order RF cavities (</a:t>
            </a:r>
            <a:r>
              <a:rPr lang="en-GB" sz="1500" i="1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but potentially expensive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)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C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hanging partition numbers (</a:t>
            </a:r>
            <a:r>
              <a:rPr lang="en-GB" sz="1500" i="1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was done in LEP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)?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0BBE19C3-0B58-1913-4490-4C57ECB6BFE3}"/>
              </a:ext>
            </a:extLst>
          </p:cNvPr>
          <p:cNvSpPr txBox="1"/>
          <p:nvPr/>
        </p:nvSpPr>
        <p:spPr>
          <a:xfrm>
            <a:off x="7287819" y="1598192"/>
            <a:ext cx="1818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Bunch length scan at fixed Q</a:t>
            </a:r>
            <a:r>
              <a:rPr lang="en-GB" sz="1200" baseline="-25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 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41720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2C5427-27CC-E7BA-9150-4E4D4AE19F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screenshot of a graph&#10;&#10;Description automatically generated">
            <a:extLst>
              <a:ext uri="{FF2B5EF4-FFF2-40B4-BE49-F238E27FC236}">
                <a16:creationId xmlns:a16="http://schemas.microsoft.com/office/drawing/2014/main" id="{B5660204-03FB-5882-EF32-5E0C26FA7C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2367" y="1756011"/>
            <a:ext cx="4490042" cy="3241907"/>
          </a:xfrm>
          <a:prstGeom prst="rect">
            <a:avLst/>
          </a:prstGeom>
        </p:spPr>
      </p:pic>
      <p:pic>
        <p:nvPicPr>
          <p:cNvPr id="4" name="Picture 4">
            <a:extLst>
              <a:ext uri="{FF2B5EF4-FFF2-40B4-BE49-F238E27FC236}">
                <a16:creationId xmlns:a16="http://schemas.microsoft.com/office/drawing/2014/main" id="{04CDAF9F-0D3F-820A-657A-4106DD7C974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760ABBE-0ECA-2146-EF33-B0D202FA484A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BCD7BD52-D39F-0D39-24A1-C167C78412A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284CB4C2-6FFE-31DC-3AAE-D01996C0F0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73B2AF37-CB73-A73F-816E-64CD212C4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2714123E-D108-4AD3-CA65-3D3430A000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92E66960-2DE4-2327-E029-8978EA3B1615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F584EE47-40CB-F460-4AA3-AB2AC083091E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4BF56F53-798C-0F00-5407-66664EEA3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10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FDED29B8-3A3E-D5AF-4701-AD285E28BA48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D0DB0F80-BE9E-752F-AE8B-B7C519CA0D09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47D3EC01-9913-9A41-D7BD-7DE706CD7559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4472FA5F-495C-12A0-7178-73CBDCEFD40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/>
          <a:srcRect r="47329" b="67951"/>
          <a:stretch/>
        </p:blipFill>
        <p:spPr>
          <a:xfrm>
            <a:off x="1255062" y="3242984"/>
            <a:ext cx="3055623" cy="656450"/>
          </a:xfrm>
          <a:prstGeom prst="rect">
            <a:avLst/>
          </a:prstGeom>
        </p:spPr>
      </p:pic>
      <p:sp>
        <p:nvSpPr>
          <p:cNvPr id="29" name="ZoneTexte 7 5">
            <a:extLst>
              <a:ext uri="{FF2B5EF4-FFF2-40B4-BE49-F238E27FC236}">
                <a16:creationId xmlns:a16="http://schemas.microsoft.com/office/drawing/2014/main" id="{E7846D7E-C30B-4DE0-0AEB-EE796FC25035}"/>
              </a:ext>
            </a:extLst>
          </p:cNvPr>
          <p:cNvSpPr txBox="1"/>
          <p:nvPr/>
        </p:nvSpPr>
        <p:spPr>
          <a:xfrm>
            <a:off x="67512" y="2128413"/>
            <a:ext cx="5625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main parameters involved in the instability are the 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bea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m-beam parameter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Piwinski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angle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and the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synchrotron tune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00034099-4B2E-0878-1855-31961826BD91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F01D467D-8D50-6737-E57A-15907C54703A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420EAF2A-A6F0-60C0-01D6-6EFED7D4D4A3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13F8261A-99D1-F0ED-6CF9-3E06BE6CD9C8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FB33C0DE-259F-F7B9-1FAB-271C78A6D150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8772CCCF-9452-C5B3-5A24-938E2875CF51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70762B19-7273-B5F8-BFBF-0299C0CD07E0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3A209B34-F968-9563-D06C-77AE43BA6C4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/>
          <a:srcRect t="59221" r="47329"/>
          <a:stretch/>
        </p:blipFill>
        <p:spPr>
          <a:xfrm>
            <a:off x="1255063" y="5425563"/>
            <a:ext cx="3055623" cy="83526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FF982E3-29E3-BAF3-0369-7428C8CA5AD4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/>
          <a:srcRect t="30551" r="47329" b="39789"/>
          <a:stretch/>
        </p:blipFill>
        <p:spPr>
          <a:xfrm>
            <a:off x="1255062" y="4414536"/>
            <a:ext cx="3055623" cy="607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E0B986F-8804-0B7D-5B3B-5B8295F28254}"/>
              </a:ext>
            </a:extLst>
          </p:cNvPr>
          <p:cNvSpPr/>
          <p:nvPr/>
        </p:nvSpPr>
        <p:spPr>
          <a:xfrm>
            <a:off x="906482" y="2980021"/>
            <a:ext cx="3782860" cy="104592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71BCCA7-A3C4-3AED-49C6-A341228554F1}"/>
              </a:ext>
            </a:extLst>
          </p:cNvPr>
          <p:cNvSpPr/>
          <p:nvPr/>
        </p:nvSpPr>
        <p:spPr>
          <a:xfrm>
            <a:off x="972939" y="4172982"/>
            <a:ext cx="3582444" cy="1045924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0" name="ZoneTexte 7 5">
            <a:extLst>
              <a:ext uri="{FF2B5EF4-FFF2-40B4-BE49-F238E27FC236}">
                <a16:creationId xmlns:a16="http://schemas.microsoft.com/office/drawing/2014/main" id="{8B88C50F-CA53-A239-38A3-F96895CF089E}"/>
              </a:ext>
            </a:extLst>
          </p:cNvPr>
          <p:cNvSpPr txBox="1"/>
          <p:nvPr/>
        </p:nvSpPr>
        <p:spPr>
          <a:xfrm>
            <a:off x="5874560" y="5420571"/>
            <a:ext cx="52939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Reducing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reduces the longitudinal contribution, therefore the &lt;x-z&gt;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instability. 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59BA6190-59DF-8C44-7366-61B1C046DB06}"/>
              </a:ext>
            </a:extLst>
          </p:cNvPr>
          <p:cNvSpPr txBox="1"/>
          <p:nvPr/>
        </p:nvSpPr>
        <p:spPr>
          <a:xfrm>
            <a:off x="6735221" y="1558643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 scan, fixed beam-beam parameter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2C57D54-D445-1042-0221-C823D2952675}"/>
              </a:ext>
            </a:extLst>
          </p:cNvPr>
          <p:cNvSpPr/>
          <p:nvPr/>
        </p:nvSpPr>
        <p:spPr>
          <a:xfrm>
            <a:off x="906482" y="5344659"/>
            <a:ext cx="3782860" cy="104592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4636372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BA092F-8162-491C-78B1-189C5C7D3A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6840F68C-0978-D473-854B-74B359FB36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1AE0338-972A-0D05-BBFE-D0CE2F4BD62E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29AFB9B4-D32D-374F-7EA6-63AB7B0122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34160C39-B0F7-2CBE-38E1-3785D00C0A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BCFA722F-3E6B-1105-309C-0E7A63D6FB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34AEC9E6-023A-CFA7-7D1F-10B860C35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AD8A05BF-D315-9A64-1B05-5C71DCA839DE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68FB8B33-EE78-16AA-E776-AF49E0964E43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36E7D36-D236-C9CC-5CAE-D1E93741F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11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FC3A1684-DD3B-071A-2D63-C41DA3D7B405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40E1D3F5-1E5D-0195-85BE-82B08BD0ABB6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6370E5E8-CF54-2354-96BB-F26BA058CCAB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Other means to reduce the instability could be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chromaticity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and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dampers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201BF7C8-4BFA-8E1D-F44C-C2AF89328205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DFF23A3D-56D6-21A7-51F3-F103EEF22894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951276AE-66A5-74CE-A6A0-557BDB16820D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5B193764-4D49-19B8-5982-2F46FF557B31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786418C2-59FF-4EE4-710B-FF9100AD19FA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350F515B-372F-C72A-273D-153828A21D2C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5F20620B-62A5-1792-A3B9-B3CB09AB4B99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23" name="Picture 22" descr="A screen shot of a graph&#10;&#10;Description automatically generated">
            <a:extLst>
              <a:ext uri="{FF2B5EF4-FFF2-40B4-BE49-F238E27FC236}">
                <a16:creationId xmlns:a16="http://schemas.microsoft.com/office/drawing/2014/main" id="{A28C3829-72F8-7FE1-B7DE-683D3992F9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019" y="2344653"/>
            <a:ext cx="4499325" cy="3229806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F82C1B60-AAEC-4418-63FF-63F3F08737DC}"/>
              </a:ext>
            </a:extLst>
          </p:cNvPr>
          <p:cNvSpPr/>
          <p:nvPr/>
        </p:nvSpPr>
        <p:spPr>
          <a:xfrm>
            <a:off x="1940061" y="2483152"/>
            <a:ext cx="609296" cy="2533522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38642DC-C0A6-C4A9-F783-424FBBED9049}"/>
              </a:ext>
            </a:extLst>
          </p:cNvPr>
          <p:cNvSpPr/>
          <p:nvPr/>
        </p:nvSpPr>
        <p:spPr>
          <a:xfrm>
            <a:off x="2704301" y="2483152"/>
            <a:ext cx="609296" cy="2533522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3" name="ZoneTexte 7 5">
            <a:extLst>
              <a:ext uri="{FF2B5EF4-FFF2-40B4-BE49-F238E27FC236}">
                <a16:creationId xmlns:a16="http://schemas.microsoft.com/office/drawing/2014/main" id="{5C3BDAF4-B086-F2FB-A4C5-CE46D5475007}"/>
              </a:ext>
            </a:extLst>
          </p:cNvPr>
          <p:cNvSpPr txBox="1"/>
          <p:nvPr/>
        </p:nvSpPr>
        <p:spPr>
          <a:xfrm>
            <a:off x="1711614" y="2517596"/>
            <a:ext cx="6588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A</a:t>
            </a:r>
          </a:p>
        </p:txBody>
      </p:sp>
      <p:sp>
        <p:nvSpPr>
          <p:cNvPr id="40" name="ZoneTexte 7 5">
            <a:extLst>
              <a:ext uri="{FF2B5EF4-FFF2-40B4-BE49-F238E27FC236}">
                <a16:creationId xmlns:a16="http://schemas.microsoft.com/office/drawing/2014/main" id="{90BD2364-687E-673F-5A72-D44C30DE2F5C}"/>
              </a:ext>
            </a:extLst>
          </p:cNvPr>
          <p:cNvSpPr txBox="1"/>
          <p:nvPr/>
        </p:nvSpPr>
        <p:spPr>
          <a:xfrm>
            <a:off x="3259902" y="2517596"/>
            <a:ext cx="6588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B</a:t>
            </a:r>
          </a:p>
        </p:txBody>
      </p:sp>
      <p:sp>
        <p:nvSpPr>
          <p:cNvPr id="44" name="ZoneTexte 7 5">
            <a:extLst>
              <a:ext uri="{FF2B5EF4-FFF2-40B4-BE49-F238E27FC236}">
                <a16:creationId xmlns:a16="http://schemas.microsoft.com/office/drawing/2014/main" id="{668EA4B4-426D-5C1D-B54E-B11C5E212154}"/>
              </a:ext>
            </a:extLst>
          </p:cNvPr>
          <p:cNvSpPr txBox="1"/>
          <p:nvPr/>
        </p:nvSpPr>
        <p:spPr>
          <a:xfrm>
            <a:off x="1229516" y="2206153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Q’</a:t>
            </a:r>
            <a:r>
              <a:rPr lang="en-GB" sz="1200" baseline="-25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x</a:t>
            </a:r>
            <a:r>
              <a:rPr lang="en-GB" sz="1200" baseline="30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1/4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scan at nominal parameters (FCC-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Z, Table1)</a:t>
            </a:r>
            <a:endParaRPr lang="en-GB" sz="12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45" name="ZoneTexte 7 5">
            <a:extLst>
              <a:ext uri="{FF2B5EF4-FFF2-40B4-BE49-F238E27FC236}">
                <a16:creationId xmlns:a16="http://schemas.microsoft.com/office/drawing/2014/main" id="{79D2A82F-00E9-F402-74EA-4F1F15B5050C}"/>
              </a:ext>
            </a:extLst>
          </p:cNvPr>
          <p:cNvSpPr txBox="1"/>
          <p:nvPr/>
        </p:nvSpPr>
        <p:spPr>
          <a:xfrm>
            <a:off x="5628945" y="1656710"/>
            <a:ext cx="587770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Without longitudinal impedance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the chromaticity is not a good mitigation method.</a:t>
            </a: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Stable regions tend to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become unstable (A)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and instability is only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faintly reduced (B)</a:t>
            </a:r>
            <a:r>
              <a:rPr lang="en-GB" sz="15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  <p:pic>
        <p:nvPicPr>
          <p:cNvPr id="46" name="Picture 45" descr="A diagram of a graph&#10;&#10;Description automatically generated">
            <a:extLst>
              <a:ext uri="{FF2B5EF4-FFF2-40B4-BE49-F238E27FC236}">
                <a16:creationId xmlns:a16="http://schemas.microsoft.com/office/drawing/2014/main" id="{D261753C-1DCA-683E-2F4C-1AA9D1DBDE78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18617" b="39731"/>
          <a:stretch/>
        </p:blipFill>
        <p:spPr>
          <a:xfrm>
            <a:off x="5322866" y="3482882"/>
            <a:ext cx="6385257" cy="1466397"/>
          </a:xfrm>
          <a:prstGeom prst="rect">
            <a:avLst/>
          </a:prstGeom>
        </p:spPr>
      </p:pic>
      <p:sp>
        <p:nvSpPr>
          <p:cNvPr id="47" name="ZoneTexte 7 5">
            <a:extLst>
              <a:ext uri="{FF2B5EF4-FFF2-40B4-BE49-F238E27FC236}">
                <a16:creationId xmlns:a16="http://schemas.microsoft.com/office/drawing/2014/main" id="{50579104-0B7B-6702-089C-C40A4A08EF88}"/>
              </a:ext>
            </a:extLst>
          </p:cNvPr>
          <p:cNvSpPr txBox="1"/>
          <p:nvPr/>
        </p:nvSpPr>
        <p:spPr>
          <a:xfrm>
            <a:off x="10146688" y="3254905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Y. 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Zhang 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eeFACT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2025</a:t>
            </a:r>
            <a:endParaRPr lang="en-GB" sz="12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396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E7C631D-8D0A-00C7-13A3-9FDDEEF7A5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26075199-9E8D-854B-E4D3-CE33879656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F366B12-A1EA-C462-8183-2BE0B502C140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BCC33BC4-FE59-C954-E235-17BDA2E51D9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D27F9DDB-F285-B07C-7F4A-555535289C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20BE57AA-DA65-6A77-2D1B-9C720DFA53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BC1A6D6F-0FFE-4D0A-524D-A7C9075FD3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A102DFA8-B991-BFBD-6F1A-77607035703F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54B69AEC-315E-41CB-2A3B-79619E4F5AB5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F51DC19-C0B1-E3A6-52B1-68E9F5EDB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12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B4EBFA92-ACA7-646D-4300-430A8DA93C99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1E4C19D6-D450-FF16-3AB3-5E381E9CC8AF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C43E69B6-9B0E-BC2F-9031-55F77149DFAC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Other means to reduce the instability could be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chromaticity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and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dampers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F7731F46-D987-3353-4562-C90935DC1BCF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0CB4B399-7DC0-2E47-F108-3C1BE8FA39BF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2C846C3F-9AC1-B921-9D71-81CEE21F883C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ABFB9D00-9C81-906F-BEC4-746B5A4D01CA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972683A9-D8CB-7F98-2584-AE5840E5B146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4F648730-0825-9480-E7FF-C3767AF322A8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7A192C7D-8CB2-BA7C-7546-00CB25E0716E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23" name="Picture 22" descr="A screen shot of a graph&#10;&#10;Description automatically generated">
            <a:extLst>
              <a:ext uri="{FF2B5EF4-FFF2-40B4-BE49-F238E27FC236}">
                <a16:creationId xmlns:a16="http://schemas.microsoft.com/office/drawing/2014/main" id="{083F69E1-62F5-8958-BAD2-918D736471C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019" y="2344653"/>
            <a:ext cx="4499325" cy="3229806"/>
          </a:xfrm>
          <a:prstGeom prst="rect">
            <a:avLst/>
          </a:prstGeom>
        </p:spPr>
      </p:pic>
      <p:sp>
        <p:nvSpPr>
          <p:cNvPr id="24" name="ZoneTexte 7 5">
            <a:extLst>
              <a:ext uri="{FF2B5EF4-FFF2-40B4-BE49-F238E27FC236}">
                <a16:creationId xmlns:a16="http://schemas.microsoft.com/office/drawing/2014/main" id="{685D4A57-DC3A-C54D-5B23-89666F99580D}"/>
              </a:ext>
            </a:extLst>
          </p:cNvPr>
          <p:cNvSpPr txBox="1"/>
          <p:nvPr/>
        </p:nvSpPr>
        <p:spPr>
          <a:xfrm>
            <a:off x="1229516" y="2206153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Q’</a:t>
            </a:r>
            <a:r>
              <a:rPr lang="en-GB" sz="1200" baseline="-25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x</a:t>
            </a:r>
            <a:r>
              <a:rPr lang="en-GB" sz="1200" baseline="30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1/4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scan at nominal parameters (FCC-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Z, Table1)</a:t>
            </a:r>
            <a:endParaRPr lang="en-GB" sz="12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5" name="ZoneTexte 7 5">
            <a:extLst>
              <a:ext uri="{FF2B5EF4-FFF2-40B4-BE49-F238E27FC236}">
                <a16:creationId xmlns:a16="http://schemas.microsoft.com/office/drawing/2014/main" id="{DED3EA78-F7E0-3B94-290A-BA7363E0DC86}"/>
              </a:ext>
            </a:extLst>
          </p:cNvPr>
          <p:cNvSpPr txBox="1"/>
          <p:nvPr/>
        </p:nvSpPr>
        <p:spPr>
          <a:xfrm>
            <a:off x="5628945" y="1656710"/>
            <a:ext cx="587770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Without longitudinal impedance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the chromaticity is not a good mitigation method.</a:t>
            </a: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Stable regions tend to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become unstable (A)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and instability is only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faintly reduced (B)</a:t>
            </a:r>
            <a:r>
              <a:rPr lang="en-GB" sz="15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  <a:p>
            <a:endParaRPr lang="en-GB" sz="1500" b="1" dirty="0">
              <a:solidFill>
                <a:schemeClr val="accent6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First studies show that if longitudinal impedance is considered,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chromaticity is a good candidate</a:t>
            </a:r>
            <a:r>
              <a:rPr lang="en-GB" sz="15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 [1] 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Q</a:t>
            </a: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’</a:t>
            </a:r>
            <a:r>
              <a:rPr lang="en-GB" sz="1500" b="1" baseline="-25000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x</a:t>
            </a:r>
            <a:r>
              <a:rPr lang="en-GB" sz="1500" b="1" baseline="30000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1/4</a:t>
            </a: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~5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is still high: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Q</a:t>
            </a: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’</a:t>
            </a:r>
            <a:r>
              <a:rPr lang="en-GB" sz="1500" b="1" baseline="-25000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x</a:t>
            </a:r>
            <a:r>
              <a:rPr lang="en-GB" sz="1500" b="1" baseline="30000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tot</a:t>
            </a: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~20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limit given by lifetime should be defined.</a:t>
            </a:r>
            <a:endParaRPr lang="en-GB" sz="1500" noProof="0" dirty="0">
              <a:solidFill>
                <a:schemeClr val="accent6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72DBDB0-5D9B-900C-2A5A-29EB9FD812A0}"/>
              </a:ext>
            </a:extLst>
          </p:cNvPr>
          <p:cNvSpPr/>
          <p:nvPr/>
        </p:nvSpPr>
        <p:spPr>
          <a:xfrm>
            <a:off x="1940061" y="2483152"/>
            <a:ext cx="609296" cy="2533522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8B3D3FF-D286-9744-2116-67A6DC51F269}"/>
              </a:ext>
            </a:extLst>
          </p:cNvPr>
          <p:cNvSpPr/>
          <p:nvPr/>
        </p:nvSpPr>
        <p:spPr>
          <a:xfrm>
            <a:off x="2704301" y="2483152"/>
            <a:ext cx="609296" cy="2533522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3" name="ZoneTexte 7 5">
            <a:extLst>
              <a:ext uri="{FF2B5EF4-FFF2-40B4-BE49-F238E27FC236}">
                <a16:creationId xmlns:a16="http://schemas.microsoft.com/office/drawing/2014/main" id="{5957FA93-26BC-D54C-E2FA-1183FCEEC6C4}"/>
              </a:ext>
            </a:extLst>
          </p:cNvPr>
          <p:cNvSpPr txBox="1"/>
          <p:nvPr/>
        </p:nvSpPr>
        <p:spPr>
          <a:xfrm>
            <a:off x="1711614" y="2517596"/>
            <a:ext cx="6588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A</a:t>
            </a:r>
          </a:p>
        </p:txBody>
      </p:sp>
      <p:sp>
        <p:nvSpPr>
          <p:cNvPr id="40" name="ZoneTexte 7 5">
            <a:extLst>
              <a:ext uri="{FF2B5EF4-FFF2-40B4-BE49-F238E27FC236}">
                <a16:creationId xmlns:a16="http://schemas.microsoft.com/office/drawing/2014/main" id="{B2153925-F627-9AD9-250B-3CD0AFE12147}"/>
              </a:ext>
            </a:extLst>
          </p:cNvPr>
          <p:cNvSpPr txBox="1"/>
          <p:nvPr/>
        </p:nvSpPr>
        <p:spPr>
          <a:xfrm>
            <a:off x="3259902" y="2516357"/>
            <a:ext cx="6588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B</a:t>
            </a:r>
          </a:p>
        </p:txBody>
      </p:sp>
      <p:pic>
        <p:nvPicPr>
          <p:cNvPr id="43" name="Picture 42" descr="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B2630C5B-8215-7344-EA93-80EDC2A10F93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r="1981" b="1145"/>
          <a:stretch/>
        </p:blipFill>
        <p:spPr>
          <a:xfrm>
            <a:off x="6317725" y="3777492"/>
            <a:ext cx="3746938" cy="2724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6168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7EC538-B30F-2219-5545-B63A3D566D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6C9D4986-C0CE-FF8A-8F5F-AD00A10823B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A2D9B174-BCC1-3EBE-B6A4-04C01FC40B6C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85D94C98-8F4A-CD69-9648-B0518403AE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56C07716-85DF-F1BA-351B-7826639023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AAE02109-1FF4-7C41-221C-30792D011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A66373B1-6A61-28CB-A14E-363AC58A43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80F850AB-0CB7-CB8E-C635-E82A92F1F953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5B8BB72B-E843-1064-73E1-247514592828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48315AD-6F97-5B34-D19D-19094071DE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13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250465B3-D2E5-68FA-C7B9-F292CF5A5B51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4C040E83-EEF2-00D4-BCE9-3A72CAB55963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915FD2F3-80C8-C01F-910D-136F71138FAF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Other means to reduce the instability could be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chromaticity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and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dampers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8C4FA44C-D092-E5F1-58EF-1D56441FEBFE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20B6FB12-3A1D-1BC2-9174-D620CF5EBF2F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D9D826A6-58BC-298C-700A-2E989B19368C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12E51002-77A4-F4F5-E29C-C9841713191F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50DB6D46-EB22-F00E-343A-C10CC143FA00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092E19E7-5301-37E8-CCD3-7AC581AE39C2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1D92A59A-BADF-DC9E-139F-C67666A52714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23" name="Picture 22" descr="A screen shot of a graph&#10;&#10;Description automatically generated">
            <a:extLst>
              <a:ext uri="{FF2B5EF4-FFF2-40B4-BE49-F238E27FC236}">
                <a16:creationId xmlns:a16="http://schemas.microsoft.com/office/drawing/2014/main" id="{906AE124-791F-E6B2-1FB0-8C58E08164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4019" y="2344653"/>
            <a:ext cx="4499325" cy="3229806"/>
          </a:xfrm>
          <a:prstGeom prst="rect">
            <a:avLst/>
          </a:prstGeom>
        </p:spPr>
      </p:pic>
      <p:sp>
        <p:nvSpPr>
          <p:cNvPr id="24" name="ZoneTexte 7 5">
            <a:extLst>
              <a:ext uri="{FF2B5EF4-FFF2-40B4-BE49-F238E27FC236}">
                <a16:creationId xmlns:a16="http://schemas.microsoft.com/office/drawing/2014/main" id="{128C1626-01B1-9AD2-3FC2-36648ED97EDE}"/>
              </a:ext>
            </a:extLst>
          </p:cNvPr>
          <p:cNvSpPr txBox="1"/>
          <p:nvPr/>
        </p:nvSpPr>
        <p:spPr>
          <a:xfrm>
            <a:off x="1229516" y="2206153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Q’</a:t>
            </a:r>
            <a:r>
              <a:rPr lang="en-GB" sz="1200" baseline="-25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x</a:t>
            </a:r>
            <a:r>
              <a:rPr lang="en-GB" sz="1200" baseline="30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1/4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scan at nominal parameters (FCC-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Z, Table1)</a:t>
            </a:r>
            <a:endParaRPr lang="en-GB" sz="12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5" name="ZoneTexte 7 5">
            <a:extLst>
              <a:ext uri="{FF2B5EF4-FFF2-40B4-BE49-F238E27FC236}">
                <a16:creationId xmlns:a16="http://schemas.microsoft.com/office/drawing/2014/main" id="{1BDCD0BE-D6BD-5384-844A-03318934D3D9}"/>
              </a:ext>
            </a:extLst>
          </p:cNvPr>
          <p:cNvSpPr txBox="1"/>
          <p:nvPr/>
        </p:nvSpPr>
        <p:spPr>
          <a:xfrm>
            <a:off x="5628945" y="1656710"/>
            <a:ext cx="587770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Without longitudinal impedance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the chromaticity is not a good mitigation method.</a:t>
            </a: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Stable regions tend to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become unstable (A)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and instability is only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faintly reduced (B)</a:t>
            </a:r>
            <a:r>
              <a:rPr lang="en-GB" sz="15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  <a:p>
            <a:endParaRPr lang="en-GB" sz="1500" b="1" dirty="0">
              <a:solidFill>
                <a:schemeClr val="accent6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dampers not promising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absence of longitudinal impedance. This is likely due to the nature of the instability.</a:t>
            </a:r>
            <a:endParaRPr lang="en-GB" sz="1500" noProof="0" dirty="0">
              <a:solidFill>
                <a:schemeClr val="accent6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E9F8698-FF1C-5E08-8232-E674DD8649A2}"/>
              </a:ext>
            </a:extLst>
          </p:cNvPr>
          <p:cNvSpPr/>
          <p:nvPr/>
        </p:nvSpPr>
        <p:spPr>
          <a:xfrm>
            <a:off x="1940061" y="2483152"/>
            <a:ext cx="609296" cy="2533522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16BCEEE8-2BA2-610F-D0AA-263F7C18D1AA}"/>
              </a:ext>
            </a:extLst>
          </p:cNvPr>
          <p:cNvSpPr/>
          <p:nvPr/>
        </p:nvSpPr>
        <p:spPr>
          <a:xfrm>
            <a:off x="2704301" y="2483152"/>
            <a:ext cx="609296" cy="2533522"/>
          </a:xfrm>
          <a:prstGeom prst="rect">
            <a:avLst/>
          </a:prstGeom>
          <a:noFill/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3" name="ZoneTexte 7 5">
            <a:extLst>
              <a:ext uri="{FF2B5EF4-FFF2-40B4-BE49-F238E27FC236}">
                <a16:creationId xmlns:a16="http://schemas.microsoft.com/office/drawing/2014/main" id="{A1FE51D3-4035-894C-652D-F4AF1465E338}"/>
              </a:ext>
            </a:extLst>
          </p:cNvPr>
          <p:cNvSpPr txBox="1"/>
          <p:nvPr/>
        </p:nvSpPr>
        <p:spPr>
          <a:xfrm>
            <a:off x="1711614" y="2517596"/>
            <a:ext cx="6588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A</a:t>
            </a:r>
          </a:p>
        </p:txBody>
      </p:sp>
      <p:sp>
        <p:nvSpPr>
          <p:cNvPr id="40" name="ZoneTexte 7 5">
            <a:extLst>
              <a:ext uri="{FF2B5EF4-FFF2-40B4-BE49-F238E27FC236}">
                <a16:creationId xmlns:a16="http://schemas.microsoft.com/office/drawing/2014/main" id="{72900DB2-B62B-78E2-EF3A-1F126EB834A6}"/>
              </a:ext>
            </a:extLst>
          </p:cNvPr>
          <p:cNvSpPr txBox="1"/>
          <p:nvPr/>
        </p:nvSpPr>
        <p:spPr>
          <a:xfrm>
            <a:off x="3259902" y="2516357"/>
            <a:ext cx="65883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tx2">
                    <a:lumMod val="50000"/>
                    <a:lumOff val="50000"/>
                  </a:schemeClr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B</a:t>
            </a:r>
          </a:p>
        </p:txBody>
      </p:sp>
      <p:pic>
        <p:nvPicPr>
          <p:cNvPr id="6" name="Picture 5" descr="A comparison of a graph&#10;&#10;Description automatically generated with medium confidence">
            <a:extLst>
              <a:ext uri="{FF2B5EF4-FFF2-40B4-BE49-F238E27FC236}">
                <a16:creationId xmlns:a16="http://schemas.microsoft.com/office/drawing/2014/main" id="{740008F8-0E28-54DB-53DC-A3BDE33CAD3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94175" y="4125342"/>
            <a:ext cx="5440658" cy="2316023"/>
          </a:xfrm>
          <a:prstGeom prst="rect">
            <a:avLst/>
          </a:prstGeom>
        </p:spPr>
      </p:pic>
      <p:sp>
        <p:nvSpPr>
          <p:cNvPr id="7" name="ZoneTexte 7 5">
            <a:extLst>
              <a:ext uri="{FF2B5EF4-FFF2-40B4-BE49-F238E27FC236}">
                <a16:creationId xmlns:a16="http://schemas.microsoft.com/office/drawing/2014/main" id="{4A32EEA2-67BD-BF7D-D798-B031717CA37C}"/>
              </a:ext>
            </a:extLst>
          </p:cNvPr>
          <p:cNvSpPr txBox="1"/>
          <p:nvPr/>
        </p:nvSpPr>
        <p:spPr>
          <a:xfrm>
            <a:off x="6190585" y="3848343"/>
            <a:ext cx="44993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Intra bunch motion 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at the resonances m=2 and m=4, w/o chromaticity</a:t>
            </a:r>
            <a:endParaRPr lang="en-GB" sz="12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6558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A2EC63-8FDA-62F2-EC26-3F9AC998E5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24A8D3EA-452E-DEE7-4B33-49C117FA550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D95416A-656A-EC69-2670-85F3476C4134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43F97745-A3F4-6D4B-CA63-9F05257FB70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AB58D37A-0493-E062-DD27-E6B05016D8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D4B581DA-58C3-F28F-CBED-72DD97A49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7A0704C1-8F28-233F-FB43-90B5F9F1A4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E085ADB3-2CCD-8611-B0A8-60AACC2E8D54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5CF3355D-F859-8BA0-782F-420E44738E98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DD11101-F5DA-F170-E901-E02C4322A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14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A497407C-3A52-5C8A-2D74-41AF70BB938F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8DBD1309-59D8-89BB-D7A8-AEABDF0E119A}"/>
              </a:ext>
            </a:extLst>
          </p:cNvPr>
          <p:cNvSpPr txBox="1"/>
          <p:nvPr/>
        </p:nvSpPr>
        <p:spPr>
          <a:xfrm>
            <a:off x="38771" y="724659"/>
            <a:ext cx="6800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 and reverse polarity operation 2-cell cavities at Z energy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49ABEB27-EA80-35BA-C4DC-D38B739581F7}"/>
              </a:ext>
            </a:extLst>
          </p:cNvPr>
          <p:cNvSpPr txBox="1"/>
          <p:nvPr/>
        </p:nvSpPr>
        <p:spPr>
          <a:xfrm>
            <a:off x="67512" y="1133525"/>
            <a:ext cx="119386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To reduce hardware costs,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same cavities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were proposed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for all operation energies</a:t>
            </a:r>
            <a:r>
              <a:rPr lang="en-GB" sz="15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Transient beam loading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becomes significant, and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bunch length/ Q</a:t>
            </a:r>
            <a:r>
              <a:rPr lang="en-GB" sz="1500" b="1" baseline="-250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varies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along the beam. 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A working point must be found for all bunches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(</a:t>
            </a:r>
            <a:r>
              <a:rPr lang="en-GB" sz="1500" i="1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see I. Karpov on XX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)</a:t>
            </a:r>
          </a:p>
        </p:txBody>
      </p:sp>
      <p:pic>
        <p:nvPicPr>
          <p:cNvPr id="8" name="Picture 7" descr="A graph of a bunch of bunches&#10;&#10;Description automatically generated with medium confidence">
            <a:extLst>
              <a:ext uri="{FF2B5EF4-FFF2-40B4-BE49-F238E27FC236}">
                <a16:creationId xmlns:a16="http://schemas.microsoft.com/office/drawing/2014/main" id="{6F16FE68-2BE7-3BFE-B804-81167158E2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24543" y="1839614"/>
            <a:ext cx="3653426" cy="4585576"/>
          </a:xfrm>
          <a:prstGeom prst="rect">
            <a:avLst/>
          </a:prstGeom>
        </p:spPr>
      </p:pic>
      <p:sp>
        <p:nvSpPr>
          <p:cNvPr id="21" name="Oval 20">
            <a:extLst>
              <a:ext uri="{FF2B5EF4-FFF2-40B4-BE49-F238E27FC236}">
                <a16:creationId xmlns:a16="http://schemas.microsoft.com/office/drawing/2014/main" id="{EC9EEE4B-6D78-F2E3-840F-0EA62F97EC75}"/>
              </a:ext>
            </a:extLst>
          </p:cNvPr>
          <p:cNvSpPr/>
          <p:nvPr/>
        </p:nvSpPr>
        <p:spPr>
          <a:xfrm>
            <a:off x="12702704" y="3367445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3D6FD67-1E53-8A74-B961-CB7BE9743CE5}"/>
              </a:ext>
            </a:extLst>
          </p:cNvPr>
          <p:cNvSpPr/>
          <p:nvPr/>
        </p:nvSpPr>
        <p:spPr>
          <a:xfrm>
            <a:off x="12717318" y="378915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1FCC511-9A2D-0FF3-057F-785E0F8E37DF}"/>
              </a:ext>
            </a:extLst>
          </p:cNvPr>
          <p:cNvSpPr/>
          <p:nvPr/>
        </p:nvSpPr>
        <p:spPr>
          <a:xfrm>
            <a:off x="12811263" y="422756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" name="ZoneTexte 7 5">
            <a:extLst>
              <a:ext uri="{FF2B5EF4-FFF2-40B4-BE49-F238E27FC236}">
                <a16:creationId xmlns:a16="http://schemas.microsoft.com/office/drawing/2014/main" id="{C9C4CBF7-FB8B-CC31-8E53-47A19880CDC0}"/>
              </a:ext>
            </a:extLst>
          </p:cNvPr>
          <p:cNvSpPr txBox="1"/>
          <p:nvPr/>
        </p:nvSpPr>
        <p:spPr>
          <a:xfrm rot="5400000">
            <a:off x="9404256" y="3411631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I. Karpov (FCC general design meeting)</a:t>
            </a:r>
          </a:p>
        </p:txBody>
      </p:sp>
    </p:spTree>
    <p:extLst>
      <p:ext uri="{BB962C8B-B14F-4D97-AF65-F5344CB8AC3E}">
        <p14:creationId xmlns:p14="http://schemas.microsoft.com/office/powerpoint/2010/main" val="38345964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52800-4A5E-32BB-565F-AC09B37735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008D9E88-EFB8-A773-5B0D-AB0068D2CA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430816D-10A1-D191-CD05-11CA4B7A28A8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E0858BF1-4868-73AF-0E5B-7B4CC12065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8FD61D60-E2BE-2D7C-7B43-CD42370E86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63C727FD-E33E-D8F5-7437-39D42AD41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9C4A4383-1085-3915-E73D-059E5CA56A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F98A2151-F194-8765-D2B2-FD660040F93F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B646A032-DBCC-99A5-9D35-0A61C15FD56F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81A6E4A-85C8-29DD-7D03-D2AC9EDC0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15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84162631-67E1-13D1-388B-BE8736E659B2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16DF0C7B-C42B-0180-F0D7-0CED19F75E34}"/>
              </a:ext>
            </a:extLst>
          </p:cNvPr>
          <p:cNvSpPr txBox="1"/>
          <p:nvPr/>
        </p:nvSpPr>
        <p:spPr>
          <a:xfrm>
            <a:off x="38771" y="724659"/>
            <a:ext cx="6800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 and reverse polarity operation 2-cell cavities at Z energy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68AC2E4F-8317-7E48-6064-5A5FBD23CB31}"/>
              </a:ext>
            </a:extLst>
          </p:cNvPr>
          <p:cNvSpPr txBox="1"/>
          <p:nvPr/>
        </p:nvSpPr>
        <p:spPr>
          <a:xfrm>
            <a:off x="67512" y="1133525"/>
            <a:ext cx="119386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To reduce hardware costs,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same cavities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were proposed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for all operation energies</a:t>
            </a:r>
            <a:r>
              <a:rPr lang="en-GB" sz="15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Transient beam loading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becomes significant, and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bunch length/ Q</a:t>
            </a:r>
            <a:r>
              <a:rPr lang="en-GB" sz="1500" b="1" baseline="-250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varies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along the beam. 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A working point must be found for all bunches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  <p:pic>
        <p:nvPicPr>
          <p:cNvPr id="8" name="Picture 7" descr="A graph of a bunch of bunches&#10;&#10;Description automatically generated with medium confidence">
            <a:extLst>
              <a:ext uri="{FF2B5EF4-FFF2-40B4-BE49-F238E27FC236}">
                <a16:creationId xmlns:a16="http://schemas.microsoft.com/office/drawing/2014/main" id="{C713484D-F814-969E-1F67-BA180319D8D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24543" y="1839614"/>
            <a:ext cx="3653426" cy="4585576"/>
          </a:xfrm>
          <a:prstGeom prst="rect">
            <a:avLst/>
          </a:prstGeom>
        </p:spPr>
      </p:pic>
      <p:pic>
        <p:nvPicPr>
          <p:cNvPr id="10" name="Picture 9" descr="A graph with green and blue lines and arrows&#10;&#10;Description automatically generated">
            <a:extLst>
              <a:ext uri="{FF2B5EF4-FFF2-40B4-BE49-F238E27FC236}">
                <a16:creationId xmlns:a16="http://schemas.microsoft.com/office/drawing/2014/main" id="{DAFCE408-9D06-C960-519F-EAA81898FD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91516" y="1934443"/>
            <a:ext cx="4584700" cy="32258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68F34AD-48C1-FB7C-30E5-9B263AC6D129}"/>
              </a:ext>
            </a:extLst>
          </p:cNvPr>
          <p:cNvSpPr txBox="1"/>
          <p:nvPr/>
        </p:nvSpPr>
        <p:spPr>
          <a:xfrm>
            <a:off x="1193440" y="5289765"/>
            <a:ext cx="4980851" cy="1061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Xsuite simulation seem to show that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</a:rPr>
              <a:t>a working point can be chosen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>
                <a:solidFill>
                  <a:schemeClr val="accent2"/>
                </a:solidFill>
                <a:latin typeface="Avenir Next Condensed" panose="020B0506020202020204" pitchFamily="34" charset="0"/>
              </a:rPr>
              <a:t>Strong-strong soft-Gaussian beam-beam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>
                <a:solidFill>
                  <a:schemeClr val="accent2"/>
                </a:solidFill>
                <a:latin typeface="Avenir Next Condensed" panose="020B0506020202020204" pitchFamily="34" charset="0"/>
              </a:rPr>
              <a:t>Effective lattice model for ¼ machine (linear / non-linear RF), Q’x1/4 = 5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>
                <a:solidFill>
                  <a:schemeClr val="accent2"/>
                </a:solidFill>
                <a:latin typeface="Avenir Next Condensed" panose="020B0506020202020204" pitchFamily="34" charset="0"/>
              </a:rPr>
              <a:t>Longitudinal and transverse </a:t>
            </a:r>
            <a:r>
              <a:rPr lang="en-GB" sz="1200" i="1" dirty="0" err="1">
                <a:solidFill>
                  <a:schemeClr val="accent2"/>
                </a:solidFill>
                <a:latin typeface="Avenir Next Condensed" panose="020B0506020202020204" pitchFamily="34" charset="0"/>
              </a:rPr>
              <a:t>wakefields</a:t>
            </a:r>
            <a:r>
              <a:rPr lang="en-GB" sz="1200" i="1" dirty="0">
                <a:solidFill>
                  <a:schemeClr val="accent2"/>
                </a:solidFill>
                <a:latin typeface="Avenir Next Condensed" panose="020B0506020202020204" pitchFamily="34" charset="0"/>
              </a:rPr>
              <a:t> based on FCC Week 2024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i="1" dirty="0">
                <a:solidFill>
                  <a:schemeClr val="accent2"/>
                </a:solidFill>
                <a:latin typeface="Avenir Next Condensed" panose="020B0506020202020204" pitchFamily="34" charset="0"/>
              </a:rPr>
              <a:t>Transverse ‘dipole mode’ damper</a:t>
            </a:r>
            <a:endParaRPr lang="en-FR" sz="1200" i="1" dirty="0">
              <a:solidFill>
                <a:schemeClr val="accent2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88484B6-E654-4B78-6978-517DD315ED5E}"/>
              </a:ext>
            </a:extLst>
          </p:cNvPr>
          <p:cNvSpPr/>
          <p:nvPr/>
        </p:nvSpPr>
        <p:spPr>
          <a:xfrm>
            <a:off x="12702704" y="3367445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68065842-B6DA-01E1-7E3A-FA87FAD7CEDA}"/>
              </a:ext>
            </a:extLst>
          </p:cNvPr>
          <p:cNvSpPr/>
          <p:nvPr/>
        </p:nvSpPr>
        <p:spPr>
          <a:xfrm>
            <a:off x="12717318" y="378915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30FFE20-CCB0-D6C2-EE46-2AA5B7C4644D}"/>
              </a:ext>
            </a:extLst>
          </p:cNvPr>
          <p:cNvSpPr/>
          <p:nvPr/>
        </p:nvSpPr>
        <p:spPr>
          <a:xfrm>
            <a:off x="12811263" y="422756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38" name="ZoneTexte 7 5">
            <a:extLst>
              <a:ext uri="{FF2B5EF4-FFF2-40B4-BE49-F238E27FC236}">
                <a16:creationId xmlns:a16="http://schemas.microsoft.com/office/drawing/2014/main" id="{A09B0007-7A26-8ADD-A675-7B4D4A3526FC}"/>
              </a:ext>
            </a:extLst>
          </p:cNvPr>
          <p:cNvSpPr txBox="1"/>
          <p:nvPr/>
        </p:nvSpPr>
        <p:spPr>
          <a:xfrm rot="5400000">
            <a:off x="9404256" y="3411631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I. Karpov (FCC general design meeting)</a:t>
            </a:r>
          </a:p>
        </p:txBody>
      </p:sp>
    </p:spTree>
    <p:extLst>
      <p:ext uri="{BB962C8B-B14F-4D97-AF65-F5344CB8AC3E}">
        <p14:creationId xmlns:p14="http://schemas.microsoft.com/office/powerpoint/2010/main" val="28984817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6E6498-B067-7D85-5106-9882C41864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6B5A3441-B8F2-7462-8E87-F296353C11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3F12BB6-D881-8C02-F19B-9DE4E206B767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E8950332-7982-54F9-11DF-6414445B850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06D9233F-AD01-89CB-9A0E-8A8F1C0734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1EDE50ED-1541-913D-C57B-FC38E5D915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12C7E5AF-B456-3662-957B-F1CF047562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6A98565F-43EF-C948-7823-0068F203EC9E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0B26DF02-A734-0BB9-AA65-65C639E8B4EB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FB33F14-896F-B56D-3D4C-E624E0BF4E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16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E0E6DDBC-B28D-67A7-9E11-D92E8B447448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19B6A16F-8BCB-BF8B-BD6A-C890A091FDD8}"/>
              </a:ext>
            </a:extLst>
          </p:cNvPr>
          <p:cNvSpPr txBox="1"/>
          <p:nvPr/>
        </p:nvSpPr>
        <p:spPr>
          <a:xfrm>
            <a:off x="38771" y="724659"/>
            <a:ext cx="6800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and non-uniform bootstrap injection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29F01188-A2BD-A56A-0CBD-0151ED68523E}"/>
              </a:ext>
            </a:extLst>
          </p:cNvPr>
          <p:cNvSpPr txBox="1"/>
          <p:nvPr/>
        </p:nvSpPr>
        <p:spPr>
          <a:xfrm>
            <a:off x="67512" y="1133525"/>
            <a:ext cx="119386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If the beam is injected at full intensity, short bunch length and high intensity leads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to very high beam-beam parameter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 To compensate this effect,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bootstrap injection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was proposed. Because of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electron cloud effects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constraint, it must be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non-uniform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  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D8C4E8DE-940E-2F42-A7F2-048900DBA65C}"/>
              </a:ext>
            </a:extLst>
          </p:cNvPr>
          <p:cNvSpPr/>
          <p:nvPr/>
        </p:nvSpPr>
        <p:spPr>
          <a:xfrm>
            <a:off x="12702704" y="3367445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256E4CE-2346-91AF-45EF-B52DDEA3C498}"/>
              </a:ext>
            </a:extLst>
          </p:cNvPr>
          <p:cNvSpPr/>
          <p:nvPr/>
        </p:nvSpPr>
        <p:spPr>
          <a:xfrm>
            <a:off x="12717318" y="378915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1F5E0B5-F515-D3D4-D856-5CA17BF555E5}"/>
              </a:ext>
            </a:extLst>
          </p:cNvPr>
          <p:cNvSpPr/>
          <p:nvPr/>
        </p:nvSpPr>
        <p:spPr>
          <a:xfrm>
            <a:off x="12811263" y="422756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6" name="Picture 5" descr="A group of rows of lines with numbers&#10;&#10;Description automatically generated with medium confidence">
            <a:extLst>
              <a:ext uri="{FF2B5EF4-FFF2-40B4-BE49-F238E27FC236}">
                <a16:creationId xmlns:a16="http://schemas.microsoft.com/office/drawing/2014/main" id="{8A585FE7-37C8-481E-BF08-01B48212067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6093" y="1735237"/>
            <a:ext cx="5142795" cy="4782570"/>
          </a:xfrm>
          <a:prstGeom prst="rect">
            <a:avLst/>
          </a:prstGeom>
        </p:spPr>
      </p:pic>
      <p:sp>
        <p:nvSpPr>
          <p:cNvPr id="7" name="ZoneTexte 7 5">
            <a:extLst>
              <a:ext uri="{FF2B5EF4-FFF2-40B4-BE49-F238E27FC236}">
                <a16:creationId xmlns:a16="http://schemas.microsoft.com/office/drawing/2014/main" id="{C7E0FBE4-D2DF-DC49-6299-14D3CFC8675D}"/>
              </a:ext>
            </a:extLst>
          </p:cNvPr>
          <p:cNvSpPr txBox="1"/>
          <p:nvPr/>
        </p:nvSpPr>
        <p:spPr>
          <a:xfrm rot="5400000">
            <a:off x="10155175" y="3017062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H. </a:t>
            </a:r>
            <a:r>
              <a:rPr lang="en-GB" sz="12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Bartosik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et al. (XXXX)</a:t>
            </a:r>
          </a:p>
        </p:txBody>
      </p:sp>
    </p:spTree>
    <p:extLst>
      <p:ext uri="{BB962C8B-B14F-4D97-AF65-F5344CB8AC3E}">
        <p14:creationId xmlns:p14="http://schemas.microsoft.com/office/powerpoint/2010/main" val="1932137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F9CF7-1351-5724-21F8-DD2ED39C82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FCEAB5BA-374A-389E-0C7F-7D2B64C4A1E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B27E211-38DF-81BB-760E-C4630D6740E5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2452BAA7-B865-11F5-4D25-C004DAACA4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D764B764-90A0-BE40-C9A2-ADE264A0AA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34DE951C-C16B-0F03-8F26-F0D4506C60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CBD8EEF4-9290-C8B2-546E-C80A461A7E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0E3A8E49-CF32-8C11-65B0-88AC193BAFB6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DA422F5B-AF1F-6CBB-7DE9-25B93CC3E92B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7C054A5-FD23-207B-B72D-591959886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17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0618A394-4146-CA64-4F0A-A0F3726F5D42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564A3F46-C078-8013-9B8A-DF5E03CAF57A}"/>
              </a:ext>
            </a:extLst>
          </p:cNvPr>
          <p:cNvSpPr txBox="1"/>
          <p:nvPr/>
        </p:nvSpPr>
        <p:spPr>
          <a:xfrm>
            <a:off x="38771" y="724659"/>
            <a:ext cx="68004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and non-uniform bootstrap injection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6FC7E7CE-433C-AF89-513E-AB016481F1DC}"/>
              </a:ext>
            </a:extLst>
          </p:cNvPr>
          <p:cNvSpPr txBox="1"/>
          <p:nvPr/>
        </p:nvSpPr>
        <p:spPr>
          <a:xfrm>
            <a:off x="67512" y="1133525"/>
            <a:ext cx="1193868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If the beam is injected at full intensity, short bunch length and high intensity leads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to very high beam-beam parameter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 To compensate this effect,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bootstrap injection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was proposed. Because of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electron cloud effects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constraints, it is proposed to be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non-uniform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  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357FF1E-1E37-9157-10C3-90AE06D0ACF0}"/>
              </a:ext>
            </a:extLst>
          </p:cNvPr>
          <p:cNvSpPr/>
          <p:nvPr/>
        </p:nvSpPr>
        <p:spPr>
          <a:xfrm>
            <a:off x="12702704" y="3367445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6C6FB3F-80FC-DA33-C5F1-99393E1E166C}"/>
              </a:ext>
            </a:extLst>
          </p:cNvPr>
          <p:cNvSpPr/>
          <p:nvPr/>
        </p:nvSpPr>
        <p:spPr>
          <a:xfrm>
            <a:off x="12717318" y="378915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A4880BB-BA4C-0E85-5026-60AD6B0A1A8E}"/>
              </a:ext>
            </a:extLst>
          </p:cNvPr>
          <p:cNvSpPr/>
          <p:nvPr/>
        </p:nvSpPr>
        <p:spPr>
          <a:xfrm>
            <a:off x="12811263" y="4227564"/>
            <a:ext cx="123110" cy="12311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6" name="Picture 5" descr="A group of rows of lines with numbers&#10;&#10;Description automatically generated with medium confidence">
            <a:extLst>
              <a:ext uri="{FF2B5EF4-FFF2-40B4-BE49-F238E27FC236}">
                <a16:creationId xmlns:a16="http://schemas.microsoft.com/office/drawing/2014/main" id="{6CBEF484-6EFE-B048-53A6-84B105D65D2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86093" y="1735237"/>
            <a:ext cx="5142795" cy="4782570"/>
          </a:xfrm>
          <a:prstGeom prst="rect">
            <a:avLst/>
          </a:prstGeom>
        </p:spPr>
      </p:pic>
      <p:sp>
        <p:nvSpPr>
          <p:cNvPr id="7" name="ZoneTexte 7 5">
            <a:extLst>
              <a:ext uri="{FF2B5EF4-FFF2-40B4-BE49-F238E27FC236}">
                <a16:creationId xmlns:a16="http://schemas.microsoft.com/office/drawing/2014/main" id="{E777157B-25E2-5363-1731-9D356EE8BA0D}"/>
              </a:ext>
            </a:extLst>
          </p:cNvPr>
          <p:cNvSpPr txBox="1"/>
          <p:nvPr/>
        </p:nvSpPr>
        <p:spPr>
          <a:xfrm rot="5400000">
            <a:off x="10155175" y="3017062"/>
            <a:ext cx="30244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H. </a:t>
            </a:r>
            <a:r>
              <a:rPr lang="en-GB" sz="12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Bartosik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et al. (XXXX)</a:t>
            </a:r>
          </a:p>
        </p:txBody>
      </p:sp>
      <p:sp>
        <p:nvSpPr>
          <p:cNvPr id="3" name="ZoneTexte 7 5">
            <a:extLst>
              <a:ext uri="{FF2B5EF4-FFF2-40B4-BE49-F238E27FC236}">
                <a16:creationId xmlns:a16="http://schemas.microsoft.com/office/drawing/2014/main" id="{A68BDE34-7CCE-A15D-FE85-8204D041B09D}"/>
              </a:ext>
            </a:extLst>
          </p:cNvPr>
          <p:cNvSpPr txBox="1"/>
          <p:nvPr/>
        </p:nvSpPr>
        <p:spPr>
          <a:xfrm>
            <a:off x="1440405" y="2066436"/>
            <a:ext cx="394031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Difficult to find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 tune stable at all intensities</a:t>
            </a:r>
            <a:endParaRPr lang="en-GB" sz="1500" b="1" noProof="0" dirty="0">
              <a:solidFill>
                <a:schemeClr val="accent6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9" name="Picture 8" descr="A blue and white graph&#10;&#10;Description automatically generated">
            <a:extLst>
              <a:ext uri="{FF2B5EF4-FFF2-40B4-BE49-F238E27FC236}">
                <a16:creationId xmlns:a16="http://schemas.microsoft.com/office/drawing/2014/main" id="{0E6663B0-B0DF-75A1-E411-DC9F1905892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6463" y="2781430"/>
            <a:ext cx="5391273" cy="3160891"/>
          </a:xfrm>
          <a:prstGeom prst="rect">
            <a:avLst/>
          </a:prstGeom>
        </p:spPr>
      </p:pic>
      <p:sp>
        <p:nvSpPr>
          <p:cNvPr id="10" name="ZoneTexte 7 5">
            <a:extLst>
              <a:ext uri="{FF2B5EF4-FFF2-40B4-BE49-F238E27FC236}">
                <a16:creationId xmlns:a16="http://schemas.microsoft.com/office/drawing/2014/main" id="{E467977B-7AC6-BDFB-9E31-F7F2270F01EE}"/>
              </a:ext>
            </a:extLst>
          </p:cNvPr>
          <p:cNvSpPr txBox="1"/>
          <p:nvPr/>
        </p:nvSpPr>
        <p:spPr>
          <a:xfrm>
            <a:off x="4304350" y="2741130"/>
            <a:ext cx="12617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Y. Zhang IPAC 2021</a:t>
            </a:r>
          </a:p>
        </p:txBody>
      </p:sp>
    </p:spTree>
    <p:extLst>
      <p:ext uri="{BB962C8B-B14F-4D97-AF65-F5344CB8AC3E}">
        <p14:creationId xmlns:p14="http://schemas.microsoft.com/office/powerpoint/2010/main" val="23229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7F9EC-516F-99F3-72FE-E92D998F36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D4C8AE91-448F-7516-B791-82A3E81796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E83A132-593E-D46B-A71D-3F2BFDA5FD73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C2275DB5-A9AF-17BF-F89C-08C59F83746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6470FAB5-ABC2-CE2F-C9D7-38DF130AA4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CEB52AD3-4130-83F4-A58B-44EC55724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1DF6338A-99EA-C981-2C6B-778493D5EA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5C151EDF-3297-8154-8766-64A477273116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B64E927F-77A5-3FF8-2F74-0A2272C19F24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A8CE683-04A7-37EF-5CF3-BD6B481A0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18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295445F2-68F9-9AE5-4BB3-C79901BAE0D0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F815FAD6-4D54-1E4E-5396-40C6F2F79DDC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Longitudinal </a:t>
            </a:r>
            <a:r>
              <a:rPr lang="en-GB" sz="1500" b="1" noProof="0" dirty="0" err="1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wakefields</a:t>
            </a:r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 in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CA49B294-EC71-5802-B399-276B83783BE2}"/>
              </a:ext>
            </a:extLst>
          </p:cNvPr>
          <p:cNvSpPr txBox="1"/>
          <p:nvPr/>
        </p:nvSpPr>
        <p:spPr>
          <a:xfrm>
            <a:off x="67512" y="1133525"/>
            <a:ext cx="1171321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impedance effects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have been implemented in CMM and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successfully benchmarked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at Z energy [2]. Could be applied to the study of the &lt;x-z&gt; instabilities, having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fast simulations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on parameters sets.</a:t>
            </a: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E444562E-D004-DFA0-2CB7-703E1A67C189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C6841A37-AB74-E390-FE78-E184F9BC20B2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D3CD865E-70D5-F127-500C-72EF0389F21F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F9975FEF-6BD9-CCBA-C260-EEABC9C3EE4A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080F9CB3-9346-AD89-A06B-E1D32A9BE131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85D1D8A6-28DD-7D13-4222-5835B27261F1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58733E1A-9721-43B9-1F25-39F5F69C22E3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10" name="Picture 9" descr="A screenshot of a graph&#10;&#10;Description automatically generated">
            <a:extLst>
              <a:ext uri="{FF2B5EF4-FFF2-40B4-BE49-F238E27FC236}">
                <a16:creationId xmlns:a16="http://schemas.microsoft.com/office/drawing/2014/main" id="{A8B83717-1715-5788-26F3-5C4148228A7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490" y="2144103"/>
            <a:ext cx="4007646" cy="4515658"/>
          </a:xfrm>
          <a:prstGeom prst="rect">
            <a:avLst/>
          </a:prstGeom>
        </p:spPr>
      </p:pic>
      <p:sp>
        <p:nvSpPr>
          <p:cNvPr id="20" name="ZoneTexte 7 5">
            <a:extLst>
              <a:ext uri="{FF2B5EF4-FFF2-40B4-BE49-F238E27FC236}">
                <a16:creationId xmlns:a16="http://schemas.microsoft.com/office/drawing/2014/main" id="{6415AB59-4899-22B1-C9D4-981C7EE96F94}"/>
              </a:ext>
            </a:extLst>
          </p:cNvPr>
          <p:cNvSpPr txBox="1"/>
          <p:nvPr/>
        </p:nvSpPr>
        <p:spPr>
          <a:xfrm>
            <a:off x="1593225" y="1712914"/>
            <a:ext cx="35669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CMM transverse mode coupling instability w/o beam-beam (</a:t>
            </a:r>
            <a:r>
              <a:rPr lang="en-GB" sz="1200" i="1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+ longitudinal impedance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)</a:t>
            </a:r>
          </a:p>
        </p:txBody>
      </p:sp>
      <p:sp>
        <p:nvSpPr>
          <p:cNvPr id="21" name="ZoneTexte 7 5">
            <a:extLst>
              <a:ext uri="{FF2B5EF4-FFF2-40B4-BE49-F238E27FC236}">
                <a16:creationId xmlns:a16="http://schemas.microsoft.com/office/drawing/2014/main" id="{AB20297C-8E6B-FD70-FC10-44EDD4D4A647}"/>
              </a:ext>
            </a:extLst>
          </p:cNvPr>
          <p:cNvSpPr txBox="1"/>
          <p:nvPr/>
        </p:nvSpPr>
        <p:spPr>
          <a:xfrm>
            <a:off x="7116461" y="1712914"/>
            <a:ext cx="38864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Xsuite (</a:t>
            </a:r>
            <a:r>
              <a:rPr lang="en-GB" sz="1200" dirty="0" err="1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xwakes</a:t>
            </a:r>
            <a:r>
              <a:rPr lang="en-GB" sz="12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) 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mode coupling instability w/o beam-beam (</a:t>
            </a:r>
            <a:r>
              <a:rPr lang="en-GB" sz="1200" i="1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+ longitudinal impedance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0F37C7C-72C3-A555-29AF-48854A70F9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371" y="2144103"/>
            <a:ext cx="4007646" cy="4515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6805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84FD5E89-6A8C-46CC-2CEE-05C40C5105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83" b="19480"/>
          <a:stretch/>
        </p:blipFill>
        <p:spPr bwMode="auto">
          <a:xfrm>
            <a:off x="-1" y="0"/>
            <a:ext cx="658579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9FAA92-F22F-760B-7A60-6B0E11C7CD4E}"/>
              </a:ext>
            </a:extLst>
          </p:cNvPr>
          <p:cNvSpPr/>
          <p:nvPr/>
        </p:nvSpPr>
        <p:spPr>
          <a:xfrm>
            <a:off x="-1" y="0"/>
            <a:ext cx="6520619" cy="6858000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9182332-DFE5-C54E-8F87-1CC2FEAB2490}"/>
              </a:ext>
            </a:extLst>
          </p:cNvPr>
          <p:cNvSpPr txBox="1"/>
          <p:nvPr/>
        </p:nvSpPr>
        <p:spPr>
          <a:xfrm>
            <a:off x="7083044" y="337669"/>
            <a:ext cx="1604991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500" b="1" err="1">
                <a:solidFill>
                  <a:srgbClr val="003B28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Overview</a:t>
            </a:r>
            <a:endParaRPr lang="fr-FR" sz="2500" b="1">
              <a:solidFill>
                <a:srgbClr val="003B28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Espace réservé du numéro de diapositive 18">
            <a:extLst>
              <a:ext uri="{FF2B5EF4-FFF2-40B4-BE49-F238E27FC236}">
                <a16:creationId xmlns:a16="http://schemas.microsoft.com/office/drawing/2014/main" id="{1985EF3C-E096-0387-DE50-C359511935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5736" y="6568231"/>
            <a:ext cx="2743200" cy="365125"/>
          </a:xfrm>
        </p:spPr>
        <p:txBody>
          <a:bodyPr/>
          <a:lstStyle/>
          <a:p>
            <a:fld id="{39A98EFD-EAD1-354C-9663-C1EAF02EB37B}" type="slidenum">
              <a:rPr lang="fr-FR" sz="1100" smtClean="0">
                <a:solidFill>
                  <a:srgbClr val="002C1B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fld>
            <a:endParaRPr lang="fr-FR" sz="1100">
              <a:solidFill>
                <a:srgbClr val="002C1B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1" name="Image 10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B65E9AE1-AB22-09CA-33A7-720DF313EA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215" y="156278"/>
            <a:ext cx="556203" cy="556203"/>
          </a:xfrm>
          <a:prstGeom prst="rect">
            <a:avLst/>
          </a:prstGeom>
        </p:spPr>
      </p:pic>
      <p:pic>
        <p:nvPicPr>
          <p:cNvPr id="12" name="Picture 2" descr="IJCLab (@IJCLab) / X">
            <a:extLst>
              <a:ext uri="{FF2B5EF4-FFF2-40B4-BE49-F238E27FC236}">
                <a16:creationId xmlns:a16="http://schemas.microsoft.com/office/drawing/2014/main" id="{245C897F-9063-2374-89F5-BFF15044DB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244" y="175603"/>
            <a:ext cx="505416" cy="505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F1DCFDBD-981D-391C-106D-8606693D8B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4058" y="175603"/>
            <a:ext cx="1426805" cy="48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>
            <a:extLst>
              <a:ext uri="{FF2B5EF4-FFF2-40B4-BE49-F238E27FC236}">
                <a16:creationId xmlns:a16="http://schemas.microsoft.com/office/drawing/2014/main" id="{B3F478CA-EA34-BDC8-833F-49550D0C61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531" y="144141"/>
            <a:ext cx="1605315" cy="568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platzhalter 6">
            <a:extLst>
              <a:ext uri="{FF2B5EF4-FFF2-40B4-BE49-F238E27FC236}">
                <a16:creationId xmlns:a16="http://schemas.microsoft.com/office/drawing/2014/main" id="{DE825739-A620-60CD-ACAE-2DA3B150C02B}"/>
              </a:ext>
            </a:extLst>
          </p:cNvPr>
          <p:cNvSpPr txBox="1">
            <a:spLocks/>
          </p:cNvSpPr>
          <p:nvPr/>
        </p:nvSpPr>
        <p:spPr>
          <a:xfrm>
            <a:off x="7083044" y="1039366"/>
            <a:ext cx="5830145" cy="524243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sz="2000" b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2000" b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</a:t>
            </a:r>
          </a:p>
          <a:p>
            <a:pPr marL="457200" lvl="1" indent="0">
              <a:lnSpc>
                <a:spcPct val="10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XXX</a:t>
            </a:r>
          </a:p>
          <a:p>
            <a:pPr marL="0" indent="0">
              <a:buNone/>
            </a:pPr>
            <a:r>
              <a:rPr lang="en-US" sz="2000" b="1">
                <a:solidFill>
                  <a:srgbClr val="0F124A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Summary</a:t>
            </a:r>
          </a:p>
          <a:p>
            <a:pPr marL="457200" lvl="1" indent="0">
              <a:buNone/>
            </a:pPr>
            <a:r>
              <a:rPr lang="en-US" sz="1500">
                <a:solidFill>
                  <a:srgbClr val="003B28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Summary and outlook</a:t>
            </a:r>
          </a:p>
        </p:txBody>
      </p:sp>
      <p:sp>
        <p:nvSpPr>
          <p:cNvPr id="19" name="ZoneTexte 7">
            <a:extLst>
              <a:ext uri="{FF2B5EF4-FFF2-40B4-BE49-F238E27FC236}">
                <a16:creationId xmlns:a16="http://schemas.microsoft.com/office/drawing/2014/main" id="{F8DBE42C-A3CF-4733-1494-63CF29B1AA22}"/>
              </a:ext>
            </a:extLst>
          </p:cNvPr>
          <p:cNvSpPr txBox="1"/>
          <p:nvPr/>
        </p:nvSpPr>
        <p:spPr>
          <a:xfrm>
            <a:off x="403122" y="2190267"/>
            <a:ext cx="5966147" cy="100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</a:t>
            </a:r>
            <a:r>
              <a:rPr lang="fr-FR" sz="2000" b="1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Induced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Collective </a:t>
            </a:r>
            <a:r>
              <a:rPr lang="fr-FR" sz="2000" b="1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Instabilities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and Mitigation </a:t>
            </a:r>
            <a:r>
              <a:rPr lang="fr-FR" sz="2000" b="1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Strategies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in the FCC-</a:t>
            </a:r>
            <a:r>
              <a:rPr lang="fr-FR" sz="2000" b="1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fr-FR" sz="2000" b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fr-FR" sz="2000" b="1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20" name="ZoneTexte 8">
            <a:extLst>
              <a:ext uri="{FF2B5EF4-FFF2-40B4-BE49-F238E27FC236}">
                <a16:creationId xmlns:a16="http://schemas.microsoft.com/office/drawing/2014/main" id="{D9180215-8385-1539-D1E4-73E57CF664E0}"/>
              </a:ext>
            </a:extLst>
          </p:cNvPr>
          <p:cNvSpPr txBox="1"/>
          <p:nvPr/>
        </p:nvSpPr>
        <p:spPr>
          <a:xfrm>
            <a:off x="411320" y="3305957"/>
            <a:ext cx="25766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5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FCC </a:t>
            </a:r>
            <a:r>
              <a:rPr lang="fr-FR" sz="1500" b="1" i="1" err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week</a:t>
            </a:r>
            <a:r>
              <a:rPr lang="fr-FR" sz="1500" b="1" i="1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2025 – May 20</a:t>
            </a:r>
            <a:r>
              <a:rPr lang="fr-FR" sz="1500" b="1" i="1" baseline="3000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</a:t>
            </a:r>
          </a:p>
        </p:txBody>
      </p:sp>
      <p:sp>
        <p:nvSpPr>
          <p:cNvPr id="21" name="ZoneTexte 9">
            <a:extLst>
              <a:ext uri="{FF2B5EF4-FFF2-40B4-BE49-F238E27FC236}">
                <a16:creationId xmlns:a16="http://schemas.microsoft.com/office/drawing/2014/main" id="{D3703AEA-BFBF-CBF8-664D-A210CE140973}"/>
              </a:ext>
            </a:extLst>
          </p:cNvPr>
          <p:cNvSpPr txBox="1"/>
          <p:nvPr/>
        </p:nvSpPr>
        <p:spPr>
          <a:xfrm>
            <a:off x="403122" y="3736844"/>
            <a:ext cx="4452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Roxana SOOS, Xavier BUFFAT, Angeles FAUS-GOLFE, FCC-</a:t>
            </a:r>
            <a:r>
              <a:rPr lang="fr-FR" sz="150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ee</a:t>
            </a:r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collective </a:t>
            </a:r>
            <a:r>
              <a:rPr lang="fr-FR" sz="150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effects</a:t>
            </a:r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fr-FR" sz="1500" err="1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study</a:t>
            </a:r>
            <a:r>
              <a:rPr lang="fr-FR" sz="150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group</a:t>
            </a:r>
          </a:p>
        </p:txBody>
      </p:sp>
    </p:spTree>
    <p:extLst>
      <p:ext uri="{BB962C8B-B14F-4D97-AF65-F5344CB8AC3E}">
        <p14:creationId xmlns:p14="http://schemas.microsoft.com/office/powerpoint/2010/main" val="303565640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96B047-45B1-3843-A074-A55DF3D8A2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C8F80AFD-6460-5C5E-4561-BC8D838ECE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F7B00C7-E4FA-0F54-DDC9-213A124E6262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0722D4B0-C47A-A3AB-4F45-13125C9573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3E95EE85-A540-B9E8-3E85-C09B0257E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CE19158D-82DE-9551-10CD-69F505DDF5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A5EB0205-7002-1113-68D5-327EF943CB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C8905E18-F6DD-96E6-748B-3FA03A3AE2E6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02006C01-80C0-68AD-3BE1-4D1FB295B465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1112AC8-45FE-8D19-3056-496887E8F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19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1F84FE59-BB51-5755-7A2D-E21B70AA5BA3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Vertical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678E2A40-DE8D-8555-756A-EDCB9307B727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TMRI instability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B52F62C8-69C2-9DFE-CFC7-7248CB0CE575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vertical plane,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TMRI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impedance is the most critical [3].</a:t>
            </a:r>
          </a:p>
        </p:txBody>
      </p:sp>
      <p:pic>
        <p:nvPicPr>
          <p:cNvPr id="21" name="Picture 20" descr="A screenshot of a graph&#10;&#10;Description automatically generated">
            <a:extLst>
              <a:ext uri="{FF2B5EF4-FFF2-40B4-BE49-F238E27FC236}">
                <a16:creationId xmlns:a16="http://schemas.microsoft.com/office/drawing/2014/main" id="{F593AD48-CA0D-B60B-09A5-CCA993C62BD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716" y="1910601"/>
            <a:ext cx="4460391" cy="4625356"/>
          </a:xfrm>
          <a:prstGeom prst="rect">
            <a:avLst/>
          </a:prstGeom>
        </p:spPr>
      </p:pic>
      <p:sp>
        <p:nvSpPr>
          <p:cNvPr id="24" name="ZoneTexte 7 5">
            <a:extLst>
              <a:ext uri="{FF2B5EF4-FFF2-40B4-BE49-F238E27FC236}">
                <a16:creationId xmlns:a16="http://schemas.microsoft.com/office/drawing/2014/main" id="{FDB09D64-0B9F-85ED-1B0F-DCEE16D4D866}"/>
              </a:ext>
            </a:extLst>
          </p:cNvPr>
          <p:cNvSpPr txBox="1"/>
          <p:nvPr/>
        </p:nvSpPr>
        <p:spPr>
          <a:xfrm>
            <a:off x="5599134" y="1951672"/>
            <a:ext cx="56455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mode coupling instability (TMCI)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becomes a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mode repulsion instability (TMRI)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presence of transverse impedance and beam-beam with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strong hourglass effects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and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</a:p>
          <a:p>
            <a:pPr algn="just"/>
            <a:endParaRPr lang="en-GB" sz="1500" b="1" dirty="0">
              <a:solidFill>
                <a:schemeClr val="accent6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algn="just"/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M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odes 0 and -1 repulse each other 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phase advance at the IP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and become unstable due to the contribution of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transverse 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wakefields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endParaRPr lang="en-GB" sz="1500" b="1" noProof="0" dirty="0">
              <a:solidFill>
                <a:schemeClr val="accent6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5" name="ZoneTexte 7 5">
            <a:extLst>
              <a:ext uri="{FF2B5EF4-FFF2-40B4-BE49-F238E27FC236}">
                <a16:creationId xmlns:a16="http://schemas.microsoft.com/office/drawing/2014/main" id="{396D700F-70CD-B3E8-E09C-50193BBD75A9}"/>
              </a:ext>
            </a:extLst>
          </p:cNvPr>
          <p:cNvSpPr txBox="1"/>
          <p:nvPr/>
        </p:nvSpPr>
        <p:spPr>
          <a:xfrm>
            <a:off x="1506433" y="1735237"/>
            <a:ext cx="3566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CMM, beam-beam plus transverse </a:t>
            </a:r>
            <a:r>
              <a:rPr lang="en-GB" sz="12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wakefields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TMRI</a:t>
            </a:r>
          </a:p>
        </p:txBody>
      </p:sp>
    </p:spTree>
    <p:extLst>
      <p:ext uri="{BB962C8B-B14F-4D97-AF65-F5344CB8AC3E}">
        <p14:creationId xmlns:p14="http://schemas.microsoft.com/office/powerpoint/2010/main" val="386369843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2491D6-A040-71AE-B345-CE725B838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436FFE05-A44E-33D7-052E-58D51DE8D6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80D27CA-10CE-CCD2-432E-C68C1A72A6A0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09339988-6818-5FD2-BA54-A8D1DFB926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45A38E4C-361C-8582-9D2B-4C78B05F62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4AE60067-48D7-4698-4112-A485BD6897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8FEF76C7-9394-E401-C6D1-97F918785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58E4FC21-67AA-4BF8-7C4B-97F3A0CB258B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8497738F-3642-CE50-052D-9A38EBBD7623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3D560DA-B9C6-2AE8-889D-1A613F815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20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022F44D2-21FC-52F4-1FC7-C3644A68C85D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Vertical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49A00873-5FB7-8762-4D27-DE2ACCE5FC68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TMRI instability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FD1EDBB1-05A7-9158-5F50-8B29C807AA1C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vertical plane,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TMRI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impedance is the most critical [3].</a:t>
            </a:r>
          </a:p>
        </p:txBody>
      </p:sp>
      <p:pic>
        <p:nvPicPr>
          <p:cNvPr id="21" name="Picture 20" descr="A screenshot of a graph&#10;&#10;Description automatically generated">
            <a:extLst>
              <a:ext uri="{FF2B5EF4-FFF2-40B4-BE49-F238E27FC236}">
                <a16:creationId xmlns:a16="http://schemas.microsoft.com/office/drawing/2014/main" id="{AD2E3CB2-D329-26FB-6878-16B642AEA4E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7716" y="1910601"/>
            <a:ext cx="4460391" cy="4625356"/>
          </a:xfrm>
          <a:prstGeom prst="rect">
            <a:avLst/>
          </a:prstGeom>
        </p:spPr>
      </p:pic>
      <p:sp>
        <p:nvSpPr>
          <p:cNvPr id="24" name="ZoneTexte 7 5">
            <a:extLst>
              <a:ext uri="{FF2B5EF4-FFF2-40B4-BE49-F238E27FC236}">
                <a16:creationId xmlns:a16="http://schemas.microsoft.com/office/drawing/2014/main" id="{DD56C12A-8AAC-7E69-5AFE-E5C3D6B9AE65}"/>
              </a:ext>
            </a:extLst>
          </p:cNvPr>
          <p:cNvSpPr txBox="1"/>
          <p:nvPr/>
        </p:nvSpPr>
        <p:spPr>
          <a:xfrm>
            <a:off x="9654536" y="2184054"/>
            <a:ext cx="205574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Benchmark is difficult with multiparticle tracking. Landau damping is not featured in the CMM, and instability is over the decoherence threshold. Crab </a:t>
            </a:r>
            <a:r>
              <a:rPr lang="en-GB" sz="1500" dirty="0" err="1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sextupoles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also seem to impact the effect. This impacts the tune shift and instability growth rate. </a:t>
            </a:r>
          </a:p>
          <a:p>
            <a:pPr algn="just"/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algn="just"/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Model can’t be used for exact simulations, gives more pessimistic predictions.</a:t>
            </a:r>
          </a:p>
          <a:p>
            <a:pPr algn="just"/>
            <a:endParaRPr lang="en-GB" sz="1500" b="1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5" name="ZoneTexte 7 5">
            <a:extLst>
              <a:ext uri="{FF2B5EF4-FFF2-40B4-BE49-F238E27FC236}">
                <a16:creationId xmlns:a16="http://schemas.microsoft.com/office/drawing/2014/main" id="{E1FBF4E1-D36C-E291-36BA-419C91C34FF5}"/>
              </a:ext>
            </a:extLst>
          </p:cNvPr>
          <p:cNvSpPr txBox="1"/>
          <p:nvPr/>
        </p:nvSpPr>
        <p:spPr>
          <a:xfrm>
            <a:off x="1506433" y="1735237"/>
            <a:ext cx="3566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CMM, beam-beam plus transverse </a:t>
            </a:r>
            <a:r>
              <a:rPr lang="en-GB" sz="12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wakefields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TMRI</a:t>
            </a:r>
          </a:p>
        </p:txBody>
      </p:sp>
      <p:pic>
        <p:nvPicPr>
          <p:cNvPr id="2" name="Picture 1" descr="A screenshot of a graph&#10;&#10;Description automatically generated">
            <a:extLst>
              <a:ext uri="{FF2B5EF4-FFF2-40B4-BE49-F238E27FC236}">
                <a16:creationId xmlns:a16="http://schemas.microsoft.com/office/drawing/2014/main" id="{1361947D-ED0C-10FA-8017-B9A62DF653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94145" y="1910601"/>
            <a:ext cx="4460391" cy="4625356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5A9617B0-54C1-3F23-E39A-79D0998F4AC2}"/>
              </a:ext>
            </a:extLst>
          </p:cNvPr>
          <p:cNvSpPr/>
          <p:nvPr/>
        </p:nvSpPr>
        <p:spPr>
          <a:xfrm>
            <a:off x="5892775" y="2012236"/>
            <a:ext cx="3566911" cy="41273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TRACKING SIMULATION HERE</a:t>
            </a:r>
          </a:p>
        </p:txBody>
      </p:sp>
    </p:spTree>
    <p:extLst>
      <p:ext uri="{BB962C8B-B14F-4D97-AF65-F5344CB8AC3E}">
        <p14:creationId xmlns:p14="http://schemas.microsoft.com/office/powerpoint/2010/main" val="3776510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19129-91CA-89FC-CDFC-9C074DA067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19A4274C-2490-0E96-2EC7-819D5F898A5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712804D-9A6F-B2EF-80D3-82F95A90FD3F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0FB515D-06C6-6785-3C16-DED38C4B39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220DEF27-4B89-3814-8AF8-E2E6EBA40F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068270C0-5532-00AD-86F3-9186042B12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340BB033-C635-2A2D-B857-497C7B8BC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0AAF3582-7D41-1613-D6F5-60DB419EB8C1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FF48B0DF-C51A-4D42-86CC-9C00A105FE8D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5F6F6D4-4529-B432-3E5C-C3BD63D38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21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5B7BF003-D55D-0C1C-2CFF-E4FF3F87488D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Vertical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ACB55CD6-10F1-39DC-5DF4-11453BACADCF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TMRI instability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E91F937F-F1B3-819F-A182-C90703642275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vertical plane,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TMRI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impedance is the most critical [3].</a:t>
            </a:r>
          </a:p>
        </p:txBody>
      </p:sp>
      <p:pic>
        <p:nvPicPr>
          <p:cNvPr id="3" name="Picture 2" descr="A screenshot of a graph&#10;&#10;Description automatically generated">
            <a:extLst>
              <a:ext uri="{FF2B5EF4-FFF2-40B4-BE49-F238E27FC236}">
                <a16:creationId xmlns:a16="http://schemas.microsoft.com/office/drawing/2014/main" id="{9CB7E5A9-7191-6EA4-F061-D8D4F511766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338" y="1797371"/>
            <a:ext cx="5137774" cy="4594356"/>
          </a:xfrm>
          <a:prstGeom prst="rect">
            <a:avLst/>
          </a:prstGeom>
        </p:spPr>
      </p:pic>
      <p:pic>
        <p:nvPicPr>
          <p:cNvPr id="7" name="Picture 6" descr="A screenshot of a graph&#10;&#10;Description automatically generated">
            <a:extLst>
              <a:ext uri="{FF2B5EF4-FFF2-40B4-BE49-F238E27FC236}">
                <a16:creationId xmlns:a16="http://schemas.microsoft.com/office/drawing/2014/main" id="{8D46612D-FD8D-8843-43A2-2A23FC92CD8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96000" y="1797371"/>
            <a:ext cx="5023013" cy="4550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133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7560E4-6188-E14C-F378-FC7B8870C2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A14F307E-ADD2-0FE0-8D56-6EEBCD80A9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420FB64-7F35-164B-2290-F340B049AC75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30AFE59C-E03D-DED1-5606-A6137DD269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BC0A13A0-EFE3-9E10-8DEA-26B2F54C31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B948A448-CD43-4FB1-09DD-8B7F8C9E1D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4813209C-F720-47EE-A05C-F6F10AE978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44DA5CA5-9F7F-3C57-CEC2-58E3337AA820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64B18806-981B-D311-5960-78F0629A4E64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195D183-10CB-C231-1451-4D4DACB3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22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6E356F5B-62DE-339B-FD2D-6544B55207A4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Vertical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829A8EDA-A1FB-3085-F006-3F338EB5B8A3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TMRI instability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8D19F60E-0808-69F5-9F07-3BCEF8FD4475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vertical plane,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TMRI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impedance is the most critical [3].</a:t>
            </a:r>
          </a:p>
        </p:txBody>
      </p:sp>
      <p:sp>
        <p:nvSpPr>
          <p:cNvPr id="9" name="ZoneTexte 7 5">
            <a:extLst>
              <a:ext uri="{FF2B5EF4-FFF2-40B4-BE49-F238E27FC236}">
                <a16:creationId xmlns:a16="http://schemas.microsoft.com/office/drawing/2014/main" id="{C6759681-2D97-4C14-EA50-2B8AEE1C141C}"/>
              </a:ext>
            </a:extLst>
          </p:cNvPr>
          <p:cNvSpPr txBox="1"/>
          <p:nvPr/>
        </p:nvSpPr>
        <p:spPr>
          <a:xfrm>
            <a:off x="9423488" y="2797657"/>
            <a:ext cx="23164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Resistive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damper has a clear impact</a:t>
            </a:r>
            <a:r>
              <a:rPr lang="en-GB" sz="1500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on the instability. Instability threshold </a:t>
            </a:r>
            <a:r>
              <a:rPr lang="en-GB" sz="1500" b="1" noProof="0" dirty="0">
                <a:solidFill>
                  <a:schemeClr val="accent5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is increased by 15%</a:t>
            </a:r>
            <a:r>
              <a:rPr lang="en-GB" sz="1500" noProof="0" dirty="0">
                <a:solidFill>
                  <a:schemeClr val="accent5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  <a:p>
            <a:pPr algn="just"/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algn="just"/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Different types of damper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may be investigated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to optimize the effect, also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together with chromaticity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  <p:sp>
        <p:nvSpPr>
          <p:cNvPr id="10" name="ZoneTexte 7 5">
            <a:extLst>
              <a:ext uri="{FF2B5EF4-FFF2-40B4-BE49-F238E27FC236}">
                <a16:creationId xmlns:a16="http://schemas.microsoft.com/office/drawing/2014/main" id="{F0B8C553-8F58-091B-A9E3-5AFC0150055D}"/>
              </a:ext>
            </a:extLst>
          </p:cNvPr>
          <p:cNvSpPr txBox="1"/>
          <p:nvPr/>
        </p:nvSpPr>
        <p:spPr>
          <a:xfrm>
            <a:off x="1173295" y="1735237"/>
            <a:ext cx="3566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CMM, beam-beam plus transverse </a:t>
            </a:r>
            <a:r>
              <a:rPr lang="en-GB" sz="12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wakefields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TMRI</a:t>
            </a:r>
          </a:p>
        </p:txBody>
      </p:sp>
      <p:pic>
        <p:nvPicPr>
          <p:cNvPr id="21" name="Picture 20" descr="A screenshot of a graph&#10;&#10;Description automatically generated">
            <a:extLst>
              <a:ext uri="{FF2B5EF4-FFF2-40B4-BE49-F238E27FC236}">
                <a16:creationId xmlns:a16="http://schemas.microsoft.com/office/drawing/2014/main" id="{25CB0C35-03D3-33B5-C498-E48795BCF3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689" y="1897224"/>
            <a:ext cx="4460391" cy="4625356"/>
          </a:xfrm>
          <a:prstGeom prst="rect">
            <a:avLst/>
          </a:prstGeom>
        </p:spPr>
      </p:pic>
      <p:sp>
        <p:nvSpPr>
          <p:cNvPr id="22" name="ZoneTexte 7 5">
            <a:extLst>
              <a:ext uri="{FF2B5EF4-FFF2-40B4-BE49-F238E27FC236}">
                <a16:creationId xmlns:a16="http://schemas.microsoft.com/office/drawing/2014/main" id="{E04292E4-9325-733E-BB13-2DC6EE899611}"/>
              </a:ext>
            </a:extLst>
          </p:cNvPr>
          <p:cNvSpPr txBox="1"/>
          <p:nvPr/>
        </p:nvSpPr>
        <p:spPr>
          <a:xfrm>
            <a:off x="4914805" y="1733616"/>
            <a:ext cx="4741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CMM, beam-beam plus transverse </a:t>
            </a:r>
            <a:r>
              <a:rPr lang="en-GB" sz="12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wakefields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TMRI, damper (</a:t>
            </a:r>
            <a:r>
              <a:rPr lang="en-GB" sz="12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g</a:t>
            </a:r>
            <a:r>
              <a:rPr lang="en-GB" sz="1200" baseline="-250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x</a:t>
            </a:r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=1, phase = 0)</a:t>
            </a:r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6870DDDF-86F6-9B4E-C23E-BA3B47195183}"/>
              </a:ext>
            </a:extLst>
          </p:cNvPr>
          <p:cNvSpPr/>
          <p:nvPr/>
        </p:nvSpPr>
        <p:spPr>
          <a:xfrm>
            <a:off x="9064450" y="4335830"/>
            <a:ext cx="146835" cy="333562"/>
          </a:xfrm>
          <a:prstGeom prst="downArrow">
            <a:avLst>
              <a:gd name="adj1" fmla="val 41751"/>
              <a:gd name="adj2" fmla="val 50000"/>
            </a:avLst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D0D22AD4-29C8-EC22-7A6C-8262CB6DE8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6566" y="1897306"/>
            <a:ext cx="4460392" cy="4625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B6F7F08-28A8-7835-F5EC-931AF4704979}"/>
              </a:ext>
            </a:extLst>
          </p:cNvPr>
          <p:cNvCxnSpPr>
            <a:cxnSpLocks/>
          </p:cNvCxnSpPr>
          <p:nvPr/>
        </p:nvCxnSpPr>
        <p:spPr>
          <a:xfrm>
            <a:off x="2316274" y="4255820"/>
            <a:ext cx="0" cy="175636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53F5A733-F03F-FCBA-BE75-7561EA165732}"/>
              </a:ext>
            </a:extLst>
          </p:cNvPr>
          <p:cNvCxnSpPr>
            <a:cxnSpLocks/>
          </p:cNvCxnSpPr>
          <p:nvPr/>
        </p:nvCxnSpPr>
        <p:spPr>
          <a:xfrm>
            <a:off x="7406434" y="4259630"/>
            <a:ext cx="0" cy="1756360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45A7828-C661-19C7-9025-E32726B20E1D}"/>
              </a:ext>
            </a:extLst>
          </p:cNvPr>
          <p:cNvSpPr txBox="1"/>
          <p:nvPr/>
        </p:nvSpPr>
        <p:spPr>
          <a:xfrm>
            <a:off x="6776665" y="5425536"/>
            <a:ext cx="6383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00" b="1" dirty="0">
                <a:solidFill>
                  <a:schemeClr val="accent5">
                    <a:lumMod val="50000"/>
                  </a:schemeClr>
                </a:solidFill>
                <a:latin typeface="Avenir Next Condensed" panose="020B0506020202020204" pitchFamily="34" charset="0"/>
              </a:rPr>
              <a:t>1.2x10</a:t>
            </a:r>
            <a:r>
              <a:rPr lang="en-FR" sz="1000" b="1" baseline="30000" dirty="0">
                <a:solidFill>
                  <a:schemeClr val="accent5">
                    <a:lumMod val="50000"/>
                  </a:schemeClr>
                </a:solidFill>
                <a:latin typeface="Avenir Next Condensed" panose="020B0506020202020204" pitchFamily="34" charset="0"/>
              </a:rPr>
              <a:t>11</a:t>
            </a:r>
            <a:endParaRPr lang="en-FR" sz="1000" b="1" dirty="0">
              <a:solidFill>
                <a:schemeClr val="accent5">
                  <a:lumMod val="50000"/>
                </a:schemeClr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8CC2FFB-F69A-CCBE-9977-6540BBBB55D2}"/>
              </a:ext>
            </a:extLst>
          </p:cNvPr>
          <p:cNvSpPr txBox="1"/>
          <p:nvPr/>
        </p:nvSpPr>
        <p:spPr>
          <a:xfrm>
            <a:off x="1660274" y="5422468"/>
            <a:ext cx="7056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000" b="1" dirty="0">
                <a:solidFill>
                  <a:schemeClr val="accent5">
                    <a:lumMod val="50000"/>
                  </a:schemeClr>
                </a:solidFill>
                <a:latin typeface="Avenir Next Condensed" panose="020B0506020202020204" pitchFamily="34" charset="0"/>
              </a:rPr>
              <a:t>0.87x10</a:t>
            </a:r>
            <a:r>
              <a:rPr lang="en-FR" sz="1000" b="1" baseline="30000" dirty="0">
                <a:solidFill>
                  <a:schemeClr val="accent5">
                    <a:lumMod val="50000"/>
                  </a:schemeClr>
                </a:solidFill>
                <a:latin typeface="Avenir Next Condensed" panose="020B0506020202020204" pitchFamily="34" charset="0"/>
              </a:rPr>
              <a:t>11</a:t>
            </a:r>
            <a:endParaRPr lang="en-FR" sz="1000" b="1" dirty="0">
              <a:solidFill>
                <a:schemeClr val="accent5">
                  <a:lumMod val="50000"/>
                </a:schemeClr>
              </a:solidFill>
              <a:latin typeface="Avenir Next Condensed" panose="020B0506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617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67DBB9-7D4B-DA25-C1AA-3DA1D96B0E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80E67D0-AAED-23C0-DCC7-779B3AA70BB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7571503-CDFF-1267-FE3C-BC99E3774678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3D1B0DED-0454-4D16-ABD6-FDC2212A1A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01F00502-3ABA-9431-B237-0927350728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BE26302E-915C-DA5C-7F1D-84216E98A8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DB19425C-FC68-0450-FF24-8D741D3C4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D64D95C6-CCBF-A179-4D7B-9D002E904762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0FBC610A-8152-D8C6-E799-57E16C9FE206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83D7708-F128-AB04-52D3-C8AA7C226E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23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ED09C27A-F5B0-2DA7-BD79-CE9CA4E6EA21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Vertical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CB2BB007-9128-59DC-6C5B-E1670B556C56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TMRI instability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DC2B9702-E96D-106C-20CE-18D0AD34CE73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vertical plane,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TMRI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impedance is the most critical [3].</a:t>
            </a:r>
          </a:p>
        </p:txBody>
      </p:sp>
      <p:pic>
        <p:nvPicPr>
          <p:cNvPr id="6" name="Picture 5" descr="A graph of different colors and lines&#10;&#10;Description automatically generated with medium confidence">
            <a:extLst>
              <a:ext uri="{FF2B5EF4-FFF2-40B4-BE49-F238E27FC236}">
                <a16:creationId xmlns:a16="http://schemas.microsoft.com/office/drawing/2014/main" id="{164F4CD9-7304-3054-8764-EA497C11726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338" y="1678212"/>
            <a:ext cx="6284686" cy="471351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D0B2B13-9A6F-7D3F-19B1-283168677B4F}"/>
              </a:ext>
            </a:extLst>
          </p:cNvPr>
          <p:cNvSpPr txBox="1"/>
          <p:nvPr/>
        </p:nvSpPr>
        <p:spPr>
          <a:xfrm>
            <a:off x="6937008" y="2606739"/>
            <a:ext cx="43405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 Chromaticity (</a:t>
            </a:r>
            <a:r>
              <a:rPr lang="en-GB" sz="1600" u="none" strike="noStrike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</a:rPr>
              <a:t>needed to stabilise the vertical motion</a:t>
            </a:r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) needs to be </a:t>
            </a:r>
            <a:r>
              <a:rPr lang="en-GB" sz="16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</a:rPr>
              <a:t>highly increased </a:t>
            </a:r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if impedance </a:t>
            </a:r>
            <a:r>
              <a:rPr lang="en-GB" sz="16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</a:rPr>
              <a:t>is doubled</a:t>
            </a:r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.</a:t>
            </a:r>
          </a:p>
          <a:p>
            <a:pPr algn="just"/>
            <a:endParaRPr lang="en-GB" sz="1600" noProof="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</a:endParaRPr>
          </a:p>
          <a:p>
            <a:pPr algn="just"/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 Too high chromaticity can practically </a:t>
            </a:r>
            <a:r>
              <a:rPr lang="en-GB" sz="16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</a:rPr>
              <a:t>unacceptable</a:t>
            </a:r>
            <a:r>
              <a:rPr lang="en-GB" sz="1600" b="1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 </a:t>
            </a:r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due to its impact on beam quality.</a:t>
            </a:r>
          </a:p>
          <a:p>
            <a:pPr algn="just"/>
            <a:endParaRPr lang="en-GB" sz="1600" noProof="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</a:endParaRPr>
          </a:p>
          <a:p>
            <a:pPr algn="just"/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 Impedance is </a:t>
            </a:r>
            <a:r>
              <a:rPr lang="en-GB" sz="16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</a:rPr>
              <a:t>therefore an intensity limiting contributor</a:t>
            </a:r>
            <a:r>
              <a:rPr lang="en-GB" sz="16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</a:rPr>
              <a:t>, a careful design is necessary to limit instabilities.</a:t>
            </a:r>
          </a:p>
        </p:txBody>
      </p:sp>
    </p:spTree>
    <p:extLst>
      <p:ext uri="{BB962C8B-B14F-4D97-AF65-F5344CB8AC3E}">
        <p14:creationId xmlns:p14="http://schemas.microsoft.com/office/powerpoint/2010/main" val="22208737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229AE8-BD41-BC22-387A-9B9A687CF6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DCEF701C-34B6-0BF7-8C8F-B5C81C0678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616EBC6-1C41-F259-5237-3489547D839B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27EDDF33-9752-9DC9-6E86-1C974BD474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5B81961F-94F7-2CF4-A83C-2E39AB5552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E0217676-D871-A394-2766-8720A18500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2D25CACC-2A53-8304-0D32-50995640FF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D0B47C82-0203-CF5F-27D3-5F7E350CCCA6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AB2F0028-7FF6-EA79-0222-F046113BAE29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D6147D0E-B5CE-9E93-22A8-A1EEE8523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24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FB9B9A13-9EA3-F6B3-A792-6E0F3068100C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Vertical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2D5959CF-528F-6C98-1F60-9002E8FA18D8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TMRI instability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7F738EA5-E715-DC6D-16FC-BF30321E2F38}"/>
              </a:ext>
            </a:extLst>
          </p:cNvPr>
          <p:cNvSpPr txBox="1"/>
          <p:nvPr/>
        </p:nvSpPr>
        <p:spPr>
          <a:xfrm>
            <a:off x="67512" y="1133525"/>
            <a:ext cx="116406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the vertical plane,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TMRI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impedance is the most critical [3].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2C1CAE8-D244-745B-8F6B-A0B7AD0ACC83}"/>
              </a:ext>
            </a:extLst>
          </p:cNvPr>
          <p:cNvSpPr txBox="1"/>
          <p:nvPr/>
        </p:nvSpPr>
        <p:spPr>
          <a:xfrm>
            <a:off x="1377624" y="2848006"/>
            <a:ext cx="94367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Oide’s new parameters, Mauro’s new wakes with what is inside and comparison CMM to CMM</a:t>
            </a:r>
          </a:p>
        </p:txBody>
      </p:sp>
    </p:spTree>
    <p:extLst>
      <p:ext uri="{BB962C8B-B14F-4D97-AF65-F5344CB8AC3E}">
        <p14:creationId xmlns:p14="http://schemas.microsoft.com/office/powerpoint/2010/main" val="12664698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6DABD7-773F-BEAC-AF83-ABDCD88F8A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25FD3CBC-1EAE-6A5B-CCD1-F174D4C4FC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98F2133-23C3-2DD9-0ED9-932876B7319C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222E1E40-2C7F-CE2D-A869-98D938875E4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999408B1-09F7-8E9A-F56E-0382890F5A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F3349D10-874A-8663-2E37-A9E8CEDA63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88BE87F9-982A-496E-D44A-70941A429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6AF0CC50-6270-0636-6D17-50E34AAF8C47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EB6F3160-916A-C6B3-7460-3C65706C899C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BA7D6978-641A-4ABA-E5D6-CD61945B0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25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D1973C1D-8324-2427-6215-935F9C5CD7E2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Conclusion and outlook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921836A-CD4D-07A0-1BA0-43E0B2ECF034}"/>
              </a:ext>
            </a:extLst>
          </p:cNvPr>
          <p:cNvSpPr/>
          <p:nvPr/>
        </p:nvSpPr>
        <p:spPr>
          <a:xfrm>
            <a:off x="506338" y="1674778"/>
            <a:ext cx="11435113" cy="41273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ADD conclusions and outlooks</a:t>
            </a:r>
          </a:p>
        </p:txBody>
      </p:sp>
    </p:spTree>
    <p:extLst>
      <p:ext uri="{BB962C8B-B14F-4D97-AF65-F5344CB8AC3E}">
        <p14:creationId xmlns:p14="http://schemas.microsoft.com/office/powerpoint/2010/main" val="40035479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A8A6E3-5DEF-7636-93CC-612BAA27CB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FC11B37E-B850-13DA-0BF8-5F971B23B6A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4DC392C-2311-C352-78EB-DBBCB0F925E3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902FF675-E8BE-D5A2-66F5-8C8200AD2E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FC570948-E4AB-4A8F-9BE3-69C3706235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C522EB40-3050-44F9-31C8-7312C74277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27DAE0EA-8A73-09CD-DA1D-010921259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CF3816F2-DD8D-1892-48A6-68A3ECAE11D9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476F6EFB-2B34-E932-10F2-D0077BF8665B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274826DB-E33C-643B-F36D-445315E6E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2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9F4CBBDE-24E2-82EC-D2F9-BBA05F1BDD80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Introduction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89D93C9D-37D9-0B6D-7EB4-05AED5548E0D}"/>
              </a:ext>
            </a:extLst>
          </p:cNvPr>
          <p:cNvSpPr txBox="1"/>
          <p:nvPr/>
        </p:nvSpPr>
        <p:spPr>
          <a:xfrm>
            <a:off x="411203" y="1032941"/>
            <a:ext cx="11640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Study of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collective effects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is important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design phase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of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as instabilities depend on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parameters coming from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the optics design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Considering interplay between beam-beam effects and impedance:</a:t>
            </a: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plane is dominated by the </a:t>
            </a: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instability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beam-beam effects, much influenced by longitudinal 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wakefields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Vertical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plane is dominated by </a:t>
            </a:r>
            <a:r>
              <a:rPr lang="en-GB" sz="1500" b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the transverse mode coupling/repulsion instability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driven by impedance and enhanced by beam-beam effects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9" name="Picture 8" descr="A table with text and numbers&#10;&#10;Description automatically generated">
            <a:extLst>
              <a:ext uri="{FF2B5EF4-FFF2-40B4-BE49-F238E27FC236}">
                <a16:creationId xmlns:a16="http://schemas.microsoft.com/office/drawing/2014/main" id="{731CFBED-35EE-2423-8A85-8D61FD7671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818" y="2707605"/>
            <a:ext cx="5481182" cy="3628020"/>
          </a:xfrm>
          <a:prstGeom prst="rect">
            <a:avLst/>
          </a:prstGeom>
        </p:spPr>
      </p:pic>
      <p:sp>
        <p:nvSpPr>
          <p:cNvPr id="37" name="ZoneTexte 7 5">
            <a:extLst>
              <a:ext uri="{FF2B5EF4-FFF2-40B4-BE49-F238E27FC236}">
                <a16:creationId xmlns:a16="http://schemas.microsoft.com/office/drawing/2014/main" id="{67345F57-DD9E-7C8A-C05C-48D8D6581215}"/>
              </a:ext>
            </a:extLst>
          </p:cNvPr>
          <p:cNvSpPr txBox="1"/>
          <p:nvPr/>
        </p:nvSpPr>
        <p:spPr>
          <a:xfrm>
            <a:off x="6680114" y="3683668"/>
            <a:ext cx="5028009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Simulations are carried out using multiparticle tracking with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Xsuite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[1]: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accent2"/>
                </a:solidFill>
                <a:latin typeface="Avenir Next Condensed" panose="020B0506020202020204" pitchFamily="34" charset="0"/>
              </a:rPr>
              <a:t>Strong-strong soft-Gaussian beam-beam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i="1" noProof="0" dirty="0">
                <a:solidFill>
                  <a:schemeClr val="accent2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Linear transfer map exploiting </a:t>
            </a:r>
            <a:r>
              <a:rPr lang="en-GB" sz="1600" i="1" dirty="0">
                <a:solidFill>
                  <a:schemeClr val="accent2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4-fold symmetry</a:t>
            </a:r>
          </a:p>
          <a:p>
            <a:r>
              <a:rPr lang="en-GB" sz="1600" b="1" i="1" dirty="0">
                <a:solidFill>
                  <a:schemeClr val="accent5"/>
                </a:solidFill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 More accurate (NL forces) but slower</a:t>
            </a:r>
            <a:endParaRPr lang="en-GB" sz="1600" b="1" i="1" dirty="0">
              <a:solidFill>
                <a:schemeClr val="accent5"/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i="1" dirty="0">
              <a:solidFill>
                <a:schemeClr val="accent2"/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5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  <a:latin typeface="Avenir Next Condensed" panose="020B0506020202020204" pitchFamily="34" charset="0"/>
                <a:ea typeface="+mn-ea"/>
                <a:cs typeface="Segoe UI Black" panose="020B0502040204020203" pitchFamily="34" charset="0"/>
              </a:rPr>
              <a:t>The CMM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CAEB7">
                    <a:lumMod val="75000"/>
                  </a:srgbClr>
                </a:solidFill>
                <a:effectLst/>
                <a:uLnTx/>
                <a:uFillTx/>
                <a:latin typeface="Avenir Next Condensed" panose="020B0506020202020204" pitchFamily="34" charset="0"/>
                <a:ea typeface="+mn-ea"/>
                <a:cs typeface="Segoe UI Black" panose="020B0502040204020203" pitchFamily="34" charset="0"/>
              </a:rPr>
              <a:t>, linear mode analysis method [</a:t>
            </a:r>
            <a:r>
              <a:rPr lang="en-GB" sz="1500" dirty="0">
                <a:solidFill>
                  <a:srgbClr val="9CAEB7">
                    <a:lumMod val="75000"/>
                  </a:srgb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2</a:t>
            </a:r>
            <a:r>
              <a:rPr kumimoji="0" lang="en-GB" sz="1500" b="0" i="0" u="none" strike="noStrike" kern="1200" cap="none" spc="0" normalizeH="0" baseline="0" noProof="0" dirty="0">
                <a:ln>
                  <a:noFill/>
                </a:ln>
                <a:solidFill>
                  <a:srgbClr val="9CAEB7">
                    <a:lumMod val="75000"/>
                  </a:srgbClr>
                </a:solidFill>
                <a:effectLst/>
                <a:uLnTx/>
                <a:uFillTx/>
                <a:latin typeface="Avenir Next Condensed" panose="020B0506020202020204" pitchFamily="34" charset="0"/>
                <a:ea typeface="+mn-ea"/>
                <a:cs typeface="Segoe UI Black" panose="020B0502040204020203" pitchFamily="34" charset="0"/>
              </a:rPr>
              <a:t>]: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600" b="0" i="1" u="none" strike="noStrike" kern="1200" cap="none" spc="0" normalizeH="0" baseline="0" noProof="0" dirty="0">
                <a:ln>
                  <a:noFill/>
                </a:ln>
                <a:solidFill>
                  <a:srgbClr val="9CAEB7"/>
                </a:solidFill>
                <a:effectLst/>
                <a:uLnTx/>
                <a:uFillTx/>
                <a:latin typeface="Avenir Next Condensed" panose="020B0506020202020204" pitchFamily="34" charset="0"/>
                <a:ea typeface="+mn-ea"/>
                <a:cs typeface="Segoe UI Black" panose="020B0502040204020203" pitchFamily="34" charset="0"/>
              </a:rPr>
              <a:t>Linear transfer map exploiting 4-fold symmetry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600" i="1" dirty="0">
                <a:solidFill>
                  <a:srgbClr val="9CAEB7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No non-linear elements (Crab </a:t>
            </a:r>
            <a:r>
              <a:rPr lang="en-GB" sz="1600" i="1" dirty="0" err="1">
                <a:solidFill>
                  <a:srgbClr val="9CAEB7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sextupole</a:t>
            </a:r>
            <a:r>
              <a:rPr lang="en-GB" sz="1600" i="1" dirty="0">
                <a:solidFill>
                  <a:srgbClr val="9CAEB7"/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...)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Avenir Next Condensed" panose="020B0506020202020204" pitchFamily="34" charset="0"/>
                <a:ea typeface="+mn-ea"/>
                <a:cs typeface="Segoe UI Black" panose="020B0502040204020203" pitchFamily="34" charset="0"/>
                <a:sym typeface="Wingdings" pitchFamily="2" charset="2"/>
              </a:rPr>
              <a:t> Very fast but approximate (linear)</a:t>
            </a:r>
            <a:endParaRPr kumimoji="0" lang="en-GB" sz="1600" b="1" i="1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/>
              <a:uLnTx/>
              <a:uFillTx/>
              <a:latin typeface="Avenir Next Condensed" panose="020B0506020202020204" pitchFamily="34" charset="0"/>
              <a:ea typeface="+mn-ea"/>
              <a:cs typeface="Segoe UI Black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500" b="0" i="0" u="none" strike="noStrike" kern="1200" cap="none" spc="0" normalizeH="0" baseline="0" noProof="0" dirty="0">
              <a:ln>
                <a:noFill/>
              </a:ln>
              <a:solidFill>
                <a:srgbClr val="9CAEB7">
                  <a:lumMod val="75000"/>
                </a:srgbClr>
              </a:solidFill>
              <a:effectLst/>
              <a:uLnTx/>
              <a:uFillTx/>
              <a:latin typeface="Avenir Next Condensed" panose="020B0506020202020204" pitchFamily="34" charset="0"/>
              <a:ea typeface="+mn-ea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4606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D415E8-2B94-59FC-3D75-59DF157639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8DB12B38-65CD-757B-6A55-F9CA63C70E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E14D7FB-D187-57A5-26BF-6DB87F318041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9D798F27-CA5C-4DB3-53FF-F170327B9CF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01D2F88D-3C9C-47E4-B12D-0469D31C46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D2C2BAF8-23D3-86B2-CB93-ED73BB03E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788648CB-3CDB-9BD8-2A77-0CB7061C13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B643BB6D-88A1-5DE2-0A0A-7F0A87CC605A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FFB4714C-B64C-30E6-0559-D35CC3485397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9D3368D8-B279-B79B-2B87-B18217E8DD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3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439AA715-42E6-5093-FB2F-FBAF854F2BD2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A42F81CE-98FD-A351-9C22-9BA3221A7555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0" name="ZoneTexte 7 5">
            <a:extLst>
              <a:ext uri="{FF2B5EF4-FFF2-40B4-BE49-F238E27FC236}">
                <a16:creationId xmlns:a16="http://schemas.microsoft.com/office/drawing/2014/main" id="{18F80BB8-CFBB-2436-4646-B6A86F0388D3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3" name="ZoneTexte 7 6 1">
            <a:extLst>
              <a:ext uri="{FF2B5EF4-FFF2-40B4-BE49-F238E27FC236}">
                <a16:creationId xmlns:a16="http://schemas.microsoft.com/office/drawing/2014/main" id="{29C2E7D8-1798-605C-A865-65306977E390}"/>
              </a:ext>
            </a:extLst>
          </p:cNvPr>
          <p:cNvSpPr txBox="1"/>
          <p:nvPr/>
        </p:nvSpPr>
        <p:spPr>
          <a:xfrm>
            <a:off x="5463829" y="2853575"/>
            <a:ext cx="604376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 general,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working point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should be chosen such that the tune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footprint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could fit between resonances including:</a:t>
            </a:r>
            <a:endParaRPr lang="en-GB" sz="1500" b="1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b="1" noProof="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Main resonances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(integer, half integer)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Coupling resonances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between vertical and horizontal tunes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(&lt;x-z&gt; instability)</a:t>
            </a:r>
            <a:endParaRPr lang="en-GB" sz="1500" b="1" dirty="0">
              <a:solidFill>
                <a:schemeClr val="accent6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6" name="Picture 5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0B041ABB-9272-58B5-9CD9-7A18538928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905" y="1809664"/>
            <a:ext cx="4239396" cy="4365945"/>
          </a:xfrm>
          <a:prstGeom prst="rect">
            <a:avLst/>
          </a:prstGeom>
        </p:spPr>
      </p:pic>
      <p:sp>
        <p:nvSpPr>
          <p:cNvPr id="8" name="ZoneTexte 7 6 2">
            <a:extLst>
              <a:ext uri="{FF2B5EF4-FFF2-40B4-BE49-F238E27FC236}">
                <a16:creationId xmlns:a16="http://schemas.microsoft.com/office/drawing/2014/main" id="{6C560E65-A1B2-6C88-1F80-383BE86E9989}"/>
              </a:ext>
            </a:extLst>
          </p:cNvPr>
          <p:cNvSpPr txBox="1"/>
          <p:nvPr/>
        </p:nvSpPr>
        <p:spPr>
          <a:xfrm>
            <a:off x="4200379" y="1930948"/>
            <a:ext cx="1359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D. </a:t>
            </a:r>
            <a:r>
              <a:rPr lang="en-GB" sz="10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Shatilov</a:t>
            </a:r>
            <a:r>
              <a:rPr lang="en-GB" sz="10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(CDR)</a:t>
            </a:r>
          </a:p>
        </p:txBody>
      </p:sp>
    </p:spTree>
    <p:extLst>
      <p:ext uri="{BB962C8B-B14F-4D97-AF65-F5344CB8AC3E}">
        <p14:creationId xmlns:p14="http://schemas.microsoft.com/office/powerpoint/2010/main" val="22057896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D657E3-CE14-9857-CF17-E0C6ABA66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4CAA7115-2177-3191-FB3E-8060B84CF20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A893293-51EB-5847-1C16-B9A2EE28BE28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EA878E0F-2DF2-0309-43A2-1F76FA4C90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E769F251-3A20-4C6E-7EB5-87C4DD702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6B4417A9-891E-AB8B-6D46-1B15B30DA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93D015F9-F24D-FC99-1999-A46AFCFE9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05182ACF-CC3E-AE2A-5D7B-13DBC80F1921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B2855C70-BD9A-92AD-4806-BDD161CFF3A9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CE0CC76D-21DA-882C-E687-775761F02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4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60057BBC-657A-CDFC-D7BC-3998D48FBFCF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CA12DB47-CB7B-DF52-0370-9716814DA21A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3" name="ZoneTexte 7 6">
            <a:extLst>
              <a:ext uri="{FF2B5EF4-FFF2-40B4-BE49-F238E27FC236}">
                <a16:creationId xmlns:a16="http://schemas.microsoft.com/office/drawing/2014/main" id="{0EE7145B-BA53-CF32-7512-870DC797424A}"/>
              </a:ext>
            </a:extLst>
          </p:cNvPr>
          <p:cNvSpPr txBox="1"/>
          <p:nvPr/>
        </p:nvSpPr>
        <p:spPr>
          <a:xfrm>
            <a:off x="6791588" y="3033509"/>
            <a:ext cx="4697661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working point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should be chosen such that the tune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footprint could fit between 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  <a:p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available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tune space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should be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maximised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3AA755D-0CDE-C387-A97A-EFC19B16F8A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922947" y="3887589"/>
            <a:ext cx="3032304" cy="243754"/>
          </a:xfrm>
          <a:prstGeom prst="rect">
            <a:avLst/>
          </a:prstGeom>
        </p:spPr>
      </p:pic>
      <p:sp>
        <p:nvSpPr>
          <p:cNvPr id="2" name="ZoneTexte 7 5">
            <a:extLst>
              <a:ext uri="{FF2B5EF4-FFF2-40B4-BE49-F238E27FC236}">
                <a16:creationId xmlns:a16="http://schemas.microsoft.com/office/drawing/2014/main" id="{7ED86EF9-FA0D-DCDA-F00B-5DF47A4DCC58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D70D12C6-131B-B840-B756-CE0C2EC838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8370" y="1878088"/>
            <a:ext cx="5881011" cy="4532572"/>
          </a:xfrm>
          <a:prstGeom prst="rect">
            <a:avLst/>
          </a:prstGeom>
        </p:spPr>
      </p:pic>
      <p:sp>
        <p:nvSpPr>
          <p:cNvPr id="9" name="ZoneTexte 7 5">
            <a:extLst>
              <a:ext uri="{FF2B5EF4-FFF2-40B4-BE49-F238E27FC236}">
                <a16:creationId xmlns:a16="http://schemas.microsoft.com/office/drawing/2014/main" id="{07543EB3-734A-5710-7A03-76A445D66CC3}"/>
              </a:ext>
            </a:extLst>
          </p:cNvPr>
          <p:cNvSpPr txBox="1"/>
          <p:nvPr/>
        </p:nvSpPr>
        <p:spPr>
          <a:xfrm>
            <a:off x="1474241" y="2094402"/>
            <a:ext cx="520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noProof="0" dirty="0">
                <a:solidFill>
                  <a:schemeClr val="accent1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CMM</a:t>
            </a:r>
          </a:p>
        </p:txBody>
      </p:sp>
    </p:spTree>
    <p:extLst>
      <p:ext uri="{BB962C8B-B14F-4D97-AF65-F5344CB8AC3E}">
        <p14:creationId xmlns:p14="http://schemas.microsoft.com/office/powerpoint/2010/main" val="35351586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80225-FAB0-7096-36DC-4D5472AB75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9B38E0D-8C2D-64AD-221A-ECB84E942F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3AB33AF-1CB9-368A-B2CA-F39F201B7B9B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A3ACEEF6-D3AF-5527-A35D-2408E7C3C13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465D1DF1-A7B5-4AA2-CA65-408504D9C0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AE0B21AA-C15A-114F-1440-A04D062710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7FEB02D6-96FC-FFD1-4F51-5476D0FF7B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C8C6B799-CBBB-1EAD-CB8C-E76BCC041936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A39E4020-0B7A-1EE3-203A-7F8A60E7FF15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5C31A295-1134-8FEE-EC6B-16344120E1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5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59AC8CEA-6501-6316-5470-BC6A1FF47D3D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B1B0192B-A429-8C15-6937-3024525B7785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3" name="ZoneTexte 7 6">
            <a:extLst>
              <a:ext uri="{FF2B5EF4-FFF2-40B4-BE49-F238E27FC236}">
                <a16:creationId xmlns:a16="http://schemas.microsoft.com/office/drawing/2014/main" id="{CEF51A5C-FA1D-029A-3C1D-85AB4FF239C5}"/>
              </a:ext>
            </a:extLst>
          </p:cNvPr>
          <p:cNvSpPr txBox="1"/>
          <p:nvPr/>
        </p:nvSpPr>
        <p:spPr>
          <a:xfrm>
            <a:off x="6791588" y="3033509"/>
            <a:ext cx="4697661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working point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should be chosen such that the tune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footprint could fit between 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</a:p>
          <a:p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available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tune space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should be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maximised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</a:p>
          <a:p>
            <a:endParaRPr lang="en-GB" sz="1500" dirty="0">
              <a:solidFill>
                <a:schemeClr val="accent2">
                  <a:lumMod val="75000"/>
                </a:schemeClr>
              </a:solidFill>
              <a:latin typeface="Avenir Next Condensed" panose="020B0506020202020204" pitchFamily="34" charset="0"/>
              <a:cs typeface="Segoe UI Black" panose="020B0502040204020203" pitchFamily="34" charset="0"/>
            </a:endParaRPr>
          </a:p>
          <a:p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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This is a complicated task, adapting parameters comes with numerous side effects.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49E2D4F4-37B4-13F4-B590-483D4CC561A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922947" y="3887589"/>
            <a:ext cx="3032304" cy="243754"/>
          </a:xfrm>
          <a:prstGeom prst="rect">
            <a:avLst/>
          </a:prstGeom>
        </p:spPr>
      </p:pic>
      <p:sp>
        <p:nvSpPr>
          <p:cNvPr id="2" name="ZoneTexte 7 5">
            <a:extLst>
              <a:ext uri="{FF2B5EF4-FFF2-40B4-BE49-F238E27FC236}">
                <a16:creationId xmlns:a16="http://schemas.microsoft.com/office/drawing/2014/main" id="{2A289D8D-C51C-E1C9-4E73-B0EAB40EC0D1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3" name="Picture 2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2995D96A-19AB-8A39-F340-D8AFF6C420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38370" y="1878088"/>
            <a:ext cx="5881011" cy="4532572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2697B764-7B61-966F-7784-E050267E443D}"/>
              </a:ext>
            </a:extLst>
          </p:cNvPr>
          <p:cNvSpPr/>
          <p:nvPr/>
        </p:nvSpPr>
        <p:spPr>
          <a:xfrm>
            <a:off x="1464092" y="2036450"/>
            <a:ext cx="3551129" cy="3701442"/>
          </a:xfrm>
          <a:custGeom>
            <a:avLst/>
            <a:gdLst>
              <a:gd name="connsiteX0" fmla="*/ 2701143 w 3551129"/>
              <a:gd name="connsiteY0" fmla="*/ 2347331 h 3701442"/>
              <a:gd name="connsiteX1" fmla="*/ 2588080 w 3551129"/>
              <a:gd name="connsiteY1" fmla="*/ 2460394 h 3701442"/>
              <a:gd name="connsiteX2" fmla="*/ 2701143 w 3551129"/>
              <a:gd name="connsiteY2" fmla="*/ 2573457 h 3701442"/>
              <a:gd name="connsiteX3" fmla="*/ 2814206 w 3551129"/>
              <a:gd name="connsiteY3" fmla="*/ 2460394 h 3701442"/>
              <a:gd name="connsiteX4" fmla="*/ 2701143 w 3551129"/>
              <a:gd name="connsiteY4" fmla="*/ 2347331 h 3701442"/>
              <a:gd name="connsiteX5" fmla="*/ 0 w 3551129"/>
              <a:gd name="connsiteY5" fmla="*/ 0 h 3701442"/>
              <a:gd name="connsiteX6" fmla="*/ 3551129 w 3551129"/>
              <a:gd name="connsiteY6" fmla="*/ 0 h 3701442"/>
              <a:gd name="connsiteX7" fmla="*/ 3551129 w 3551129"/>
              <a:gd name="connsiteY7" fmla="*/ 3701442 h 3701442"/>
              <a:gd name="connsiteX8" fmla="*/ 0 w 3551129"/>
              <a:gd name="connsiteY8" fmla="*/ 3701442 h 3701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51129" h="3701442">
                <a:moveTo>
                  <a:pt x="2701143" y="2347331"/>
                </a:moveTo>
                <a:cubicBezTo>
                  <a:pt x="2638700" y="2347331"/>
                  <a:pt x="2588080" y="2397951"/>
                  <a:pt x="2588080" y="2460394"/>
                </a:cubicBezTo>
                <a:cubicBezTo>
                  <a:pt x="2588080" y="2522837"/>
                  <a:pt x="2638700" y="2573457"/>
                  <a:pt x="2701143" y="2573457"/>
                </a:cubicBezTo>
                <a:cubicBezTo>
                  <a:pt x="2763586" y="2573457"/>
                  <a:pt x="2814206" y="2522837"/>
                  <a:pt x="2814206" y="2460394"/>
                </a:cubicBezTo>
                <a:cubicBezTo>
                  <a:pt x="2814206" y="2397951"/>
                  <a:pt x="2763586" y="2347331"/>
                  <a:pt x="2701143" y="2347331"/>
                </a:cubicBezTo>
                <a:close/>
                <a:moveTo>
                  <a:pt x="0" y="0"/>
                </a:moveTo>
                <a:lnTo>
                  <a:pt x="3551129" y="0"/>
                </a:lnTo>
                <a:lnTo>
                  <a:pt x="3551129" y="3701442"/>
                </a:lnTo>
                <a:lnTo>
                  <a:pt x="0" y="3701442"/>
                </a:lnTo>
                <a:close/>
              </a:path>
            </a:pathLst>
          </a:custGeom>
          <a:solidFill>
            <a:srgbClr val="FDFFFB">
              <a:alpha val="73386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FR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89EDC54-527C-9F98-C24E-BB94C35207DF}"/>
              </a:ext>
            </a:extLst>
          </p:cNvPr>
          <p:cNvSpPr/>
          <p:nvPr/>
        </p:nvSpPr>
        <p:spPr>
          <a:xfrm>
            <a:off x="4052172" y="4383781"/>
            <a:ext cx="226126" cy="226126"/>
          </a:xfrm>
          <a:prstGeom prst="ellipse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8" name="ZoneTexte 7 6">
            <a:extLst>
              <a:ext uri="{FF2B5EF4-FFF2-40B4-BE49-F238E27FC236}">
                <a16:creationId xmlns:a16="http://schemas.microsoft.com/office/drawing/2014/main" id="{D190B2FD-6258-DE8B-7A49-FC73C5AED7CD}"/>
              </a:ext>
            </a:extLst>
          </p:cNvPr>
          <p:cNvSpPr txBox="1"/>
          <p:nvPr/>
        </p:nvSpPr>
        <p:spPr>
          <a:xfrm>
            <a:off x="3326119" y="4134457"/>
            <a:ext cx="19043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noProof="0" dirty="0">
                <a:solidFill>
                  <a:schemeClr val="accent6">
                    <a:lumMod val="5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FCC-</a:t>
            </a:r>
            <a:r>
              <a:rPr lang="en-GB" sz="1200" b="1" noProof="0" dirty="0" err="1">
                <a:solidFill>
                  <a:schemeClr val="accent6">
                    <a:lumMod val="5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200" b="1" noProof="0" dirty="0">
                <a:solidFill>
                  <a:schemeClr val="accent6">
                    <a:lumMod val="5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(Z) working point</a:t>
            </a:r>
          </a:p>
        </p:txBody>
      </p:sp>
      <p:sp>
        <p:nvSpPr>
          <p:cNvPr id="9" name="ZoneTexte 7 5">
            <a:extLst>
              <a:ext uri="{FF2B5EF4-FFF2-40B4-BE49-F238E27FC236}">
                <a16:creationId xmlns:a16="http://schemas.microsoft.com/office/drawing/2014/main" id="{9562FB86-4BF2-F49E-1E02-83E92AB70E54}"/>
              </a:ext>
            </a:extLst>
          </p:cNvPr>
          <p:cNvSpPr txBox="1"/>
          <p:nvPr/>
        </p:nvSpPr>
        <p:spPr>
          <a:xfrm>
            <a:off x="1474241" y="2094402"/>
            <a:ext cx="520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noProof="0" dirty="0">
                <a:solidFill>
                  <a:schemeClr val="accent1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CMM</a:t>
            </a:r>
          </a:p>
        </p:txBody>
      </p:sp>
    </p:spTree>
    <p:extLst>
      <p:ext uri="{BB962C8B-B14F-4D97-AF65-F5344CB8AC3E}">
        <p14:creationId xmlns:p14="http://schemas.microsoft.com/office/powerpoint/2010/main" val="3627498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E6535-3448-196C-C959-6472F2800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20BBB662-7071-4034-FEBC-38AC95BA54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BC46C1-6214-7E14-A1D2-E28B460226BF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56B32725-054B-2623-84EC-E08CFE9EF04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56FB5CE0-1B48-3B36-70E1-AF00510A4F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16E4D53E-8B01-F63C-512C-0EBB377628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9B47D33D-9702-B229-60BD-F53278418C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3F3E67A6-6B9D-F126-19FB-C0DCAC182100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3DA083C8-67D3-A645-ADC0-35748396EAFE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0BD883E-4A68-5827-6D83-7938A0D20B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6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629F359B-56B4-1131-1BBB-2F22CA010EDD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2AD271DA-EA19-3B22-6C24-8D29C7505FF6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4C46A53F-852D-FC11-A9A6-0888E2698B91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9" name="ZoneTexte 7 5">
            <a:extLst>
              <a:ext uri="{FF2B5EF4-FFF2-40B4-BE49-F238E27FC236}">
                <a16:creationId xmlns:a16="http://schemas.microsoft.com/office/drawing/2014/main" id="{D087FCDD-3D62-96B9-FA22-1FEA96C6C9CD}"/>
              </a:ext>
            </a:extLst>
          </p:cNvPr>
          <p:cNvSpPr txBox="1"/>
          <p:nvPr/>
        </p:nvSpPr>
        <p:spPr>
          <a:xfrm>
            <a:off x="67512" y="2128413"/>
            <a:ext cx="5625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main parameters involved in the instability are the 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bea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m-beam parameter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Piwinski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angle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and the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synchrotron tune</a:t>
            </a:r>
            <a:r>
              <a:rPr lang="en-GB" sz="1500" b="1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[3].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9E4113E1-187B-7B61-895A-512F9F0AB7B3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3205881E-D643-CE23-DD69-1110B6FBD90B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E58A90CC-2F23-767C-8843-AFB424BAD057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EA3346E3-21A9-CDF1-853A-F7CD14FC768A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5EC3D792-C00B-202D-AC2C-2FA54E782D94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825277B1-A5AF-36C6-A729-35C1CC388C12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924268CC-D647-CDAC-B4F3-DF9222129A74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A52C3522-20CF-BBCF-F85F-3533993C053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rcRect r="47329" b="67951"/>
          <a:stretch/>
        </p:blipFill>
        <p:spPr>
          <a:xfrm>
            <a:off x="1255062" y="3242984"/>
            <a:ext cx="3055623" cy="65645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52A2789-DC07-F0CC-7918-3DBBADEA85D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rcRect t="59221" r="47329"/>
          <a:stretch/>
        </p:blipFill>
        <p:spPr>
          <a:xfrm>
            <a:off x="1255063" y="5425563"/>
            <a:ext cx="3055623" cy="83526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A8BF548-2E0E-D584-FE99-CD2AD602C42E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rcRect t="30551" r="47329" b="39789"/>
          <a:stretch/>
        </p:blipFill>
        <p:spPr>
          <a:xfrm>
            <a:off x="1255062" y="4414536"/>
            <a:ext cx="3055623" cy="607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281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79A2FA-E4E7-8BB0-F036-9BD035EEEF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3D4656BF-3A93-F990-A816-C21DF1CC0C8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24CE719-5B4F-C298-83BA-79F0A24A11F7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28744BAD-5F02-42D8-F49C-743E025391D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F77F7302-8C01-3590-B352-6B3C3E917E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F828AE46-DAB6-95C5-B652-B3F08F2AD8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9198B42F-8892-481C-E8DB-44CC043A97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0BD81CB6-ECA2-76D5-394D-E0E1D23019C7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9A51DED2-536A-F560-FEAB-C9375D5A517C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0A7AAAFC-638E-0CBE-3B0B-E770ADEF3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7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B82F7C78-766B-5E10-74CB-A1518656824B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4D44ADAE-2B56-DB9E-2EA5-F692948AE511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86BF1FC7-6447-B90F-0550-58201969F756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29" name="ZoneTexte 7 5">
            <a:extLst>
              <a:ext uri="{FF2B5EF4-FFF2-40B4-BE49-F238E27FC236}">
                <a16:creationId xmlns:a16="http://schemas.microsoft.com/office/drawing/2014/main" id="{2C43AC66-5526-FEA8-B9EF-9FBCAF31D6D9}"/>
              </a:ext>
            </a:extLst>
          </p:cNvPr>
          <p:cNvSpPr txBox="1"/>
          <p:nvPr/>
        </p:nvSpPr>
        <p:spPr>
          <a:xfrm>
            <a:off x="67512" y="2128413"/>
            <a:ext cx="5625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main parameters involved in the instability are the 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bea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m-beam parameter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Piwinski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angle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and the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synchrotron tune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3EBEC15E-8B80-33A9-25F8-88A15AB25F3F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89966BE3-32BB-AC7A-7AC7-16D520D51B2F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2B31C359-42E8-164E-4EB3-74763FD2FD4E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69E49F2F-2C6E-6EF2-34D2-5E6D3022B9B1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0C93BAB1-B953-7618-2EAB-A1601486BED6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D060D81E-4FF3-5765-8125-2E9D1FA73E96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A3F20ABD-3B12-64E4-250E-6BB82F47432C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F4CECA28-E25E-B31C-5D02-572DBBF0DC9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rcRect r="47329" b="67951"/>
          <a:stretch/>
        </p:blipFill>
        <p:spPr>
          <a:xfrm>
            <a:off x="1255062" y="3242984"/>
            <a:ext cx="3055623" cy="65645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AADCB31C-4840-8836-57B5-CBB010E9D477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rcRect t="59221" r="47329"/>
          <a:stretch/>
        </p:blipFill>
        <p:spPr>
          <a:xfrm>
            <a:off x="1255063" y="5425563"/>
            <a:ext cx="3055623" cy="835269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755C7F1B-A307-840D-02E1-6455C2A15F2D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rcRect t="30551" r="47329" b="39789"/>
          <a:stretch/>
        </p:blipFill>
        <p:spPr>
          <a:xfrm>
            <a:off x="1255062" y="4414536"/>
            <a:ext cx="3055623" cy="607514"/>
          </a:xfrm>
          <a:prstGeom prst="rect">
            <a:avLst/>
          </a:prstGeom>
        </p:spPr>
      </p:pic>
      <p:sp>
        <p:nvSpPr>
          <p:cNvPr id="45" name="ZoneTexte 7 5">
            <a:extLst>
              <a:ext uri="{FF2B5EF4-FFF2-40B4-BE49-F238E27FC236}">
                <a16:creationId xmlns:a16="http://schemas.microsoft.com/office/drawing/2014/main" id="{8D69A566-A0AD-1E81-2324-61E9B6CAC3AE}"/>
              </a:ext>
            </a:extLst>
          </p:cNvPr>
          <p:cNvSpPr txBox="1"/>
          <p:nvPr/>
        </p:nvSpPr>
        <p:spPr>
          <a:xfrm>
            <a:off x="7163207" y="2922957"/>
            <a:ext cx="297440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CMM allows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fast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simulations, with a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good control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on the parameters (not a dynamic system) </a:t>
            </a:r>
          </a:p>
          <a:p>
            <a:pPr algn="just"/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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efficient testing of the different contribution of parameters</a:t>
            </a:r>
            <a:endParaRPr lang="en-GB" sz="1500" b="1" noProof="0" dirty="0">
              <a:solidFill>
                <a:schemeClr val="accent5"/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381AE189-3B20-DDDC-87D4-5652E1F6EA9A}"/>
              </a:ext>
            </a:extLst>
          </p:cNvPr>
          <p:cNvSpPr/>
          <p:nvPr/>
        </p:nvSpPr>
        <p:spPr>
          <a:xfrm>
            <a:off x="6943737" y="2747932"/>
            <a:ext cx="3413342" cy="1577740"/>
          </a:xfrm>
          <a:prstGeom prst="roundRect">
            <a:avLst>
              <a:gd name="adj" fmla="val 24555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CF01F2D8-AF61-5FBD-30C0-489D12A94E26}"/>
              </a:ext>
            </a:extLst>
          </p:cNvPr>
          <p:cNvSpPr/>
          <p:nvPr/>
        </p:nvSpPr>
        <p:spPr>
          <a:xfrm>
            <a:off x="6943737" y="4545775"/>
            <a:ext cx="3413342" cy="1035091"/>
          </a:xfrm>
          <a:prstGeom prst="roundRect">
            <a:avLst>
              <a:gd name="adj" fmla="val 24555"/>
            </a:avLst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48" name="ZoneTexte 7 5">
            <a:extLst>
              <a:ext uri="{FF2B5EF4-FFF2-40B4-BE49-F238E27FC236}">
                <a16:creationId xmlns:a16="http://schemas.microsoft.com/office/drawing/2014/main" id="{BB1875BD-4A50-C9F6-E974-7ED48C0BD790}"/>
              </a:ext>
            </a:extLst>
          </p:cNvPr>
          <p:cNvSpPr txBox="1"/>
          <p:nvPr/>
        </p:nvSpPr>
        <p:spPr>
          <a:xfrm>
            <a:off x="7163207" y="4672925"/>
            <a:ext cx="297440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Understanding the parameters is important to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reduce the instability by adapting the design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endParaRPr lang="en-GB" sz="1500" b="1" noProof="0" dirty="0">
              <a:solidFill>
                <a:schemeClr val="accent5"/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912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00D6A3-DC5A-8E6E-2812-75CA764497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06BC2B0D-C333-C694-DC26-D2E5A9E490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95119"/>
          <a:stretch/>
        </p:blipFill>
        <p:spPr bwMode="auto">
          <a:xfrm>
            <a:off x="1" y="0"/>
            <a:ext cx="12192000" cy="415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0561121-B5BD-6334-4C79-8F15B28B95B8}"/>
              </a:ext>
            </a:extLst>
          </p:cNvPr>
          <p:cNvSpPr/>
          <p:nvPr/>
        </p:nvSpPr>
        <p:spPr>
          <a:xfrm>
            <a:off x="0" y="0"/>
            <a:ext cx="10146688" cy="415636"/>
          </a:xfrm>
          <a:prstGeom prst="rect">
            <a:avLst/>
          </a:prstGeom>
          <a:gradFill>
            <a:gsLst>
              <a:gs pos="0">
                <a:schemeClr val="tx1"/>
              </a:gs>
              <a:gs pos="100000">
                <a:srgbClr val="0B1154">
                  <a:alpha val="0"/>
                  <a:lumMod val="0"/>
                </a:srgb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pic>
        <p:nvPicPr>
          <p:cNvPr id="11" name="Image 7" descr="Une image contenant Police, Graphique, graphisme, logo&#10;&#10;Description générée automatiquement">
            <a:extLst>
              <a:ext uri="{FF2B5EF4-FFF2-40B4-BE49-F238E27FC236}">
                <a16:creationId xmlns:a16="http://schemas.microsoft.com/office/drawing/2014/main" id="{DC739BE1-1D33-47DD-329E-0DF3F4E66F7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516" y="29182"/>
            <a:ext cx="324000" cy="324000"/>
          </a:xfrm>
          <a:prstGeom prst="rect">
            <a:avLst/>
          </a:prstGeom>
        </p:spPr>
      </p:pic>
      <p:pic>
        <p:nvPicPr>
          <p:cNvPr id="12" name="Picture 2 1" descr="IJCLab (@IJCLab) / X">
            <a:extLst>
              <a:ext uri="{FF2B5EF4-FFF2-40B4-BE49-F238E27FC236}">
                <a16:creationId xmlns:a16="http://schemas.microsoft.com/office/drawing/2014/main" id="{4AFA60A4-0940-0075-E782-2DED60FD6D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9885" y="43974"/>
            <a:ext cx="294416" cy="29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En Vues">
            <a:extLst>
              <a:ext uri="{FF2B5EF4-FFF2-40B4-BE49-F238E27FC236}">
                <a16:creationId xmlns:a16="http://schemas.microsoft.com/office/drawing/2014/main" id="{7691600A-4558-9207-1275-01B4A44B6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127" y="50637"/>
            <a:ext cx="831147" cy="281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 2">
            <a:extLst>
              <a:ext uri="{FF2B5EF4-FFF2-40B4-BE49-F238E27FC236}">
                <a16:creationId xmlns:a16="http://schemas.microsoft.com/office/drawing/2014/main" id="{2C743E1D-F6D4-06C0-DCAA-A9C05DEFA3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2" y="43974"/>
            <a:ext cx="935133" cy="331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ZoneTexte 7 1">
            <a:extLst>
              <a:ext uri="{FF2B5EF4-FFF2-40B4-BE49-F238E27FC236}">
                <a16:creationId xmlns:a16="http://schemas.microsoft.com/office/drawing/2014/main" id="{B92D5A8E-793E-77B4-3B51-B2A45239CD30}"/>
              </a:ext>
            </a:extLst>
          </p:cNvPr>
          <p:cNvSpPr txBox="1"/>
          <p:nvPr/>
        </p:nvSpPr>
        <p:spPr>
          <a:xfrm>
            <a:off x="2797912" y="-5938"/>
            <a:ext cx="39373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Beam-Beam and Wakefield-Induced Collective Instabilities and Mitigation Strategies in the FCC-</a:t>
            </a:r>
            <a:r>
              <a:rPr lang="en-GB" sz="1000" b="1" noProof="0" dirty="0" err="1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ee</a:t>
            </a:r>
            <a:r>
              <a:rPr lang="en-GB" sz="1000" b="1" noProof="0" dirty="0">
                <a:solidFill>
                  <a:srgbClr val="FFFFFF"/>
                </a:solidFill>
                <a:effectLst/>
                <a:latin typeface="Segoe UI Black" panose="020B0502040204020203" pitchFamily="34" charset="0"/>
                <a:cs typeface="Segoe UI Black" panose="020B0502040204020203" pitchFamily="34" charset="0"/>
              </a:rPr>
              <a:t> at Z Energy</a:t>
            </a:r>
            <a:endParaRPr lang="en-GB" sz="1000" b="1" noProof="0" dirty="0">
              <a:solidFill>
                <a:schemeClr val="bg1"/>
              </a:solidFill>
              <a:latin typeface="Segoe UI Black" panose="020B0502040204020203" pitchFamily="34" charset="0"/>
              <a:cs typeface="Segoe UI Black" panose="020B0502040204020203" pitchFamily="34" charset="0"/>
            </a:endParaRPr>
          </a:p>
        </p:txBody>
      </p:sp>
      <p:sp>
        <p:nvSpPr>
          <p:cNvPr id="16" name="ZoneTexte 7 2">
            <a:extLst>
              <a:ext uri="{FF2B5EF4-FFF2-40B4-BE49-F238E27FC236}">
                <a16:creationId xmlns:a16="http://schemas.microsoft.com/office/drawing/2014/main" id="{7571B4FA-30DA-DAC3-DBA6-AD99449C7CFE}"/>
              </a:ext>
            </a:extLst>
          </p:cNvPr>
          <p:cNvSpPr txBox="1"/>
          <p:nvPr/>
        </p:nvSpPr>
        <p:spPr>
          <a:xfrm>
            <a:off x="10312243" y="230668"/>
            <a:ext cx="279176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Roxana SOOS, May 20</a:t>
            </a:r>
            <a:r>
              <a:rPr lang="en-GB" sz="800" b="1" i="1" baseline="30000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th</a:t>
            </a:r>
            <a:r>
              <a:rPr lang="en-GB" sz="800" b="1" i="1" noProof="0" dirty="0">
                <a:solidFill>
                  <a:srgbClr val="FFFFFF"/>
                </a:solidFill>
                <a:effectLst/>
                <a:latin typeface="Avenir Next Condensed Heavy" panose="020B0506020202020204" pitchFamily="34" charset="0"/>
                <a:cs typeface="Segoe UI Black" panose="020B0502040204020203" pitchFamily="34" charset="0"/>
              </a:rPr>
              <a:t>, FCC-week 2025</a:t>
            </a:r>
            <a:endParaRPr lang="en-GB" sz="800" b="1" i="1" baseline="30000" noProof="0" dirty="0">
              <a:solidFill>
                <a:schemeClr val="bg1"/>
              </a:solidFill>
              <a:latin typeface="Avenir Next Condensed Heavy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8C62B34B-77EC-77CF-56C1-30FBF9DF3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14068" y="29182"/>
            <a:ext cx="539160" cy="215444"/>
          </a:xfrm>
        </p:spPr>
        <p:txBody>
          <a:bodyPr/>
          <a:lstStyle/>
          <a:p>
            <a:fld id="{93AD4435-2ADF-3B46-9BD3-F0AAF2901817}" type="slidenum">
              <a:rPr lang="en-GB" b="1" noProof="0" smtClean="0">
                <a:solidFill>
                  <a:schemeClr val="bg1"/>
                </a:solidFill>
                <a:latin typeface="Avenir Next Condensed" panose="020B0506020202020204" pitchFamily="34" charset="0"/>
              </a:rPr>
              <a:t>8</a:t>
            </a:fld>
            <a:endParaRPr lang="en-GB" b="1" noProof="0" dirty="0">
              <a:solidFill>
                <a:schemeClr val="bg1"/>
              </a:solidFill>
              <a:latin typeface="Avenir Next Condensed" panose="020B0506020202020204" pitchFamily="34" charset="0"/>
            </a:endParaRPr>
          </a:p>
        </p:txBody>
      </p:sp>
      <p:sp>
        <p:nvSpPr>
          <p:cNvPr id="18" name="ZoneTexte 7 3">
            <a:extLst>
              <a:ext uri="{FF2B5EF4-FFF2-40B4-BE49-F238E27FC236}">
                <a16:creationId xmlns:a16="http://schemas.microsoft.com/office/drawing/2014/main" id="{4D3BDA3F-3986-E8B1-68D9-B23CABEE65E5}"/>
              </a:ext>
            </a:extLst>
          </p:cNvPr>
          <p:cNvSpPr txBox="1"/>
          <p:nvPr/>
        </p:nvSpPr>
        <p:spPr>
          <a:xfrm>
            <a:off x="38772" y="466273"/>
            <a:ext cx="39373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 instability</a:t>
            </a:r>
          </a:p>
        </p:txBody>
      </p:sp>
      <p:sp>
        <p:nvSpPr>
          <p:cNvPr id="19" name="ZoneTexte 7 4">
            <a:extLst>
              <a:ext uri="{FF2B5EF4-FFF2-40B4-BE49-F238E27FC236}">
                <a16:creationId xmlns:a16="http://schemas.microsoft.com/office/drawing/2014/main" id="{5033C5C8-6068-9B66-2EFC-2F4333C33FD1}"/>
              </a:ext>
            </a:extLst>
          </p:cNvPr>
          <p:cNvSpPr txBox="1"/>
          <p:nvPr/>
        </p:nvSpPr>
        <p:spPr>
          <a:xfrm>
            <a:off x="38771" y="724659"/>
            <a:ext cx="393730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b="1" noProof="0" dirty="0">
                <a:solidFill>
                  <a:schemeClr val="accent1">
                    <a:lumMod val="75000"/>
                  </a:schemeClr>
                </a:solidFill>
                <a:effectLst/>
                <a:latin typeface="Avenir Next Condensed Demi Bold" panose="020B0506020202020204" pitchFamily="34" charset="0"/>
                <a:cs typeface="Segoe UI Black" panose="020B0502040204020203" pitchFamily="34" charset="0"/>
              </a:rPr>
              <a:t>Coherent &lt;x-z&gt; instability study with the CMM</a:t>
            </a:r>
          </a:p>
        </p:txBody>
      </p:sp>
      <p:sp>
        <p:nvSpPr>
          <p:cNvPr id="2" name="ZoneTexte 7 5">
            <a:extLst>
              <a:ext uri="{FF2B5EF4-FFF2-40B4-BE49-F238E27FC236}">
                <a16:creationId xmlns:a16="http://schemas.microsoft.com/office/drawing/2014/main" id="{892510B8-5F13-C274-95E0-B2323B9548C2}"/>
              </a:ext>
            </a:extLst>
          </p:cNvPr>
          <p:cNvSpPr txBox="1"/>
          <p:nvPr/>
        </p:nvSpPr>
        <p:spPr>
          <a:xfrm>
            <a:off x="67512" y="1133525"/>
            <a:ext cx="1164061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Coherent &lt;x-z&gt; instability is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most intensity limiting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factor for the FCC-</a:t>
            </a:r>
            <a:r>
              <a:rPr lang="en-GB" sz="1500" noProof="0" dirty="0" err="1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ee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 in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horizontal plane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.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Due to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crossing angle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longitudinal parameters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affect resonances, and unstable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synchro-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betatron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resonances appear.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9850ED21-1C96-D06D-469D-E6A19B9B9B4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/>
          <a:srcRect r="47329" b="67951"/>
          <a:stretch/>
        </p:blipFill>
        <p:spPr>
          <a:xfrm>
            <a:off x="1255062" y="3242984"/>
            <a:ext cx="3055623" cy="656450"/>
          </a:xfrm>
          <a:prstGeom prst="rect">
            <a:avLst/>
          </a:prstGeom>
        </p:spPr>
      </p:pic>
      <p:sp>
        <p:nvSpPr>
          <p:cNvPr id="29" name="ZoneTexte 7 5">
            <a:extLst>
              <a:ext uri="{FF2B5EF4-FFF2-40B4-BE49-F238E27FC236}">
                <a16:creationId xmlns:a16="http://schemas.microsoft.com/office/drawing/2014/main" id="{B8565C7D-ABD3-FEDA-074C-BD6D913BCB26}"/>
              </a:ext>
            </a:extLst>
          </p:cNvPr>
          <p:cNvSpPr txBox="1"/>
          <p:nvPr/>
        </p:nvSpPr>
        <p:spPr>
          <a:xfrm>
            <a:off x="67512" y="2128413"/>
            <a:ext cx="562556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The main parameters involved in the instability are the </a:t>
            </a:r>
            <a:r>
              <a:rPr lang="en-GB" sz="1500" b="1" noProof="0" dirty="0" err="1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bea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m-beam parameter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, the </a:t>
            </a:r>
            <a:r>
              <a:rPr lang="en-GB" sz="1500" b="1" dirty="0" err="1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Piwinski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 angle 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and the </a:t>
            </a:r>
            <a:r>
              <a:rPr lang="en-GB" sz="1500" b="1" dirty="0">
                <a:solidFill>
                  <a:schemeClr val="accent6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synchrotron tune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</a:rPr>
              <a:t>.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30" name="ZoneTexte 7 5">
            <a:extLst>
              <a:ext uri="{FF2B5EF4-FFF2-40B4-BE49-F238E27FC236}">
                <a16:creationId xmlns:a16="http://schemas.microsoft.com/office/drawing/2014/main" id="{341CF767-C323-E325-4821-BF2C1CC162C8}"/>
              </a:ext>
            </a:extLst>
          </p:cNvPr>
          <p:cNvSpPr txBox="1"/>
          <p:nvPr/>
        </p:nvSpPr>
        <p:spPr>
          <a:xfrm>
            <a:off x="12541515" y="5037133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beam-beam parameter</a:t>
            </a:r>
          </a:p>
        </p:txBody>
      </p:sp>
      <p:sp>
        <p:nvSpPr>
          <p:cNvPr id="31" name="ZoneTexte 7 5">
            <a:extLst>
              <a:ext uri="{FF2B5EF4-FFF2-40B4-BE49-F238E27FC236}">
                <a16:creationId xmlns:a16="http://schemas.microsoft.com/office/drawing/2014/main" id="{74785F22-4761-A0FD-8620-4E463024833B}"/>
              </a:ext>
            </a:extLst>
          </p:cNvPr>
          <p:cNvSpPr txBox="1"/>
          <p:nvPr/>
        </p:nvSpPr>
        <p:spPr>
          <a:xfrm>
            <a:off x="12894580" y="481710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intensity</a:t>
            </a:r>
          </a:p>
        </p:txBody>
      </p:sp>
      <p:sp>
        <p:nvSpPr>
          <p:cNvPr id="32" name="ZoneTexte 7 5">
            <a:extLst>
              <a:ext uri="{FF2B5EF4-FFF2-40B4-BE49-F238E27FC236}">
                <a16:creationId xmlns:a16="http://schemas.microsoft.com/office/drawing/2014/main" id="{0D6819D9-53B9-EB4D-2190-4BAAA08ABDEA}"/>
              </a:ext>
            </a:extLst>
          </p:cNvPr>
          <p:cNvSpPr txBox="1"/>
          <p:nvPr/>
        </p:nvSpPr>
        <p:spPr>
          <a:xfrm>
            <a:off x="12894580" y="465717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beta at IP</a:t>
            </a:r>
          </a:p>
        </p:txBody>
      </p:sp>
      <p:sp>
        <p:nvSpPr>
          <p:cNvPr id="34" name="ZoneTexte 7 5">
            <a:extLst>
              <a:ext uri="{FF2B5EF4-FFF2-40B4-BE49-F238E27FC236}">
                <a16:creationId xmlns:a16="http://schemas.microsoft.com/office/drawing/2014/main" id="{CC679A92-819F-0DDB-C4CE-CD4D1977C34A}"/>
              </a:ext>
            </a:extLst>
          </p:cNvPr>
          <p:cNvSpPr txBox="1"/>
          <p:nvPr/>
        </p:nvSpPr>
        <p:spPr>
          <a:xfrm>
            <a:off x="12702704" y="5242276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full crossing angle</a:t>
            </a:r>
          </a:p>
        </p:txBody>
      </p:sp>
      <p:sp>
        <p:nvSpPr>
          <p:cNvPr id="35" name="ZoneTexte 7 5">
            <a:extLst>
              <a:ext uri="{FF2B5EF4-FFF2-40B4-BE49-F238E27FC236}">
                <a16:creationId xmlns:a16="http://schemas.microsoft.com/office/drawing/2014/main" id="{450F16DB-2393-FACA-6B04-3628B8B89212}"/>
              </a:ext>
            </a:extLst>
          </p:cNvPr>
          <p:cNvSpPr txBox="1"/>
          <p:nvPr/>
        </p:nvSpPr>
        <p:spPr>
          <a:xfrm>
            <a:off x="12702704" y="5451349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bunch </a:t>
            </a:r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lenght</a:t>
            </a:r>
            <a:endParaRPr lang="en-GB" sz="1000" noProof="0" dirty="0">
              <a:solidFill>
                <a:schemeClr val="accent5"/>
              </a:solidFill>
              <a:effectLst/>
              <a:latin typeface="Avenir Next Condensed Ultra Lig" panose="020B0206020202020204" pitchFamily="34" charset="77"/>
              <a:cs typeface="Segoe UI Black" panose="020B0502040204020203" pitchFamily="34" charset="0"/>
            </a:endParaRPr>
          </a:p>
        </p:txBody>
      </p:sp>
      <p:sp>
        <p:nvSpPr>
          <p:cNvPr id="36" name="ZoneTexte 7 5">
            <a:extLst>
              <a:ext uri="{FF2B5EF4-FFF2-40B4-BE49-F238E27FC236}">
                <a16:creationId xmlns:a16="http://schemas.microsoft.com/office/drawing/2014/main" id="{2DA2E206-AFA4-77F5-A863-82A756DB80F5}"/>
              </a:ext>
            </a:extLst>
          </p:cNvPr>
          <p:cNvSpPr txBox="1"/>
          <p:nvPr/>
        </p:nvSpPr>
        <p:spPr>
          <a:xfrm>
            <a:off x="12702704" y="5697570"/>
            <a:ext cx="13270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 err="1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r.m.s.</a:t>
            </a:r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 horizontal size</a:t>
            </a:r>
          </a:p>
        </p:txBody>
      </p:sp>
      <p:sp>
        <p:nvSpPr>
          <p:cNvPr id="37" name="ZoneTexte 7 5">
            <a:extLst>
              <a:ext uri="{FF2B5EF4-FFF2-40B4-BE49-F238E27FC236}">
                <a16:creationId xmlns:a16="http://schemas.microsoft.com/office/drawing/2014/main" id="{401F283B-07BF-3328-DBBB-623390D14AB7}"/>
              </a:ext>
            </a:extLst>
          </p:cNvPr>
          <p:cNvSpPr txBox="1"/>
          <p:nvPr/>
        </p:nvSpPr>
        <p:spPr>
          <a:xfrm>
            <a:off x="12540156" y="5898590"/>
            <a:ext cx="157921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noProof="0" dirty="0">
                <a:solidFill>
                  <a:schemeClr val="accent5"/>
                </a:solidFill>
                <a:effectLst/>
                <a:latin typeface="Avenir Next Condensed Ultra Lig" panose="020B0206020202020204" pitchFamily="34" charset="77"/>
                <a:cs typeface="Segoe UI Black" panose="020B0502040204020203" pitchFamily="34" charset="0"/>
              </a:rPr>
              <a:t>momentum compaction factor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59DF0EF-6A32-55E0-8B4D-00CAB3BAE5E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/>
          <a:srcRect t="59221" r="47329"/>
          <a:stretch/>
        </p:blipFill>
        <p:spPr>
          <a:xfrm>
            <a:off x="1255063" y="5425563"/>
            <a:ext cx="3055623" cy="83526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D526A65-00A2-69E9-CA9C-495ECF4E948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/>
          <a:srcRect t="30551" r="47329" b="39789"/>
          <a:stretch/>
        </p:blipFill>
        <p:spPr>
          <a:xfrm>
            <a:off x="1255062" y="4414536"/>
            <a:ext cx="3055623" cy="60751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D502419-147A-FF89-C749-590C175D69C8}"/>
              </a:ext>
            </a:extLst>
          </p:cNvPr>
          <p:cNvSpPr/>
          <p:nvPr/>
        </p:nvSpPr>
        <p:spPr>
          <a:xfrm>
            <a:off x="973905" y="4175590"/>
            <a:ext cx="3782860" cy="2354893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E92A6D6-11EA-15A6-8C70-87206AAD40AA}"/>
              </a:ext>
            </a:extLst>
          </p:cNvPr>
          <p:cNvSpPr/>
          <p:nvPr/>
        </p:nvSpPr>
        <p:spPr>
          <a:xfrm>
            <a:off x="972939" y="3014327"/>
            <a:ext cx="3582444" cy="1045924"/>
          </a:xfrm>
          <a:prstGeom prst="round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79A8B262-4F50-95DE-9275-F7FF4BAA7BA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046144" y="1629327"/>
            <a:ext cx="4961140" cy="3356066"/>
          </a:xfrm>
          <a:prstGeom prst="rect">
            <a:avLst/>
          </a:prstGeom>
        </p:spPr>
      </p:pic>
      <p:sp>
        <p:nvSpPr>
          <p:cNvPr id="9" name="ZoneTexte 7 5">
            <a:extLst>
              <a:ext uri="{FF2B5EF4-FFF2-40B4-BE49-F238E27FC236}">
                <a16:creationId xmlns:a16="http://schemas.microsoft.com/office/drawing/2014/main" id="{00C2440D-9ADE-BDC8-E0E0-09B972903856}"/>
              </a:ext>
            </a:extLst>
          </p:cNvPr>
          <p:cNvSpPr txBox="1"/>
          <p:nvPr/>
        </p:nvSpPr>
        <p:spPr>
          <a:xfrm>
            <a:off x="5800954" y="5022050"/>
            <a:ext cx="6067457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Resonances </a:t>
            </a:r>
            <a:r>
              <a:rPr lang="en-GB" sz="1500" b="1" noProof="0" dirty="0">
                <a:solidFill>
                  <a:schemeClr val="accent6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increases with the beam-beam parameter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, almost no available tune space at nominal intensity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 </a:t>
            </a:r>
            <a:r>
              <a:rPr lang="en-GB" sz="1500" b="1" noProof="0" dirty="0">
                <a:solidFill>
                  <a:schemeClr val="accent5"/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beam-beam parameter needs to be reduced 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without decreasing the intensity (</a:t>
            </a:r>
            <a:r>
              <a:rPr lang="en-GB" sz="1500" i="1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Luminosity, Electron cloud (L. Sabato)</a:t>
            </a: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)</a:t>
            </a:r>
          </a:p>
          <a:p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  <a:sym typeface="Wingdings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Reducing the beta at the IP (</a:t>
            </a:r>
            <a:r>
              <a:rPr lang="en-GB" sz="1500" i="1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requires change in the IR optics,  increases </a:t>
            </a:r>
            <a:r>
              <a:rPr lang="en-GB" sz="1500" i="1" dirty="0" err="1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beamstrahlung</a:t>
            </a:r>
            <a:r>
              <a:rPr lang="en-GB" sz="1500" dirty="0">
                <a:solidFill>
                  <a:schemeClr val="accent2">
                    <a:lumMod val="75000"/>
                  </a:schemeClr>
                </a:solidFill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  <a:sym typeface="Wingdings" pitchFamily="2" charset="2"/>
              </a:rPr>
              <a:t>Increasing the bunch length</a:t>
            </a:r>
            <a:endParaRPr lang="en-GB" sz="1500" noProof="0" dirty="0">
              <a:solidFill>
                <a:schemeClr val="accent2">
                  <a:lumMod val="75000"/>
                </a:schemeClr>
              </a:solidFill>
              <a:effectLst/>
              <a:latin typeface="Avenir Next Condensed" panose="020B0506020202020204" pitchFamily="34" charset="0"/>
              <a:cs typeface="Segoe UI Black" panose="020B0502040204020203" pitchFamily="34" charset="0"/>
            </a:endParaRPr>
          </a:p>
        </p:txBody>
      </p:sp>
      <p:sp>
        <p:nvSpPr>
          <p:cNvPr id="10" name="ZoneTexte 7 5">
            <a:extLst>
              <a:ext uri="{FF2B5EF4-FFF2-40B4-BE49-F238E27FC236}">
                <a16:creationId xmlns:a16="http://schemas.microsoft.com/office/drawing/2014/main" id="{36749B5B-5950-8E71-9168-8E9DEFCB440A}"/>
              </a:ext>
            </a:extLst>
          </p:cNvPr>
          <p:cNvSpPr txBox="1"/>
          <p:nvPr/>
        </p:nvSpPr>
        <p:spPr>
          <a:xfrm>
            <a:off x="7687644" y="1589346"/>
            <a:ext cx="18186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noProof="0" dirty="0">
                <a:solidFill>
                  <a:schemeClr val="accent2">
                    <a:lumMod val="75000"/>
                  </a:schemeClr>
                </a:solidFill>
                <a:effectLst/>
                <a:latin typeface="Avenir Next Condensed" panose="020B0506020202020204" pitchFamily="34" charset="0"/>
                <a:cs typeface="Segoe UI Black" panose="020B0502040204020203" pitchFamily="34" charset="0"/>
              </a:rPr>
              <a:t>Intensity scan.</a:t>
            </a:r>
          </a:p>
        </p:txBody>
      </p:sp>
    </p:spTree>
    <p:extLst>
      <p:ext uri="{BB962C8B-B14F-4D97-AF65-F5344CB8AC3E}">
        <p14:creationId xmlns:p14="http://schemas.microsoft.com/office/powerpoint/2010/main" val="17431996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555"/>
  <p:tag name="OUTPUTTYPE" val="PNG"/>
  <p:tag name="IGUANATEXVERSION" val="162"/>
  <p:tag name="LATEXADDIN" val="\documentclass{article}&#10;\usepackage{amsmath}&#10;\usepackage{amssymb}&#10;\pagestyle{empty}&#10;\begin{document}&#10;&#10;$lQ_x - mQ_s = k, (k,l,m)\in \mathbb{Z}$&#10;&#10;\end{document}"/>
  <p:tag name="IGUANATEXSIZE" val="20"/>
  <p:tag name="IGUANATEXCURSOR" val="127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25"/>
  <p:tag name="ORIGINALWIDTH" val=" 1555"/>
  <p:tag name="OUTPUTTYPE" val="PNG"/>
  <p:tag name="IGUANATEXVERSION" val="162"/>
  <p:tag name="LATEXADDIN" val="\documentclass{article}&#10;\usepackage{amsmath}&#10;\usepackage{amssymb}&#10;\pagestyle{empty}&#10;\begin{document}&#10;&#10;$lQ_x - mQ_s = k, (k,l,m)\in \mathbb{Z}$&#10;&#10;\end{document}"/>
  <p:tag name="IGUANATEXSIZE" val="20"/>
  <p:tag name="IGUANATEXCURSOR" val="127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 1200"/>
  <p:tag name="ORIGINALHEIGHT" val=" 1008"/>
  <p:tag name="ORIGINALWIDTH" val=" 2855"/>
  <p:tag name="OUTPUTTYPE" val="PNG"/>
  <p:tag name="IGUANATEXVERSION" val="162"/>
  <p:tag name="LATEXADDIN" val="\documentclass{article}&#10;\usepackage{amsmath}&#10;\pagestyle{empty}&#10;\begin{document}&#10;&#10;&#10;\begin{eqnarray}&#10;    \label{eq:allparam1}&#10;    \xi_x &amp; \approx &amp; \frac{2Ir_0\beta_x^*}{\pi\gamma(\sigma_z\theta)^2} \\&#10;    \label{eq:allparam2}&#10;    %\sigma_x &amp; = &amp; \sqrt{\sigma_z^2 \text{tan}^2\left(\theta \right) + \epsilon_x\beta_x} \\&#10;    %\label{eq:allparam3}&#10;    \phi_{\text{piwinski}} &amp; = &amp; \frac{\sigma_z}{\sigma_x}\text{tan}\left(\theta/2 \right) \\&#10;    %\label{eq:allparam4}&#10;    \sigma_z &amp; = &amp; \sqrt{\frac{\eta L\epsilon_s}{2\pi Q_s}}&#10;\end{eqnarray}&#10;&#10;\end{document}"/>
  <p:tag name="IGUANATEXSIZE" val="20"/>
  <p:tag name="IGUANATEXCURSOR" val="438"/>
  <p:tag name="TRANSPARENCY" val="True"/>
  <p:tag name="CHOOSECOLOR" val="False"/>
  <p:tag name="COLORHEX" val="000000"/>
  <p:tag name="LATEXENGINEID" val="0"/>
  <p:tag name="TEMPFOLDER" val="/Users/roxanasoos/Library/Containers/com.microsoft.Powerpoint/Data/tmp/TemporaryItems/"/>
  <p:tag name="LATEXFORMHEIGHT" val=" 426.65"/>
  <p:tag name="LATEXFORMWIDTH" val=" 513.3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4281A4"/>
      </a:accent1>
      <a:accent2>
        <a:srgbClr val="9CAEB7"/>
      </a:accent2>
      <a:accent3>
        <a:srgbClr val="E9D2AB"/>
      </a:accent3>
      <a:accent4>
        <a:srgbClr val="E6B89C"/>
      </a:accent4>
      <a:accent5>
        <a:srgbClr val="FD928C"/>
      </a:accent5>
      <a:accent6>
        <a:srgbClr val="C4D6AF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8833</TotalTime>
  <Words>2960</Words>
  <Application>Microsoft Macintosh PowerPoint</Application>
  <PresentationFormat>Widescreen</PresentationFormat>
  <Paragraphs>361</Paragraphs>
  <Slides>26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Aptos</vt:lpstr>
      <vt:lpstr>Aptos Display</vt:lpstr>
      <vt:lpstr>Arial</vt:lpstr>
      <vt:lpstr>Avenir Next Condensed</vt:lpstr>
      <vt:lpstr>Avenir Next Condensed Demi Bold</vt:lpstr>
      <vt:lpstr>Avenir Next Condensed Heavy</vt:lpstr>
      <vt:lpstr>Avenir Next Condensed Ultra Lig</vt:lpstr>
      <vt:lpstr>Segoe UI</vt:lpstr>
      <vt:lpstr>Segoe UI Black</vt:lpstr>
      <vt:lpstr>Segoe UI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Roxana Soos</dc:creator>
  <cp:lastModifiedBy>Roxana Soos</cp:lastModifiedBy>
  <cp:revision>12</cp:revision>
  <dcterms:created xsi:type="dcterms:W3CDTF">2025-05-07T08:19:21Z</dcterms:created>
  <dcterms:modified xsi:type="dcterms:W3CDTF">2025-05-13T11:32:39Z</dcterms:modified>
</cp:coreProperties>
</file>