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7" r:id="rId2"/>
    <p:sldId id="260" r:id="rId3"/>
    <p:sldId id="261" r:id="rId4"/>
    <p:sldId id="262" r:id="rId5"/>
    <p:sldId id="263" r:id="rId6"/>
    <p:sldId id="265" r:id="rId7"/>
    <p:sldId id="267" r:id="rId8"/>
    <p:sldId id="264" r:id="rId9"/>
    <p:sldId id="266" r:id="rId10"/>
  </p:sldIdLst>
  <p:sldSz cx="12192000" cy="6858000"/>
  <p:notesSz cx="6858000" cy="9144000"/>
  <p:defaultTextStyle>
    <a:defPPr>
      <a:defRPr lang="en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29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DEF3F0-6D66-4B01-B73D-E9C0DF503F13}" v="2" dt="2024-07-23T12:33:52.6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12"/>
    <p:restoredTop sz="88214" autoAdjust="0"/>
  </p:normalViewPr>
  <p:slideViewPr>
    <p:cSldViewPr snapToGrid="0">
      <p:cViewPr>
        <p:scale>
          <a:sx n="65" d="100"/>
          <a:sy n="65" d="100"/>
        </p:scale>
        <p:origin x="8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205B0D-1501-4516-8E3F-17FF7DFF1753}" type="datetimeFigureOut">
              <a:rPr lang="en-GB" smtClean="0"/>
              <a:t>11/08/2025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8C80D-2735-4C42-90D0-58DC1E4C39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865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Current low-level triggers use FPGAs, with hardware code synthesized from Python models via the HLS4ML package. A new generation of hardware, known as ACAPs, theoretically provides an alternative low-latency filtering solution.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E8C80D-2735-4C42-90D0-58DC1E4C39C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746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ACAP’s AI Engine kernels (shown on righthand diagram) provide optimized matrix multiplication execution, ideal for many ML layer types. As shown by this paper, their theoretical implementation tops high-end FPGAs with a significant margin, especially at higher bit precisions. Although, this needed to be validated for ourselves.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E8C80D-2735-4C42-90D0-58DC1E4C39C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55702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My contribution was extrapolating a hand written 1 and 2 layer hardware implementation, into an N layers generation tool to evaluate AIE performance against current MLPs. This tool allowed for parametrized intrinsics and model configuration supporting a range of operation precisions as well as bias and </a:t>
            </a:r>
            <a:r>
              <a:rPr lang="en-US" dirty="0" err="1"/>
              <a:t>relu</a:t>
            </a:r>
            <a:r>
              <a:rPr lang="en-US" dirty="0"/>
              <a:t> operations. </a:t>
            </a:r>
            <a:r>
              <a:rPr lang="en-US" dirty="0" err="1"/>
              <a:t>Quantisation</a:t>
            </a:r>
            <a:r>
              <a:rPr lang="en-US" dirty="0"/>
              <a:t> via a bit shifter was added rudimentarily to avoid saturation, although the value of shifts need to be optimized prior to compile time to minimize </a:t>
            </a:r>
            <a:r>
              <a:rPr lang="en-US" dirty="0" err="1"/>
              <a:t>quantisation</a:t>
            </a:r>
            <a:r>
              <a:rPr lang="en-US" dirty="0"/>
              <a:t> losses.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E8C80D-2735-4C42-90D0-58DC1E4C39C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154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After developing the core MLP generation tool, a benchmarking suite was put together to explore the scaling efficiency of larger </a:t>
            </a:r>
            <a:r>
              <a:rPr lang="en-US" dirty="0" err="1"/>
              <a:t>grap</a:t>
            </a:r>
            <a:r>
              <a:rPr lang="en-US" dirty="0"/>
              <a:t> </a:t>
            </a:r>
            <a:r>
              <a:rPr lang="en-US" dirty="0" err="1"/>
              <a:t>hs</a:t>
            </a:r>
            <a:r>
              <a:rPr lang="en-US" dirty="0"/>
              <a:t> easily. This tool allowed for concurrent runs to be done easily, speeding up evaluation time significantly. Our ACAP MLP execution performed at between 70-90% of the theoretical maximum with some unexplained stalls hindering our ability to achieve the theoretical performance.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E8C80D-2735-4C42-90D0-58DC1E4C39C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519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FCAE15-64E8-F3E8-C7F8-612B378801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BB350A-F57B-8C87-8E04-A7F3A8EA5D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7E721E8-C8ED-8471-ABF3-AE86824CD8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Once ACAPs were proven viable, we’ll need to transition from FPGAs to ACAPs. ATLAS being the biggest experiment wanted to transition first, selecting the 1</a:t>
            </a:r>
            <a:r>
              <a:rPr lang="en-US" baseline="30000" dirty="0"/>
              <a:t>st</a:t>
            </a:r>
            <a:r>
              <a:rPr lang="en-US" dirty="0"/>
              <a:t> gen ACAPs from Xilinx for a progressive transition since they have a good balance of FPGA and ACAP material. Unfortunately porting from FPGAs to ACAPs wasn’t a matter of dropping in our new HW code since 1</a:t>
            </a:r>
            <a:r>
              <a:rPr lang="en-US" baseline="30000" dirty="0"/>
              <a:t>st</a:t>
            </a:r>
            <a:r>
              <a:rPr lang="en-US" dirty="0"/>
              <a:t> gen ACAPs don’t having memory tiles. These didn’t have mem tiles which allow for read-time transposition, so a dedicated HLS kernel had to be developed to do the windowing from PLIO to AIE.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3D1C66-64B7-8D37-F1FA-83FE085F7D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E8C80D-2735-4C42-90D0-58DC1E4C39C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5900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C32275-3819-67F0-CC29-1DA4499256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058F037-1A6A-8497-BC79-0925C2A611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1AC912-9178-C49C-E351-55387D3DCF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 a side quest, I put together a stall detection tool to supplement the built-in profiler. The tool gave more insight into resource states during stalls done by combining post-sim trace parsing with sim-time triggers. The stalls were found to be erratic rather than deterministic, and I’ve yet to find a fix – that’s for future work, alongside extending the hardware to support sparse kernels.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893CF8-EA2B-9913-A468-1E3B2DC71C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E8C80D-2735-4C42-90D0-58DC1E4C39C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6546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BA217D-430D-1EB2-E012-BD38FC963F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67F17CD-622F-0C63-8C0B-CD74E30988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71A16F-E109-46C5-2BDA-F81AF91DE3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Another exploration avenue is to evaluate sparse execution in AIE MMs.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18CFD2-886A-CC36-680E-6993E49A24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E8C80D-2735-4C42-90D0-58DC1E4C39C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877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A34CA-FCD8-CDAC-A7F7-333DFA88C5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52143" y="1378856"/>
            <a:ext cx="5620657" cy="16557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D13398-B79D-7192-CC61-DF51D7CC28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52142" y="3429000"/>
            <a:ext cx="5620657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37205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C4CA8F-271C-E550-44F1-AB0F24ED9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B5AF-C028-BC40-9D94-2C704464B147}" type="datetimeFigureOut">
              <a:rPr lang="en-GB" smtClean="0"/>
              <a:pPr/>
              <a:t>11/08/2025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A16F03-D0EB-0AE0-D90C-C9E2638D2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CDF273-946B-81F6-A2B9-5871871E8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1CF9-5DB7-4F41-B777-5CB4B149AA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165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581CC9-1A76-FD80-6610-E27D5CD72A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481" y="1674245"/>
            <a:ext cx="1168677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0688D-C331-657B-A49B-0F4CC1BB11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D41BB5AF-C028-BC40-9D94-2C704464B147}" type="datetimeFigureOut">
              <a:rPr lang="en-GB" smtClean="0"/>
              <a:pPr/>
              <a:t>11/08/2025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5181F-1366-8CEC-DA20-7E7FA83582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55295" y="639888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CD5617-255C-EED2-5012-D195BF247B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62C81CF9-5DB7-4F41-B777-5CB4B149AAA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A close-up of a logo&#10;&#10;Description automatically generated">
            <a:extLst>
              <a:ext uri="{FF2B5EF4-FFF2-40B4-BE49-F238E27FC236}">
                <a16:creationId xmlns:a16="http://schemas.microsoft.com/office/drawing/2014/main" id="{E66AD1D0-1AC9-59BF-4C63-EB119AAE819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58482" y="6388249"/>
            <a:ext cx="1159436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009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Open Sans SemiBold" panose="020B0606030504020204" pitchFamily="34" charset="0"/>
          <a:ea typeface="Open Sans SemiBold" panose="020B0606030504020204" pitchFamily="34" charset="0"/>
          <a:cs typeface="Open Sans SemiBold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42C49-8057-EDDF-1B97-86BAD250E0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79777" y="1214264"/>
            <a:ext cx="8156448" cy="2278744"/>
          </a:xfrm>
        </p:spPr>
        <p:txBody>
          <a:bodyPr>
            <a:normAutofit/>
          </a:bodyPr>
          <a:lstStyle/>
          <a:p>
            <a:r>
              <a:rPr lang="en-US" dirty="0"/>
              <a:t>Building towards AIE4ML – Generating, Benchmarking and Profiling AIE Graphs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D53961-241F-0389-6420-0BDCC6A685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90871" y="5619900"/>
            <a:ext cx="2164226" cy="557784"/>
          </a:xfrm>
        </p:spPr>
        <p:txBody>
          <a:bodyPr/>
          <a:lstStyle/>
          <a:p>
            <a:r>
              <a:rPr lang="en-US" dirty="0"/>
              <a:t>Alex Lozano</a:t>
            </a:r>
          </a:p>
        </p:txBody>
      </p:sp>
      <p:pic>
        <p:nvPicPr>
          <p:cNvPr id="4" name="Picture 3" descr="A close-up of a logo&#10;&#10;Description automatically generated">
            <a:extLst>
              <a:ext uri="{FF2B5EF4-FFF2-40B4-BE49-F238E27FC236}">
                <a16:creationId xmlns:a16="http://schemas.microsoft.com/office/drawing/2014/main" id="{B0E96ECB-8682-D7DD-69D9-B8E6EB620DB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589" y="5511811"/>
            <a:ext cx="2457672" cy="77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549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mtClean="0"/>
              <a:pPr/>
              <a:t>11/08/2025</a:t>
            </a:fld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253623" y="239833"/>
            <a:ext cx="4025770" cy="820871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Current Triggers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03EF3262-8B70-3E2A-E5CE-C1FD4988C5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366" y="368314"/>
            <a:ext cx="4104657" cy="5546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ls4ml · PyPI">
            <a:extLst>
              <a:ext uri="{FF2B5EF4-FFF2-40B4-BE49-F238E27FC236}">
                <a16:creationId xmlns:a16="http://schemas.microsoft.com/office/drawing/2014/main" id="{86959220-97FC-1C67-0050-B73C65D642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968" y="1577912"/>
            <a:ext cx="3400425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Spartan-7 SP701 FPGA Evaluation Kit ...">
            <a:extLst>
              <a:ext uri="{FF2B5EF4-FFF2-40B4-BE49-F238E27FC236}">
                <a16:creationId xmlns:a16="http://schemas.microsoft.com/office/drawing/2014/main" id="{C90C2580-0BA2-CA49-2F20-3969F84309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642" y="3269171"/>
            <a:ext cx="2505075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494B6AC5-5A5E-3851-6752-15B13CAC5566}"/>
              </a:ext>
            </a:extLst>
          </p:cNvPr>
          <p:cNvCxnSpPr/>
          <p:nvPr/>
        </p:nvCxnSpPr>
        <p:spPr>
          <a:xfrm flipV="1">
            <a:off x="4096512" y="1938528"/>
            <a:ext cx="3712464" cy="1330643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036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mtClean="0"/>
              <a:pPr/>
              <a:t>11/08/2025</a:t>
            </a:fld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253622" y="239833"/>
            <a:ext cx="2851243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Why ACAPs?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B73CDBF-5369-4B8A-941C-DE690A2CFB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4809" y="1112760"/>
            <a:ext cx="5284972" cy="409050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630C179-232A-0EC5-2787-3A4409F170CB}"/>
              </a:ext>
            </a:extLst>
          </p:cNvPr>
          <p:cNvSpPr txBox="1"/>
          <p:nvPr/>
        </p:nvSpPr>
        <p:spPr>
          <a:xfrm>
            <a:off x="5687568" y="5858534"/>
            <a:ext cx="684657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Zhuang, J. (2023) High performance, low power matrix multiply design on ... (Accessed: 06 August 2025). </a:t>
            </a:r>
            <a:endParaRPr lang="en-GB" sz="1100" dirty="0"/>
          </a:p>
        </p:txBody>
      </p:sp>
      <p:pic>
        <p:nvPicPr>
          <p:cNvPr id="2050" name="Picture 2" descr="Output image">
            <a:extLst>
              <a:ext uri="{FF2B5EF4-FFF2-40B4-BE49-F238E27FC236}">
                <a16:creationId xmlns:a16="http://schemas.microsoft.com/office/drawing/2014/main" id="{06C10543-C270-B5F3-9ACE-B31DC566DB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787" y="1654739"/>
            <a:ext cx="5582576" cy="3328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671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mtClean="0"/>
              <a:pPr/>
              <a:t>11/08/2025</a:t>
            </a:fld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253623" y="239833"/>
            <a:ext cx="2434713" cy="1186631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Generating N-Layers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DE0BB4-E4A9-DE59-0CF2-5ABC5ED9D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499" y="1563624"/>
            <a:ext cx="1794791" cy="45262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7ACB62F-642B-578A-1569-70FDB12D0A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9050" y="1638421"/>
            <a:ext cx="8121445" cy="437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485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mtClean="0"/>
              <a:pPr/>
              <a:t>11/08/2025</a:t>
            </a:fld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253623" y="239833"/>
            <a:ext cx="3669153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Benchmarking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D7C27FE-DD62-3C8B-288B-C17363EBF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4921" y="1604763"/>
            <a:ext cx="6239272" cy="4188191"/>
          </a:xfrm>
          <a:prstGeom prst="rect">
            <a:avLst/>
          </a:prstGeom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3220C8AF-6926-DC64-CC13-111B7CC7C8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0671" y="405542"/>
            <a:ext cx="2329948" cy="5107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7127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1D72F3-C327-0670-B297-B67E76FD12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F716FDF-FB96-213B-617B-96B14824FAC4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mtClean="0"/>
              <a:pPr/>
              <a:t>11/08/2025</a:t>
            </a:fld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B6E33A7-046E-DEC1-4258-007048DDFDC3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1C8DDFD-B556-3A0C-8381-BA1D15F6E9AB}"/>
              </a:ext>
            </a:extLst>
          </p:cNvPr>
          <p:cNvSpPr/>
          <p:nvPr/>
        </p:nvSpPr>
        <p:spPr>
          <a:xfrm>
            <a:off x="253623" y="239833"/>
            <a:ext cx="3669153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Transition to AIE</a:t>
            </a:r>
          </a:p>
        </p:txBody>
      </p:sp>
      <p:pic>
        <p:nvPicPr>
          <p:cNvPr id="1026" name="Picture 2" descr="ATLAS Experiment at CERN">
            <a:extLst>
              <a:ext uri="{FF2B5EF4-FFF2-40B4-BE49-F238E27FC236}">
                <a16:creationId xmlns:a16="http://schemas.microsoft.com/office/drawing/2014/main" id="{ECC11ACD-59BA-7FE2-147D-263333F6A3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261" y="2332062"/>
            <a:ext cx="2193875" cy="219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>
            <a:extLst>
              <a:ext uri="{FF2B5EF4-FFF2-40B4-BE49-F238E27FC236}">
                <a16:creationId xmlns:a16="http://schemas.microsoft.com/office/drawing/2014/main" id="{43D6ED14-867D-AF9D-558B-D943F0BB41F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777BBE8-05E6-F5FB-2F7E-C7077C989C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2023" y="1466471"/>
            <a:ext cx="5915562" cy="3925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864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F59973-81C7-0124-31B5-62DA85E06C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F883B45-6B97-1F7D-A177-6D501F05F1E1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mtClean="0"/>
              <a:pPr/>
              <a:t>11/08/2025</a:t>
            </a:fld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A1F6A323-AD07-3523-1C07-52B8C1EECA24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F67C522-7821-9F7B-95F5-44F456D50FDA}"/>
              </a:ext>
            </a:extLst>
          </p:cNvPr>
          <p:cNvSpPr/>
          <p:nvPr/>
        </p:nvSpPr>
        <p:spPr>
          <a:xfrm>
            <a:off x="253623" y="239833"/>
            <a:ext cx="3669153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Profiler</a:t>
            </a:r>
          </a:p>
        </p:txBody>
      </p:sp>
      <p:pic>
        <p:nvPicPr>
          <p:cNvPr id="2050" name="Picture 2" descr="Understanding time trace for my application">
            <a:extLst>
              <a:ext uri="{FF2B5EF4-FFF2-40B4-BE49-F238E27FC236}">
                <a16:creationId xmlns:a16="http://schemas.microsoft.com/office/drawing/2014/main" id="{9DC9EAAA-554C-6938-1FDC-47364AF1BC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138363"/>
            <a:ext cx="6858000" cy="258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776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42C49-8057-EDDF-1B97-86BAD250E0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/>
              <a:t>Thank you!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D53961-241F-0389-6420-0BDCC6A685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/>
              <a:t>Q&amp;A</a:t>
            </a:r>
            <a:endParaRPr lang="en-GB" dirty="0"/>
          </a:p>
        </p:txBody>
      </p:sp>
      <p:pic>
        <p:nvPicPr>
          <p:cNvPr id="4" name="Picture 3" descr="A close-up of a logo&#10;&#10;Description automatically generated">
            <a:extLst>
              <a:ext uri="{FF2B5EF4-FFF2-40B4-BE49-F238E27FC236}">
                <a16:creationId xmlns:a16="http://schemas.microsoft.com/office/drawing/2014/main" id="{B0E96ECB-8682-D7DD-69D9-B8E6EB620DB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589" y="5511811"/>
            <a:ext cx="2457672" cy="77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94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2DE95B-0110-83B7-8000-D73164EFFF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4324A22-5207-4541-841E-FDDB8ACCDC7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mtClean="0"/>
              <a:pPr/>
              <a:t>11/08/2025</a:t>
            </a:fld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3CDDDF9-66E0-9B52-AF08-0027B493702F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1B3161-65A5-D7A3-D065-B4B9A7596AC7}"/>
              </a:ext>
            </a:extLst>
          </p:cNvPr>
          <p:cNvSpPr txBox="1">
            <a:spLocks/>
          </p:cNvSpPr>
          <p:nvPr/>
        </p:nvSpPr>
        <p:spPr>
          <a:xfrm>
            <a:off x="5341095" y="639888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XXXXXXXXXXXXXXX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25C0E33-DAA7-8F74-5513-C5DCD0AF7BDB}"/>
              </a:ext>
            </a:extLst>
          </p:cNvPr>
          <p:cNvSpPr/>
          <p:nvPr/>
        </p:nvSpPr>
        <p:spPr>
          <a:xfrm>
            <a:off x="253623" y="239833"/>
            <a:ext cx="3669153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Sparse Kernels</a:t>
            </a:r>
          </a:p>
        </p:txBody>
      </p:sp>
    </p:spTree>
    <p:extLst>
      <p:ext uri="{BB962C8B-B14F-4D97-AF65-F5344CB8AC3E}">
        <p14:creationId xmlns:p14="http://schemas.microsoft.com/office/powerpoint/2010/main" val="3643613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penlab">
      <a:dk1>
        <a:srgbClr val="000000"/>
      </a:dk1>
      <a:lt1>
        <a:srgbClr val="FFFFFF"/>
      </a:lt1>
      <a:dk2>
        <a:srgbClr val="1E234A"/>
      </a:dk2>
      <a:lt2>
        <a:srgbClr val="E8E8E8"/>
      </a:lt2>
      <a:accent1>
        <a:srgbClr val="39AB71"/>
      </a:accent1>
      <a:accent2>
        <a:srgbClr val="1AAE9B"/>
      </a:accent2>
      <a:accent3>
        <a:srgbClr val="2B7CBE"/>
      </a:accent3>
      <a:accent4>
        <a:srgbClr val="37408E"/>
      </a:accent4>
      <a:accent5>
        <a:srgbClr val="22274E"/>
      </a:accent5>
      <a:accent6>
        <a:srgbClr val="DB2745"/>
      </a:accent6>
      <a:hlink>
        <a:srgbClr val="E85A35"/>
      </a:hlink>
      <a:folHlink>
        <a:srgbClr val="F2903B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505</Words>
  <Application>Microsoft Office PowerPoint</Application>
  <PresentationFormat>Widescreen</PresentationFormat>
  <Paragraphs>41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Aptos</vt:lpstr>
      <vt:lpstr>Arial</vt:lpstr>
      <vt:lpstr>Open Sans</vt:lpstr>
      <vt:lpstr>Open Sans Light</vt:lpstr>
      <vt:lpstr>Open Sans SemiBold</vt:lpstr>
      <vt:lpstr>Office Theme</vt:lpstr>
      <vt:lpstr>Building towards AIE4ML – Generating, Benchmarking and Profiling AIE Graphs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Mariana Velho</dc:creator>
  <cp:lastModifiedBy>Alex Lozano</cp:lastModifiedBy>
  <cp:revision>15</cp:revision>
  <dcterms:created xsi:type="dcterms:W3CDTF">2024-05-07T11:50:39Z</dcterms:created>
  <dcterms:modified xsi:type="dcterms:W3CDTF">2025-08-11T12:17:55Z</dcterms:modified>
</cp:coreProperties>
</file>