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embeddedFontLst>
    <p:embeddedFont>
      <p:font typeface="Open Sans SemiBold"/>
      <p:regular r:id="rId16"/>
      <p:bold r:id="rId17"/>
      <p:italic r:id="rId18"/>
      <p:boldItalic r:id="rId19"/>
    </p:embeddedFont>
    <p:embeddedFont>
      <p:font typeface="Open Sans ExtraBold"/>
      <p:bold r:id="rId20"/>
      <p:boldItalic r:id="rId21"/>
    </p:embeddedFont>
    <p:embeddedFont>
      <p:font typeface="DM Sans"/>
      <p:regular r:id="rId22"/>
      <p:bold r:id="rId23"/>
      <p:italic r:id="rId24"/>
      <p:boldItalic r:id="rId25"/>
    </p:embeddedFont>
    <p:embeddedFont>
      <p:font typeface="Open Sans Light"/>
      <p:regular r:id="rId26"/>
      <p:bold r:id="rId27"/>
      <p:italic r:id="rId28"/>
      <p:boldItalic r:id="rId29"/>
    </p:embeddedFont>
    <p:embeddedFont>
      <p:font typeface="Open Sans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4" roundtripDataSignature="AMtx7misTq+jq6P/BpoOf4x5sjQYLd6G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ExtraBold-bold.fntdata"/><Relationship Id="rId22" Type="http://schemas.openxmlformats.org/officeDocument/2006/relationships/font" Target="fonts/DMSans-regular.fntdata"/><Relationship Id="rId21" Type="http://schemas.openxmlformats.org/officeDocument/2006/relationships/font" Target="fonts/OpenSansExtraBold-boldItalic.fntdata"/><Relationship Id="rId24" Type="http://schemas.openxmlformats.org/officeDocument/2006/relationships/font" Target="fonts/DMSans-italic.fntdata"/><Relationship Id="rId23" Type="http://schemas.openxmlformats.org/officeDocument/2006/relationships/font" Target="fonts/DMSans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OpenSansLight-regular.fntdata"/><Relationship Id="rId25" Type="http://schemas.openxmlformats.org/officeDocument/2006/relationships/font" Target="fonts/DMSans-boldItalic.fntdata"/><Relationship Id="rId28" Type="http://schemas.openxmlformats.org/officeDocument/2006/relationships/font" Target="fonts/OpenSansLight-italic.fntdata"/><Relationship Id="rId27" Type="http://schemas.openxmlformats.org/officeDocument/2006/relationships/font" Target="fonts/OpenSansLight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OpenSansLight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penSans-bold.fntdata"/><Relationship Id="rId30" Type="http://schemas.openxmlformats.org/officeDocument/2006/relationships/font" Target="fonts/OpenSans-regular.fntdata"/><Relationship Id="rId11" Type="http://schemas.openxmlformats.org/officeDocument/2006/relationships/slide" Target="slides/slide7.xml"/><Relationship Id="rId33" Type="http://schemas.openxmlformats.org/officeDocument/2006/relationships/font" Target="fonts/OpenSans-boldItalic.fntdata"/><Relationship Id="rId10" Type="http://schemas.openxmlformats.org/officeDocument/2006/relationships/slide" Target="slides/slide6.xml"/><Relationship Id="rId32" Type="http://schemas.openxmlformats.org/officeDocument/2006/relationships/font" Target="fonts/OpenSans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34" Type="http://customschemas.google.com/relationships/presentationmetadata" Target="meta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OpenSansSemiBold-bold.fntdata"/><Relationship Id="rId16" Type="http://schemas.openxmlformats.org/officeDocument/2006/relationships/font" Target="fonts/OpenSansSemiBold-regular.fntdata"/><Relationship Id="rId19" Type="http://schemas.openxmlformats.org/officeDocument/2006/relationships/font" Target="fonts/OpenSansSemiBold-boldItalic.fntdata"/><Relationship Id="rId18" Type="http://schemas.openxmlformats.org/officeDocument/2006/relationships/font" Target="fonts/OpenSans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7468ac0695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37468ac0695_1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4602f086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g374602f086f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4602f086f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g374602f086f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745a581cb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g3745a581cb8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74602f086f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74602f086f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74602f086f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374602f086f_0_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7468ac0695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37468ac0695_1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/>
          <p:nvPr>
            <p:ph type="ctrTitle"/>
          </p:nvPr>
        </p:nvSpPr>
        <p:spPr>
          <a:xfrm>
            <a:off x="5352143" y="1378856"/>
            <a:ext cx="5620657" cy="1655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Open Sans SemiBold"/>
              <a:buNone/>
              <a:defRPr b="1" i="0" sz="4800" u="none" cap="none" strike="noStrike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9"/>
          <p:cNvSpPr txBox="1"/>
          <p:nvPr>
            <p:ph idx="1" type="subTitle"/>
          </p:nvPr>
        </p:nvSpPr>
        <p:spPr>
          <a:xfrm>
            <a:off x="5352142" y="3429000"/>
            <a:ext cx="5620657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idx="10" type="dt"/>
          </p:nvPr>
        </p:nvSpPr>
        <p:spPr>
          <a:xfrm>
            <a:off x="1454895" y="639888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1" type="ftr"/>
          </p:nvPr>
        </p:nvSpPr>
        <p:spPr>
          <a:xfrm>
            <a:off x="4655295" y="639888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0"/>
          <p:cNvSpPr txBox="1"/>
          <p:nvPr>
            <p:ph idx="12" type="sldNum"/>
          </p:nvPr>
        </p:nvSpPr>
        <p:spPr>
          <a:xfrm>
            <a:off x="9227295" y="639888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idx="1" type="body"/>
          </p:nvPr>
        </p:nvSpPr>
        <p:spPr>
          <a:xfrm>
            <a:off x="258481" y="1674245"/>
            <a:ext cx="1168677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8"/>
          <p:cNvSpPr txBox="1"/>
          <p:nvPr>
            <p:ph idx="10" type="dt"/>
          </p:nvPr>
        </p:nvSpPr>
        <p:spPr>
          <a:xfrm>
            <a:off x="1454895" y="639888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8"/>
          <p:cNvSpPr txBox="1"/>
          <p:nvPr>
            <p:ph idx="11" type="ftr"/>
          </p:nvPr>
        </p:nvSpPr>
        <p:spPr>
          <a:xfrm>
            <a:off x="4655295" y="639888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8"/>
          <p:cNvSpPr txBox="1"/>
          <p:nvPr>
            <p:ph idx="12" type="sldNum"/>
          </p:nvPr>
        </p:nvSpPr>
        <p:spPr>
          <a:xfrm>
            <a:off x="9227295" y="639888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A close-up of a logo&#10;&#10;Description automatically generated" id="10" name="Google Shape;1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8482" y="6388249"/>
            <a:ext cx="1159436" cy="36512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hyperlink" Target="mailto:diana.nersesyan@cern.ch" TargetMode="External"/><Relationship Id="rId5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"/>
          <p:cNvSpPr txBox="1"/>
          <p:nvPr>
            <p:ph type="ctrTitle"/>
          </p:nvPr>
        </p:nvSpPr>
        <p:spPr>
          <a:xfrm>
            <a:off x="5021525" y="1695975"/>
            <a:ext cx="72663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Open Sans SemiBold"/>
              <a:buNone/>
            </a:pPr>
            <a:r>
              <a:rPr lang="en-GB" sz="4000">
                <a:latin typeface="Arial"/>
                <a:ea typeface="Arial"/>
                <a:cs typeface="Arial"/>
                <a:sym typeface="Arial"/>
              </a:rPr>
              <a:t>Abuse and Anomaly Detection Using Machine Learning for GitLab runners</a:t>
            </a:r>
            <a:endParaRPr sz="4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"/>
          <p:cNvSpPr txBox="1"/>
          <p:nvPr>
            <p:ph idx="1" type="subTitle"/>
          </p:nvPr>
        </p:nvSpPr>
        <p:spPr>
          <a:xfrm>
            <a:off x="6295800" y="3573150"/>
            <a:ext cx="56208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50"/>
              <a:buNone/>
            </a:pPr>
            <a:r>
              <a:rPr lang="en-GB" sz="1350"/>
              <a:t>Diana Nersesyan</a:t>
            </a:r>
            <a:endParaRPr sz="1350"/>
          </a:p>
          <a:p>
            <a:pPr indent="0" lvl="0" marL="0" rtl="0" algn="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50"/>
              <a:buNone/>
            </a:pPr>
            <a:r>
              <a:rPr lang="en-GB" sz="1350"/>
              <a:t>Supervisors: Subhashis Suara, Ismael Posada Trobo</a:t>
            </a:r>
            <a:endParaRPr sz="1350"/>
          </a:p>
        </p:txBody>
      </p:sp>
      <p:pic>
        <p:nvPicPr>
          <p:cNvPr descr="A close-up of a logo&#10;&#10;Description automatically generated" id="24" name="Google Shape;2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5589" y="5511811"/>
            <a:ext cx="2457672" cy="773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7468ac0695_1_14"/>
          <p:cNvSpPr txBox="1"/>
          <p:nvPr/>
        </p:nvSpPr>
        <p:spPr>
          <a:xfrm>
            <a:off x="14548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</a:t>
            </a: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8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21" name="Google Shape;121;g37468ac0695_1_14"/>
          <p:cNvSpPr txBox="1"/>
          <p:nvPr/>
        </p:nvSpPr>
        <p:spPr>
          <a:xfrm>
            <a:off x="92272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22" name="Google Shape;122;g37468ac0695_1_14"/>
          <p:cNvSpPr txBox="1"/>
          <p:nvPr/>
        </p:nvSpPr>
        <p:spPr>
          <a:xfrm>
            <a:off x="5341095" y="639888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Diana Nersesyan</a:t>
            </a:r>
            <a:endParaRPr/>
          </a:p>
        </p:txBody>
      </p:sp>
      <p:sp>
        <p:nvSpPr>
          <p:cNvPr id="123" name="Google Shape;123;g37468ac0695_1_14"/>
          <p:cNvSpPr/>
          <p:nvPr/>
        </p:nvSpPr>
        <p:spPr>
          <a:xfrm>
            <a:off x="253623" y="239825"/>
            <a:ext cx="116853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8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 Further Work</a:t>
            </a:r>
            <a:endParaRPr sz="3800"/>
          </a:p>
        </p:txBody>
      </p:sp>
      <p:sp>
        <p:nvSpPr>
          <p:cNvPr id="124" name="Google Shape;124;g37468ac0695_1_14"/>
          <p:cNvSpPr txBox="1"/>
          <p:nvPr/>
        </p:nvSpPr>
        <p:spPr>
          <a:xfrm>
            <a:off x="253625" y="2298450"/>
            <a:ext cx="11198100" cy="28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873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500"/>
              <a:buFont typeface="Open Sans"/>
              <a:buChar char="●"/>
            </a:pP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Model Selection and Optimization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873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500"/>
              <a:buFont typeface="Open Sans"/>
              <a:buChar char="●"/>
            </a:pP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OpenSearch L</a:t>
            </a: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ogs Integration for Security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873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500"/>
              <a:buFont typeface="Open Sans"/>
              <a:buChar char="●"/>
            </a:pP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Real-Time Pipeline Deployment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5" name="Google Shape;125;g37468ac0695_1_14" title="Daco_4519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28572" y="1416525"/>
            <a:ext cx="3627698" cy="4173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"/>
          <p:cNvSpPr txBox="1"/>
          <p:nvPr>
            <p:ph type="ctrTitle"/>
          </p:nvPr>
        </p:nvSpPr>
        <p:spPr>
          <a:xfrm>
            <a:off x="5352143" y="1378856"/>
            <a:ext cx="56208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Open Sans SemiBold"/>
              <a:buNone/>
            </a:pPr>
            <a:r>
              <a:rPr lang="en-GB"/>
              <a:t>Thank you!</a:t>
            </a:r>
            <a:endParaRPr/>
          </a:p>
        </p:txBody>
      </p:sp>
      <p:sp>
        <p:nvSpPr>
          <p:cNvPr id="131" name="Google Shape;131;p7"/>
          <p:cNvSpPr txBox="1"/>
          <p:nvPr>
            <p:ph idx="1" type="subTitle"/>
          </p:nvPr>
        </p:nvSpPr>
        <p:spPr>
          <a:xfrm>
            <a:off x="5352142" y="3186850"/>
            <a:ext cx="56208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GB"/>
              <a:t>Questions?</a:t>
            </a:r>
            <a:endParaRPr/>
          </a:p>
        </p:txBody>
      </p:sp>
      <p:pic>
        <p:nvPicPr>
          <p:cNvPr descr="A close-up of a logo&#10;&#10;Description automatically generated" id="132" name="Google Shape;13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5589" y="5511811"/>
            <a:ext cx="2457672" cy="773963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7"/>
          <p:cNvSpPr txBox="1"/>
          <p:nvPr>
            <p:ph idx="1" type="subTitle"/>
          </p:nvPr>
        </p:nvSpPr>
        <p:spPr>
          <a:xfrm>
            <a:off x="8092467" y="4909400"/>
            <a:ext cx="56208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GB"/>
              <a:t>Email: </a:t>
            </a:r>
            <a:r>
              <a:rPr lang="en-GB" u="sng">
                <a:hlinkClick r:id="rId4"/>
              </a:rPr>
              <a:t>diana.nersesyan@cern.ch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GB"/>
              <a:t>LinkedIn: use QR</a:t>
            </a:r>
            <a:endParaRPr/>
          </a:p>
        </p:txBody>
      </p:sp>
      <p:pic>
        <p:nvPicPr>
          <p:cNvPr id="134" name="Google Shape;134;p7" title="photo_2025-08-12_10-06-28.jpg"/>
          <p:cNvPicPr preferRelativeResize="0"/>
          <p:nvPr/>
        </p:nvPicPr>
        <p:blipFill rotWithShape="1">
          <a:blip r:embed="rId5">
            <a:alphaModFix/>
          </a:blip>
          <a:srcRect b="8431" l="26841" r="27007" t="33697"/>
          <a:stretch/>
        </p:blipFill>
        <p:spPr>
          <a:xfrm>
            <a:off x="6276800" y="4994850"/>
            <a:ext cx="1648550" cy="1709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"/>
          <p:cNvSpPr txBox="1"/>
          <p:nvPr/>
        </p:nvSpPr>
        <p:spPr>
          <a:xfrm>
            <a:off x="1454895" y="639888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</a:t>
            </a: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8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30" name="Google Shape;30;p2"/>
          <p:cNvSpPr txBox="1"/>
          <p:nvPr/>
        </p:nvSpPr>
        <p:spPr>
          <a:xfrm>
            <a:off x="9227295" y="639888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31" name="Google Shape;31;p2"/>
          <p:cNvSpPr txBox="1"/>
          <p:nvPr/>
        </p:nvSpPr>
        <p:spPr>
          <a:xfrm>
            <a:off x="5341095" y="639888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Diana Nersesyan</a:t>
            </a:r>
            <a:endParaRPr/>
          </a:p>
        </p:txBody>
      </p:sp>
      <p:sp>
        <p:nvSpPr>
          <p:cNvPr id="32" name="Google Shape;32;p2"/>
          <p:cNvSpPr/>
          <p:nvPr/>
        </p:nvSpPr>
        <p:spPr>
          <a:xfrm>
            <a:off x="253623" y="239833"/>
            <a:ext cx="3865531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Table of Contents</a:t>
            </a:r>
            <a:endParaRPr/>
          </a:p>
        </p:txBody>
      </p:sp>
      <p:sp>
        <p:nvSpPr>
          <p:cNvPr id="33" name="Google Shape;33;p2"/>
          <p:cNvSpPr txBox="1"/>
          <p:nvPr/>
        </p:nvSpPr>
        <p:spPr>
          <a:xfrm>
            <a:off x="1454900" y="1434575"/>
            <a:ext cx="988800" cy="3887700"/>
          </a:xfrm>
          <a:prstGeom prst="rect">
            <a:avLst/>
          </a:prstGeom>
          <a:solidFill>
            <a:srgbClr val="21295B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58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highlight>
                <a:srgbClr val="21295B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2"/>
          <p:cNvSpPr txBox="1"/>
          <p:nvPr/>
        </p:nvSpPr>
        <p:spPr>
          <a:xfrm>
            <a:off x="1461159" y="1499518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01</a:t>
            </a:r>
            <a:endParaRPr/>
          </a:p>
        </p:txBody>
      </p:sp>
      <p:sp>
        <p:nvSpPr>
          <p:cNvPr id="35" name="Google Shape;35;p2"/>
          <p:cNvSpPr txBox="1"/>
          <p:nvPr/>
        </p:nvSpPr>
        <p:spPr>
          <a:xfrm>
            <a:off x="1454907" y="2152369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02</a:t>
            </a:r>
            <a:endParaRPr/>
          </a:p>
        </p:txBody>
      </p:sp>
      <p:sp>
        <p:nvSpPr>
          <p:cNvPr id="36" name="Google Shape;36;p2"/>
          <p:cNvSpPr txBox="1"/>
          <p:nvPr/>
        </p:nvSpPr>
        <p:spPr>
          <a:xfrm>
            <a:off x="1454907" y="2805220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03</a:t>
            </a:r>
            <a:endParaRPr/>
          </a:p>
        </p:txBody>
      </p:sp>
      <p:sp>
        <p:nvSpPr>
          <p:cNvPr id="37" name="Google Shape;37;p2"/>
          <p:cNvSpPr txBox="1"/>
          <p:nvPr/>
        </p:nvSpPr>
        <p:spPr>
          <a:xfrm>
            <a:off x="1454907" y="3458071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04</a:t>
            </a:r>
            <a:endParaRPr/>
          </a:p>
        </p:txBody>
      </p:sp>
      <p:sp>
        <p:nvSpPr>
          <p:cNvPr id="38" name="Google Shape;38;p2"/>
          <p:cNvSpPr txBox="1"/>
          <p:nvPr/>
        </p:nvSpPr>
        <p:spPr>
          <a:xfrm>
            <a:off x="1454910" y="4113265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05</a:t>
            </a:r>
            <a:endParaRPr/>
          </a:p>
        </p:txBody>
      </p:sp>
      <p:sp>
        <p:nvSpPr>
          <p:cNvPr id="39" name="Google Shape;39;p2"/>
          <p:cNvSpPr txBox="1"/>
          <p:nvPr/>
        </p:nvSpPr>
        <p:spPr>
          <a:xfrm>
            <a:off x="1454910" y="4767291"/>
            <a:ext cx="93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06</a:t>
            </a:r>
            <a:endParaRPr/>
          </a:p>
        </p:txBody>
      </p:sp>
      <p:sp>
        <p:nvSpPr>
          <p:cNvPr id="40" name="Google Shape;40;p2"/>
          <p:cNvSpPr txBox="1"/>
          <p:nvPr/>
        </p:nvSpPr>
        <p:spPr>
          <a:xfrm>
            <a:off x="2597897" y="1518850"/>
            <a:ext cx="83739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Introduction to the CERN’s GitLab I</a:t>
            </a: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nfrastructure</a:t>
            </a:r>
            <a:endParaRPr/>
          </a:p>
        </p:txBody>
      </p:sp>
      <p:sp>
        <p:nvSpPr>
          <p:cNvPr id="41" name="Google Shape;41;p2"/>
          <p:cNvSpPr txBox="1"/>
          <p:nvPr/>
        </p:nvSpPr>
        <p:spPr>
          <a:xfrm>
            <a:off x="2597969" y="2176207"/>
            <a:ext cx="6076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Goals of the Project</a:t>
            </a:r>
            <a:endParaRPr/>
          </a:p>
        </p:txBody>
      </p:sp>
      <p:sp>
        <p:nvSpPr>
          <p:cNvPr id="42" name="Google Shape;42;p2"/>
          <p:cNvSpPr txBox="1"/>
          <p:nvPr/>
        </p:nvSpPr>
        <p:spPr>
          <a:xfrm>
            <a:off x="2597906" y="2833561"/>
            <a:ext cx="57906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Technical Challenges</a:t>
            </a:r>
            <a:endParaRPr/>
          </a:p>
        </p:txBody>
      </p:sp>
      <p:sp>
        <p:nvSpPr>
          <p:cNvPr id="43" name="Google Shape;43;p2"/>
          <p:cNvSpPr txBox="1"/>
          <p:nvPr/>
        </p:nvSpPr>
        <p:spPr>
          <a:xfrm>
            <a:off x="2597968" y="3490904"/>
            <a:ext cx="6076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Milestones Achieved</a:t>
            </a:r>
            <a:endParaRPr/>
          </a:p>
        </p:txBody>
      </p:sp>
      <p:sp>
        <p:nvSpPr>
          <p:cNvPr id="44" name="Google Shape;44;p2"/>
          <p:cNvSpPr txBox="1"/>
          <p:nvPr/>
        </p:nvSpPr>
        <p:spPr>
          <a:xfrm>
            <a:off x="2597968" y="4148260"/>
            <a:ext cx="6076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Further Work</a:t>
            </a:r>
            <a:endParaRPr/>
          </a:p>
        </p:txBody>
      </p:sp>
      <p:sp>
        <p:nvSpPr>
          <p:cNvPr id="45" name="Google Shape;45;p2"/>
          <p:cNvSpPr txBox="1"/>
          <p:nvPr/>
        </p:nvSpPr>
        <p:spPr>
          <a:xfrm>
            <a:off x="2597906" y="5575462"/>
            <a:ext cx="57906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2"/>
          <p:cNvSpPr txBox="1"/>
          <p:nvPr/>
        </p:nvSpPr>
        <p:spPr>
          <a:xfrm>
            <a:off x="1480758" y="5421317"/>
            <a:ext cx="9372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30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2"/>
          <p:cNvSpPr txBox="1"/>
          <p:nvPr/>
        </p:nvSpPr>
        <p:spPr>
          <a:xfrm>
            <a:off x="2597979" y="4805594"/>
            <a:ext cx="6076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7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24">
                <a:solidFill>
                  <a:srgbClr val="21295B"/>
                </a:solidFill>
                <a:latin typeface="DM Sans"/>
                <a:ea typeface="DM Sans"/>
                <a:cs typeface="DM Sans"/>
                <a:sym typeface="DM Sans"/>
              </a:rPr>
              <a:t>Q&amp;A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 txBox="1"/>
          <p:nvPr/>
        </p:nvSpPr>
        <p:spPr>
          <a:xfrm>
            <a:off x="1454895" y="639888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</a:t>
            </a: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8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53" name="Google Shape;53;p3"/>
          <p:cNvSpPr txBox="1"/>
          <p:nvPr/>
        </p:nvSpPr>
        <p:spPr>
          <a:xfrm>
            <a:off x="9227295" y="639888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54" name="Google Shape;54;p3"/>
          <p:cNvSpPr txBox="1"/>
          <p:nvPr/>
        </p:nvSpPr>
        <p:spPr>
          <a:xfrm>
            <a:off x="5341095" y="639888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Diana Nersesyan</a:t>
            </a:r>
            <a:endParaRPr/>
          </a:p>
        </p:txBody>
      </p:sp>
      <p:sp>
        <p:nvSpPr>
          <p:cNvPr id="55" name="Google Shape;55;p3"/>
          <p:cNvSpPr/>
          <p:nvPr/>
        </p:nvSpPr>
        <p:spPr>
          <a:xfrm>
            <a:off x="253623" y="239825"/>
            <a:ext cx="116853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Introduction to the Infrastructure</a:t>
            </a:r>
            <a:endParaRPr sz="3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" name="Google Shape;56;p3"/>
          <p:cNvSpPr txBox="1"/>
          <p:nvPr/>
        </p:nvSpPr>
        <p:spPr>
          <a:xfrm>
            <a:off x="333598" y="1587503"/>
            <a:ext cx="9225000" cy="3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600" u="none" cap="none" strike="noStrike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b="1" lang="en-GB" sz="36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cale of Operations</a:t>
            </a:r>
            <a:endParaRPr b="1" sz="3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7429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500"/>
              <a:buChar char="•"/>
            </a:pPr>
            <a:r>
              <a:rPr b="1"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&gt; 17k </a:t>
            </a: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active GitLab users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7429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500"/>
              <a:buFont typeface="Open Sans"/>
              <a:buChar char="•"/>
            </a:pPr>
            <a:r>
              <a:rPr b="1"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&gt; 170k</a:t>
            </a: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 projects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7429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500"/>
              <a:buFont typeface="Open Sans"/>
              <a:buChar char="•"/>
            </a:pPr>
            <a:r>
              <a:rPr b="1"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&gt; 20k</a:t>
            </a: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 pipelines triggered per mont</a:t>
            </a: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7429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500"/>
              <a:buFont typeface="Open Sans"/>
              <a:buChar char="•"/>
            </a:pPr>
            <a:r>
              <a:rPr b="1"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&gt; 50k</a:t>
            </a: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 jobs executed every day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7" name="Google Shape;57;p3" title="pngfind.com-github-logo-png-94575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84298" y="1902850"/>
            <a:ext cx="2408577" cy="2693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74602f086f_0_19"/>
          <p:cNvSpPr txBox="1"/>
          <p:nvPr/>
        </p:nvSpPr>
        <p:spPr>
          <a:xfrm>
            <a:off x="14548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</a:t>
            </a: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8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63" name="Google Shape;63;g374602f086f_0_19"/>
          <p:cNvSpPr txBox="1"/>
          <p:nvPr/>
        </p:nvSpPr>
        <p:spPr>
          <a:xfrm>
            <a:off x="92272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64" name="Google Shape;64;g374602f086f_0_19"/>
          <p:cNvSpPr txBox="1"/>
          <p:nvPr/>
        </p:nvSpPr>
        <p:spPr>
          <a:xfrm>
            <a:off x="5341095" y="639888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Diana Nersesyan</a:t>
            </a:r>
            <a:endParaRPr/>
          </a:p>
        </p:txBody>
      </p:sp>
      <p:sp>
        <p:nvSpPr>
          <p:cNvPr id="65" name="Google Shape;65;g374602f086f_0_19"/>
          <p:cNvSpPr/>
          <p:nvPr/>
        </p:nvSpPr>
        <p:spPr>
          <a:xfrm>
            <a:off x="253623" y="239825"/>
            <a:ext cx="116853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</a:t>
            </a:r>
            <a:r>
              <a:rPr b="1" lang="en-GB" sz="38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Introduction to the Infrastructure</a:t>
            </a:r>
            <a:endParaRPr sz="2000"/>
          </a:p>
        </p:txBody>
      </p:sp>
      <p:pic>
        <p:nvPicPr>
          <p:cNvPr id="66" name="Google Shape;66;g374602f086f_0_19" title="image (1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4650" y="1086425"/>
            <a:ext cx="6410881" cy="50946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74602f086f_0_48"/>
          <p:cNvSpPr txBox="1"/>
          <p:nvPr/>
        </p:nvSpPr>
        <p:spPr>
          <a:xfrm>
            <a:off x="14548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</a:t>
            </a: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8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72" name="Google Shape;72;g374602f086f_0_48"/>
          <p:cNvSpPr txBox="1"/>
          <p:nvPr/>
        </p:nvSpPr>
        <p:spPr>
          <a:xfrm>
            <a:off x="92272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73" name="Google Shape;73;g374602f086f_0_48"/>
          <p:cNvSpPr txBox="1"/>
          <p:nvPr/>
        </p:nvSpPr>
        <p:spPr>
          <a:xfrm>
            <a:off x="5341095" y="639888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Diana Nersesyan</a:t>
            </a:r>
            <a:endParaRPr/>
          </a:p>
        </p:txBody>
      </p:sp>
      <p:sp>
        <p:nvSpPr>
          <p:cNvPr id="74" name="Google Shape;74;g374602f086f_0_48"/>
          <p:cNvSpPr/>
          <p:nvPr/>
        </p:nvSpPr>
        <p:spPr>
          <a:xfrm>
            <a:off x="253624" y="239825"/>
            <a:ext cx="52200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Grafana Dashboards</a:t>
            </a:r>
            <a:endParaRPr sz="3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5" name="Google Shape;75;g374602f086f_0_48" title="image (2).png"/>
          <p:cNvPicPr preferRelativeResize="0"/>
          <p:nvPr/>
        </p:nvPicPr>
        <p:blipFill rotWithShape="1">
          <a:blip r:embed="rId3">
            <a:alphaModFix/>
          </a:blip>
          <a:srcRect b="0" l="0" r="49642" t="21972"/>
          <a:stretch/>
        </p:blipFill>
        <p:spPr>
          <a:xfrm>
            <a:off x="381300" y="1600200"/>
            <a:ext cx="5531776" cy="3992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g374602f086f_0_48" title="high-usage-k8s-default-runners.png"/>
          <p:cNvPicPr preferRelativeResize="0"/>
          <p:nvPr/>
        </p:nvPicPr>
        <p:blipFill rotWithShape="1">
          <a:blip r:embed="rId4">
            <a:alphaModFix/>
          </a:blip>
          <a:srcRect b="30337" l="0" r="50142" t="0"/>
          <a:stretch/>
        </p:blipFill>
        <p:spPr>
          <a:xfrm>
            <a:off x="6260325" y="882750"/>
            <a:ext cx="5352576" cy="3327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g374602f086f_0_48" title="high-usage-k8s-default-runners.png"/>
          <p:cNvPicPr preferRelativeResize="0"/>
          <p:nvPr/>
        </p:nvPicPr>
        <p:blipFill rotWithShape="1">
          <a:blip r:embed="rId4">
            <a:alphaModFix/>
          </a:blip>
          <a:srcRect b="64633" l="49786" r="0" t="0"/>
          <a:stretch/>
        </p:blipFill>
        <p:spPr>
          <a:xfrm>
            <a:off x="6260325" y="4414250"/>
            <a:ext cx="5375150" cy="168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745a581cb8_0_16"/>
          <p:cNvSpPr txBox="1"/>
          <p:nvPr/>
        </p:nvSpPr>
        <p:spPr>
          <a:xfrm>
            <a:off x="14548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</a:t>
            </a: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8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83" name="Google Shape;83;g3745a581cb8_0_16"/>
          <p:cNvSpPr txBox="1"/>
          <p:nvPr/>
        </p:nvSpPr>
        <p:spPr>
          <a:xfrm>
            <a:off x="92272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84" name="Google Shape;84;g3745a581cb8_0_16"/>
          <p:cNvSpPr txBox="1"/>
          <p:nvPr/>
        </p:nvSpPr>
        <p:spPr>
          <a:xfrm>
            <a:off x="5341095" y="639888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Diana Nersesyan</a:t>
            </a:r>
            <a:endParaRPr/>
          </a:p>
        </p:txBody>
      </p:sp>
      <p:sp>
        <p:nvSpPr>
          <p:cNvPr id="85" name="Google Shape;85;g3745a581cb8_0_16"/>
          <p:cNvSpPr/>
          <p:nvPr/>
        </p:nvSpPr>
        <p:spPr>
          <a:xfrm>
            <a:off x="253625" y="239825"/>
            <a:ext cx="44022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OpenSearch Logs</a:t>
            </a:r>
            <a:endParaRPr sz="3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6" name="Google Shape;86;g3745a581cb8_0_16" title="op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1475" y="1101150"/>
            <a:ext cx="9809048" cy="4971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4602f086f_0_30"/>
          <p:cNvSpPr txBox="1"/>
          <p:nvPr/>
        </p:nvSpPr>
        <p:spPr>
          <a:xfrm>
            <a:off x="14548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</a:t>
            </a: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8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92" name="Google Shape;92;g374602f086f_0_30"/>
          <p:cNvSpPr txBox="1"/>
          <p:nvPr/>
        </p:nvSpPr>
        <p:spPr>
          <a:xfrm>
            <a:off x="92272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93" name="Google Shape;93;g374602f086f_0_30"/>
          <p:cNvSpPr txBox="1"/>
          <p:nvPr/>
        </p:nvSpPr>
        <p:spPr>
          <a:xfrm>
            <a:off x="5341095" y="639888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Diana Nersesyan</a:t>
            </a:r>
            <a:endParaRPr/>
          </a:p>
        </p:txBody>
      </p:sp>
      <p:sp>
        <p:nvSpPr>
          <p:cNvPr id="94" name="Google Shape;94;g374602f086f_0_30"/>
          <p:cNvSpPr/>
          <p:nvPr/>
        </p:nvSpPr>
        <p:spPr>
          <a:xfrm>
            <a:off x="253623" y="239825"/>
            <a:ext cx="116853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2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</a:t>
            </a:r>
            <a:r>
              <a:rPr b="1" lang="en-GB" sz="38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Goals of the project</a:t>
            </a:r>
            <a:endParaRPr sz="2000"/>
          </a:p>
        </p:txBody>
      </p:sp>
      <p:sp>
        <p:nvSpPr>
          <p:cNvPr id="95" name="Google Shape;95;g374602f086f_0_30"/>
          <p:cNvSpPr txBox="1"/>
          <p:nvPr/>
        </p:nvSpPr>
        <p:spPr>
          <a:xfrm>
            <a:off x="134500" y="999425"/>
            <a:ext cx="11130300" cy="51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Char char="●"/>
            </a:pPr>
            <a:r>
              <a:rPr b="1"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Detect and pinpoint</a:t>
            </a:r>
            <a:r>
              <a:rPr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resource abuse or misuse </a:t>
            </a:r>
            <a:r>
              <a:rPr b="1"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at the project level</a:t>
            </a:r>
            <a:r>
              <a:rPr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, including identifying the responsible user.</a:t>
            </a:r>
            <a:br>
              <a:rPr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21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Char char="●"/>
            </a:pPr>
            <a:r>
              <a:rPr b="1"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Provide timely alerts</a:t>
            </a:r>
            <a:r>
              <a:rPr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to the GitLab team when abuse or critical anomalies are detected.</a:t>
            </a:r>
            <a:br>
              <a:rPr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21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Char char="●"/>
            </a:pPr>
            <a:r>
              <a:rPr b="1"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Build and deploy a real-time anomaly detection pipeline</a:t>
            </a:r>
            <a:r>
              <a:rPr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capable of processing and analyzing metrics </a:t>
            </a:r>
            <a:r>
              <a:rPr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continuously</a:t>
            </a:r>
            <a:r>
              <a:rPr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br>
              <a:rPr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21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Open Sans"/>
              <a:buChar char="●"/>
            </a:pPr>
            <a:r>
              <a:rPr b="1"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Seamlessly integrate</a:t>
            </a:r>
            <a:r>
              <a:rPr lang="en-GB" sz="2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the detection system into the existing monitoring stack (Prometheus, Grafana, OpenSearch) without introducing overhead.</a:t>
            </a:r>
            <a:endParaRPr sz="21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g374602f086f_0_30" title="Daco_247669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05475" y="4745150"/>
            <a:ext cx="1465024" cy="1324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74602f086f_0_57"/>
          <p:cNvSpPr txBox="1"/>
          <p:nvPr/>
        </p:nvSpPr>
        <p:spPr>
          <a:xfrm>
            <a:off x="14548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</a:t>
            </a: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8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02" name="Google Shape;102;g374602f086f_0_57"/>
          <p:cNvSpPr txBox="1"/>
          <p:nvPr/>
        </p:nvSpPr>
        <p:spPr>
          <a:xfrm>
            <a:off x="92272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03" name="Google Shape;103;g374602f086f_0_57"/>
          <p:cNvSpPr txBox="1"/>
          <p:nvPr/>
        </p:nvSpPr>
        <p:spPr>
          <a:xfrm>
            <a:off x="5341095" y="639888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Diana Nersesyan</a:t>
            </a:r>
            <a:endParaRPr/>
          </a:p>
        </p:txBody>
      </p:sp>
      <p:sp>
        <p:nvSpPr>
          <p:cNvPr id="104" name="Google Shape;104;g374602f086f_0_57"/>
          <p:cNvSpPr/>
          <p:nvPr/>
        </p:nvSpPr>
        <p:spPr>
          <a:xfrm>
            <a:off x="253623" y="239825"/>
            <a:ext cx="116853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8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 Technical </a:t>
            </a:r>
            <a:r>
              <a:rPr b="1" lang="en-GB" sz="38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Challenges</a:t>
            </a:r>
            <a:endParaRPr sz="3800"/>
          </a:p>
        </p:txBody>
      </p:sp>
      <p:sp>
        <p:nvSpPr>
          <p:cNvPr id="105" name="Google Shape;105;g374602f086f_0_57"/>
          <p:cNvSpPr txBox="1"/>
          <p:nvPr/>
        </p:nvSpPr>
        <p:spPr>
          <a:xfrm>
            <a:off x="368075" y="1359875"/>
            <a:ext cx="11198100" cy="48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87350" lvl="0" marL="4572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22295B"/>
              </a:buClr>
              <a:buSzPts val="2500"/>
              <a:buFont typeface="Open Sans"/>
              <a:buChar char="●"/>
            </a:pP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Selecting the Right Metrics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87350" lvl="0" marL="4572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22295B"/>
              </a:buClr>
              <a:buSzPts val="2500"/>
              <a:buFont typeface="Open Sans"/>
              <a:buChar char="●"/>
            </a:pP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Mapping Metrics to Projects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87350" lvl="0" marL="4572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22295B"/>
              </a:buClr>
              <a:buSzPts val="2500"/>
              <a:buFont typeface="Open Sans"/>
              <a:buChar char="●"/>
            </a:pP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Exporting Large Datasets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87350" lvl="0" marL="4572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22295B"/>
              </a:buClr>
              <a:buSzPts val="2500"/>
              <a:buFont typeface="Open Sans"/>
              <a:buChar char="●"/>
            </a:pP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Preprocessing Time-Series Data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8735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22295B"/>
              </a:buClr>
              <a:buSzPts val="2500"/>
              <a:buFont typeface="Open Sans"/>
              <a:buChar char="●"/>
            </a:pPr>
            <a:r>
              <a:rPr lang="en-GB" sz="25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Choosing and Testing Anomaly Detection Models</a:t>
            </a:r>
            <a:endParaRPr sz="25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6" name="Google Shape;106;g374602f086f_0_57" title="Screenshot_11-8-2025_224548_monit-grafana.cern.ch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1237750"/>
            <a:ext cx="6071525" cy="3318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7468ac0695_1_22"/>
          <p:cNvSpPr txBox="1"/>
          <p:nvPr/>
        </p:nvSpPr>
        <p:spPr>
          <a:xfrm>
            <a:off x="14548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12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/0</a:t>
            </a: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8</a:t>
            </a:r>
            <a:r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/2025</a:t>
            </a:r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12" name="Google Shape;112;g37468ac0695_1_22"/>
          <p:cNvSpPr txBox="1"/>
          <p:nvPr/>
        </p:nvSpPr>
        <p:spPr>
          <a:xfrm>
            <a:off x="9227295" y="639888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‹#›</a:t>
            </a:fld>
            <a:endParaRPr b="0" i="0" sz="1200" u="none" cap="none" strike="noStrik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13" name="Google Shape;113;g37468ac0695_1_22"/>
          <p:cNvSpPr txBox="1"/>
          <p:nvPr/>
        </p:nvSpPr>
        <p:spPr>
          <a:xfrm>
            <a:off x="5341095" y="639888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Diana Nersesyan</a:t>
            </a:r>
            <a:endParaRPr/>
          </a:p>
        </p:txBody>
      </p:sp>
      <p:sp>
        <p:nvSpPr>
          <p:cNvPr id="114" name="Google Shape;114;g37468ac0695_1_22"/>
          <p:cNvSpPr/>
          <p:nvPr/>
        </p:nvSpPr>
        <p:spPr>
          <a:xfrm>
            <a:off x="253623" y="239825"/>
            <a:ext cx="11685300" cy="7596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8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 Milestones achieved</a:t>
            </a:r>
            <a:endParaRPr sz="3800"/>
          </a:p>
        </p:txBody>
      </p:sp>
      <p:sp>
        <p:nvSpPr>
          <p:cNvPr id="115" name="Google Shape;115;g37468ac0695_1_22"/>
          <p:cNvSpPr txBox="1"/>
          <p:nvPr/>
        </p:nvSpPr>
        <p:spPr>
          <a:xfrm>
            <a:off x="253625" y="1539800"/>
            <a:ext cx="10228800" cy="39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746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300"/>
              <a:buFont typeface="Open Sans"/>
              <a:buChar char="●"/>
            </a:pPr>
            <a:r>
              <a:rPr lang="en-GB" sz="23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Researched Grafana and OpenSearch solutions for anomaly detection</a:t>
            </a:r>
            <a:endParaRPr sz="23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746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300"/>
              <a:buFont typeface="Open Sans"/>
              <a:buChar char="●"/>
            </a:pPr>
            <a:r>
              <a:rPr lang="en-GB" sz="23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Planned the full system workflow from data collection to alerting</a:t>
            </a:r>
            <a:endParaRPr sz="23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746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300"/>
              <a:buFont typeface="Open Sans"/>
              <a:buChar char="●"/>
            </a:pPr>
            <a:r>
              <a:rPr lang="en-GB" sz="23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Designed a unified data preprocessing pipeline</a:t>
            </a:r>
            <a:endParaRPr sz="23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746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300"/>
              <a:buFont typeface="Open Sans"/>
              <a:buChar char="●"/>
            </a:pPr>
            <a:r>
              <a:rPr lang="en-GB" sz="23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Explored multiple anomaly detection approaches for time-series (both univariate and multivariate)</a:t>
            </a:r>
            <a:endParaRPr sz="23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746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2295B"/>
              </a:buClr>
              <a:buSzPts val="2300"/>
              <a:buFont typeface="Open Sans"/>
              <a:buChar char="●"/>
            </a:pPr>
            <a:r>
              <a:rPr lang="en-GB" sz="2300">
                <a:solidFill>
                  <a:srgbClr val="22295B"/>
                </a:solidFill>
                <a:latin typeface="Open Sans"/>
                <a:ea typeface="Open Sans"/>
                <a:cs typeface="Open Sans"/>
                <a:sym typeface="Open Sans"/>
              </a:rPr>
              <a:t>Testing Isolation Forest in a multivariate setup</a:t>
            </a:r>
            <a:endParaRPr sz="2300">
              <a:solidFill>
                <a:srgbClr val="22295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penlab">
      <a:dk1>
        <a:srgbClr val="000000"/>
      </a:dk1>
      <a:lt1>
        <a:srgbClr val="FFFFFF"/>
      </a:lt1>
      <a:dk2>
        <a:srgbClr val="1E234A"/>
      </a:dk2>
      <a:lt2>
        <a:srgbClr val="E8E8E8"/>
      </a:lt2>
      <a:accent1>
        <a:srgbClr val="39AB71"/>
      </a:accent1>
      <a:accent2>
        <a:srgbClr val="1AAE9B"/>
      </a:accent2>
      <a:accent3>
        <a:srgbClr val="2B7CBE"/>
      </a:accent3>
      <a:accent4>
        <a:srgbClr val="37408E"/>
      </a:accent4>
      <a:accent5>
        <a:srgbClr val="22274E"/>
      </a:accent5>
      <a:accent6>
        <a:srgbClr val="DB2745"/>
      </a:accent6>
      <a:hlink>
        <a:srgbClr val="E85A35"/>
      </a:hlink>
      <a:folHlink>
        <a:srgbClr val="F290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2024-05-07T11:50:39Z</dcterms:created>
  <dc:creator>Mariana Velho</dc:creator>
</cp:coreProperties>
</file>