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99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95" r:id="rId11"/>
    <p:sldId id="288" r:id="rId12"/>
    <p:sldId id="296" r:id="rId13"/>
    <p:sldId id="289" r:id="rId14"/>
    <p:sldId id="290" r:id="rId15"/>
    <p:sldId id="298" r:id="rId16"/>
    <p:sldId id="292" r:id="rId17"/>
    <p:sldId id="277" r:id="rId18"/>
  </p:sldIdLst>
  <p:sldSz cx="18288000" cy="10287000"/>
  <p:notesSz cx="6858000" cy="9144000"/>
  <p:embeddedFontLst>
    <p:embeddedFont>
      <p:font typeface="Open Sans Bold" pitchFamily="2" charset="0"/>
      <p:regular r:id="rId20"/>
      <p:bold r:id="rId21"/>
      <p:italic r:id="rId22"/>
      <p:boldItalic r:id="rId23"/>
    </p:embeddedFont>
    <p:embeddedFont>
      <p:font typeface="Open Sans ExtraBold" pitchFamily="2" charset="0"/>
      <p:bold r:id="rId24"/>
    </p:embeddedFont>
    <p:embeddedFont>
      <p:font typeface="Open Sans Light" pitchFamily="2" charset="0"/>
      <p:regular r:id="rId25"/>
      <p:italic r:id="rId26"/>
    </p:embeddedFont>
    <p:embeddedFont>
      <p:font typeface="Open Sans SemiBold" pitchFamily="2" charset="0"/>
      <p:regular r:id="rId27"/>
      <p:bold r:id="rId28"/>
    </p:embeddedFont>
    <p:embeddedFont>
      <p:font typeface="Open Sans Ultra-Bold" pitchFamily="2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141"/>
    <a:srgbClr val="081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CD2732-3012-D04C-AB46-111B04E62477}" v="367" dt="2025-08-12T11:48:54.8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01" autoAdjust="0"/>
    <p:restoredTop sz="94582" autoAdjust="0"/>
  </p:normalViewPr>
  <p:slideViewPr>
    <p:cSldViewPr>
      <p:cViewPr varScale="1">
        <p:scale>
          <a:sx n="98" d="100"/>
          <a:sy n="98" d="100"/>
        </p:scale>
        <p:origin x="117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AD22B-F658-2F44-9231-A76CD69FE98F}" type="doc">
      <dgm:prSet loTypeId="urn:microsoft.com/office/officeart/2005/8/layout/chevron1" loCatId="" qsTypeId="urn:microsoft.com/office/officeart/2005/8/quickstyle/simple1" qsCatId="simple" csTypeId="urn:microsoft.com/office/officeart/2005/8/colors/accent0_3" csCatId="mainScheme" phldr="1"/>
      <dgm:spPr/>
    </dgm:pt>
    <dgm:pt modelId="{2B7A63CC-0F54-8C4C-B875-FCA91F07B86A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GB" b="0" dirty="0">
              <a:solidFill>
                <a:srgbClr val="414141"/>
              </a:solidFill>
            </a:rPr>
            <a:t>Image Segmentation</a:t>
          </a:r>
        </a:p>
      </dgm:t>
    </dgm:pt>
    <dgm:pt modelId="{0A652AFE-FB83-804A-AA9A-7D76C2FF156C}" type="parTrans" cxnId="{46335849-6AB4-284F-8EB4-FBF5407C155C}">
      <dgm:prSet/>
      <dgm:spPr/>
      <dgm:t>
        <a:bodyPr/>
        <a:lstStyle/>
        <a:p>
          <a:endParaRPr lang="en-GB"/>
        </a:p>
      </dgm:t>
    </dgm:pt>
    <dgm:pt modelId="{7C54BE57-2E72-134D-AF71-94314223FE0F}" type="sibTrans" cxnId="{46335849-6AB4-284F-8EB4-FBF5407C155C}">
      <dgm:prSet/>
      <dgm:spPr/>
      <dgm:t>
        <a:bodyPr/>
        <a:lstStyle/>
        <a:p>
          <a:endParaRPr lang="en-GB"/>
        </a:p>
      </dgm:t>
    </dgm:pt>
    <dgm:pt modelId="{EDEC2352-858F-5D44-8B38-FF1C9B3DD021}">
      <dgm:prSet phldrT="[Text]"/>
      <dgm:spPr>
        <a:solidFill>
          <a:schemeClr val="bg1"/>
        </a:solidFill>
      </dgm:spPr>
      <dgm:t>
        <a:bodyPr/>
        <a:lstStyle/>
        <a:p>
          <a:r>
            <a:rPr lang="en-GB" b="0" dirty="0">
              <a:solidFill>
                <a:srgbClr val="414141"/>
              </a:solidFill>
            </a:rPr>
            <a:t>Image Upscaling</a:t>
          </a:r>
        </a:p>
      </dgm:t>
    </dgm:pt>
    <dgm:pt modelId="{599254CB-21DE-854E-8F6B-BF3E7DDD011B}" type="parTrans" cxnId="{BDDC5AFC-682C-6448-BA4A-C270D56A8928}">
      <dgm:prSet/>
      <dgm:spPr/>
      <dgm:t>
        <a:bodyPr/>
        <a:lstStyle/>
        <a:p>
          <a:endParaRPr lang="en-GB"/>
        </a:p>
      </dgm:t>
    </dgm:pt>
    <dgm:pt modelId="{E54E0838-B56B-3645-A131-63F08E79D41E}" type="sibTrans" cxnId="{BDDC5AFC-682C-6448-BA4A-C270D56A8928}">
      <dgm:prSet/>
      <dgm:spPr/>
      <dgm:t>
        <a:bodyPr/>
        <a:lstStyle/>
        <a:p>
          <a:endParaRPr lang="en-GB"/>
        </a:p>
      </dgm:t>
    </dgm:pt>
    <dgm:pt modelId="{4BF70D02-3C1C-8740-807B-CA2223FBD5A4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GB" b="0" dirty="0">
              <a:solidFill>
                <a:srgbClr val="414141"/>
              </a:solidFill>
            </a:rPr>
            <a:t>Data Extraction</a:t>
          </a:r>
        </a:p>
      </dgm:t>
    </dgm:pt>
    <dgm:pt modelId="{1EEA1818-5638-2D42-BBCB-FB6A169AFC91}" type="parTrans" cxnId="{3B98B9F4-18B4-CF42-AEC5-7F2E8489370B}">
      <dgm:prSet/>
      <dgm:spPr/>
      <dgm:t>
        <a:bodyPr/>
        <a:lstStyle/>
        <a:p>
          <a:endParaRPr lang="en-GB"/>
        </a:p>
      </dgm:t>
    </dgm:pt>
    <dgm:pt modelId="{660B5BB3-264F-794B-BE8D-1793FC3596A6}" type="sibTrans" cxnId="{3B98B9F4-18B4-CF42-AEC5-7F2E8489370B}">
      <dgm:prSet/>
      <dgm:spPr/>
      <dgm:t>
        <a:bodyPr/>
        <a:lstStyle/>
        <a:p>
          <a:endParaRPr lang="en-GB"/>
        </a:p>
      </dgm:t>
    </dgm:pt>
    <dgm:pt modelId="{3F1D0C70-173A-314D-B28C-A2E2EA7A80C8}">
      <dgm:prSet/>
      <dgm:spPr>
        <a:solidFill>
          <a:schemeClr val="bg1"/>
        </a:solidFill>
        <a:ln>
          <a:noFill/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b="0" dirty="0">
              <a:solidFill>
                <a:srgbClr val="414141"/>
              </a:solidFill>
            </a:rPr>
            <a:t>Tool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b="0" dirty="0">
              <a:solidFill>
                <a:srgbClr val="414141"/>
              </a:solidFill>
            </a:rPr>
            <a:t>Calling</a:t>
          </a:r>
        </a:p>
      </dgm:t>
    </dgm:pt>
    <dgm:pt modelId="{338C949A-9431-A143-BE65-D78C27DA9F11}" type="parTrans" cxnId="{D505B567-CCFC-F34B-9984-D94F1568C3AB}">
      <dgm:prSet/>
      <dgm:spPr/>
      <dgm:t>
        <a:bodyPr/>
        <a:lstStyle/>
        <a:p>
          <a:endParaRPr lang="en-GB"/>
        </a:p>
      </dgm:t>
    </dgm:pt>
    <dgm:pt modelId="{6D765C67-2FD4-4F47-BA7E-1E5AD804E7A8}" type="sibTrans" cxnId="{D505B567-CCFC-F34B-9984-D94F1568C3AB}">
      <dgm:prSet/>
      <dgm:spPr/>
      <dgm:t>
        <a:bodyPr/>
        <a:lstStyle/>
        <a:p>
          <a:endParaRPr lang="en-GB"/>
        </a:p>
      </dgm:t>
    </dgm:pt>
    <dgm:pt modelId="{1B07606A-D1E0-B245-A2A1-B917D0F80DAE}">
      <dgm:prSet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GB" b="0" dirty="0">
              <a:solidFill>
                <a:srgbClr val="414141"/>
              </a:solidFill>
            </a:rPr>
            <a:t>Summary Generation</a:t>
          </a:r>
        </a:p>
      </dgm:t>
    </dgm:pt>
    <dgm:pt modelId="{D61E6767-D916-8040-B873-C4CD6B259365}" type="parTrans" cxnId="{5B7FD88A-EB87-3B43-A0DC-61DC94093FB8}">
      <dgm:prSet/>
      <dgm:spPr/>
      <dgm:t>
        <a:bodyPr/>
        <a:lstStyle/>
        <a:p>
          <a:endParaRPr lang="en-GB"/>
        </a:p>
      </dgm:t>
    </dgm:pt>
    <dgm:pt modelId="{BC5E956A-A517-594B-9049-AD698AD6CD40}" type="sibTrans" cxnId="{5B7FD88A-EB87-3B43-A0DC-61DC94093FB8}">
      <dgm:prSet/>
      <dgm:spPr/>
      <dgm:t>
        <a:bodyPr/>
        <a:lstStyle/>
        <a:p>
          <a:endParaRPr lang="en-GB"/>
        </a:p>
      </dgm:t>
    </dgm:pt>
    <dgm:pt modelId="{6D678B7E-D514-E14C-B779-1EB68338035A}" type="pres">
      <dgm:prSet presAssocID="{FD7AD22B-F658-2F44-9231-A76CD69FE98F}" presName="Name0" presStyleCnt="0">
        <dgm:presLayoutVars>
          <dgm:dir/>
          <dgm:animLvl val="lvl"/>
          <dgm:resizeHandles val="exact"/>
        </dgm:presLayoutVars>
      </dgm:prSet>
      <dgm:spPr/>
    </dgm:pt>
    <dgm:pt modelId="{3912D20C-F9A7-7F42-A152-28C6B582F128}" type="pres">
      <dgm:prSet presAssocID="{2B7A63CC-0F54-8C4C-B875-FCA91F07B86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326D7ADA-B985-614B-9B5A-FD44B8C9BC41}" type="pres">
      <dgm:prSet presAssocID="{7C54BE57-2E72-134D-AF71-94314223FE0F}" presName="parTxOnlySpace" presStyleCnt="0"/>
      <dgm:spPr/>
    </dgm:pt>
    <dgm:pt modelId="{E9D0DDA7-0DE5-A744-BA6C-BEEC6ADF3A09}" type="pres">
      <dgm:prSet presAssocID="{EDEC2352-858F-5D44-8B38-FF1C9B3DD02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6F017CAA-7E38-1C47-8F0F-930BAD9944EC}" type="pres">
      <dgm:prSet presAssocID="{E54E0838-B56B-3645-A131-63F08E79D41E}" presName="parTxOnlySpace" presStyleCnt="0"/>
      <dgm:spPr/>
    </dgm:pt>
    <dgm:pt modelId="{05543F92-5995-CD43-9355-D94D04E7204C}" type="pres">
      <dgm:prSet presAssocID="{4BF70D02-3C1C-8740-807B-CA2223FBD5A4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B52CA46F-3A8D-CD4D-9D76-8E00F9FB8B2E}" type="pres">
      <dgm:prSet presAssocID="{660B5BB3-264F-794B-BE8D-1793FC3596A6}" presName="parTxOnlySpace" presStyleCnt="0"/>
      <dgm:spPr/>
    </dgm:pt>
    <dgm:pt modelId="{A990FFE5-234C-8347-AA7B-22465A8E3433}" type="pres">
      <dgm:prSet presAssocID="{3F1D0C70-173A-314D-B28C-A2E2EA7A80C8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B1A01E23-8563-DE43-A0A8-7D10CA81CDDC}" type="pres">
      <dgm:prSet presAssocID="{6D765C67-2FD4-4F47-BA7E-1E5AD804E7A8}" presName="parTxOnlySpace" presStyleCnt="0"/>
      <dgm:spPr/>
    </dgm:pt>
    <dgm:pt modelId="{2962C19A-8A04-CF4F-9EBC-AE0C3BB97C82}" type="pres">
      <dgm:prSet presAssocID="{1B07606A-D1E0-B245-A2A1-B917D0F80DAE}" presName="parTxOnly" presStyleLbl="node1" presStyleIdx="4" presStyleCnt="5" custLinFactNeighborX="70033">
        <dgm:presLayoutVars>
          <dgm:chMax val="0"/>
          <dgm:chPref val="0"/>
          <dgm:bulletEnabled val="1"/>
        </dgm:presLayoutVars>
      </dgm:prSet>
      <dgm:spPr/>
    </dgm:pt>
  </dgm:ptLst>
  <dgm:cxnLst>
    <dgm:cxn modelId="{20E3EB20-D9D2-014E-9CA6-FB6D881A30C5}" type="presOf" srcId="{2B7A63CC-0F54-8C4C-B875-FCA91F07B86A}" destId="{3912D20C-F9A7-7F42-A152-28C6B582F128}" srcOrd="0" destOrd="0" presId="urn:microsoft.com/office/officeart/2005/8/layout/chevron1"/>
    <dgm:cxn modelId="{46335849-6AB4-284F-8EB4-FBF5407C155C}" srcId="{FD7AD22B-F658-2F44-9231-A76CD69FE98F}" destId="{2B7A63CC-0F54-8C4C-B875-FCA91F07B86A}" srcOrd="0" destOrd="0" parTransId="{0A652AFE-FB83-804A-AA9A-7D76C2FF156C}" sibTransId="{7C54BE57-2E72-134D-AF71-94314223FE0F}"/>
    <dgm:cxn modelId="{D505B567-CCFC-F34B-9984-D94F1568C3AB}" srcId="{FD7AD22B-F658-2F44-9231-A76CD69FE98F}" destId="{3F1D0C70-173A-314D-B28C-A2E2EA7A80C8}" srcOrd="3" destOrd="0" parTransId="{338C949A-9431-A143-BE65-D78C27DA9F11}" sibTransId="{6D765C67-2FD4-4F47-BA7E-1E5AD804E7A8}"/>
    <dgm:cxn modelId="{CB01F177-82FC-234A-91E6-1F40E828663D}" type="presOf" srcId="{1B07606A-D1E0-B245-A2A1-B917D0F80DAE}" destId="{2962C19A-8A04-CF4F-9EBC-AE0C3BB97C82}" srcOrd="0" destOrd="0" presId="urn:microsoft.com/office/officeart/2005/8/layout/chevron1"/>
    <dgm:cxn modelId="{5B7FD88A-EB87-3B43-A0DC-61DC94093FB8}" srcId="{FD7AD22B-F658-2F44-9231-A76CD69FE98F}" destId="{1B07606A-D1E0-B245-A2A1-B917D0F80DAE}" srcOrd="4" destOrd="0" parTransId="{D61E6767-D916-8040-B873-C4CD6B259365}" sibTransId="{BC5E956A-A517-594B-9049-AD698AD6CD40}"/>
    <dgm:cxn modelId="{FA9A9A9A-6A5C-F045-B8C7-78B26C0E82A2}" type="presOf" srcId="{FD7AD22B-F658-2F44-9231-A76CD69FE98F}" destId="{6D678B7E-D514-E14C-B779-1EB68338035A}" srcOrd="0" destOrd="0" presId="urn:microsoft.com/office/officeart/2005/8/layout/chevron1"/>
    <dgm:cxn modelId="{0F51C8A3-A1DC-6741-91BF-AE5B9A794E7C}" type="presOf" srcId="{3F1D0C70-173A-314D-B28C-A2E2EA7A80C8}" destId="{A990FFE5-234C-8347-AA7B-22465A8E3433}" srcOrd="0" destOrd="0" presId="urn:microsoft.com/office/officeart/2005/8/layout/chevron1"/>
    <dgm:cxn modelId="{1C2118AC-7198-284E-BA2E-6A900FAF75D9}" type="presOf" srcId="{EDEC2352-858F-5D44-8B38-FF1C9B3DD021}" destId="{E9D0DDA7-0DE5-A744-BA6C-BEEC6ADF3A09}" srcOrd="0" destOrd="0" presId="urn:microsoft.com/office/officeart/2005/8/layout/chevron1"/>
    <dgm:cxn modelId="{A2A96FBD-F0B6-9149-B69B-F43733D76808}" type="presOf" srcId="{4BF70D02-3C1C-8740-807B-CA2223FBD5A4}" destId="{05543F92-5995-CD43-9355-D94D04E7204C}" srcOrd="0" destOrd="0" presId="urn:microsoft.com/office/officeart/2005/8/layout/chevron1"/>
    <dgm:cxn modelId="{3B98B9F4-18B4-CF42-AEC5-7F2E8489370B}" srcId="{FD7AD22B-F658-2F44-9231-A76CD69FE98F}" destId="{4BF70D02-3C1C-8740-807B-CA2223FBD5A4}" srcOrd="2" destOrd="0" parTransId="{1EEA1818-5638-2D42-BBCB-FB6A169AFC91}" sibTransId="{660B5BB3-264F-794B-BE8D-1793FC3596A6}"/>
    <dgm:cxn modelId="{BDDC5AFC-682C-6448-BA4A-C270D56A8928}" srcId="{FD7AD22B-F658-2F44-9231-A76CD69FE98F}" destId="{EDEC2352-858F-5D44-8B38-FF1C9B3DD021}" srcOrd="1" destOrd="0" parTransId="{599254CB-21DE-854E-8F6B-BF3E7DDD011B}" sibTransId="{E54E0838-B56B-3645-A131-63F08E79D41E}"/>
    <dgm:cxn modelId="{C12E18C5-DD26-474F-8F2C-81A1FEC7BB21}" type="presParOf" srcId="{6D678B7E-D514-E14C-B779-1EB68338035A}" destId="{3912D20C-F9A7-7F42-A152-28C6B582F128}" srcOrd="0" destOrd="0" presId="urn:microsoft.com/office/officeart/2005/8/layout/chevron1"/>
    <dgm:cxn modelId="{D4578319-5D09-5C40-96A0-AE0766CD9377}" type="presParOf" srcId="{6D678B7E-D514-E14C-B779-1EB68338035A}" destId="{326D7ADA-B985-614B-9B5A-FD44B8C9BC41}" srcOrd="1" destOrd="0" presId="urn:microsoft.com/office/officeart/2005/8/layout/chevron1"/>
    <dgm:cxn modelId="{3DAC116A-DE68-F744-8184-82EFB235E28D}" type="presParOf" srcId="{6D678B7E-D514-E14C-B779-1EB68338035A}" destId="{E9D0DDA7-0DE5-A744-BA6C-BEEC6ADF3A09}" srcOrd="2" destOrd="0" presId="urn:microsoft.com/office/officeart/2005/8/layout/chevron1"/>
    <dgm:cxn modelId="{A132C049-5487-3346-B436-7B97FE0DD742}" type="presParOf" srcId="{6D678B7E-D514-E14C-B779-1EB68338035A}" destId="{6F017CAA-7E38-1C47-8F0F-930BAD9944EC}" srcOrd="3" destOrd="0" presId="urn:microsoft.com/office/officeart/2005/8/layout/chevron1"/>
    <dgm:cxn modelId="{C4B43343-8FB9-5140-B918-7A2656269840}" type="presParOf" srcId="{6D678B7E-D514-E14C-B779-1EB68338035A}" destId="{05543F92-5995-CD43-9355-D94D04E7204C}" srcOrd="4" destOrd="0" presId="urn:microsoft.com/office/officeart/2005/8/layout/chevron1"/>
    <dgm:cxn modelId="{6146B2E2-2257-9D47-A286-CFE2A759A689}" type="presParOf" srcId="{6D678B7E-D514-E14C-B779-1EB68338035A}" destId="{B52CA46F-3A8D-CD4D-9D76-8E00F9FB8B2E}" srcOrd="5" destOrd="0" presId="urn:microsoft.com/office/officeart/2005/8/layout/chevron1"/>
    <dgm:cxn modelId="{23EC4F13-BF44-6F41-8170-CC2A947BEF3D}" type="presParOf" srcId="{6D678B7E-D514-E14C-B779-1EB68338035A}" destId="{A990FFE5-234C-8347-AA7B-22465A8E3433}" srcOrd="6" destOrd="0" presId="urn:microsoft.com/office/officeart/2005/8/layout/chevron1"/>
    <dgm:cxn modelId="{34B0A2F4-93D1-5742-9AC8-BDF877D1E283}" type="presParOf" srcId="{6D678B7E-D514-E14C-B779-1EB68338035A}" destId="{B1A01E23-8563-DE43-A0A8-7D10CA81CDDC}" srcOrd="7" destOrd="0" presId="urn:microsoft.com/office/officeart/2005/8/layout/chevron1"/>
    <dgm:cxn modelId="{D5ED51E3-7AE1-6C40-9004-735E1C558977}" type="presParOf" srcId="{6D678B7E-D514-E14C-B779-1EB68338035A}" destId="{2962C19A-8A04-CF4F-9EBC-AE0C3BB97C82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2D20C-F9A7-7F42-A152-28C6B582F128}">
      <dsp:nvSpPr>
        <dsp:cNvPr id="0" name=""/>
        <dsp:cNvSpPr/>
      </dsp:nvSpPr>
      <dsp:spPr>
        <a:xfrm>
          <a:off x="3990" y="4328589"/>
          <a:ext cx="3551504" cy="1420601"/>
        </a:xfrm>
        <a:prstGeom prst="chevron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0" kern="1200" dirty="0">
              <a:solidFill>
                <a:srgbClr val="414141"/>
              </a:solidFill>
            </a:rPr>
            <a:t>Image Segmentation</a:t>
          </a:r>
        </a:p>
      </dsp:txBody>
      <dsp:txXfrm>
        <a:off x="714291" y="4328589"/>
        <a:ext cx="2130903" cy="1420601"/>
      </dsp:txXfrm>
    </dsp:sp>
    <dsp:sp modelId="{E9D0DDA7-0DE5-A744-BA6C-BEEC6ADF3A09}">
      <dsp:nvSpPr>
        <dsp:cNvPr id="0" name=""/>
        <dsp:cNvSpPr/>
      </dsp:nvSpPr>
      <dsp:spPr>
        <a:xfrm>
          <a:off x="3200344" y="4328589"/>
          <a:ext cx="3551504" cy="1420601"/>
        </a:xfrm>
        <a:prstGeom prst="chevron">
          <a:avLst/>
        </a:prstGeom>
        <a:solidFill>
          <a:schemeClr val="bg1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0" kern="1200" dirty="0">
              <a:solidFill>
                <a:srgbClr val="414141"/>
              </a:solidFill>
            </a:rPr>
            <a:t>Image Upscaling</a:t>
          </a:r>
        </a:p>
      </dsp:txBody>
      <dsp:txXfrm>
        <a:off x="3910645" y="4328589"/>
        <a:ext cx="2130903" cy="1420601"/>
      </dsp:txXfrm>
    </dsp:sp>
    <dsp:sp modelId="{05543F92-5995-CD43-9355-D94D04E7204C}">
      <dsp:nvSpPr>
        <dsp:cNvPr id="0" name=""/>
        <dsp:cNvSpPr/>
      </dsp:nvSpPr>
      <dsp:spPr>
        <a:xfrm>
          <a:off x="6396697" y="4328589"/>
          <a:ext cx="3551504" cy="1420601"/>
        </a:xfrm>
        <a:prstGeom prst="chevron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0" kern="1200" dirty="0">
              <a:solidFill>
                <a:srgbClr val="414141"/>
              </a:solidFill>
            </a:rPr>
            <a:t>Data Extraction</a:t>
          </a:r>
        </a:p>
      </dsp:txBody>
      <dsp:txXfrm>
        <a:off x="7106998" y="4328589"/>
        <a:ext cx="2130903" cy="1420601"/>
      </dsp:txXfrm>
    </dsp:sp>
    <dsp:sp modelId="{A990FFE5-234C-8347-AA7B-22465A8E3433}">
      <dsp:nvSpPr>
        <dsp:cNvPr id="0" name=""/>
        <dsp:cNvSpPr/>
      </dsp:nvSpPr>
      <dsp:spPr>
        <a:xfrm>
          <a:off x="9593051" y="4328589"/>
          <a:ext cx="3551504" cy="1420601"/>
        </a:xfrm>
        <a:prstGeom prst="chevron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marL="0" lvl="0" indent="0" algn="ctr" defTabSz="1200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700" b="0" kern="1200" dirty="0">
              <a:solidFill>
                <a:srgbClr val="414141"/>
              </a:solidFill>
            </a:rPr>
            <a:t>Tool</a:t>
          </a:r>
        </a:p>
        <a:p>
          <a:pPr marL="0" lvl="0" indent="0" algn="ctr" defTabSz="1200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700" b="0" kern="1200" dirty="0">
              <a:solidFill>
                <a:srgbClr val="414141"/>
              </a:solidFill>
            </a:rPr>
            <a:t>Calling</a:t>
          </a:r>
        </a:p>
      </dsp:txBody>
      <dsp:txXfrm>
        <a:off x="10303352" y="4328589"/>
        <a:ext cx="2130903" cy="1420601"/>
      </dsp:txXfrm>
    </dsp:sp>
    <dsp:sp modelId="{2962C19A-8A04-CF4F-9EBC-AE0C3BB97C82}">
      <dsp:nvSpPr>
        <dsp:cNvPr id="0" name=""/>
        <dsp:cNvSpPr/>
      </dsp:nvSpPr>
      <dsp:spPr>
        <a:xfrm>
          <a:off x="12793395" y="4328589"/>
          <a:ext cx="3551504" cy="1420601"/>
        </a:xfrm>
        <a:prstGeom prst="chevron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0" kern="1200" dirty="0">
              <a:solidFill>
                <a:srgbClr val="414141"/>
              </a:solidFill>
            </a:rPr>
            <a:t>Summary Generation</a:t>
          </a:r>
        </a:p>
      </dsp:txBody>
      <dsp:txXfrm>
        <a:off x="13503696" y="4328589"/>
        <a:ext cx="2130903" cy="14206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2C6EF-AF5A-2347-82FA-670C9DBD1D89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95A06-F24B-F34F-9F65-2DA39A48D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791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861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Unicos</a:t>
            </a:r>
            <a:r>
              <a:rPr lang="en-US" dirty="0"/>
              <a:t> is a framework to build industrial control systems at CERN</a:t>
            </a:r>
          </a:p>
          <a:p>
            <a:r>
              <a:rPr lang="en-US" dirty="0"/>
              <a:t>As Lasse showed, more than 800 systems at CERN use WinCC OA</a:t>
            </a:r>
            <a:br>
              <a:rPr lang="en-US" dirty="0"/>
            </a:br>
            <a:r>
              <a:rPr lang="en-US" dirty="0"/>
              <a:t>250 of those systems are implemented in UNICOS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157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971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Mention hierarchy of devices</a:t>
            </a:r>
            <a:r>
              <a:rPr lang="en-US" dirty="0">
                <a:sym typeface="Wingdings" pitchFamily="2" charset="2"/>
              </a:rPr>
              <a:t> in UNICOS there is a hierarchy of devices which affect each other, agent will use endpoints to traverse such hierarchy and attempt to diagnose root cause</a:t>
            </a:r>
          </a:p>
          <a:p>
            <a:pPr marL="171450" indent="-171450">
              <a:buFontTx/>
              <a:buChar char="-"/>
            </a:pPr>
            <a:r>
              <a:rPr lang="en-US" dirty="0">
                <a:sym typeface="Wingdings" pitchFamily="2" charset="2"/>
              </a:rPr>
              <a:t>UNICOS tends to represent complex devices at an atomic level – a widget could represent either a device or a signal coming from a device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326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Signals from control room used to animate those widgets</a:t>
            </a:r>
          </a:p>
          <a:p>
            <a:r>
              <a:rPr lang="en-US" dirty="0"/>
              <a:t>To debug problem, need to know what signal is animating it</a:t>
            </a:r>
          </a:p>
          <a:p>
            <a:r>
              <a:rPr lang="en-US" dirty="0"/>
              <a:t>Say signal instead of DPEs for clarity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866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49DF0-82B9-A416-3158-396603369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8FC760-DEC0-B886-3D31-AD8142AF82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87D8DF-1B6E-837A-FC8F-64DDE9C20E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BC17EE-2B42-55C9-E71C-5FD99F6539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317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717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4DE10-0264-6721-9EC3-1F658D4A5A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12/08/2025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2B67CB-FB03-F640-5FDF-92E64D82E8E8}"/>
              </a:ext>
            </a:extLst>
          </p:cNvPr>
          <p:cNvSpPr/>
          <p:nvPr userDrawn="1"/>
        </p:nvSpPr>
        <p:spPr>
          <a:xfrm>
            <a:off x="0" y="9639300"/>
            <a:ext cx="18288000" cy="64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36A8DD1A-FA5C-329E-81A3-CB5ED03F23B6}"/>
              </a:ext>
            </a:extLst>
          </p:cNvPr>
          <p:cNvPicPr>
            <a:picLocks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759600"/>
            <a:ext cx="1371600" cy="42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21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CC964A0-EC0A-7F21-E933-AEDA2C37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701212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Open Sans Light" panose="020B0606030504020204" pitchFamily="34" charset="0"/>
                <a:ea typeface="Open Sans Light" panose="020B0606030504020204" pitchFamily="34" charset="0"/>
                <a:cs typeface="Open Sans Light" panose="020B0606030504020204" pitchFamily="34" charset="0"/>
              </a:defRPr>
            </a:lvl1pPr>
          </a:lstStyle>
          <a:p>
            <a:r>
              <a:rPr lang="en-GB" dirty="0"/>
              <a:t>12/08/2025</a:t>
            </a:r>
          </a:p>
        </p:txBody>
      </p:sp>
      <p:pic>
        <p:nvPicPr>
          <p:cNvPr id="9" name="Picture 8" descr="A close-up of a logo&#10;&#10;AI-generated content may be incorrect.">
            <a:extLst>
              <a:ext uri="{FF2B5EF4-FFF2-40B4-BE49-F238E27FC236}">
                <a16:creationId xmlns:a16="http://schemas.microsoft.com/office/drawing/2014/main" id="{CCA3B54E-3CDA-1046-5C01-E4F4624300B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759086"/>
            <a:ext cx="1371600" cy="4319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6.wdp"/><Relationship Id="rId18" Type="http://schemas.openxmlformats.org/officeDocument/2006/relationships/image" Target="../media/image2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8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6" Type="http://schemas.microsoft.com/office/2007/relationships/hdphoto" Target="../media/hdphoto8.wdp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7.png"/><Relationship Id="rId5" Type="http://schemas.openxmlformats.org/officeDocument/2006/relationships/diagramQuickStyle" Target="../diagrams/quickStyle1.xml"/><Relationship Id="rId15" Type="http://schemas.microsoft.com/office/2007/relationships/hdphoto" Target="../media/hdphoto7.wdp"/><Relationship Id="rId10" Type="http://schemas.openxmlformats.org/officeDocument/2006/relationships/image" Target="../media/image16.png"/><Relationship Id="rId19" Type="http://schemas.openxmlformats.org/officeDocument/2006/relationships/image" Target="../media/image22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5.png"/><Relationship Id="rId1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6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A0248-B283-1B64-C942-EAA5C05E9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DBFCA0D-A7D8-63B2-9BC0-CCD4543732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79024911-310B-206C-8709-94B1355AEAEE}"/>
              </a:ext>
            </a:extLst>
          </p:cNvPr>
          <p:cNvSpPr/>
          <p:nvPr/>
        </p:nvSpPr>
        <p:spPr>
          <a:xfrm>
            <a:off x="7118722" y="1969725"/>
            <a:ext cx="4050556" cy="1255672"/>
          </a:xfrm>
          <a:custGeom>
            <a:avLst/>
            <a:gdLst/>
            <a:ahLst/>
            <a:cxnLst/>
            <a:rect l="l" t="t" r="r" b="b"/>
            <a:pathLst>
              <a:path w="4050556" h="1255672">
                <a:moveTo>
                  <a:pt x="0" y="0"/>
                </a:moveTo>
                <a:lnTo>
                  <a:pt x="4050556" y="0"/>
                </a:lnTo>
                <a:lnTo>
                  <a:pt x="4050556" y="1255672"/>
                </a:lnTo>
                <a:lnTo>
                  <a:pt x="0" y="12556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23466402-1ED7-E01A-CB73-66FF6E8DBE17}"/>
              </a:ext>
            </a:extLst>
          </p:cNvPr>
          <p:cNvSpPr txBox="1"/>
          <p:nvPr/>
        </p:nvSpPr>
        <p:spPr>
          <a:xfrm>
            <a:off x="2654526" y="4211371"/>
            <a:ext cx="12978949" cy="17440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804"/>
              </a:lnSpc>
            </a:pPr>
            <a:r>
              <a:rPr lang="en-US" sz="5968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AI-Enhanced Operator Assistance for UNICOS Applications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526937D2-E99F-CBAB-57F9-FBE740A1D661}"/>
              </a:ext>
            </a:extLst>
          </p:cNvPr>
          <p:cNvSpPr txBox="1"/>
          <p:nvPr/>
        </p:nvSpPr>
        <p:spPr>
          <a:xfrm>
            <a:off x="5228908" y="6069379"/>
            <a:ext cx="7830185" cy="32316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88"/>
              </a:lnSpc>
            </a:pPr>
            <a:endParaRPr lang="en-US" sz="5970" dirty="0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"/>
            </a:endParaRPr>
          </a:p>
          <a:p>
            <a:pPr algn="ctr">
              <a:lnSpc>
                <a:spcPts val="3588"/>
              </a:lnSpc>
            </a:pPr>
            <a:endParaRPr lang="en-US" sz="5970" dirty="0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"/>
            </a:endParaRPr>
          </a:p>
          <a:p>
            <a:pPr algn="ctr">
              <a:lnSpc>
                <a:spcPts val="3588"/>
              </a:lnSpc>
            </a:pPr>
            <a:r>
              <a:rPr lang="en-US" sz="3147" b="1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"/>
              </a:rPr>
              <a:t>Bernard Tam</a:t>
            </a:r>
          </a:p>
          <a:p>
            <a:pPr algn="ctr">
              <a:lnSpc>
                <a:spcPts val="3588"/>
              </a:lnSpc>
            </a:pPr>
            <a:r>
              <a:rPr lang="en-US" sz="3147" dirty="0" err="1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"/>
              </a:rPr>
              <a:t>MCybersec</a:t>
            </a:r>
            <a:r>
              <a:rPr lang="en-US" sz="3147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"/>
              </a:rPr>
              <a:t>, University of Sydney</a:t>
            </a:r>
          </a:p>
          <a:p>
            <a:pPr algn="ctr">
              <a:lnSpc>
                <a:spcPts val="3588"/>
              </a:lnSpc>
            </a:pPr>
            <a:r>
              <a:rPr lang="en-US" sz="3147" dirty="0" err="1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"/>
              </a:rPr>
              <a:t>BAdvComp</a:t>
            </a:r>
            <a:r>
              <a:rPr lang="en-US" sz="3147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"/>
              </a:rPr>
              <a:t>, University of Sydney </a:t>
            </a:r>
            <a:endParaRPr lang="en-US" sz="3147" b="1" dirty="0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"/>
            </a:endParaRPr>
          </a:p>
          <a:p>
            <a:pPr algn="ctr">
              <a:lnSpc>
                <a:spcPts val="3588"/>
              </a:lnSpc>
            </a:pPr>
            <a:endParaRPr lang="en-US" sz="3147" b="1" dirty="0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"/>
            </a:endParaRPr>
          </a:p>
          <a:p>
            <a:pPr algn="ctr">
              <a:lnSpc>
                <a:spcPts val="3588"/>
              </a:lnSpc>
            </a:pPr>
            <a:r>
              <a:rPr lang="en-US" sz="2550" b="1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"/>
              </a:rPr>
              <a:t>Supervisor: Dr Jean-Charles Tournier</a:t>
            </a:r>
            <a:endParaRPr lang="en-US" sz="2550" dirty="0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800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83A25-025D-71F7-FDBB-158F10318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>
            <a:extLst>
              <a:ext uri="{FF2B5EF4-FFF2-40B4-BE49-F238E27FC236}">
                <a16:creationId xmlns:a16="http://schemas.microsoft.com/office/drawing/2014/main" id="{E20777DA-EA33-A1EC-E23A-CE9B41051641}"/>
              </a:ext>
            </a:extLst>
          </p:cNvPr>
          <p:cNvSpPr txBox="1"/>
          <p:nvPr/>
        </p:nvSpPr>
        <p:spPr>
          <a:xfrm>
            <a:off x="990600" y="981260"/>
            <a:ext cx="134874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40"/>
              </a:lnSpc>
            </a:pPr>
            <a:r>
              <a:rPr lang="en-US" sz="7396" b="1" dirty="0">
                <a:solidFill>
                  <a:schemeClr val="tx2">
                    <a:lumMod val="50000"/>
                  </a:schemeClr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Pain Point Analysis</a:t>
            </a:r>
            <a:endParaRPr lang="en-US" sz="7396" dirty="0">
              <a:solidFill>
                <a:schemeClr val="tx2">
                  <a:lumMod val="50000"/>
                </a:schemeClr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7AB73A09-C52D-68AB-6E9D-D8A2CF9D1576}"/>
              </a:ext>
            </a:extLst>
          </p:cNvPr>
          <p:cNvSpPr txBox="1"/>
          <p:nvPr/>
        </p:nvSpPr>
        <p:spPr>
          <a:xfrm>
            <a:off x="990000" y="2458980"/>
            <a:ext cx="16688400" cy="72019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Information overload </a:t>
            </a: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and</a:t>
            </a: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 high cognitive load</a:t>
            </a: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 </a:t>
            </a: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when decoding widget</a:t>
            </a:r>
          </a:p>
          <a:p>
            <a:pPr marL="914400" lvl="1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  <a:p>
            <a:pPr marL="914400" lvl="1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Solution: </a:t>
            </a: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AI Widget Decoding</a:t>
            </a:r>
          </a:p>
          <a:p>
            <a:pPr lvl="1">
              <a:lnSpc>
                <a:spcPts val="3577"/>
              </a:lnSpc>
              <a:spcBef>
                <a:spcPct val="0"/>
              </a:spcBef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  <a:p>
            <a:pPr marL="457200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  <a:p>
            <a:pPr marL="457200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Manual effort </a:t>
            </a: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and</a:t>
            </a: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 time-consuming </a:t>
            </a: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to diagnose the root cause of an issue</a:t>
            </a:r>
          </a:p>
          <a:p>
            <a:pPr marL="457200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  <a:p>
            <a:pPr marL="914400" lvl="1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Solution: </a:t>
            </a: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AI Root Cause Analysis</a:t>
            </a:r>
          </a:p>
          <a:p>
            <a:pPr lvl="1">
              <a:lnSpc>
                <a:spcPts val="3577"/>
              </a:lnSpc>
              <a:spcBef>
                <a:spcPct val="0"/>
              </a:spcBef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  <a:p>
            <a:pPr marL="457200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Complex codebase structure </a:t>
            </a: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and</a:t>
            </a: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 spaghetti code </a:t>
            </a: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stand in the way of determining which data point elements animate different parts of a widget</a:t>
            </a:r>
          </a:p>
          <a:p>
            <a:pPr marL="457200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  <a:p>
            <a:pPr marL="914400" lvl="1" indent="-457200">
              <a:lnSpc>
                <a:spcPts val="3577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Solution: </a:t>
            </a: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  <a:sym typeface="Open Sans"/>
              </a:rPr>
              <a:t>AI Tracing of Widget Part Animation DPEs</a:t>
            </a:r>
          </a:p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BD22434-16AD-4013-8E30-DC2AAEB4AE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12/08/2025</a:t>
            </a:r>
          </a:p>
        </p:txBody>
      </p:sp>
    </p:spTree>
    <p:extLst>
      <p:ext uri="{BB962C8B-B14F-4D97-AF65-F5344CB8AC3E}">
        <p14:creationId xmlns:p14="http://schemas.microsoft.com/office/powerpoint/2010/main" val="21485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2F403-4F33-9A49-9984-B71D1591B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>
            <a:extLst>
              <a:ext uri="{FF2B5EF4-FFF2-40B4-BE49-F238E27FC236}">
                <a16:creationId xmlns:a16="http://schemas.microsoft.com/office/drawing/2014/main" id="{22E778F9-D260-F748-54C8-98993D625FE3}"/>
              </a:ext>
            </a:extLst>
          </p:cNvPr>
          <p:cNvSpPr txBox="1"/>
          <p:nvPr/>
        </p:nvSpPr>
        <p:spPr>
          <a:xfrm>
            <a:off x="990600" y="981260"/>
            <a:ext cx="134874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40"/>
              </a:lnSpc>
            </a:pPr>
            <a:r>
              <a:rPr lang="en-US" sz="7396" b="1" dirty="0">
                <a:solidFill>
                  <a:schemeClr val="tx2">
                    <a:lumMod val="50000"/>
                  </a:schemeClr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AI Widget Decoding</a:t>
            </a:r>
            <a:endParaRPr lang="en-US" sz="7396" dirty="0">
              <a:solidFill>
                <a:schemeClr val="tx2">
                  <a:lumMod val="50000"/>
                </a:schemeClr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1744753C-4437-D50E-FD0D-6AB8D947E4D1}"/>
              </a:ext>
            </a:extLst>
          </p:cNvPr>
          <p:cNvSpPr txBox="1"/>
          <p:nvPr/>
        </p:nvSpPr>
        <p:spPr>
          <a:xfrm>
            <a:off x="990000" y="2458980"/>
            <a:ext cx="16688400" cy="46474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Widget Image Manipulation</a:t>
            </a:r>
          </a:p>
          <a:p>
            <a:pPr marL="914400" lvl="1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Image Segmentation</a:t>
            </a:r>
          </a:p>
          <a:p>
            <a:pPr marL="914400" lvl="1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Image Upscaling</a:t>
            </a:r>
          </a:p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Data Extraction</a:t>
            </a:r>
          </a:p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 err="1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ReAct</a:t>
            </a: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 Agent and Tool Calling</a:t>
            </a:r>
          </a:p>
          <a:p>
            <a:pPr marL="914400" lvl="1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Retrieval Augmented Generation (RAG)</a:t>
            </a: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Query Documentation Tool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4E0D5D5E-D5FB-D6D0-3347-EEA2D4DE41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12/08/2025</a:t>
            </a:r>
          </a:p>
        </p:txBody>
      </p:sp>
    </p:spTree>
    <p:extLst>
      <p:ext uri="{BB962C8B-B14F-4D97-AF65-F5344CB8AC3E}">
        <p14:creationId xmlns:p14="http://schemas.microsoft.com/office/powerpoint/2010/main" val="2474561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414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CDBADF-3B67-D78C-C96A-990FBBEED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8B7C5B6-0DC3-63F9-955F-39929E1DF445}"/>
              </a:ext>
            </a:extLst>
          </p:cNvPr>
          <p:cNvGrpSpPr/>
          <p:nvPr/>
        </p:nvGrpSpPr>
        <p:grpSpPr>
          <a:xfrm>
            <a:off x="971550" y="2095500"/>
            <a:ext cx="16344900" cy="10077780"/>
            <a:chOff x="2552700" y="2882900"/>
            <a:chExt cx="13182600" cy="8128000"/>
          </a:xfrm>
        </p:grpSpPr>
        <p:graphicFrame>
          <p:nvGraphicFramePr>
            <p:cNvPr id="3" name="Diagram 2">
              <a:extLst>
                <a:ext uri="{FF2B5EF4-FFF2-40B4-BE49-F238E27FC236}">
                  <a16:creationId xmlns:a16="http://schemas.microsoft.com/office/drawing/2014/main" id="{7F0CFA87-5531-A8A6-FEBC-EED6F2A4150B}"/>
                </a:ext>
              </a:extLst>
            </p:cNvPr>
            <p:cNvGraphicFramePr/>
            <p:nvPr/>
          </p:nvGraphicFramePr>
          <p:xfrm>
            <a:off x="2552700" y="2882900"/>
            <a:ext cx="13182600" cy="812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BBE095E-C7F2-D045-BAF7-F5F62E7C7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43500" y="4409121"/>
              <a:ext cx="2247900" cy="14891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90FDECA-B833-4A42-0D5A-0CBCC9FAA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552700" y="4250277"/>
              <a:ext cx="2247900" cy="1806789"/>
            </a:xfrm>
            <a:prstGeom prst="rect">
              <a:avLst/>
            </a:prstGeom>
          </p:spPr>
        </p:pic>
        <p:pic>
          <p:nvPicPr>
            <p:cNvPr id="8" name="Picture 7" descr="A green rectangle with black text&#10;&#10;AI-generated content may be incorrect.">
              <a:extLst>
                <a:ext uri="{FF2B5EF4-FFF2-40B4-BE49-F238E27FC236}">
                  <a16:creationId xmlns:a16="http://schemas.microsoft.com/office/drawing/2014/main" id="{067D1412-527C-5971-C9FA-A8B701FED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7" r="2112" b="3214"/>
            <a:stretch>
              <a:fillRect/>
            </a:stretch>
          </p:blipFill>
          <p:spPr>
            <a:xfrm>
              <a:off x="7715250" y="4480059"/>
              <a:ext cx="2307866" cy="134722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A320126-1A42-46CA-B38E-9621B7819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287000" y="4319179"/>
              <a:ext cx="2224253" cy="1668982"/>
            </a:xfrm>
            <a:prstGeom prst="rect">
              <a:avLst/>
            </a:prstGeom>
          </p:spPr>
        </p:pic>
        <p:pic>
          <p:nvPicPr>
            <p:cNvPr id="7" name="Picture 6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814C1E00-15F3-07AC-7018-1710CE661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58800" y="4414862"/>
              <a:ext cx="1477615" cy="1477615"/>
            </a:xfrm>
            <a:prstGeom prst="rect">
              <a:avLst/>
            </a:prstGeom>
          </p:spPr>
        </p:pic>
      </p:grpSp>
      <p:sp>
        <p:nvSpPr>
          <p:cNvPr id="13" name="TextBox 13">
            <a:extLst>
              <a:ext uri="{FF2B5EF4-FFF2-40B4-BE49-F238E27FC236}">
                <a16:creationId xmlns:a16="http://schemas.microsoft.com/office/drawing/2014/main" id="{1795B961-8CE0-9D30-B789-AE36770B4B06}"/>
              </a:ext>
            </a:extLst>
          </p:cNvPr>
          <p:cNvSpPr txBox="1"/>
          <p:nvPr/>
        </p:nvSpPr>
        <p:spPr>
          <a:xfrm>
            <a:off x="990600" y="981260"/>
            <a:ext cx="134874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40"/>
              </a:lnSpc>
            </a:pPr>
            <a:r>
              <a:rPr lang="en-US" sz="7396" b="1" dirty="0"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AI Widget Decoding</a:t>
            </a:r>
            <a:endParaRPr lang="en-US" sz="7396" dirty="0">
              <a:solidFill>
                <a:schemeClr val="bg1"/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AA7BCB5-5875-4FE6-8E23-FB903FD86D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12/08/2025</a:t>
            </a:r>
          </a:p>
        </p:txBody>
      </p:sp>
      <p:pic>
        <p:nvPicPr>
          <p:cNvPr id="11" name="Picture 10" descr="A purple letter on a black background&#10;&#10;AI-generated content may be incorrect.">
            <a:extLst>
              <a:ext uri="{FF2B5EF4-FFF2-40B4-BE49-F238E27FC236}">
                <a16:creationId xmlns:a16="http://schemas.microsoft.com/office/drawing/2014/main" id="{91480E8D-C5B6-0347-6360-8C74211A3D8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00" y="8306565"/>
            <a:ext cx="1638300" cy="482888"/>
          </a:xfrm>
          <a:prstGeom prst="rect">
            <a:avLst/>
          </a:prstGeom>
        </p:spPr>
      </p:pic>
      <p:pic>
        <p:nvPicPr>
          <p:cNvPr id="20" name="Picture 19" descr="A purple letter on a black background&#10;&#10;AI-generated content may be incorrect.">
            <a:extLst>
              <a:ext uri="{FF2B5EF4-FFF2-40B4-BE49-F238E27FC236}">
                <a16:creationId xmlns:a16="http://schemas.microsoft.com/office/drawing/2014/main" id="{A6885BF1-6CAF-FF2C-4892-9AB7548466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48" y="8306565"/>
            <a:ext cx="1638300" cy="48288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C64AE1A-9804-AD18-4861-071992754FB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73388" y="8408668"/>
            <a:ext cx="1859740" cy="27868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417F99F-6DB8-4BF1-390B-680FB6CE731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99113" y="8306564"/>
            <a:ext cx="1486048" cy="4828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BE432FB-849A-6473-8403-8088F4CA44D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3657" y="8408668"/>
            <a:ext cx="1547504" cy="38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65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2E618-9B5C-C9DE-B452-B5F60AA76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>
            <a:extLst>
              <a:ext uri="{FF2B5EF4-FFF2-40B4-BE49-F238E27FC236}">
                <a16:creationId xmlns:a16="http://schemas.microsoft.com/office/drawing/2014/main" id="{A8DDF88A-79A6-C549-490E-96657C45FB44}"/>
              </a:ext>
            </a:extLst>
          </p:cNvPr>
          <p:cNvSpPr txBox="1"/>
          <p:nvPr/>
        </p:nvSpPr>
        <p:spPr>
          <a:xfrm>
            <a:off x="990600" y="981260"/>
            <a:ext cx="134874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40"/>
              </a:lnSpc>
            </a:pPr>
            <a:r>
              <a:rPr lang="en-US" sz="7396" b="1" dirty="0">
                <a:solidFill>
                  <a:schemeClr val="tx2">
                    <a:lumMod val="50000"/>
                  </a:schemeClr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AI Root Cause Analysis</a:t>
            </a:r>
            <a:endParaRPr lang="en-US" sz="7396" dirty="0">
              <a:solidFill>
                <a:schemeClr val="tx2">
                  <a:lumMod val="50000"/>
                </a:schemeClr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724B5A4C-2D88-1A82-FB96-FFF0D8D5B821}"/>
              </a:ext>
            </a:extLst>
          </p:cNvPr>
          <p:cNvSpPr txBox="1"/>
          <p:nvPr/>
        </p:nvSpPr>
        <p:spPr>
          <a:xfrm>
            <a:off x="990000" y="2458980"/>
            <a:ext cx="16688400" cy="73763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 err="1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ReAct</a:t>
            </a: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 Agent and Tool Calling</a:t>
            </a:r>
          </a:p>
          <a:p>
            <a:pPr marL="914400" lvl="1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Retrieval Augmented Generation (RAG)</a:t>
            </a: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Query Documentation Tool</a:t>
            </a:r>
          </a:p>
          <a:p>
            <a:pPr marL="914400" lvl="1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UNICOS REST API Endpoints</a:t>
            </a: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Get Widget Master/Parents</a:t>
            </a: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Get Widget Children</a:t>
            </a: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Get Widget Alarms</a:t>
            </a: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Get Widget Frontend/Device Status</a:t>
            </a: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Get Widget Device Type</a:t>
            </a: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3600" spc="-28" dirty="0">
              <a:solidFill>
                <a:schemeClr val="tx2">
                  <a:lumMod val="50000"/>
                </a:schemeClr>
              </a:solidFill>
              <a:latin typeface="Open Sans Light" pitchFamily="2" charset="0"/>
              <a:ea typeface="Open Sans Light" pitchFamily="2" charset="0"/>
              <a:cs typeface="Open Sans Light" pitchFamily="2" charset="0"/>
              <a:sym typeface="Open Sans"/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715A284-4383-C34F-EA3A-40A973744B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12/08/2025</a:t>
            </a:r>
          </a:p>
        </p:txBody>
      </p:sp>
      <p:pic>
        <p:nvPicPr>
          <p:cNvPr id="3" name="Picture 2" descr="A blue and purple dot logo&#10;&#10;AI-generated content may be incorrect.">
            <a:extLst>
              <a:ext uri="{FF2B5EF4-FFF2-40B4-BE49-F238E27FC236}">
                <a16:creationId xmlns:a16="http://schemas.microsoft.com/office/drawing/2014/main" id="{5491640D-4923-0C3B-34C3-4D1FC00811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5880" y="2171700"/>
            <a:ext cx="66294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179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5BF47-F771-2CE2-16A9-BD09A33D9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person's diagram&#10;&#10;AI-generated content may be incorrect.">
            <a:extLst>
              <a:ext uri="{FF2B5EF4-FFF2-40B4-BE49-F238E27FC236}">
                <a16:creationId xmlns:a16="http://schemas.microsoft.com/office/drawing/2014/main" id="{469E95C7-E635-5A3B-3B54-1E5FB3A19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600" y="2686984"/>
            <a:ext cx="5504516" cy="5504516"/>
          </a:xfrm>
          <a:prstGeom prst="rect">
            <a:avLst/>
          </a:prstGeom>
        </p:spPr>
      </p:pic>
      <p:sp>
        <p:nvSpPr>
          <p:cNvPr id="13" name="TextBox 13">
            <a:extLst>
              <a:ext uri="{FF2B5EF4-FFF2-40B4-BE49-F238E27FC236}">
                <a16:creationId xmlns:a16="http://schemas.microsoft.com/office/drawing/2014/main" id="{67B89233-15D4-E81D-F87C-DB784A8BCBB3}"/>
              </a:ext>
            </a:extLst>
          </p:cNvPr>
          <p:cNvSpPr txBox="1"/>
          <p:nvPr/>
        </p:nvSpPr>
        <p:spPr>
          <a:xfrm>
            <a:off x="990600" y="981260"/>
            <a:ext cx="166878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40"/>
              </a:lnSpc>
            </a:pPr>
            <a:r>
              <a:rPr lang="en-US" sz="7396" b="1" dirty="0">
                <a:solidFill>
                  <a:schemeClr val="tx2">
                    <a:lumMod val="50000"/>
                  </a:schemeClr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AI Tracing of Animation DPEs</a:t>
            </a:r>
            <a:endParaRPr lang="en-US" sz="7396" dirty="0">
              <a:solidFill>
                <a:schemeClr val="tx2">
                  <a:lumMod val="50000"/>
                </a:schemeClr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818494AE-3FAC-EEC6-D2D4-A1A5055097A8}"/>
              </a:ext>
            </a:extLst>
          </p:cNvPr>
          <p:cNvSpPr txBox="1"/>
          <p:nvPr/>
        </p:nvSpPr>
        <p:spPr>
          <a:xfrm>
            <a:off x="990000" y="2458980"/>
            <a:ext cx="16688400" cy="46474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 err="1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ReAct</a:t>
            </a: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 Agent and Tool Calling</a:t>
            </a:r>
          </a:p>
          <a:p>
            <a:pPr marL="914400" lvl="1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Retrieval Augmented Generation (RAG)</a:t>
            </a:r>
          </a:p>
          <a:p>
            <a:pPr marL="1371600" lvl="2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Query Codebase Tool</a:t>
            </a:r>
          </a:p>
          <a:p>
            <a:pPr marL="1828800" lvl="3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Filter by semantic similarity</a:t>
            </a:r>
          </a:p>
          <a:p>
            <a:pPr marL="1828800" lvl="3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Filter by name of file</a:t>
            </a:r>
          </a:p>
          <a:p>
            <a:pPr marL="1828800" lvl="3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Filter by name of method</a:t>
            </a:r>
          </a:p>
          <a:p>
            <a:pPr marL="1828800" lvl="3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Combination of the above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A1F894C9-9735-4861-50A7-2C07BA2DB2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12/08/2025</a:t>
            </a:r>
          </a:p>
        </p:txBody>
      </p:sp>
    </p:spTree>
    <p:extLst>
      <p:ext uri="{BB962C8B-B14F-4D97-AF65-F5344CB8AC3E}">
        <p14:creationId xmlns:p14="http://schemas.microsoft.com/office/powerpoint/2010/main" val="2173446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32951-8A0D-D09B-BF33-4F80D4B91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>
            <a:extLst>
              <a:ext uri="{FF2B5EF4-FFF2-40B4-BE49-F238E27FC236}">
                <a16:creationId xmlns:a16="http://schemas.microsoft.com/office/drawing/2014/main" id="{6AC056E0-8CAE-C3CD-5BB2-DB3AE5F8B5E4}"/>
              </a:ext>
            </a:extLst>
          </p:cNvPr>
          <p:cNvSpPr txBox="1"/>
          <p:nvPr/>
        </p:nvSpPr>
        <p:spPr>
          <a:xfrm>
            <a:off x="990600" y="981260"/>
            <a:ext cx="166878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40"/>
              </a:lnSpc>
            </a:pPr>
            <a:r>
              <a:rPr lang="en-US" sz="7396" b="1" dirty="0">
                <a:solidFill>
                  <a:schemeClr val="tx2">
                    <a:lumMod val="50000"/>
                  </a:schemeClr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Demo</a:t>
            </a:r>
            <a:endParaRPr lang="en-US" sz="7396" dirty="0">
              <a:solidFill>
                <a:schemeClr val="tx2">
                  <a:lumMod val="50000"/>
                </a:schemeClr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090F073B-6818-AD03-BB64-070CA6ACB7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A05153-164D-187C-AF79-38F9AA474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8288000" cy="1040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93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53C11-D45F-4995-81BC-825BAEC0F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>
            <a:extLst>
              <a:ext uri="{FF2B5EF4-FFF2-40B4-BE49-F238E27FC236}">
                <a16:creationId xmlns:a16="http://schemas.microsoft.com/office/drawing/2014/main" id="{4D8F3D7D-A5B7-645C-4477-921E82945A82}"/>
              </a:ext>
            </a:extLst>
          </p:cNvPr>
          <p:cNvSpPr txBox="1"/>
          <p:nvPr/>
        </p:nvSpPr>
        <p:spPr>
          <a:xfrm>
            <a:off x="990600" y="981260"/>
            <a:ext cx="166878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40"/>
              </a:lnSpc>
            </a:pPr>
            <a:r>
              <a:rPr lang="en-US" sz="7396" b="1" dirty="0">
                <a:solidFill>
                  <a:schemeClr val="tx2">
                    <a:lumMod val="50000"/>
                  </a:schemeClr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Achievements</a:t>
            </a:r>
            <a:endParaRPr lang="en-US" sz="7396" dirty="0">
              <a:solidFill>
                <a:schemeClr val="tx2">
                  <a:lumMod val="50000"/>
                </a:schemeClr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7692B301-1BD3-35D3-DAED-D7769107BBF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12/08/2025</a:t>
            </a:r>
          </a:p>
        </p:txBody>
      </p:sp>
      <p:sp>
        <p:nvSpPr>
          <p:cNvPr id="2" name="TextBox 14">
            <a:extLst>
              <a:ext uri="{FF2B5EF4-FFF2-40B4-BE49-F238E27FC236}">
                <a16:creationId xmlns:a16="http://schemas.microsoft.com/office/drawing/2014/main" id="{D3217268-A732-599A-8CE7-D495AE2DD203}"/>
              </a:ext>
            </a:extLst>
          </p:cNvPr>
          <p:cNvSpPr txBox="1"/>
          <p:nvPr/>
        </p:nvSpPr>
        <p:spPr>
          <a:xfrm>
            <a:off x="990000" y="2458980"/>
            <a:ext cx="16688400" cy="12362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Multi-agent system that addresses the 3 pain points mentioned</a:t>
            </a:r>
          </a:p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First step in providing AI powered assistance to operators in the CCC</a:t>
            </a:r>
          </a:p>
        </p:txBody>
      </p:sp>
      <p:sp>
        <p:nvSpPr>
          <p:cNvPr id="3" name="TextBox 13">
            <a:extLst>
              <a:ext uri="{FF2B5EF4-FFF2-40B4-BE49-F238E27FC236}">
                <a16:creationId xmlns:a16="http://schemas.microsoft.com/office/drawing/2014/main" id="{E16A198A-58ED-94D4-4752-0009207F1C94}"/>
              </a:ext>
            </a:extLst>
          </p:cNvPr>
          <p:cNvSpPr txBox="1"/>
          <p:nvPr/>
        </p:nvSpPr>
        <p:spPr>
          <a:xfrm>
            <a:off x="990600" y="4549670"/>
            <a:ext cx="166878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840"/>
              </a:lnSpc>
            </a:pPr>
            <a:r>
              <a:rPr lang="en-US" sz="7396" b="1" dirty="0">
                <a:solidFill>
                  <a:schemeClr val="tx2">
                    <a:lumMod val="50000"/>
                  </a:schemeClr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Future Work</a:t>
            </a:r>
            <a:endParaRPr lang="en-US" sz="7396" dirty="0">
              <a:solidFill>
                <a:schemeClr val="tx2">
                  <a:lumMod val="50000"/>
                </a:schemeClr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89AE1FEF-BFBB-D62A-4082-C745E357261D}"/>
              </a:ext>
            </a:extLst>
          </p:cNvPr>
          <p:cNvSpPr txBox="1"/>
          <p:nvPr/>
        </p:nvSpPr>
        <p:spPr>
          <a:xfrm>
            <a:off x="990000" y="6027390"/>
            <a:ext cx="16688400" cy="31547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Fine-tuning models with domain-specific data</a:t>
            </a:r>
          </a:p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Extending usage of the vector database storing the codebase to different contexts and purposes</a:t>
            </a:r>
          </a:p>
          <a:p>
            <a:pPr marL="457200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b="1" spc="-28" dirty="0">
                <a:solidFill>
                  <a:schemeClr val="tx2">
                    <a:lumMod val="50000"/>
                  </a:schemeClr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Open Sans"/>
              </a:rPr>
              <a:t>Developing CI/CD pipelines to update the vector database</a:t>
            </a:r>
          </a:p>
          <a:p>
            <a:pPr marL="914400" lvl="1" indent="-457200"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600" spc="-28" dirty="0">
                <a:solidFill>
                  <a:schemeClr val="tx2">
                    <a:lumMod val="50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  <a:sym typeface="Open Sans"/>
              </a:rPr>
              <a:t>Changes in the production codebase must automatically be synchronized</a:t>
            </a:r>
          </a:p>
        </p:txBody>
      </p:sp>
    </p:spTree>
    <p:extLst>
      <p:ext uri="{BB962C8B-B14F-4D97-AF65-F5344CB8AC3E}">
        <p14:creationId xmlns:p14="http://schemas.microsoft.com/office/powerpoint/2010/main" val="966385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6295908" y="1978265"/>
            <a:ext cx="5696181" cy="10173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Thank you!</a:t>
            </a:r>
          </a:p>
        </p:txBody>
      </p:sp>
      <p:pic>
        <p:nvPicPr>
          <p:cNvPr id="7" name="Picture 6" descr="A qr code with a logo&#10;&#10;AI-generated content may be incorrect.">
            <a:extLst>
              <a:ext uri="{FF2B5EF4-FFF2-40B4-BE49-F238E27FC236}">
                <a16:creationId xmlns:a16="http://schemas.microsoft.com/office/drawing/2014/main" id="{A7AB7E9D-D119-89B4-B20B-C00122132D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98" y="4422535"/>
            <a:ext cx="38862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ED3DD-3D05-1CD8-9747-812A485EC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E40E05C-F020-7FA6-6524-CEC2A8EA7C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45E91B13-98E1-2111-561E-7569E541C693}"/>
              </a:ext>
            </a:extLst>
          </p:cNvPr>
          <p:cNvSpPr txBox="1"/>
          <p:nvPr/>
        </p:nvSpPr>
        <p:spPr>
          <a:xfrm>
            <a:off x="2654526" y="4700623"/>
            <a:ext cx="12978949" cy="8857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804"/>
              </a:lnSpc>
            </a:pPr>
            <a:r>
              <a:rPr lang="en-US" sz="700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What is UNICOS?</a:t>
            </a:r>
          </a:p>
        </p:txBody>
      </p:sp>
    </p:spTree>
    <p:extLst>
      <p:ext uri="{BB962C8B-B14F-4D97-AF65-F5344CB8AC3E}">
        <p14:creationId xmlns:p14="http://schemas.microsoft.com/office/powerpoint/2010/main" val="62349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A1E0B-12DE-5BF9-03BA-5AFD19E46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4118F848-F1B2-1F39-AEAC-0945ED71B3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5" name="Picture 4" descr="A room with several monitors&#10;&#10;AI-generated content may be incorrect.">
            <a:extLst>
              <a:ext uri="{FF2B5EF4-FFF2-40B4-BE49-F238E27FC236}">
                <a16:creationId xmlns:a16="http://schemas.microsoft.com/office/drawing/2014/main" id="{6C15DF03-1BE9-29C7-CBE8-303E4D4342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89"/>
            <a:ext cx="7772400" cy="5829300"/>
          </a:xfrm>
          <a:prstGeom prst="rect">
            <a:avLst/>
          </a:prstGeom>
        </p:spPr>
      </p:pic>
      <p:pic>
        <p:nvPicPr>
          <p:cNvPr id="7" name="Picture 6" descr="An office with many computers&#10;&#10;AI-generated content may be incorrect.">
            <a:extLst>
              <a:ext uri="{FF2B5EF4-FFF2-40B4-BE49-F238E27FC236}">
                <a16:creationId xmlns:a16="http://schemas.microsoft.com/office/drawing/2014/main" id="{25131CB9-1DBF-FB8E-31E2-338BBC9366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0"/>
            <a:ext cx="10515600" cy="7886700"/>
          </a:xfrm>
          <a:prstGeom prst="rect">
            <a:avLst/>
          </a:prstGeom>
        </p:spPr>
      </p:pic>
      <p:pic>
        <p:nvPicPr>
          <p:cNvPr id="9" name="Picture 8" descr="A group of people working in a control room&#10;&#10;AI-generated content may be incorrect.">
            <a:extLst>
              <a:ext uri="{FF2B5EF4-FFF2-40B4-BE49-F238E27FC236}">
                <a16:creationId xmlns:a16="http://schemas.microsoft.com/office/drawing/2014/main" id="{00A41BDA-AC92-86FC-BCEC-0D597D8043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31045"/>
            <a:ext cx="7924800" cy="4457700"/>
          </a:xfrm>
          <a:prstGeom prst="rect">
            <a:avLst/>
          </a:prstGeom>
        </p:spPr>
      </p:pic>
      <p:pic>
        <p:nvPicPr>
          <p:cNvPr id="11" name="Picture 10" descr="A close-up of a sign&#10;&#10;AI-generated content may be incorrect.">
            <a:extLst>
              <a:ext uri="{FF2B5EF4-FFF2-40B4-BE49-F238E27FC236}">
                <a16:creationId xmlns:a16="http://schemas.microsoft.com/office/drawing/2014/main" id="{A0DF431E-BAF2-7483-8BAA-7DBDC6D6BD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858529"/>
            <a:ext cx="10363200" cy="443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275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B4DA4-DC1A-93CD-DCF1-B19778818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F389888-18B6-35F9-9770-E72C74C2CAC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66777BBE-E19B-6701-135E-FDF7A8E1EAD0}"/>
              </a:ext>
            </a:extLst>
          </p:cNvPr>
          <p:cNvSpPr txBox="1"/>
          <p:nvPr/>
        </p:nvSpPr>
        <p:spPr>
          <a:xfrm>
            <a:off x="2654526" y="4700623"/>
            <a:ext cx="12978949" cy="8857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804"/>
              </a:lnSpc>
            </a:pPr>
            <a:r>
              <a:rPr lang="en-US" sz="700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Let’s take a closer look</a:t>
            </a:r>
          </a:p>
        </p:txBody>
      </p:sp>
    </p:spTree>
    <p:extLst>
      <p:ext uri="{BB962C8B-B14F-4D97-AF65-F5344CB8AC3E}">
        <p14:creationId xmlns:p14="http://schemas.microsoft.com/office/powerpoint/2010/main" val="2611445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EAEE5-FF88-5A8C-1660-D6BF87A20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92DACA-4B2A-B72C-EC58-D67E0035B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0"/>
            <a:ext cx="12801600" cy="1028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88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8DF26-BCA1-C097-572E-CE64F6153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F6BEF4FB-2768-58FE-EDA9-102E4B6F23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46DC0710-6A29-74B5-4FE8-027F8DDC468E}"/>
              </a:ext>
            </a:extLst>
          </p:cNvPr>
          <p:cNvSpPr txBox="1"/>
          <p:nvPr/>
        </p:nvSpPr>
        <p:spPr>
          <a:xfrm>
            <a:off x="2654526" y="4700623"/>
            <a:ext cx="12978949" cy="8857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804"/>
              </a:lnSpc>
            </a:pPr>
            <a:r>
              <a:rPr lang="en-US" sz="700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Why do we need AI?</a:t>
            </a:r>
          </a:p>
        </p:txBody>
      </p:sp>
    </p:spTree>
    <p:extLst>
      <p:ext uri="{BB962C8B-B14F-4D97-AF65-F5344CB8AC3E}">
        <p14:creationId xmlns:p14="http://schemas.microsoft.com/office/powerpoint/2010/main" val="3834654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414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52CEE5-24FA-8558-03F5-12B32DE75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E52EB9-5A5E-50BC-658A-A91B539B0E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414141"/>
              </a:clrFrom>
              <a:clrTo>
                <a:srgbClr val="414141">
                  <a:alpha val="0"/>
                </a:srgbClr>
              </a:clrTo>
            </a:clrChange>
          </a:blip>
          <a:srcRect l="52001" t="24967" r="39739" b="67760"/>
          <a:stretch>
            <a:fillRect/>
          </a:stretch>
        </p:blipFill>
        <p:spPr>
          <a:xfrm>
            <a:off x="7620000" y="4254640"/>
            <a:ext cx="3048000" cy="1777719"/>
          </a:xfrm>
          <a:prstGeom prst="rect">
            <a:avLst/>
          </a:prstGeom>
        </p:spPr>
      </p:pic>
      <p:sp>
        <p:nvSpPr>
          <p:cNvPr id="2" name="Footer Placeholder 15">
            <a:extLst>
              <a:ext uri="{FF2B5EF4-FFF2-40B4-BE49-F238E27FC236}">
                <a16:creationId xmlns:a16="http://schemas.microsoft.com/office/drawing/2014/main" id="{4AF1E2E3-8148-BDA1-C34A-980BEDFD424B}"/>
              </a:ext>
            </a:extLst>
          </p:cNvPr>
          <p:cNvSpPr txBox="1">
            <a:spLocks/>
          </p:cNvSpPr>
          <p:nvPr/>
        </p:nvSpPr>
        <p:spPr>
          <a:xfrm>
            <a:off x="6057900" y="9701212"/>
            <a:ext cx="6172200" cy="547688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12/08/2025</a:t>
            </a:r>
          </a:p>
        </p:txBody>
      </p:sp>
    </p:spTree>
    <p:extLst>
      <p:ext uri="{BB962C8B-B14F-4D97-AF65-F5344CB8AC3E}">
        <p14:creationId xmlns:p14="http://schemas.microsoft.com/office/powerpoint/2010/main" val="3816974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414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D4AAD5-7BF1-7126-E68C-F22864051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34A26F-FD55-5E7D-E035-FF415B6EA7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414141"/>
              </a:clrFrom>
              <a:clrTo>
                <a:srgbClr val="414141">
                  <a:alpha val="0"/>
                </a:srgbClr>
              </a:clrTo>
            </a:clrChange>
          </a:blip>
          <a:srcRect l="52001" t="24967" r="39739" b="67760"/>
          <a:stretch>
            <a:fillRect/>
          </a:stretch>
        </p:blipFill>
        <p:spPr>
          <a:xfrm>
            <a:off x="7620000" y="4254640"/>
            <a:ext cx="3048000" cy="1777719"/>
          </a:xfrm>
          <a:prstGeom prst="rect">
            <a:avLst/>
          </a:prstGeom>
        </p:spPr>
      </p:pic>
      <p:sp>
        <p:nvSpPr>
          <p:cNvPr id="2" name="TextBox 13">
            <a:extLst>
              <a:ext uri="{FF2B5EF4-FFF2-40B4-BE49-F238E27FC236}">
                <a16:creationId xmlns:a16="http://schemas.microsoft.com/office/drawing/2014/main" id="{255129D6-B0CB-57FE-F06E-4485389CC0AE}"/>
              </a:ext>
            </a:extLst>
          </p:cNvPr>
          <p:cNvSpPr txBox="1"/>
          <p:nvPr/>
        </p:nvSpPr>
        <p:spPr>
          <a:xfrm>
            <a:off x="3255781" y="1133475"/>
            <a:ext cx="11776437" cy="947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5970" b="1" dirty="0"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What does this even mean?</a:t>
            </a:r>
            <a:endParaRPr lang="en-US" sz="5970" dirty="0">
              <a:solidFill>
                <a:schemeClr val="bg1"/>
              </a:solidFill>
              <a:latin typeface="Open Sans Light"/>
              <a:ea typeface="Open Sans Light"/>
              <a:cs typeface="Open Sans Light"/>
              <a:sym typeface="Open Sans"/>
            </a:endParaRPr>
          </a:p>
        </p:txBody>
      </p:sp>
      <p:sp>
        <p:nvSpPr>
          <p:cNvPr id="3" name="Footer Placeholder 15">
            <a:extLst>
              <a:ext uri="{FF2B5EF4-FFF2-40B4-BE49-F238E27FC236}">
                <a16:creationId xmlns:a16="http://schemas.microsoft.com/office/drawing/2014/main" id="{E8C0DD04-5051-EC55-396C-23C02011A5A4}"/>
              </a:ext>
            </a:extLst>
          </p:cNvPr>
          <p:cNvSpPr txBox="1">
            <a:spLocks/>
          </p:cNvSpPr>
          <p:nvPr/>
        </p:nvSpPr>
        <p:spPr>
          <a:xfrm>
            <a:off x="6057900" y="9701212"/>
            <a:ext cx="6172200" cy="547688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12/08/2025</a:t>
            </a:r>
          </a:p>
        </p:txBody>
      </p:sp>
    </p:spTree>
    <p:extLst>
      <p:ext uri="{BB962C8B-B14F-4D97-AF65-F5344CB8AC3E}">
        <p14:creationId xmlns:p14="http://schemas.microsoft.com/office/powerpoint/2010/main" val="4212598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EBFC9-1E3A-BE6D-8464-1D9368609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5A02896-8E9A-A19A-E36D-C3D646078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858954"/>
            <a:ext cx="14478000" cy="8569091"/>
          </a:xfrm>
          <a:prstGeom prst="rect">
            <a:avLst/>
          </a:prstGeom>
        </p:spPr>
      </p:pic>
      <p:sp>
        <p:nvSpPr>
          <p:cNvPr id="3" name="Footer Placeholder 15">
            <a:extLst>
              <a:ext uri="{FF2B5EF4-FFF2-40B4-BE49-F238E27FC236}">
                <a16:creationId xmlns:a16="http://schemas.microsoft.com/office/drawing/2014/main" id="{662CCBEA-209B-40C7-1046-7733AF40E6B9}"/>
              </a:ext>
            </a:extLst>
          </p:cNvPr>
          <p:cNvSpPr txBox="1">
            <a:spLocks/>
          </p:cNvSpPr>
          <p:nvPr/>
        </p:nvSpPr>
        <p:spPr>
          <a:xfrm>
            <a:off x="6057900" y="9701212"/>
            <a:ext cx="6172200" cy="547688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12/08/2025</a:t>
            </a:r>
          </a:p>
        </p:txBody>
      </p:sp>
    </p:spTree>
    <p:extLst>
      <p:ext uri="{BB962C8B-B14F-4D97-AF65-F5344CB8AC3E}">
        <p14:creationId xmlns:p14="http://schemas.microsoft.com/office/powerpoint/2010/main" val="649822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4775</TotalTime>
  <Words>430</Words>
  <Application>Microsoft Macintosh PowerPoint</Application>
  <PresentationFormat>Custom</PresentationFormat>
  <Paragraphs>93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Open Sans Bold</vt:lpstr>
      <vt:lpstr>Aptos</vt:lpstr>
      <vt:lpstr>Open Sans ExtraBold</vt:lpstr>
      <vt:lpstr>Arial</vt:lpstr>
      <vt:lpstr>Open Sans Light</vt:lpstr>
      <vt:lpstr>Open Sans SemiBold</vt:lpstr>
      <vt:lpstr>Wingdings</vt:lpstr>
      <vt:lpstr>Open Sans Ultra-Bold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 Layout</dc:title>
  <cp:lastModifiedBy>Bernard Tam</cp:lastModifiedBy>
  <cp:revision>19</cp:revision>
  <dcterms:created xsi:type="dcterms:W3CDTF">2006-08-16T00:00:00Z</dcterms:created>
  <dcterms:modified xsi:type="dcterms:W3CDTF">2025-08-12T12:20:56Z</dcterms:modified>
  <dc:identifier>DAGfFX5zD5M</dc:identifier>
</cp:coreProperties>
</file>