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75" r:id="rId1"/>
  </p:sldMasterIdLst>
  <p:notesMasterIdLst>
    <p:notesMasterId r:id="rId20"/>
  </p:notesMasterIdLst>
  <p:sldIdLst>
    <p:sldId id="293" r:id="rId2"/>
    <p:sldId id="284" r:id="rId3"/>
    <p:sldId id="278" r:id="rId4"/>
    <p:sldId id="280" r:id="rId5"/>
    <p:sldId id="283" r:id="rId6"/>
    <p:sldId id="285" r:id="rId7"/>
    <p:sldId id="287" r:id="rId8"/>
    <p:sldId id="290" r:id="rId9"/>
    <p:sldId id="277" r:id="rId10"/>
    <p:sldId id="294" r:id="rId11"/>
    <p:sldId id="288" r:id="rId12"/>
    <p:sldId id="289" r:id="rId13"/>
    <p:sldId id="286" r:id="rId14"/>
    <p:sldId id="279" r:id="rId15"/>
    <p:sldId id="282" r:id="rId16"/>
    <p:sldId id="281" r:id="rId17"/>
    <p:sldId id="291" r:id="rId18"/>
    <p:sldId id="292" r:id="rId19"/>
  </p:sldIdLst>
  <p:sldSz cx="18288000" cy="10287000"/>
  <p:notesSz cx="6858000" cy="9144000"/>
  <p:embeddedFontLst>
    <p:embeddedFont>
      <p:font typeface="Open Sans" panose="020B0606030504020204" pitchFamily="34" charset="0"/>
      <p:regular r:id="rId21"/>
      <p:bold r:id="rId22"/>
      <p:italic r:id="rId23"/>
      <p:boldItalic r:id="rId24"/>
    </p:embeddedFont>
    <p:embeddedFont>
      <p:font typeface="Open Sans Bold" pitchFamily="2" charset="0"/>
      <p:regular r:id="rId25"/>
      <p:bold r:id="rId26"/>
      <p:italic r:id="rId27"/>
      <p:boldItalic r:id="rId28"/>
    </p:embeddedFont>
    <p:embeddedFont>
      <p:font typeface="Open Sans Ultra-Bold" pitchFamily="2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03" autoAdjust="0"/>
    <p:restoredTop sz="85391" autoAdjust="0"/>
  </p:normalViewPr>
  <p:slideViewPr>
    <p:cSldViewPr>
      <p:cViewPr varScale="1">
        <p:scale>
          <a:sx n="53" d="100"/>
          <a:sy n="53" d="100"/>
        </p:scale>
        <p:origin x="184" y="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E617AA-7B9C-43A5-BF70-BAB01F6FF11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E808D0-BA9F-4F3A-8283-2EB1ADD565E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>
              <a:solidFill>
                <a:schemeClr val="bg1"/>
              </a:solidFill>
            </a:rPr>
            <a:t>Study of power consumption and energy usage of</a:t>
          </a:r>
          <a:r>
            <a:rPr lang="en-US" sz="2400" b="1" dirty="0">
              <a:solidFill>
                <a:schemeClr val="bg1"/>
              </a:solidFill>
            </a:rPr>
            <a:t> </a:t>
          </a:r>
          <a:r>
            <a:rPr lang="en-US" sz="2400" b="1" dirty="0" err="1">
              <a:solidFill>
                <a:schemeClr val="bg1"/>
              </a:solidFill>
            </a:rPr>
            <a:t>Madgraph</a:t>
          </a:r>
          <a:r>
            <a:rPr lang="en-US" sz="2400" b="1" dirty="0">
              <a:solidFill>
                <a:schemeClr val="bg1"/>
              </a:solidFill>
            </a:rPr>
            <a:t> </a:t>
          </a:r>
          <a:r>
            <a:rPr lang="en-US" sz="2400" dirty="0">
              <a:solidFill>
                <a:schemeClr val="bg1"/>
              </a:solidFill>
            </a:rPr>
            <a:t>event generators</a:t>
          </a:r>
        </a:p>
      </dgm:t>
    </dgm:pt>
    <dgm:pt modelId="{BDD80D94-4B8C-4A9A-8BAF-07FF00885123}" type="parTrans" cxnId="{8ED348AD-C70D-4776-80A5-9D8C2C30FAE2}">
      <dgm:prSet/>
      <dgm:spPr/>
      <dgm:t>
        <a:bodyPr/>
        <a:lstStyle/>
        <a:p>
          <a:endParaRPr lang="en-US"/>
        </a:p>
      </dgm:t>
    </dgm:pt>
    <dgm:pt modelId="{0C80A075-EDF7-4661-8219-273111C5E54C}" type="sibTrans" cxnId="{8ED348AD-C70D-4776-80A5-9D8C2C30FAE2}">
      <dgm:prSet/>
      <dgm:spPr/>
      <dgm:t>
        <a:bodyPr/>
        <a:lstStyle/>
        <a:p>
          <a:endParaRPr lang="en-US"/>
        </a:p>
      </dgm:t>
    </dgm:pt>
    <dgm:pt modelId="{7B214FBC-741E-4200-9C96-5E72945D1F5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bg1"/>
              </a:solidFill>
            </a:rPr>
            <a:t>Vectorized CPU architecture like </a:t>
          </a:r>
          <a:r>
            <a:rPr lang="en-US" b="1" dirty="0">
              <a:solidFill>
                <a:schemeClr val="bg1"/>
              </a:solidFill>
            </a:rPr>
            <a:t>AVX2 and AVX512</a:t>
          </a:r>
          <a:endParaRPr lang="en-US" dirty="0">
            <a:solidFill>
              <a:schemeClr val="bg1"/>
            </a:solidFill>
          </a:endParaRPr>
        </a:p>
      </dgm:t>
    </dgm:pt>
    <dgm:pt modelId="{2DD3F7CB-5F2F-4C53-AEEA-DEF4399BB065}" type="parTrans" cxnId="{7D1E14C7-C924-4D53-A1F4-452FE3A2F042}">
      <dgm:prSet/>
      <dgm:spPr/>
      <dgm:t>
        <a:bodyPr/>
        <a:lstStyle/>
        <a:p>
          <a:endParaRPr lang="en-US"/>
        </a:p>
      </dgm:t>
    </dgm:pt>
    <dgm:pt modelId="{D7736454-8BF6-41B8-B1D0-051EFB943D0E}" type="sibTrans" cxnId="{7D1E14C7-C924-4D53-A1F4-452FE3A2F042}">
      <dgm:prSet/>
      <dgm:spPr/>
      <dgm:t>
        <a:bodyPr/>
        <a:lstStyle/>
        <a:p>
          <a:endParaRPr lang="en-US"/>
        </a:p>
      </dgm:t>
    </dgm:pt>
    <dgm:pt modelId="{337A4C66-DB70-504C-A861-6861E84333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bg1"/>
              </a:solidFill>
            </a:rPr>
            <a:t> </a:t>
          </a:r>
          <a:r>
            <a:rPr lang="en-US" b="0" dirty="0">
              <a:solidFill>
                <a:schemeClr val="bg1"/>
              </a:solidFill>
            </a:rPr>
            <a:t>Using parallel </a:t>
          </a:r>
          <a:r>
            <a:rPr lang="en-US" b="1" dirty="0">
              <a:solidFill>
                <a:schemeClr val="bg1"/>
              </a:solidFill>
            </a:rPr>
            <a:t>GPU</a:t>
          </a:r>
          <a:r>
            <a:rPr lang="en-US" b="0" dirty="0">
              <a:solidFill>
                <a:schemeClr val="bg1"/>
              </a:solidFill>
            </a:rPr>
            <a:t> architecture</a:t>
          </a:r>
        </a:p>
      </dgm:t>
    </dgm:pt>
    <dgm:pt modelId="{4A700A02-FD57-0C47-94F8-C1D6C4518B4E}" type="parTrans" cxnId="{DF8ABB1E-3003-C64F-8C55-30BD461C6E1E}">
      <dgm:prSet/>
      <dgm:spPr/>
      <dgm:t>
        <a:bodyPr/>
        <a:lstStyle/>
        <a:p>
          <a:endParaRPr lang="en-US"/>
        </a:p>
      </dgm:t>
    </dgm:pt>
    <dgm:pt modelId="{26E58BDD-1798-D548-9864-8144FB22A682}" type="sibTrans" cxnId="{DF8ABB1E-3003-C64F-8C55-30BD461C6E1E}">
      <dgm:prSet/>
      <dgm:spPr/>
      <dgm:t>
        <a:bodyPr/>
        <a:lstStyle/>
        <a:p>
          <a:endParaRPr lang="en-US"/>
        </a:p>
      </dgm:t>
    </dgm:pt>
    <dgm:pt modelId="{AE08BD39-C6BC-49A0-A21D-4C8F91D50F56}" type="pres">
      <dgm:prSet presAssocID="{34E617AA-7B9C-43A5-BF70-BAB01F6FF11D}" presName="root" presStyleCnt="0">
        <dgm:presLayoutVars>
          <dgm:dir/>
          <dgm:resizeHandles val="exact"/>
        </dgm:presLayoutVars>
      </dgm:prSet>
      <dgm:spPr/>
    </dgm:pt>
    <dgm:pt modelId="{0F86AD69-C325-45F9-B868-D04ED794F6CF}" type="pres">
      <dgm:prSet presAssocID="{FDE808D0-BA9F-4F3A-8283-2EB1ADD565E0}" presName="compNode" presStyleCnt="0"/>
      <dgm:spPr/>
    </dgm:pt>
    <dgm:pt modelId="{7BB044BE-8370-47C9-84A5-4DAAF35912A0}" type="pres">
      <dgm:prSet presAssocID="{FDE808D0-BA9F-4F3A-8283-2EB1ADD565E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glow rad="127000">
            <a:schemeClr val="bg1"/>
          </a:glow>
        </a:effectLst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55901FCC-A12E-4542-A22B-CE378C31798A}" type="pres">
      <dgm:prSet presAssocID="{FDE808D0-BA9F-4F3A-8283-2EB1ADD565E0}" presName="spaceRect" presStyleCnt="0"/>
      <dgm:spPr/>
    </dgm:pt>
    <dgm:pt modelId="{8FD57C01-F673-4316-983E-BED7617C5A26}" type="pres">
      <dgm:prSet presAssocID="{FDE808D0-BA9F-4F3A-8283-2EB1ADD565E0}" presName="textRect" presStyleLbl="revTx" presStyleIdx="0" presStyleCnt="3" custScaleX="110874" custScaleY="73551">
        <dgm:presLayoutVars>
          <dgm:chMax val="1"/>
          <dgm:chPref val="1"/>
        </dgm:presLayoutVars>
      </dgm:prSet>
      <dgm:spPr/>
    </dgm:pt>
    <dgm:pt modelId="{CB9E5F49-F0B6-4195-9AD2-1384F0469B3E}" type="pres">
      <dgm:prSet presAssocID="{0C80A075-EDF7-4661-8219-273111C5E54C}" presName="sibTrans" presStyleCnt="0"/>
      <dgm:spPr/>
    </dgm:pt>
    <dgm:pt modelId="{494C2AA3-E093-4B5D-86D5-5D3E66F3E7A9}" type="pres">
      <dgm:prSet presAssocID="{337A4C66-DB70-504C-A861-6861E8433337}" presName="compNode" presStyleCnt="0"/>
      <dgm:spPr/>
    </dgm:pt>
    <dgm:pt modelId="{38579262-B531-4DAE-B074-9DEC912C056A}" type="pres">
      <dgm:prSet presAssocID="{337A4C66-DB70-504C-A861-6861E843333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glow rad="127000">
            <a:schemeClr val="bg1"/>
          </a:glow>
        </a:effectLst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8FAEF973-C446-4544-9126-86228DBA65B5}" type="pres">
      <dgm:prSet presAssocID="{337A4C66-DB70-504C-A861-6861E8433337}" presName="spaceRect" presStyleCnt="0"/>
      <dgm:spPr/>
    </dgm:pt>
    <dgm:pt modelId="{DB15FE81-84FF-4D0C-97F7-9ECFF4C50E24}" type="pres">
      <dgm:prSet presAssocID="{337A4C66-DB70-504C-A861-6861E8433337}" presName="textRect" presStyleLbl="revTx" presStyleIdx="1" presStyleCnt="3">
        <dgm:presLayoutVars>
          <dgm:chMax val="1"/>
          <dgm:chPref val="1"/>
        </dgm:presLayoutVars>
      </dgm:prSet>
      <dgm:spPr/>
    </dgm:pt>
    <dgm:pt modelId="{189696C9-39DC-4DB4-8866-9EDCAE043BE2}" type="pres">
      <dgm:prSet presAssocID="{26E58BDD-1798-D548-9864-8144FB22A682}" presName="sibTrans" presStyleCnt="0"/>
      <dgm:spPr/>
    </dgm:pt>
    <dgm:pt modelId="{196C60DB-8B2A-477B-89C1-AFB16ACFE767}" type="pres">
      <dgm:prSet presAssocID="{7B214FBC-741E-4200-9C96-5E72945D1F5C}" presName="compNode" presStyleCnt="0"/>
      <dgm:spPr/>
    </dgm:pt>
    <dgm:pt modelId="{D1848874-D509-4B6A-80A3-BBE86BCC0EA5}" type="pres">
      <dgm:prSet presAssocID="{7B214FBC-741E-4200-9C96-5E72945D1F5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glow rad="127000">
            <a:schemeClr val="bg1"/>
          </a:glow>
        </a:effectLst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CF077077-0081-4C1F-9038-E113424E01F0}" type="pres">
      <dgm:prSet presAssocID="{7B214FBC-741E-4200-9C96-5E72945D1F5C}" presName="spaceRect" presStyleCnt="0"/>
      <dgm:spPr/>
    </dgm:pt>
    <dgm:pt modelId="{12F8D123-D182-45A3-AD5B-E76BE21BC064}" type="pres">
      <dgm:prSet presAssocID="{7B214FBC-741E-4200-9C96-5E72945D1F5C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F8ABB1E-3003-C64F-8C55-30BD461C6E1E}" srcId="{34E617AA-7B9C-43A5-BF70-BAB01F6FF11D}" destId="{337A4C66-DB70-504C-A861-6861E8433337}" srcOrd="1" destOrd="0" parTransId="{4A700A02-FD57-0C47-94F8-C1D6C4518B4E}" sibTransId="{26E58BDD-1798-D548-9864-8144FB22A682}"/>
    <dgm:cxn modelId="{09B4F251-1389-D648-92BA-AEAE089B8A64}" type="presOf" srcId="{FDE808D0-BA9F-4F3A-8283-2EB1ADD565E0}" destId="{8FD57C01-F673-4316-983E-BED7617C5A26}" srcOrd="0" destOrd="0" presId="urn:microsoft.com/office/officeart/2018/2/layout/IconLabelList"/>
    <dgm:cxn modelId="{BC63FE8E-7332-A945-8A08-5C493A8FA24C}" type="presOf" srcId="{7B214FBC-741E-4200-9C96-5E72945D1F5C}" destId="{12F8D123-D182-45A3-AD5B-E76BE21BC064}" srcOrd="0" destOrd="0" presId="urn:microsoft.com/office/officeart/2018/2/layout/IconLabelList"/>
    <dgm:cxn modelId="{2C545B9E-ADE3-364B-9599-22CA711E0BAE}" type="presOf" srcId="{34E617AA-7B9C-43A5-BF70-BAB01F6FF11D}" destId="{AE08BD39-C6BC-49A0-A21D-4C8F91D50F56}" srcOrd="0" destOrd="0" presId="urn:microsoft.com/office/officeart/2018/2/layout/IconLabelList"/>
    <dgm:cxn modelId="{8ED348AD-C70D-4776-80A5-9D8C2C30FAE2}" srcId="{34E617AA-7B9C-43A5-BF70-BAB01F6FF11D}" destId="{FDE808D0-BA9F-4F3A-8283-2EB1ADD565E0}" srcOrd="0" destOrd="0" parTransId="{BDD80D94-4B8C-4A9A-8BAF-07FF00885123}" sibTransId="{0C80A075-EDF7-4661-8219-273111C5E54C}"/>
    <dgm:cxn modelId="{7D1E14C7-C924-4D53-A1F4-452FE3A2F042}" srcId="{34E617AA-7B9C-43A5-BF70-BAB01F6FF11D}" destId="{7B214FBC-741E-4200-9C96-5E72945D1F5C}" srcOrd="2" destOrd="0" parTransId="{2DD3F7CB-5F2F-4C53-AEEA-DEF4399BB065}" sibTransId="{D7736454-8BF6-41B8-B1D0-051EFB943D0E}"/>
    <dgm:cxn modelId="{1A9E66ED-C1CF-0345-8D6A-A23C0A16381D}" type="presOf" srcId="{337A4C66-DB70-504C-A861-6861E8433337}" destId="{DB15FE81-84FF-4D0C-97F7-9ECFF4C50E24}" srcOrd="0" destOrd="0" presId="urn:microsoft.com/office/officeart/2018/2/layout/IconLabelList"/>
    <dgm:cxn modelId="{2BF24A38-82EA-5845-A0B1-7E49891E1FD6}" type="presParOf" srcId="{AE08BD39-C6BC-49A0-A21D-4C8F91D50F56}" destId="{0F86AD69-C325-45F9-B868-D04ED794F6CF}" srcOrd="0" destOrd="0" presId="urn:microsoft.com/office/officeart/2018/2/layout/IconLabelList"/>
    <dgm:cxn modelId="{7AF1C2EB-4425-4644-A443-3D7D59C4A6F5}" type="presParOf" srcId="{0F86AD69-C325-45F9-B868-D04ED794F6CF}" destId="{7BB044BE-8370-47C9-84A5-4DAAF35912A0}" srcOrd="0" destOrd="0" presId="urn:microsoft.com/office/officeart/2018/2/layout/IconLabelList"/>
    <dgm:cxn modelId="{9E6B731B-1508-6D40-9C00-A13C44DAE0C7}" type="presParOf" srcId="{0F86AD69-C325-45F9-B868-D04ED794F6CF}" destId="{55901FCC-A12E-4542-A22B-CE378C31798A}" srcOrd="1" destOrd="0" presId="urn:microsoft.com/office/officeart/2018/2/layout/IconLabelList"/>
    <dgm:cxn modelId="{E5289C99-D480-9047-9B3E-5086C0503DB0}" type="presParOf" srcId="{0F86AD69-C325-45F9-B868-D04ED794F6CF}" destId="{8FD57C01-F673-4316-983E-BED7617C5A26}" srcOrd="2" destOrd="0" presId="urn:microsoft.com/office/officeart/2018/2/layout/IconLabelList"/>
    <dgm:cxn modelId="{9E041315-6D4B-C245-A25D-4ACC8E2E54A1}" type="presParOf" srcId="{AE08BD39-C6BC-49A0-A21D-4C8F91D50F56}" destId="{CB9E5F49-F0B6-4195-9AD2-1384F0469B3E}" srcOrd="1" destOrd="0" presId="urn:microsoft.com/office/officeart/2018/2/layout/IconLabelList"/>
    <dgm:cxn modelId="{5769CC08-13C3-DD4D-88B2-1B54A05D2E69}" type="presParOf" srcId="{AE08BD39-C6BC-49A0-A21D-4C8F91D50F56}" destId="{494C2AA3-E093-4B5D-86D5-5D3E66F3E7A9}" srcOrd="2" destOrd="0" presId="urn:microsoft.com/office/officeart/2018/2/layout/IconLabelList"/>
    <dgm:cxn modelId="{73A5CDCD-BD84-E74B-A542-8E10A35759C5}" type="presParOf" srcId="{494C2AA3-E093-4B5D-86D5-5D3E66F3E7A9}" destId="{38579262-B531-4DAE-B074-9DEC912C056A}" srcOrd="0" destOrd="0" presId="urn:microsoft.com/office/officeart/2018/2/layout/IconLabelList"/>
    <dgm:cxn modelId="{D1744A2E-003F-C34C-9012-EC10BDADE413}" type="presParOf" srcId="{494C2AA3-E093-4B5D-86D5-5D3E66F3E7A9}" destId="{8FAEF973-C446-4544-9126-86228DBA65B5}" srcOrd="1" destOrd="0" presId="urn:microsoft.com/office/officeart/2018/2/layout/IconLabelList"/>
    <dgm:cxn modelId="{13B2310B-414F-314E-8181-7466ABF859A3}" type="presParOf" srcId="{494C2AA3-E093-4B5D-86D5-5D3E66F3E7A9}" destId="{DB15FE81-84FF-4D0C-97F7-9ECFF4C50E24}" srcOrd="2" destOrd="0" presId="urn:microsoft.com/office/officeart/2018/2/layout/IconLabelList"/>
    <dgm:cxn modelId="{7C4A9838-D1F0-4A4D-8F8D-4D1B2249B8ED}" type="presParOf" srcId="{AE08BD39-C6BC-49A0-A21D-4C8F91D50F56}" destId="{189696C9-39DC-4DB4-8866-9EDCAE043BE2}" srcOrd="3" destOrd="0" presId="urn:microsoft.com/office/officeart/2018/2/layout/IconLabelList"/>
    <dgm:cxn modelId="{90D0495C-1271-DB4A-BAD6-59EA263139C8}" type="presParOf" srcId="{AE08BD39-C6BC-49A0-A21D-4C8F91D50F56}" destId="{196C60DB-8B2A-477B-89C1-AFB16ACFE767}" srcOrd="4" destOrd="0" presId="urn:microsoft.com/office/officeart/2018/2/layout/IconLabelList"/>
    <dgm:cxn modelId="{49AB76DC-F983-D543-B2E0-52BFC09F12E6}" type="presParOf" srcId="{196C60DB-8B2A-477B-89C1-AFB16ACFE767}" destId="{D1848874-D509-4B6A-80A3-BBE86BCC0EA5}" srcOrd="0" destOrd="0" presId="urn:microsoft.com/office/officeart/2018/2/layout/IconLabelList"/>
    <dgm:cxn modelId="{44E2F4B4-07BD-DC45-AF0D-74F0F0F03381}" type="presParOf" srcId="{196C60DB-8B2A-477B-89C1-AFB16ACFE767}" destId="{CF077077-0081-4C1F-9038-E113424E01F0}" srcOrd="1" destOrd="0" presId="urn:microsoft.com/office/officeart/2018/2/layout/IconLabelList"/>
    <dgm:cxn modelId="{A441B609-E509-1D4C-9B67-36793219E9E2}" type="presParOf" srcId="{196C60DB-8B2A-477B-89C1-AFB16ACFE767}" destId="{12F8D123-D182-45A3-AD5B-E76BE21BC064}" srcOrd="2" destOrd="0" presId="urn:microsoft.com/office/officeart/2018/2/layout/IconLabelLis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B37D5C-CEAD-4908-980E-C73E6B1E26BA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5CF2798-A58E-4AD6-882A-BDF5A5C00B78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3600" dirty="0"/>
            <a:t>Simulates Particle Collision</a:t>
          </a:r>
        </a:p>
      </dgm:t>
    </dgm:pt>
    <dgm:pt modelId="{0F768EEF-8FC5-4AD1-84E7-F54B500D371E}" type="parTrans" cxnId="{C18D732B-DA06-403B-B335-2DC240BA8EE7}">
      <dgm:prSet/>
      <dgm:spPr/>
      <dgm:t>
        <a:bodyPr/>
        <a:lstStyle/>
        <a:p>
          <a:endParaRPr lang="en-US"/>
        </a:p>
      </dgm:t>
    </dgm:pt>
    <dgm:pt modelId="{C44DF7AE-0CE7-44E3-854C-E00BD5236717}" type="sibTrans" cxnId="{C18D732B-DA06-403B-B335-2DC240BA8EE7}">
      <dgm:prSet custT="1"/>
      <dgm:spPr/>
      <dgm:t>
        <a:bodyPr/>
        <a:lstStyle/>
        <a:p>
          <a:endParaRPr lang="en-US" sz="3600"/>
        </a:p>
      </dgm:t>
    </dgm:pt>
    <dgm:pt modelId="{87126CCF-BF09-4D6D-9936-07702543D09E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3600" dirty="0"/>
            <a:t>Generates Feynman Diagrams</a:t>
          </a:r>
        </a:p>
      </dgm:t>
    </dgm:pt>
    <dgm:pt modelId="{7E817B67-A74D-4AD8-962D-187AB722B82D}" type="parTrans" cxnId="{B6EF73A0-D1A5-487E-9E6C-01DD78589BF3}">
      <dgm:prSet/>
      <dgm:spPr/>
      <dgm:t>
        <a:bodyPr/>
        <a:lstStyle/>
        <a:p>
          <a:endParaRPr lang="en-US"/>
        </a:p>
      </dgm:t>
    </dgm:pt>
    <dgm:pt modelId="{F9DCDA62-AF19-4F88-9925-62D5823EF5B6}" type="sibTrans" cxnId="{B6EF73A0-D1A5-487E-9E6C-01DD78589BF3}">
      <dgm:prSet custT="1"/>
      <dgm:spPr/>
      <dgm:t>
        <a:bodyPr/>
        <a:lstStyle/>
        <a:p>
          <a:endParaRPr lang="en-US" sz="3600"/>
        </a:p>
      </dgm:t>
    </dgm:pt>
    <dgm:pt modelId="{10944271-9F00-4575-8E9C-F546030F07F5}">
      <dgm:prSet custT="1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US" sz="3600" dirty="0"/>
            <a:t>Calculates physical quantities like cross sections</a:t>
          </a:r>
        </a:p>
      </dgm:t>
    </dgm:pt>
    <dgm:pt modelId="{7F59A20A-B7D3-462E-9278-C2451AC76B30}" type="parTrans" cxnId="{2220309C-6823-4FE4-9D3E-38405EC8C88C}">
      <dgm:prSet/>
      <dgm:spPr/>
      <dgm:t>
        <a:bodyPr/>
        <a:lstStyle/>
        <a:p>
          <a:endParaRPr lang="en-US"/>
        </a:p>
      </dgm:t>
    </dgm:pt>
    <dgm:pt modelId="{5E238975-F570-44D1-8EAF-0F6F32DCC710}" type="sibTrans" cxnId="{2220309C-6823-4FE4-9D3E-38405EC8C88C}">
      <dgm:prSet/>
      <dgm:spPr/>
      <dgm:t>
        <a:bodyPr/>
        <a:lstStyle/>
        <a:p>
          <a:endParaRPr lang="en-US"/>
        </a:p>
      </dgm:t>
    </dgm:pt>
    <dgm:pt modelId="{338232B1-788B-9147-A9F2-B030E5B26DF8}">
      <dgm:prSet custT="1"/>
      <dgm:spPr>
        <a:solidFill>
          <a:schemeClr val="accent1"/>
        </a:solidFill>
      </dgm:spPr>
      <dgm:t>
        <a:bodyPr/>
        <a:lstStyle/>
        <a:p>
          <a:r>
            <a:rPr lang="en-US" sz="3600" dirty="0"/>
            <a:t>Matrix Element Event </a:t>
          </a:r>
          <a:r>
            <a:rPr lang="en-US" sz="4000" dirty="0"/>
            <a:t>Generator</a:t>
          </a:r>
          <a:endParaRPr lang="en-US" sz="3600" dirty="0"/>
        </a:p>
      </dgm:t>
    </dgm:pt>
    <dgm:pt modelId="{318A30F2-811C-0A4C-9852-4FA883EB6000}" type="parTrans" cxnId="{1A346B62-5928-7141-937A-1E49AB334D23}">
      <dgm:prSet/>
      <dgm:spPr/>
      <dgm:t>
        <a:bodyPr/>
        <a:lstStyle/>
        <a:p>
          <a:endParaRPr lang="en-US"/>
        </a:p>
      </dgm:t>
    </dgm:pt>
    <dgm:pt modelId="{3B7B9DE4-2EA1-0446-B2D8-87732C92BBE4}" type="sibTrans" cxnId="{1A346B62-5928-7141-937A-1E49AB334D23}">
      <dgm:prSet custT="1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endParaRPr lang="en-US" sz="3600"/>
        </a:p>
      </dgm:t>
    </dgm:pt>
    <dgm:pt modelId="{ECAEA32F-7E64-C641-97DA-557F302EAD13}">
      <dgm:prSet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3600" dirty="0"/>
            <a:t>User defines initial and final particles</a:t>
          </a:r>
        </a:p>
      </dgm:t>
    </dgm:pt>
    <dgm:pt modelId="{FB8838B1-6058-B94F-9904-45FC40A5817F}" type="parTrans" cxnId="{C2EB670C-A8E1-D943-AB7E-AC6A988D3575}">
      <dgm:prSet/>
      <dgm:spPr/>
      <dgm:t>
        <a:bodyPr/>
        <a:lstStyle/>
        <a:p>
          <a:endParaRPr lang="en-US"/>
        </a:p>
      </dgm:t>
    </dgm:pt>
    <dgm:pt modelId="{C86662EF-64AB-B84A-838F-418D743AD588}" type="sibTrans" cxnId="{C2EB670C-A8E1-D943-AB7E-AC6A988D3575}">
      <dgm:prSet custT="1"/>
      <dgm:spPr/>
      <dgm:t>
        <a:bodyPr/>
        <a:lstStyle/>
        <a:p>
          <a:endParaRPr lang="en-US" sz="3600"/>
        </a:p>
      </dgm:t>
    </dgm:pt>
    <dgm:pt modelId="{BF9A879F-EAF2-D84C-9D8B-0B8A8F047FF9}" type="pres">
      <dgm:prSet presAssocID="{3FB37D5C-CEAD-4908-980E-C73E6B1E26BA}" presName="outerComposite" presStyleCnt="0">
        <dgm:presLayoutVars>
          <dgm:chMax val="5"/>
          <dgm:dir/>
          <dgm:resizeHandles val="exact"/>
        </dgm:presLayoutVars>
      </dgm:prSet>
      <dgm:spPr/>
    </dgm:pt>
    <dgm:pt modelId="{E41F25B9-B2BF-714D-A72B-46327F2290C9}" type="pres">
      <dgm:prSet presAssocID="{3FB37D5C-CEAD-4908-980E-C73E6B1E26BA}" presName="dummyMaxCanvas" presStyleCnt="0">
        <dgm:presLayoutVars/>
      </dgm:prSet>
      <dgm:spPr/>
    </dgm:pt>
    <dgm:pt modelId="{2822AD1A-018F-0C4A-AAEA-807C9AE80A8C}" type="pres">
      <dgm:prSet presAssocID="{3FB37D5C-CEAD-4908-980E-C73E6B1E26BA}" presName="FiveNodes_1" presStyleLbl="node1" presStyleIdx="0" presStyleCnt="5">
        <dgm:presLayoutVars>
          <dgm:bulletEnabled val="1"/>
        </dgm:presLayoutVars>
      </dgm:prSet>
      <dgm:spPr/>
    </dgm:pt>
    <dgm:pt modelId="{B8C3CA43-DE6C-3C46-87AE-302361F7C460}" type="pres">
      <dgm:prSet presAssocID="{3FB37D5C-CEAD-4908-980E-C73E6B1E26BA}" presName="FiveNodes_2" presStyleLbl="node1" presStyleIdx="1" presStyleCnt="5">
        <dgm:presLayoutVars>
          <dgm:bulletEnabled val="1"/>
        </dgm:presLayoutVars>
      </dgm:prSet>
      <dgm:spPr/>
    </dgm:pt>
    <dgm:pt modelId="{96416B1B-3623-C841-8AC5-9995478877DF}" type="pres">
      <dgm:prSet presAssocID="{3FB37D5C-CEAD-4908-980E-C73E6B1E26BA}" presName="FiveNodes_3" presStyleLbl="node1" presStyleIdx="2" presStyleCnt="5">
        <dgm:presLayoutVars>
          <dgm:bulletEnabled val="1"/>
        </dgm:presLayoutVars>
      </dgm:prSet>
      <dgm:spPr/>
    </dgm:pt>
    <dgm:pt modelId="{1F787D64-431B-C24F-B0E7-7D73D2B14506}" type="pres">
      <dgm:prSet presAssocID="{3FB37D5C-CEAD-4908-980E-C73E6B1E26BA}" presName="FiveNodes_4" presStyleLbl="node1" presStyleIdx="3" presStyleCnt="5">
        <dgm:presLayoutVars>
          <dgm:bulletEnabled val="1"/>
        </dgm:presLayoutVars>
      </dgm:prSet>
      <dgm:spPr/>
    </dgm:pt>
    <dgm:pt modelId="{CE811CCE-0F43-9246-B6AB-3F0D8A0BC632}" type="pres">
      <dgm:prSet presAssocID="{3FB37D5C-CEAD-4908-980E-C73E6B1E26BA}" presName="FiveNodes_5" presStyleLbl="node1" presStyleIdx="4" presStyleCnt="5">
        <dgm:presLayoutVars>
          <dgm:bulletEnabled val="1"/>
        </dgm:presLayoutVars>
      </dgm:prSet>
      <dgm:spPr/>
    </dgm:pt>
    <dgm:pt modelId="{9DEFE98C-E12C-104F-8417-6B4DF48EE9DF}" type="pres">
      <dgm:prSet presAssocID="{3FB37D5C-CEAD-4908-980E-C73E6B1E26BA}" presName="FiveConn_1-2" presStyleLbl="fgAccFollowNode1" presStyleIdx="0" presStyleCnt="4">
        <dgm:presLayoutVars>
          <dgm:bulletEnabled val="1"/>
        </dgm:presLayoutVars>
      </dgm:prSet>
      <dgm:spPr/>
    </dgm:pt>
    <dgm:pt modelId="{93965990-2A49-224B-8779-51C522B66564}" type="pres">
      <dgm:prSet presAssocID="{3FB37D5C-CEAD-4908-980E-C73E6B1E26BA}" presName="FiveConn_2-3" presStyleLbl="fgAccFollowNode1" presStyleIdx="1" presStyleCnt="4">
        <dgm:presLayoutVars>
          <dgm:bulletEnabled val="1"/>
        </dgm:presLayoutVars>
      </dgm:prSet>
      <dgm:spPr/>
    </dgm:pt>
    <dgm:pt modelId="{954A7EED-EE1A-384D-9ECB-098C7A60A3D5}" type="pres">
      <dgm:prSet presAssocID="{3FB37D5C-CEAD-4908-980E-C73E6B1E26BA}" presName="FiveConn_3-4" presStyleLbl="fgAccFollowNode1" presStyleIdx="2" presStyleCnt="4">
        <dgm:presLayoutVars>
          <dgm:bulletEnabled val="1"/>
        </dgm:presLayoutVars>
      </dgm:prSet>
      <dgm:spPr/>
    </dgm:pt>
    <dgm:pt modelId="{6207105A-AF10-2747-BCF2-19EA94005B7A}" type="pres">
      <dgm:prSet presAssocID="{3FB37D5C-CEAD-4908-980E-C73E6B1E26BA}" presName="FiveConn_4-5" presStyleLbl="fgAccFollowNode1" presStyleIdx="3" presStyleCnt="4">
        <dgm:presLayoutVars>
          <dgm:bulletEnabled val="1"/>
        </dgm:presLayoutVars>
      </dgm:prSet>
      <dgm:spPr/>
    </dgm:pt>
    <dgm:pt modelId="{6109BFDA-3996-B240-AFCC-8535C072207B}" type="pres">
      <dgm:prSet presAssocID="{3FB37D5C-CEAD-4908-980E-C73E6B1E26BA}" presName="FiveNodes_1_text" presStyleLbl="node1" presStyleIdx="4" presStyleCnt="5">
        <dgm:presLayoutVars>
          <dgm:bulletEnabled val="1"/>
        </dgm:presLayoutVars>
      </dgm:prSet>
      <dgm:spPr/>
    </dgm:pt>
    <dgm:pt modelId="{9B2F9283-D738-104B-83D7-2EE44E5CD741}" type="pres">
      <dgm:prSet presAssocID="{3FB37D5C-CEAD-4908-980E-C73E6B1E26BA}" presName="FiveNodes_2_text" presStyleLbl="node1" presStyleIdx="4" presStyleCnt="5">
        <dgm:presLayoutVars>
          <dgm:bulletEnabled val="1"/>
        </dgm:presLayoutVars>
      </dgm:prSet>
      <dgm:spPr/>
    </dgm:pt>
    <dgm:pt modelId="{E00DE5AF-EA46-F046-9FC5-02487FB6BEBF}" type="pres">
      <dgm:prSet presAssocID="{3FB37D5C-CEAD-4908-980E-C73E6B1E26BA}" presName="FiveNodes_3_text" presStyleLbl="node1" presStyleIdx="4" presStyleCnt="5">
        <dgm:presLayoutVars>
          <dgm:bulletEnabled val="1"/>
        </dgm:presLayoutVars>
      </dgm:prSet>
      <dgm:spPr/>
    </dgm:pt>
    <dgm:pt modelId="{73010333-140D-9F45-922A-2E0BCBD1469C}" type="pres">
      <dgm:prSet presAssocID="{3FB37D5C-CEAD-4908-980E-C73E6B1E26BA}" presName="FiveNodes_4_text" presStyleLbl="node1" presStyleIdx="4" presStyleCnt="5">
        <dgm:presLayoutVars>
          <dgm:bulletEnabled val="1"/>
        </dgm:presLayoutVars>
      </dgm:prSet>
      <dgm:spPr/>
    </dgm:pt>
    <dgm:pt modelId="{B6A2DBB2-EAC0-D741-9D91-0F80BA37568D}" type="pres">
      <dgm:prSet presAssocID="{3FB37D5C-CEAD-4908-980E-C73E6B1E26B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C2EB670C-A8E1-D943-AB7E-AC6A988D3575}" srcId="{3FB37D5C-CEAD-4908-980E-C73E6B1E26BA}" destId="{ECAEA32F-7E64-C641-97DA-557F302EAD13}" srcOrd="2" destOrd="0" parTransId="{FB8838B1-6058-B94F-9904-45FC40A5817F}" sibTransId="{C86662EF-64AB-B84A-838F-418D743AD588}"/>
    <dgm:cxn modelId="{412DEB19-17D9-9248-B05D-4BF3CE89B11B}" type="presOf" srcId="{C44DF7AE-0CE7-44E3-854C-E00BD5236717}" destId="{93965990-2A49-224B-8779-51C522B66564}" srcOrd="0" destOrd="0" presId="urn:microsoft.com/office/officeart/2005/8/layout/vProcess5"/>
    <dgm:cxn modelId="{84653921-A001-1C42-93CE-5F10A234CC22}" type="presOf" srcId="{3FB37D5C-CEAD-4908-980E-C73E6B1E26BA}" destId="{BF9A879F-EAF2-D84C-9D8B-0B8A8F047FF9}" srcOrd="0" destOrd="0" presId="urn:microsoft.com/office/officeart/2005/8/layout/vProcess5"/>
    <dgm:cxn modelId="{DD92942A-DF58-3A40-9040-D1D21A10E81E}" type="presOf" srcId="{10944271-9F00-4575-8E9C-F546030F07F5}" destId="{CE811CCE-0F43-9246-B6AB-3F0D8A0BC632}" srcOrd="0" destOrd="0" presId="urn:microsoft.com/office/officeart/2005/8/layout/vProcess5"/>
    <dgm:cxn modelId="{C18D732B-DA06-403B-B335-2DC240BA8EE7}" srcId="{3FB37D5C-CEAD-4908-980E-C73E6B1E26BA}" destId="{B5CF2798-A58E-4AD6-882A-BDF5A5C00B78}" srcOrd="1" destOrd="0" parTransId="{0F768EEF-8FC5-4AD1-84E7-F54B500D371E}" sibTransId="{C44DF7AE-0CE7-44E3-854C-E00BD5236717}"/>
    <dgm:cxn modelId="{F943BC2B-0093-654B-9323-028532179E75}" type="presOf" srcId="{87126CCF-BF09-4D6D-9936-07702543D09E}" destId="{1F787D64-431B-C24F-B0E7-7D73D2B14506}" srcOrd="0" destOrd="0" presId="urn:microsoft.com/office/officeart/2005/8/layout/vProcess5"/>
    <dgm:cxn modelId="{6EAD1343-6DDA-0A4A-BDBE-BAB24FE5EC88}" type="presOf" srcId="{C86662EF-64AB-B84A-838F-418D743AD588}" destId="{954A7EED-EE1A-384D-9ECB-098C7A60A3D5}" srcOrd="0" destOrd="0" presId="urn:microsoft.com/office/officeart/2005/8/layout/vProcess5"/>
    <dgm:cxn modelId="{1A346B62-5928-7141-937A-1E49AB334D23}" srcId="{3FB37D5C-CEAD-4908-980E-C73E6B1E26BA}" destId="{338232B1-788B-9147-A9F2-B030E5B26DF8}" srcOrd="0" destOrd="0" parTransId="{318A30F2-811C-0A4C-9852-4FA883EB6000}" sibTransId="{3B7B9DE4-2EA1-0446-B2D8-87732C92BBE4}"/>
    <dgm:cxn modelId="{F92B877F-AA1E-B04F-80FC-8F7D29D3828F}" type="presOf" srcId="{87126CCF-BF09-4D6D-9936-07702543D09E}" destId="{73010333-140D-9F45-922A-2E0BCBD1469C}" srcOrd="1" destOrd="0" presId="urn:microsoft.com/office/officeart/2005/8/layout/vProcess5"/>
    <dgm:cxn modelId="{E3452486-1519-2448-9EE7-9594DA20E597}" type="presOf" srcId="{B5CF2798-A58E-4AD6-882A-BDF5A5C00B78}" destId="{B8C3CA43-DE6C-3C46-87AE-302361F7C460}" srcOrd="0" destOrd="0" presId="urn:microsoft.com/office/officeart/2005/8/layout/vProcess5"/>
    <dgm:cxn modelId="{2220309C-6823-4FE4-9D3E-38405EC8C88C}" srcId="{3FB37D5C-CEAD-4908-980E-C73E6B1E26BA}" destId="{10944271-9F00-4575-8E9C-F546030F07F5}" srcOrd="4" destOrd="0" parTransId="{7F59A20A-B7D3-462E-9278-C2451AC76B30}" sibTransId="{5E238975-F570-44D1-8EAF-0F6F32DCC710}"/>
    <dgm:cxn modelId="{B6EF73A0-D1A5-487E-9E6C-01DD78589BF3}" srcId="{3FB37D5C-CEAD-4908-980E-C73E6B1E26BA}" destId="{87126CCF-BF09-4D6D-9936-07702543D09E}" srcOrd="3" destOrd="0" parTransId="{7E817B67-A74D-4AD8-962D-187AB722B82D}" sibTransId="{F9DCDA62-AF19-4F88-9925-62D5823EF5B6}"/>
    <dgm:cxn modelId="{103FD8B4-9079-5148-ABEA-0071F75BE55F}" type="presOf" srcId="{3B7B9DE4-2EA1-0446-B2D8-87732C92BBE4}" destId="{9DEFE98C-E12C-104F-8417-6B4DF48EE9DF}" srcOrd="0" destOrd="0" presId="urn:microsoft.com/office/officeart/2005/8/layout/vProcess5"/>
    <dgm:cxn modelId="{CDC37CBB-3F1C-EC41-A251-2EA7A1E42393}" type="presOf" srcId="{338232B1-788B-9147-A9F2-B030E5B26DF8}" destId="{6109BFDA-3996-B240-AFCC-8535C072207B}" srcOrd="1" destOrd="0" presId="urn:microsoft.com/office/officeart/2005/8/layout/vProcess5"/>
    <dgm:cxn modelId="{B72635C7-04C7-954D-813E-CD6914FA7739}" type="presOf" srcId="{10944271-9F00-4575-8E9C-F546030F07F5}" destId="{B6A2DBB2-EAC0-D741-9D91-0F80BA37568D}" srcOrd="1" destOrd="0" presId="urn:microsoft.com/office/officeart/2005/8/layout/vProcess5"/>
    <dgm:cxn modelId="{ECBE80D9-128A-A449-B5B5-8F04C0D34A63}" type="presOf" srcId="{B5CF2798-A58E-4AD6-882A-BDF5A5C00B78}" destId="{9B2F9283-D738-104B-83D7-2EE44E5CD741}" srcOrd="1" destOrd="0" presId="urn:microsoft.com/office/officeart/2005/8/layout/vProcess5"/>
    <dgm:cxn modelId="{40F2E1E1-755E-4147-8024-7AE096A7170C}" type="presOf" srcId="{338232B1-788B-9147-A9F2-B030E5B26DF8}" destId="{2822AD1A-018F-0C4A-AAEA-807C9AE80A8C}" srcOrd="0" destOrd="0" presId="urn:microsoft.com/office/officeart/2005/8/layout/vProcess5"/>
    <dgm:cxn modelId="{71925CE2-2F08-6544-9A9A-DECDB8333A74}" type="presOf" srcId="{ECAEA32F-7E64-C641-97DA-557F302EAD13}" destId="{E00DE5AF-EA46-F046-9FC5-02487FB6BEBF}" srcOrd="1" destOrd="0" presId="urn:microsoft.com/office/officeart/2005/8/layout/vProcess5"/>
    <dgm:cxn modelId="{220ED9F1-8B06-9B4E-BE11-0F37ED0C5A15}" type="presOf" srcId="{F9DCDA62-AF19-4F88-9925-62D5823EF5B6}" destId="{6207105A-AF10-2747-BCF2-19EA94005B7A}" srcOrd="0" destOrd="0" presId="urn:microsoft.com/office/officeart/2005/8/layout/vProcess5"/>
    <dgm:cxn modelId="{5A4432FE-FABB-E54A-B0CD-14F8B116DED4}" type="presOf" srcId="{ECAEA32F-7E64-C641-97DA-557F302EAD13}" destId="{96416B1B-3623-C841-8AC5-9995478877DF}" srcOrd="0" destOrd="0" presId="urn:microsoft.com/office/officeart/2005/8/layout/vProcess5"/>
    <dgm:cxn modelId="{26C0864E-6164-B244-BFF9-C347D460F5A6}" type="presParOf" srcId="{BF9A879F-EAF2-D84C-9D8B-0B8A8F047FF9}" destId="{E41F25B9-B2BF-714D-A72B-46327F2290C9}" srcOrd="0" destOrd="0" presId="urn:microsoft.com/office/officeart/2005/8/layout/vProcess5"/>
    <dgm:cxn modelId="{8DDC21C1-D97E-BB47-9574-CB37A5721175}" type="presParOf" srcId="{BF9A879F-EAF2-D84C-9D8B-0B8A8F047FF9}" destId="{2822AD1A-018F-0C4A-AAEA-807C9AE80A8C}" srcOrd="1" destOrd="0" presId="urn:microsoft.com/office/officeart/2005/8/layout/vProcess5"/>
    <dgm:cxn modelId="{F9314C37-9424-CE49-942D-27068FE94E05}" type="presParOf" srcId="{BF9A879F-EAF2-D84C-9D8B-0B8A8F047FF9}" destId="{B8C3CA43-DE6C-3C46-87AE-302361F7C460}" srcOrd="2" destOrd="0" presId="urn:microsoft.com/office/officeart/2005/8/layout/vProcess5"/>
    <dgm:cxn modelId="{1C588860-C89A-1747-8CE3-78B4AE2ABCD6}" type="presParOf" srcId="{BF9A879F-EAF2-D84C-9D8B-0B8A8F047FF9}" destId="{96416B1B-3623-C841-8AC5-9995478877DF}" srcOrd="3" destOrd="0" presId="urn:microsoft.com/office/officeart/2005/8/layout/vProcess5"/>
    <dgm:cxn modelId="{F8704A19-14F4-094A-BDD3-B70B2503D2B7}" type="presParOf" srcId="{BF9A879F-EAF2-D84C-9D8B-0B8A8F047FF9}" destId="{1F787D64-431B-C24F-B0E7-7D73D2B14506}" srcOrd="4" destOrd="0" presId="urn:microsoft.com/office/officeart/2005/8/layout/vProcess5"/>
    <dgm:cxn modelId="{5569999A-5AC8-EC42-B22E-25932041C254}" type="presParOf" srcId="{BF9A879F-EAF2-D84C-9D8B-0B8A8F047FF9}" destId="{CE811CCE-0F43-9246-B6AB-3F0D8A0BC632}" srcOrd="5" destOrd="0" presId="urn:microsoft.com/office/officeart/2005/8/layout/vProcess5"/>
    <dgm:cxn modelId="{180118D4-FEEA-C74D-B039-A91728E4C01F}" type="presParOf" srcId="{BF9A879F-EAF2-D84C-9D8B-0B8A8F047FF9}" destId="{9DEFE98C-E12C-104F-8417-6B4DF48EE9DF}" srcOrd="6" destOrd="0" presId="urn:microsoft.com/office/officeart/2005/8/layout/vProcess5"/>
    <dgm:cxn modelId="{BE50E9BE-0AA3-CC4A-9668-01577DF7B4AB}" type="presParOf" srcId="{BF9A879F-EAF2-D84C-9D8B-0B8A8F047FF9}" destId="{93965990-2A49-224B-8779-51C522B66564}" srcOrd="7" destOrd="0" presId="urn:microsoft.com/office/officeart/2005/8/layout/vProcess5"/>
    <dgm:cxn modelId="{A9C3C492-FE83-B94F-A20C-494C36A75DAF}" type="presParOf" srcId="{BF9A879F-EAF2-D84C-9D8B-0B8A8F047FF9}" destId="{954A7EED-EE1A-384D-9ECB-098C7A60A3D5}" srcOrd="8" destOrd="0" presId="urn:microsoft.com/office/officeart/2005/8/layout/vProcess5"/>
    <dgm:cxn modelId="{859B90AB-D950-D141-A2FC-A59FB42A1CE0}" type="presParOf" srcId="{BF9A879F-EAF2-D84C-9D8B-0B8A8F047FF9}" destId="{6207105A-AF10-2747-BCF2-19EA94005B7A}" srcOrd="9" destOrd="0" presId="urn:microsoft.com/office/officeart/2005/8/layout/vProcess5"/>
    <dgm:cxn modelId="{771A200B-96BB-2945-87AF-042DD067C5FD}" type="presParOf" srcId="{BF9A879F-EAF2-D84C-9D8B-0B8A8F047FF9}" destId="{6109BFDA-3996-B240-AFCC-8535C072207B}" srcOrd="10" destOrd="0" presId="urn:microsoft.com/office/officeart/2005/8/layout/vProcess5"/>
    <dgm:cxn modelId="{DB02D0BE-5864-CE4E-88CE-69742047727C}" type="presParOf" srcId="{BF9A879F-EAF2-D84C-9D8B-0B8A8F047FF9}" destId="{9B2F9283-D738-104B-83D7-2EE44E5CD741}" srcOrd="11" destOrd="0" presId="urn:microsoft.com/office/officeart/2005/8/layout/vProcess5"/>
    <dgm:cxn modelId="{1A064A1B-3DA0-E545-87E9-ECCDADD28748}" type="presParOf" srcId="{BF9A879F-EAF2-D84C-9D8B-0B8A8F047FF9}" destId="{E00DE5AF-EA46-F046-9FC5-02487FB6BEBF}" srcOrd="12" destOrd="0" presId="urn:microsoft.com/office/officeart/2005/8/layout/vProcess5"/>
    <dgm:cxn modelId="{90B836EA-DC38-184A-A293-A5C51792562E}" type="presParOf" srcId="{BF9A879F-EAF2-D84C-9D8B-0B8A8F047FF9}" destId="{73010333-140D-9F45-922A-2E0BCBD1469C}" srcOrd="13" destOrd="0" presId="urn:microsoft.com/office/officeart/2005/8/layout/vProcess5"/>
    <dgm:cxn modelId="{66693959-F6E1-9449-8CCC-441EB7C7E98E}" type="presParOf" srcId="{BF9A879F-EAF2-D84C-9D8B-0B8A8F047FF9}" destId="{B6A2DBB2-EAC0-D741-9D91-0F80BA37568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044BE-8370-47C9-84A5-4DAAF35912A0}">
      <dsp:nvSpPr>
        <dsp:cNvPr id="0" name=""/>
        <dsp:cNvSpPr/>
      </dsp:nvSpPr>
      <dsp:spPr>
        <a:xfrm>
          <a:off x="1698682" y="1661402"/>
          <a:ext cx="1989005" cy="19890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>
          <a:glow rad="127000">
            <a:schemeClr val="bg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57C01-F673-4316-983E-BED7617C5A26}">
      <dsp:nvSpPr>
        <dsp:cNvPr id="0" name=""/>
        <dsp:cNvSpPr/>
      </dsp:nvSpPr>
      <dsp:spPr>
        <a:xfrm>
          <a:off x="242862" y="4257008"/>
          <a:ext cx="4900644" cy="608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Study of power consumption and energy usage of</a:t>
          </a:r>
          <a:r>
            <a:rPr lang="en-US" sz="2400" b="1" kern="1200" dirty="0">
              <a:solidFill>
                <a:schemeClr val="bg1"/>
              </a:solidFill>
            </a:rPr>
            <a:t> </a:t>
          </a:r>
          <a:r>
            <a:rPr lang="en-US" sz="2400" b="1" kern="1200" dirty="0" err="1">
              <a:solidFill>
                <a:schemeClr val="bg1"/>
              </a:solidFill>
            </a:rPr>
            <a:t>Madgraph</a:t>
          </a:r>
          <a:r>
            <a:rPr lang="en-US" sz="2400" b="1" kern="1200" dirty="0">
              <a:solidFill>
                <a:schemeClr val="bg1"/>
              </a:solidFill>
            </a:rPr>
            <a:t> </a:t>
          </a:r>
          <a:r>
            <a:rPr lang="en-US" sz="2400" kern="1200" dirty="0">
              <a:solidFill>
                <a:schemeClr val="bg1"/>
              </a:solidFill>
            </a:rPr>
            <a:t>event generators</a:t>
          </a:r>
        </a:p>
      </dsp:txBody>
      <dsp:txXfrm>
        <a:off x="242862" y="4257008"/>
        <a:ext cx="4900644" cy="608596"/>
      </dsp:txXfrm>
    </dsp:sp>
    <dsp:sp modelId="{38579262-B531-4DAE-B074-9DEC912C056A}">
      <dsp:nvSpPr>
        <dsp:cNvPr id="0" name=""/>
        <dsp:cNvSpPr/>
      </dsp:nvSpPr>
      <dsp:spPr>
        <a:xfrm>
          <a:off x="7132513" y="1606689"/>
          <a:ext cx="1989005" cy="19890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>
          <a:glow rad="127000">
            <a:schemeClr val="bg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5FE81-84FF-4D0C-97F7-9ECFF4C50E24}">
      <dsp:nvSpPr>
        <dsp:cNvPr id="0" name=""/>
        <dsp:cNvSpPr/>
      </dsp:nvSpPr>
      <dsp:spPr>
        <a:xfrm>
          <a:off x="5917009" y="4092869"/>
          <a:ext cx="4420012" cy="827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</a:rPr>
            <a:t> </a:t>
          </a:r>
          <a:r>
            <a:rPr lang="en-US" sz="2600" b="0" kern="1200" dirty="0">
              <a:solidFill>
                <a:schemeClr val="bg1"/>
              </a:solidFill>
            </a:rPr>
            <a:t>Using parallel </a:t>
          </a:r>
          <a:r>
            <a:rPr lang="en-US" sz="2600" b="1" kern="1200" dirty="0">
              <a:solidFill>
                <a:schemeClr val="bg1"/>
              </a:solidFill>
            </a:rPr>
            <a:t>GPU</a:t>
          </a:r>
          <a:r>
            <a:rPr lang="en-US" sz="2600" b="0" kern="1200" dirty="0">
              <a:solidFill>
                <a:schemeClr val="bg1"/>
              </a:solidFill>
            </a:rPr>
            <a:t> architecture</a:t>
          </a:r>
        </a:p>
      </dsp:txBody>
      <dsp:txXfrm>
        <a:off x="5917009" y="4092869"/>
        <a:ext cx="4420012" cy="827448"/>
      </dsp:txXfrm>
    </dsp:sp>
    <dsp:sp modelId="{D1848874-D509-4B6A-80A3-BBE86BCC0EA5}">
      <dsp:nvSpPr>
        <dsp:cNvPr id="0" name=""/>
        <dsp:cNvSpPr/>
      </dsp:nvSpPr>
      <dsp:spPr>
        <a:xfrm>
          <a:off x="12326027" y="1606689"/>
          <a:ext cx="1989005" cy="198900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>
          <a:glow rad="127000">
            <a:schemeClr val="bg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8D123-D182-45A3-AD5B-E76BE21BC064}">
      <dsp:nvSpPr>
        <dsp:cNvPr id="0" name=""/>
        <dsp:cNvSpPr/>
      </dsp:nvSpPr>
      <dsp:spPr>
        <a:xfrm>
          <a:off x="11110524" y="4092869"/>
          <a:ext cx="4420012" cy="827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</a:rPr>
            <a:t>Vectorized CPU architecture like </a:t>
          </a:r>
          <a:r>
            <a:rPr lang="en-US" sz="2600" b="1" kern="1200" dirty="0">
              <a:solidFill>
                <a:schemeClr val="bg1"/>
              </a:solidFill>
            </a:rPr>
            <a:t>AVX2 and AVX512</a:t>
          </a:r>
          <a:endParaRPr lang="en-US" sz="2600" kern="1200" dirty="0">
            <a:solidFill>
              <a:schemeClr val="bg1"/>
            </a:solidFill>
          </a:endParaRPr>
        </a:p>
      </dsp:txBody>
      <dsp:txXfrm>
        <a:off x="11110524" y="4092869"/>
        <a:ext cx="4420012" cy="8274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2AD1A-018F-0C4A-AAEA-807C9AE80A8C}">
      <dsp:nvSpPr>
        <dsp:cNvPr id="0" name=""/>
        <dsp:cNvSpPr/>
      </dsp:nvSpPr>
      <dsp:spPr>
        <a:xfrm>
          <a:off x="0" y="0"/>
          <a:ext cx="12145518" cy="1174861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Matrix Element Event </a:t>
          </a:r>
          <a:r>
            <a:rPr lang="en-US" sz="4000" kern="1200" dirty="0"/>
            <a:t>Generator</a:t>
          </a:r>
          <a:endParaRPr lang="en-US" sz="3600" kern="1200" dirty="0"/>
        </a:p>
      </dsp:txBody>
      <dsp:txXfrm>
        <a:off x="34411" y="34411"/>
        <a:ext cx="10740291" cy="1106039"/>
      </dsp:txXfrm>
    </dsp:sp>
    <dsp:sp modelId="{B8C3CA43-DE6C-3C46-87AE-302361F7C460}">
      <dsp:nvSpPr>
        <dsp:cNvPr id="0" name=""/>
        <dsp:cNvSpPr/>
      </dsp:nvSpPr>
      <dsp:spPr>
        <a:xfrm>
          <a:off x="906970" y="1338036"/>
          <a:ext cx="12145518" cy="117486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Simulates Particle Collision</a:t>
          </a:r>
        </a:p>
      </dsp:txBody>
      <dsp:txXfrm>
        <a:off x="941381" y="1372447"/>
        <a:ext cx="10406065" cy="1106039"/>
      </dsp:txXfrm>
    </dsp:sp>
    <dsp:sp modelId="{96416B1B-3623-C841-8AC5-9995478877DF}">
      <dsp:nvSpPr>
        <dsp:cNvPr id="0" name=""/>
        <dsp:cNvSpPr/>
      </dsp:nvSpPr>
      <dsp:spPr>
        <a:xfrm>
          <a:off x="1813940" y="2676072"/>
          <a:ext cx="12145518" cy="1174861"/>
        </a:xfrm>
        <a:prstGeom prst="roundRect">
          <a:avLst>
            <a:gd name="adj" fmla="val 10000"/>
          </a:avLst>
        </a:prstGeom>
        <a:solidFill>
          <a:schemeClr val="tx2">
            <a:lumMod val="50000"/>
            <a:lumOff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User defines initial and final particles</a:t>
          </a:r>
        </a:p>
      </dsp:txBody>
      <dsp:txXfrm>
        <a:off x="1848351" y="2710483"/>
        <a:ext cx="10406065" cy="1106039"/>
      </dsp:txXfrm>
    </dsp:sp>
    <dsp:sp modelId="{1F787D64-431B-C24F-B0E7-7D73D2B14506}">
      <dsp:nvSpPr>
        <dsp:cNvPr id="0" name=""/>
        <dsp:cNvSpPr/>
      </dsp:nvSpPr>
      <dsp:spPr>
        <a:xfrm>
          <a:off x="2720911" y="4014109"/>
          <a:ext cx="12145518" cy="117486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Generates Feynman Diagrams</a:t>
          </a:r>
        </a:p>
      </dsp:txBody>
      <dsp:txXfrm>
        <a:off x="2755322" y="4048520"/>
        <a:ext cx="10406065" cy="1106039"/>
      </dsp:txXfrm>
    </dsp:sp>
    <dsp:sp modelId="{CE811CCE-0F43-9246-B6AB-3F0D8A0BC632}">
      <dsp:nvSpPr>
        <dsp:cNvPr id="0" name=""/>
        <dsp:cNvSpPr/>
      </dsp:nvSpPr>
      <dsp:spPr>
        <a:xfrm>
          <a:off x="3627881" y="5352145"/>
          <a:ext cx="12145518" cy="1174861"/>
        </a:xfrm>
        <a:prstGeom prst="roundRect">
          <a:avLst>
            <a:gd name="adj" fmla="val 10000"/>
          </a:avLst>
        </a:prstGeom>
        <a:solidFill>
          <a:schemeClr val="tx2">
            <a:lumMod val="25000"/>
            <a:lumOff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Calculates physical quantities like cross sections</a:t>
          </a:r>
        </a:p>
      </dsp:txBody>
      <dsp:txXfrm>
        <a:off x="3662292" y="5386556"/>
        <a:ext cx="10406065" cy="1106039"/>
      </dsp:txXfrm>
    </dsp:sp>
    <dsp:sp modelId="{9DEFE98C-E12C-104F-8417-6B4DF48EE9DF}">
      <dsp:nvSpPr>
        <dsp:cNvPr id="0" name=""/>
        <dsp:cNvSpPr/>
      </dsp:nvSpPr>
      <dsp:spPr>
        <a:xfrm>
          <a:off x="11381858" y="858301"/>
          <a:ext cx="763659" cy="763659"/>
        </a:xfrm>
        <a:prstGeom prst="downArrow">
          <a:avLst>
            <a:gd name="adj1" fmla="val 55000"/>
            <a:gd name="adj2" fmla="val 45000"/>
          </a:avLst>
        </a:prstGeom>
        <a:solidFill>
          <a:schemeClr val="bg2">
            <a:lumMod val="75000"/>
            <a:alpha val="9000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11553681" y="858301"/>
        <a:ext cx="420013" cy="574653"/>
      </dsp:txXfrm>
    </dsp:sp>
    <dsp:sp modelId="{93965990-2A49-224B-8779-51C522B66564}">
      <dsp:nvSpPr>
        <dsp:cNvPr id="0" name=""/>
        <dsp:cNvSpPr/>
      </dsp:nvSpPr>
      <dsp:spPr>
        <a:xfrm>
          <a:off x="12288828" y="2196337"/>
          <a:ext cx="763659" cy="763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12460651" y="2196337"/>
        <a:ext cx="420013" cy="574653"/>
      </dsp:txXfrm>
    </dsp:sp>
    <dsp:sp modelId="{954A7EED-EE1A-384D-9ECB-098C7A60A3D5}">
      <dsp:nvSpPr>
        <dsp:cNvPr id="0" name=""/>
        <dsp:cNvSpPr/>
      </dsp:nvSpPr>
      <dsp:spPr>
        <a:xfrm>
          <a:off x="13195799" y="3514793"/>
          <a:ext cx="763659" cy="763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13367622" y="3514793"/>
        <a:ext cx="420013" cy="574653"/>
      </dsp:txXfrm>
    </dsp:sp>
    <dsp:sp modelId="{6207105A-AF10-2747-BCF2-19EA94005B7A}">
      <dsp:nvSpPr>
        <dsp:cNvPr id="0" name=""/>
        <dsp:cNvSpPr/>
      </dsp:nvSpPr>
      <dsp:spPr>
        <a:xfrm>
          <a:off x="14102769" y="4865883"/>
          <a:ext cx="763659" cy="763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14274592" y="4865883"/>
        <a:ext cx="420013" cy="574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6:59.6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0.09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0.49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19450,'0'4'0,"0"-1"0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7.3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23978,'0'3'0,"0"0"0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7.8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24575,'0'3'0,"0"0"0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8.4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14 1 17452,'-8'0'0,"2"0"0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07T14:57:08.6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2C6EF-AF5A-2347-82FA-670C9DBD1D89}" type="datetimeFigureOut">
              <a:rPr lang="en-GB" smtClean="0"/>
              <a:t>12/08/2025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95A06-F24B-F34F-9F65-2DA39A48D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79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113CC-CD3A-53E8-62CC-DF9C58A7A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588F2E-973F-7BD4-D620-F412B34BB9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32C268-F457-C5A2-CFE2-A8FE21D593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date, slide number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DB3BF-D41E-CA5B-74B0-6ABF1F9BB8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864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EB165-9DDE-3EFB-4C54-E1BBF7C29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AEE047-DA0D-FD32-D5B2-1282387AC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DB8430-CF41-F89C-A12F-C7E1BC0BAC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DB9EA-775A-005D-2A6B-DF48A4AC8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72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Scripts to automate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370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93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particles move through the detector in simulation, each one might:</a:t>
            </a:r>
          </a:p>
          <a:p>
            <a:pPr lvl="1"/>
            <a:r>
              <a:rPr lang="en-US" dirty="0"/>
              <a:t>Scatter</a:t>
            </a:r>
          </a:p>
          <a:p>
            <a:pPr lvl="1"/>
            <a:r>
              <a:rPr lang="en-US" dirty="0"/>
              <a:t>Decay</a:t>
            </a:r>
          </a:p>
          <a:p>
            <a:pPr lvl="1"/>
            <a:r>
              <a:rPr lang="en-US" dirty="0"/>
              <a:t>Absorb</a:t>
            </a:r>
          </a:p>
          <a:p>
            <a:pPr lvl="1"/>
            <a:r>
              <a:rPr lang="en-US" dirty="0"/>
              <a:t>Pass through</a:t>
            </a:r>
          </a:p>
          <a:p>
            <a:pPr lvl="1"/>
            <a:r>
              <a:rPr lang="en-US" dirty="0"/>
              <a:t>Create secondary particles</a:t>
            </a:r>
          </a:p>
          <a:p>
            <a:r>
              <a:rPr lang="en-US" dirty="0"/>
              <a:t>Whether and how this happens depends on </a:t>
            </a:r>
            <a:r>
              <a:rPr lang="en-US" b="1" dirty="0"/>
              <a:t>probabilities</a:t>
            </a:r>
            <a:r>
              <a:rPr lang="en-US" dirty="0"/>
              <a:t> (i.e., random numbers) at </a:t>
            </a:r>
            <a:r>
              <a:rPr lang="en-US" b="1" dirty="0"/>
              <a:t>each step</a:t>
            </a:r>
            <a:r>
              <a:rPr lang="en-US" dirty="0"/>
              <a:t>.</a:t>
            </a:r>
          </a:p>
          <a:p>
            <a:r>
              <a:rPr lang="en-US" dirty="0"/>
              <a:t>This means the </a:t>
            </a:r>
            <a:r>
              <a:rPr lang="en-US" b="1" dirty="0"/>
              <a:t>execution path</a:t>
            </a:r>
            <a:r>
              <a:rPr lang="en-US" dirty="0"/>
              <a:t> for each simulated particle can be very different — called </a:t>
            </a:r>
            <a:r>
              <a:rPr lang="en-US" i="1" dirty="0"/>
              <a:t>branching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Each phase-space point calculation is </a:t>
            </a:r>
            <a:r>
              <a:rPr lang="en-US" b="1" dirty="0"/>
              <a:t>completely independent</a:t>
            </a:r>
            <a:r>
              <a:rPr lang="en-US" dirty="0"/>
              <a:t> of the others.</a:t>
            </a:r>
          </a:p>
          <a:p>
            <a:r>
              <a:rPr lang="en-US" dirty="0"/>
              <a:t>No branching or decision-making depends on other points’ results.</a:t>
            </a:r>
          </a:p>
          <a:p>
            <a:r>
              <a:rPr lang="en-US" dirty="0"/>
              <a:t>You simply apply the </a:t>
            </a:r>
            <a:r>
              <a:rPr lang="en-US" b="1" dirty="0"/>
              <a:t>same mathematical formula</a:t>
            </a:r>
            <a:r>
              <a:rPr lang="en-US" dirty="0"/>
              <a:t> repeatedly, just with different inputs.</a:t>
            </a:r>
          </a:p>
          <a:p>
            <a:endParaRPr lang="en-US" dirty="0"/>
          </a:p>
          <a:p>
            <a:r>
              <a:rPr lang="en-US" dirty="0"/>
              <a:t>SIMD and GPUs excel when you apply the </a:t>
            </a:r>
            <a:r>
              <a:rPr lang="en-US" b="1" dirty="0"/>
              <a:t>same operation to many data points simultaneously</a:t>
            </a:r>
            <a:r>
              <a:rPr lang="en-US" dirty="0"/>
              <a:t>.</a:t>
            </a:r>
          </a:p>
          <a:p>
            <a:r>
              <a:rPr lang="en-US" dirty="0"/>
              <a:t>Since ME event generators run the </a:t>
            </a:r>
            <a:r>
              <a:rPr lang="en-US" b="1" dirty="0"/>
              <a:t>same formula</a:t>
            </a:r>
            <a:r>
              <a:rPr lang="en-US" dirty="0"/>
              <a:t> at many independent points, they perfectly fit the SIMD model.</a:t>
            </a:r>
          </a:p>
          <a:p>
            <a:r>
              <a:rPr lang="en-US" dirty="0"/>
              <a:t>This means you can:</a:t>
            </a:r>
          </a:p>
          <a:p>
            <a:r>
              <a:rPr lang="en-US" dirty="0"/>
              <a:t>Use vector instructions on CPUs (SIMD),</a:t>
            </a:r>
          </a:p>
          <a:p>
            <a:r>
              <a:rPr lang="en-US" dirty="0"/>
              <a:t>Or launch thousands of GPU threads, each computing a phase-space point,</a:t>
            </a:r>
          </a:p>
          <a:p>
            <a:r>
              <a:rPr lang="en-US" dirty="0"/>
              <a:t>All without worrying about divergence or branching.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098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this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09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Backends&gt; </a:t>
            </a:r>
            <a:r>
              <a:rPr lang="en-US" dirty="0" err="1"/>
              <a:t>gpu</a:t>
            </a:r>
            <a:r>
              <a:rPr lang="en-US" dirty="0"/>
              <a:t> programming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73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Remove animations</a:t>
            </a:r>
          </a:p>
          <a:p>
            <a:endParaRPr lang="en-US" sz="1600" dirty="0"/>
          </a:p>
          <a:p>
            <a:r>
              <a:rPr lang="en-US" sz="1600" dirty="0"/>
              <a:t>Double arrow , different type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Here’s the big picture: You start with </a:t>
            </a:r>
            <a:r>
              <a:rPr lang="en-US" sz="1600" b="1" dirty="0"/>
              <a:t>particle accelerators</a:t>
            </a:r>
            <a:r>
              <a:rPr lang="en-US" sz="1600" dirty="0"/>
              <a:t> like the LHC—these smash particles together. On the right side, we have </a:t>
            </a:r>
            <a:r>
              <a:rPr lang="en-US" sz="1600" b="1" dirty="0"/>
              <a:t>event generators</a:t>
            </a:r>
            <a:r>
              <a:rPr lang="en-US" sz="1600" dirty="0"/>
              <a:t> like </a:t>
            </a:r>
            <a:r>
              <a:rPr lang="en-US" sz="1600" dirty="0" err="1"/>
              <a:t>MadGraph</a:t>
            </a:r>
            <a:r>
              <a:rPr lang="en-US" sz="1600" dirty="0"/>
              <a:t>, which simulate what those particle collisions would produce. These simulated outcomes go through </a:t>
            </a:r>
            <a:r>
              <a:rPr lang="en-US" sz="1600" b="1" dirty="0"/>
              <a:t>detector simulation</a:t>
            </a:r>
            <a:r>
              <a:rPr lang="en-US" sz="1600" dirty="0"/>
              <a:t>, which models how detectors like ATLAS or CMS would ‘see’ these events. Finally, both real and simulated data feed into </a:t>
            </a:r>
            <a:r>
              <a:rPr lang="en-US" sz="1600" b="1" dirty="0"/>
              <a:t>event reconstruction</a:t>
            </a:r>
            <a:r>
              <a:rPr lang="en-US" sz="1600" dirty="0"/>
              <a:t> and then into </a:t>
            </a:r>
            <a:r>
              <a:rPr lang="en-US" sz="1600" b="1" dirty="0"/>
              <a:t>physics analysis</a:t>
            </a:r>
            <a:r>
              <a:rPr lang="en-US" sz="1600" dirty="0"/>
              <a:t>, helping us test theories or discover new particles.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273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This graph shows We need to be more efficient with our hardware choices</a:t>
            </a:r>
          </a:p>
          <a:p>
            <a:endParaRPr lang="en-US" dirty="0"/>
          </a:p>
          <a:p>
            <a:r>
              <a:rPr lang="en-US" dirty="0"/>
              <a:t>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38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634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GPUs run events in Batches so Events are sent to </a:t>
            </a:r>
            <a:r>
              <a:rPr lang="en-US" dirty="0" err="1"/>
              <a:t>gpu</a:t>
            </a:r>
            <a:r>
              <a:rPr lang="en-US" dirty="0"/>
              <a:t> and then they are sent back to us - the reason for fluctuations,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Event num- 1M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Max power for Nvidia-250W </a:t>
            </a:r>
          </a:p>
          <a:p>
            <a:r>
              <a:rPr lang="en-US" b="1" dirty="0"/>
              <a:t>Single thread run done using Nvidia V100 GPU- write using textbox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why we can’t use </a:t>
            </a:r>
            <a:r>
              <a:rPr lang="en-US" dirty="0" err="1"/>
              <a:t>cpu</a:t>
            </a:r>
            <a:r>
              <a:rPr lang="en-US" dirty="0"/>
              <a:t> here because it is running on a shared resource</a:t>
            </a:r>
          </a:p>
          <a:p>
            <a:r>
              <a:rPr lang="en-US" dirty="0"/>
              <a:t>Don’t talk about </a:t>
            </a:r>
            <a:r>
              <a:rPr lang="en-US" dirty="0" err="1"/>
              <a:t>slurm</a:t>
            </a:r>
            <a:r>
              <a:rPr lang="en-US" dirty="0"/>
              <a:t> in detail</a:t>
            </a:r>
          </a:p>
          <a:p>
            <a:r>
              <a:rPr lang="en-US" dirty="0"/>
              <a:t>No need to talk about system administrator</a:t>
            </a:r>
          </a:p>
          <a:p>
            <a:r>
              <a:rPr lang="en-US" dirty="0" err="1"/>
              <a:t>Slurm</a:t>
            </a:r>
            <a:r>
              <a:rPr lang="en-US" dirty="0"/>
              <a:t> acts as a job scheduler so it allows the user to submit jobs to the cluster using </a:t>
            </a:r>
            <a:r>
              <a:rPr lang="en-US" dirty="0" err="1"/>
              <a:t>slurm</a:t>
            </a:r>
            <a:r>
              <a:rPr lang="en-US" dirty="0"/>
              <a:t> commands,</a:t>
            </a:r>
            <a:br>
              <a:rPr lang="en-US" dirty="0"/>
            </a:b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Calcul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Intensif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Stockage de Masse(Cluster)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82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Scripts are running on the cluster and they have finished running previous week</a:t>
            </a:r>
          </a:p>
          <a:p>
            <a:r>
              <a:rPr lang="en-US" dirty="0"/>
              <a:t>The machines use electrical energy and we have the option to see how much CO2 is emitted per </a:t>
            </a:r>
            <a:r>
              <a:rPr lang="en-US" dirty="0" err="1"/>
              <a:t>KwH</a:t>
            </a:r>
            <a:r>
              <a:rPr lang="en-US" dirty="0"/>
              <a:t> and we can then multiply can calculate the amount of C02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838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95A06-F24B-F34F-9F65-2DA39A48D36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246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1F8BE-B9E4-B110-38E4-BBC6BDF3B1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4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32D6A-DC57-D6E2-DBF4-83BF739AC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F37F1-7517-D844-936A-5F0334EA0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89C0A-D092-3E44-A6F8-C54987A5C822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1257B-4624-BA04-E9C6-2328C5DAA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FBAB1-C0A2-F788-A86E-947AB851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4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77462-DB55-A5A8-A6A1-BB68B5ED4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E424E-C324-7F21-677E-A4C532975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96260-5A0F-5ED5-36B6-10C264B0F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EBC2-C947-8447-ACA1-BD3E53CB05BA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156BF-DAF6-94F9-73FC-CB78C01CB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D049D-B66B-CC28-E140-EAC3595F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7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2FBAA0-748A-7B63-9B93-2DEF77A9D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7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DDF32-C691-54E2-25BC-1B2F37C8DB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7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1FC8D-AB97-9F69-8C7E-5DA75B6CF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AAC9-FBF1-6E4B-A6FC-571573094B0F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CE6FF-5E33-0DC5-218D-F5A4DCA13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2DA37-2DEB-5BBE-262E-A61449EFA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0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70B45-53BD-0A7C-6304-90EF72D1F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950FF-C9CD-DC94-7C31-E712852A5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89112-09F5-0C07-2F2A-67E76AB79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56C-6A28-F545-AB9C-FDE55BA87DC4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9976F-EC51-3BA2-EEE0-693DABFB2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68628-2FC4-B8A0-D7CB-D89A1A293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3333C-ED01-1A9E-5843-F75C49E01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7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98702-7B0E-CC9B-D192-30BFDBD43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4E80D-16D8-3C3F-FEDC-F5D816D2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DB56-D261-0C41-93B8-3ECE3A070C6A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8DDD8-D5E6-7574-D74B-31B9137E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36376-F3C1-B443-5728-9FB704C79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18379-B35C-357C-221A-312EA5A3B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0A292-8503-6C48-3270-A0C719403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842EE-9A65-2C33-98A5-A8A8F09D37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7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20A7E-84FF-86F3-17AC-B6BC6351B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8D0-03BC-844A-9615-1B660BBC58A7}" type="datetime1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98A53-30D4-1FC2-9787-B1523655E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36539-FE08-64ED-FB4F-F174F313B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7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B6BA4-D786-BB48-877D-D7DC1CE54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887D32-C3FA-28E2-E0AE-2FDD03DC3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1FABA-A8A0-1955-39EB-DE12551C4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ECEA02-16C8-BCD6-950E-8EB3DC1115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471742-626A-BA40-CF65-9398FB5E31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8010A8-DB88-EE0C-6BD0-E5AB72D1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1420-DE56-4D48-A31B-4B6AFDB2A4A3}" type="datetime1">
              <a:rPr lang="en-US" smtClean="0"/>
              <a:t>8/12/25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532BE4-7137-7E54-CC23-CA324C9A9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626455-63A2-90A1-1CBA-9CB3A1D0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7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E457F-A112-3F70-E36D-437F499C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90E23B-8F55-7C30-C8AB-A162416D0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2F5A-852E-5043-A835-6B4A259FC004}" type="datetime1">
              <a:rPr lang="en-US" smtClean="0"/>
              <a:t>8/12/25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ABE228-1B5E-AB0D-4D66-FE9821B4D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CB274-25EF-7335-14AF-B20908A1C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2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1BEC49-394F-E023-ECBC-90CD4E2E5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DA9E-1E69-3F41-8B2C-849658F9AC61}" type="datetime1">
              <a:rPr lang="en-US" smtClean="0"/>
              <a:t>8/12/25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71C808-A241-C990-3B0B-66633F3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0A2F7-2D17-14FA-8F50-2D421915E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4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C98-220E-C229-0210-C839AA3B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5ED1B-9120-ED24-CA47-DE1986D0E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D11A2-A136-C556-1515-4D7772DCB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098C5-C640-36D8-4C15-D189B51B9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4C7EE-CC36-4A4B-ACA6-520EA1593634}" type="datetime1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9167E-306D-7695-FAC1-0B8BD3E56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168AFF-CE55-A792-D8CE-1AA30A41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1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67F4F-C38C-5A8D-7BD1-5AC343DD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251F3D-DCD9-F992-0624-60177DB48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4A236-2A70-F4FE-F695-DE3DA758B7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0F6AC1-CEBB-2B89-6855-9E723169C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C68F-F57D-604A-A941-93E4EA05330C}" type="datetime1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7CEA6-D1CC-3D5D-F530-85654B9E2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CB618-3A8E-D1BA-093B-FDFC85FE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8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8EE63B-0F11-F206-CB62-3536AF850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7511B-BD1C-E6C7-5B74-2FAD7FA96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7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960F4-EA08-7234-A085-47FA6EE426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30CDB6-E1E9-2F4E-9CFD-591DBB08913D}" type="datetime1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D263D-B1F3-08AD-F903-DD95875BD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11/04/2025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AD67A-EF60-8B95-2775-C016C8E80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744259-00CE-DC41-8112-887642482C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3613AC7A-4B47-083E-1387-2AE49C26259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759086"/>
            <a:ext cx="1371600" cy="43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4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hf sldNum="0" hd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customXml" Target="../ink/ink6.xm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customXml" Target="../ink/ink5.xml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4.xml"/><Relationship Id="rId15" Type="http://schemas.openxmlformats.org/officeDocument/2006/relationships/customXml" Target="../ink/ink7.xml"/><Relationship Id="rId10" Type="http://schemas.openxmlformats.org/officeDocument/2006/relationships/image" Target="../media/image15.png"/><Relationship Id="rId4" Type="http://schemas.openxmlformats.org/officeDocument/2006/relationships/customXml" Target="../ink/ink1.xml"/><Relationship Id="rId9" Type="http://schemas.openxmlformats.org/officeDocument/2006/relationships/customXml" Target="../ink/ink3.xml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29887-0A5B-8238-96DA-5013EB878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ADE2102-097D-8829-C47D-645BB3108D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8404"/>
            </a:stretch>
          </a:blipFill>
        </p:spPr>
        <p:txBody>
          <a:bodyPr/>
          <a:lstStyle/>
          <a:p>
            <a:r>
              <a:rPr lang="en-GB" dirty="0"/>
              <a:t>\\\\]\\</a:t>
            </a:r>
          </a:p>
          <a:p>
            <a:r>
              <a:rPr lang="en-GB" dirty="0"/>
              <a:t>\</a:t>
            </a:r>
          </a:p>
          <a:p>
            <a:r>
              <a:rPr lang="en-GB" dirty="0"/>
              <a:t>\</a:t>
            </a:r>
          </a:p>
          <a:p>
            <a:r>
              <a:rPr lang="en-GB" dirty="0"/>
              <a:t>\]]]]]]]]]]]]]]]]]]</a:t>
            </a:r>
          </a:p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A74B5E6B-307F-9D7D-F863-6AA55028B456}"/>
              </a:ext>
            </a:extLst>
          </p:cNvPr>
          <p:cNvSpPr/>
          <p:nvPr/>
        </p:nvSpPr>
        <p:spPr>
          <a:xfrm>
            <a:off x="6096000" y="2774306"/>
            <a:ext cx="5562600" cy="1802176"/>
          </a:xfrm>
          <a:custGeom>
            <a:avLst/>
            <a:gdLst/>
            <a:ahLst/>
            <a:cxnLst/>
            <a:rect l="l" t="t" r="r" b="b"/>
            <a:pathLst>
              <a:path w="4050556" h="1255672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428AD2B4-880E-73D8-415C-2E64846E1AA1}"/>
              </a:ext>
            </a:extLst>
          </p:cNvPr>
          <p:cNvSpPr txBox="1"/>
          <p:nvPr/>
        </p:nvSpPr>
        <p:spPr>
          <a:xfrm>
            <a:off x="2095501" y="5004916"/>
            <a:ext cx="14630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Efficiency and Performance Analysis of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Monte-Carlo Event Generators for HEP</a:t>
            </a:r>
            <a:endParaRPr lang="en-US" sz="5968" b="1" dirty="0">
              <a:solidFill>
                <a:srgbClr val="FFFFFF"/>
              </a:solidFill>
              <a:latin typeface="Open Sans Ultra-Bold"/>
              <a:ea typeface="Open Sans Ultra-Bold"/>
              <a:cs typeface="Open Sans Ultra-Bold"/>
              <a:sym typeface="Open Sans Ultra-Bold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CF9DB3A1-0B9F-43CF-F06E-698230F1A96D}"/>
              </a:ext>
            </a:extLst>
          </p:cNvPr>
          <p:cNvSpPr txBox="1"/>
          <p:nvPr/>
        </p:nvSpPr>
        <p:spPr>
          <a:xfrm>
            <a:off x="3581399" y="6591300"/>
            <a:ext cx="11125201" cy="13755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147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Raisa Rahman Richi, Franklin and Marshall College</a:t>
            </a:r>
          </a:p>
          <a:p>
            <a:pPr algn="ctr">
              <a:lnSpc>
                <a:spcPct val="150000"/>
              </a:lnSpc>
            </a:pPr>
            <a:r>
              <a:rPr lang="en-US" sz="3147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Supervisors: Daniele Massaro, Stefan </a:t>
            </a:r>
            <a:r>
              <a:rPr lang="en-US" sz="3147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Roiser</a:t>
            </a:r>
            <a:r>
              <a:rPr lang="en-US" sz="3147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, Markus Schulz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448136-3AD3-D7E9-B947-6A84ED3D2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82600" y="9530534"/>
            <a:ext cx="6172200" cy="547688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</a:t>
            </a:r>
          </a:p>
        </p:txBody>
      </p:sp>
    </p:spTree>
    <p:extLst>
      <p:ext uri="{BB962C8B-B14F-4D97-AF65-F5344CB8AC3E}">
        <p14:creationId xmlns:p14="http://schemas.microsoft.com/office/powerpoint/2010/main" val="2242431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667A06-9838-9716-DF52-D38FCEC1B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3EAACB8-7B5F-D552-A49C-E21D53FE59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FAFD599A-174C-BA2D-D226-44BEAB8507CF}"/>
              </a:ext>
            </a:extLst>
          </p:cNvPr>
          <p:cNvSpPr txBox="1"/>
          <p:nvPr/>
        </p:nvSpPr>
        <p:spPr>
          <a:xfrm>
            <a:off x="5334000" y="4229100"/>
            <a:ext cx="68580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199578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D7BD0B-00D9-E8E8-BCEA-29A532D91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4147" y="2019300"/>
            <a:ext cx="11331502" cy="7696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9B4FCE-CC21-55E5-6B37-9D1A2D67E8AA}"/>
              </a:ext>
            </a:extLst>
          </p:cNvPr>
          <p:cNvSpPr txBox="1"/>
          <p:nvPr/>
        </p:nvSpPr>
        <p:spPr>
          <a:xfrm>
            <a:off x="5730317" y="723900"/>
            <a:ext cx="65391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j-lt"/>
              </a:rPr>
              <a:t>Generating </a:t>
            </a:r>
            <a:r>
              <a:rPr lang="en-US" sz="5400" b="1" dirty="0" err="1">
                <a:solidFill>
                  <a:schemeClr val="bg1"/>
                </a:solidFill>
                <a:latin typeface="+mj-lt"/>
              </a:rPr>
              <a:t>Gridpacks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638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D4A7EE-AB94-82BC-F95D-2196E85CE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188055"/>
            <a:ext cx="16078200" cy="25771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C75ABC-F628-0162-8E67-111D0C19BD74}"/>
              </a:ext>
            </a:extLst>
          </p:cNvPr>
          <p:cNvSpPr txBox="1"/>
          <p:nvPr/>
        </p:nvSpPr>
        <p:spPr>
          <a:xfrm>
            <a:off x="990600" y="327021"/>
            <a:ext cx="5474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Launching with </a:t>
            </a:r>
            <a:r>
              <a:rPr lang="en-US" sz="4000" b="1" dirty="0" err="1">
                <a:solidFill>
                  <a:schemeClr val="bg1"/>
                </a:solidFill>
              </a:rPr>
              <a:t>Sbatch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1BCA08-716A-E0F0-FCFB-96BA77CE1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3918401"/>
            <a:ext cx="13030200" cy="576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0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A11C62-A776-C485-F48F-1CF471DBC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520837"/>
            <a:ext cx="11341100" cy="86006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5A9C1D-EF1A-18CA-1AE3-A3671FD71A14}"/>
              </a:ext>
            </a:extLst>
          </p:cNvPr>
          <p:cNvSpPr txBox="1"/>
          <p:nvPr/>
        </p:nvSpPr>
        <p:spPr>
          <a:xfrm>
            <a:off x="13391827" y="1221884"/>
            <a:ext cx="4892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CPU- Reliable?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BE8B6C-AC5D-0ADD-C5F6-7A5DF3DBCDDE}"/>
              </a:ext>
            </a:extLst>
          </p:cNvPr>
          <p:cNvSpPr txBox="1"/>
          <p:nvPr/>
        </p:nvSpPr>
        <p:spPr>
          <a:xfrm>
            <a:off x="13359955" y="1868215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No Because Shared!</a:t>
            </a:r>
          </a:p>
        </p:txBody>
      </p:sp>
      <p:sp>
        <p:nvSpPr>
          <p:cNvPr id="6" name="AutoShape 2" descr="preview url image">
            <a:extLst>
              <a:ext uri="{FF2B5EF4-FFF2-40B4-BE49-F238E27FC236}">
                <a16:creationId xmlns:a16="http://schemas.microsoft.com/office/drawing/2014/main" id="{C95982B6-85E3-1A87-3B31-07A0597829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4991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1F3F13-4DDC-EE09-E2B5-2B176ABCB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8110" y="2689477"/>
            <a:ext cx="5436490" cy="649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404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93C952-7B6A-0A68-71A1-08F38C19A976}"/>
              </a:ext>
            </a:extLst>
          </p:cNvPr>
          <p:cNvSpPr txBox="1"/>
          <p:nvPr/>
        </p:nvSpPr>
        <p:spPr>
          <a:xfrm>
            <a:off x="1257300" y="547687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en-US" sz="5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MadGraph</a:t>
            </a:r>
            <a:r>
              <a:rPr lang="en-US" sz="5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graphicFrame>
        <p:nvGraphicFramePr>
          <p:cNvPr id="6" name="TextBox 3">
            <a:extLst>
              <a:ext uri="{FF2B5EF4-FFF2-40B4-BE49-F238E27FC236}">
                <a16:creationId xmlns:a16="http://schemas.microsoft.com/office/drawing/2014/main" id="{18987B8C-7DEB-9BE1-6889-739B6C8A75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1887"/>
              </p:ext>
            </p:extLst>
          </p:nvPr>
        </p:nvGraphicFramePr>
        <p:xfrm>
          <a:off x="1257300" y="2738437"/>
          <a:ext cx="15773400" cy="652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25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0BED7F-BC09-2486-1B97-49C38F71ACA8}"/>
              </a:ext>
            </a:extLst>
          </p:cNvPr>
          <p:cNvSpPr txBox="1"/>
          <p:nvPr/>
        </p:nvSpPr>
        <p:spPr>
          <a:xfrm>
            <a:off x="1257300" y="547688"/>
            <a:ext cx="15773400" cy="1988345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WHY MADGRAPH?</a:t>
            </a:r>
          </a:p>
        </p:txBody>
      </p:sp>
      <p:pic>
        <p:nvPicPr>
          <p:cNvPr id="6146" name="Picture 2" descr="Madgraph5 · GitHub">
            <a:extLst>
              <a:ext uri="{FF2B5EF4-FFF2-40B4-BE49-F238E27FC236}">
                <a16:creationId xmlns:a16="http://schemas.microsoft.com/office/drawing/2014/main" id="{602463CA-F339-7381-EC95-C9A8A9CA4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9996" y="2738437"/>
            <a:ext cx="6527007" cy="6527007"/>
          </a:xfrm>
          <a:prstGeom prst="rect">
            <a:avLst/>
          </a:prstGeom>
          <a:solidFill>
            <a:srgbClr val="FFFFFF"/>
          </a:solidFill>
          <a:effectLst>
            <a:glow rad="127000">
              <a:schemeClr val="bg1">
                <a:alpha val="30000"/>
              </a:schemeClr>
            </a:glo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2068E9-2C5D-1E4C-4A09-F09E48FC753D}"/>
              </a:ext>
            </a:extLst>
          </p:cNvPr>
          <p:cNvSpPr txBox="1"/>
          <p:nvPr/>
        </p:nvSpPr>
        <p:spPr>
          <a:xfrm>
            <a:off x="9258300" y="2738437"/>
            <a:ext cx="7772400" cy="6527007"/>
          </a:xfrm>
          <a:prstGeom prst="rect">
            <a:avLst/>
          </a:prstGeom>
          <a:effectLst>
            <a:glow rad="135960">
              <a:schemeClr val="accent1">
                <a:alpha val="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chemeClr val="bg1"/>
                </a:solidFill>
              </a:rPr>
              <a:t>Vector CPUs &amp; GPUs</a:t>
            </a:r>
            <a:r>
              <a:rPr lang="en-US" sz="2900" dirty="0">
                <a:solidFill>
                  <a:schemeClr val="bg1"/>
                </a:solidFill>
              </a:rPr>
              <a:t> are hard to utilize in HEP due to complex software workflows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chemeClr val="bg1"/>
                </a:solidFill>
              </a:rPr>
              <a:t>MC detector simulations</a:t>
            </a:r>
            <a:r>
              <a:rPr lang="en-US" sz="2900" dirty="0">
                <a:solidFill>
                  <a:schemeClr val="bg1"/>
                </a:solidFill>
              </a:rPr>
              <a:t> involve </a:t>
            </a:r>
            <a:r>
              <a:rPr lang="en-US" sz="2900" b="1" dirty="0">
                <a:solidFill>
                  <a:schemeClr val="bg1"/>
                </a:solidFill>
              </a:rPr>
              <a:t>stochastic branching</a:t>
            </a:r>
            <a:r>
              <a:rPr lang="en-US" sz="2900" dirty="0">
                <a:solidFill>
                  <a:schemeClr val="bg1"/>
                </a:solidFill>
              </a:rPr>
              <a:t>, limiting data-parallel (SIMD) processing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chemeClr val="bg1"/>
                </a:solidFill>
              </a:rPr>
              <a:t>Matrix Element Event Generators (like </a:t>
            </a:r>
            <a:r>
              <a:rPr lang="en-US" sz="2900" b="1" dirty="0" err="1">
                <a:solidFill>
                  <a:schemeClr val="bg1"/>
                </a:solidFill>
              </a:rPr>
              <a:t>MadGraph</a:t>
            </a:r>
            <a:r>
              <a:rPr lang="en-US" sz="2900" b="1" dirty="0">
                <a:solidFill>
                  <a:schemeClr val="bg1"/>
                </a:solidFill>
              </a:rPr>
              <a:t>)</a:t>
            </a:r>
            <a:r>
              <a:rPr lang="en-US" sz="2900" dirty="0">
                <a:solidFill>
                  <a:schemeClr val="bg1"/>
                </a:solidFill>
              </a:rPr>
              <a:t> compute scattering amplitudes at </a:t>
            </a:r>
            <a:r>
              <a:rPr lang="en-US" sz="2900" b="1" dirty="0">
                <a:solidFill>
                  <a:schemeClr val="bg1"/>
                </a:solidFill>
              </a:rPr>
              <a:t>independent phase-space points</a:t>
            </a:r>
            <a:r>
              <a:rPr lang="en-US" sz="2900" dirty="0">
                <a:solidFill>
                  <a:schemeClr val="bg1"/>
                </a:solidFill>
              </a:rPr>
              <a:t>. This makes them </a:t>
            </a:r>
            <a:r>
              <a:rPr lang="en-US" sz="2900" b="1" dirty="0">
                <a:solidFill>
                  <a:schemeClr val="bg1"/>
                </a:solidFill>
              </a:rPr>
              <a:t>ideal for SIMD &amp; GPU acceleration</a:t>
            </a:r>
            <a:endParaRPr lang="en-US" sz="2900" dirty="0">
              <a:solidFill>
                <a:schemeClr val="bg1"/>
              </a:solidFill>
            </a:endParaRP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chemeClr val="bg1"/>
                </a:solidFill>
              </a:rPr>
              <a:t>Leverage hardware accelerators</a:t>
            </a:r>
            <a:r>
              <a:rPr lang="en-US" sz="2900" dirty="0">
                <a:solidFill>
                  <a:schemeClr val="bg1"/>
                </a:solidFill>
              </a:rPr>
              <a:t> to reduce compute time &amp; energy consumption</a:t>
            </a:r>
          </a:p>
        </p:txBody>
      </p:sp>
    </p:spTree>
    <p:extLst>
      <p:ext uri="{BB962C8B-B14F-4D97-AF65-F5344CB8AC3E}">
        <p14:creationId xmlns:p14="http://schemas.microsoft.com/office/powerpoint/2010/main" val="287182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404477-43B3-BAAA-8841-E5FB65B3A94D}"/>
              </a:ext>
            </a:extLst>
          </p:cNvPr>
          <p:cNvSpPr txBox="1"/>
          <p:nvPr/>
        </p:nvSpPr>
        <p:spPr>
          <a:xfrm>
            <a:off x="782360" y="5236466"/>
            <a:ext cx="586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SIMD (Single Instruction Multiple Data):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0081A0-7D0E-B8A0-1FD9-CC2707CE7A1B}"/>
              </a:ext>
            </a:extLst>
          </p:cNvPr>
          <p:cNvSpPr txBox="1"/>
          <p:nvPr/>
        </p:nvSpPr>
        <p:spPr>
          <a:xfrm>
            <a:off x="788818" y="6836904"/>
            <a:ext cx="64366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Process data points in parallel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Excels in tasks requiring repetitive operations, reducing execution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Ensures proper memory alignment for faster execution </a:t>
            </a:r>
          </a:p>
        </p:txBody>
      </p:sp>
      <p:pic>
        <p:nvPicPr>
          <p:cNvPr id="2050" name="Picture 2" descr="The messy reality of SIMD (vector) functions - Johnny's Software Lab">
            <a:extLst>
              <a:ext uri="{FF2B5EF4-FFF2-40B4-BE49-F238E27FC236}">
                <a16:creationId xmlns:a16="http://schemas.microsoft.com/office/drawing/2014/main" id="{41116998-764E-A2C6-A7EA-CBC33E4C1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2008380"/>
            <a:ext cx="9138978" cy="627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83EAA6-2750-06F6-CF72-65DE599653F7}"/>
              </a:ext>
            </a:extLst>
          </p:cNvPr>
          <p:cNvSpPr txBox="1"/>
          <p:nvPr/>
        </p:nvSpPr>
        <p:spPr>
          <a:xfrm>
            <a:off x="788818" y="847767"/>
            <a:ext cx="586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SISD (Single Instruction Single Data):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34CB3-3D04-AF85-A3A5-8AE05E008E53}"/>
              </a:ext>
            </a:extLst>
          </p:cNvPr>
          <p:cNvSpPr txBox="1"/>
          <p:nvPr/>
        </p:nvSpPr>
        <p:spPr>
          <a:xfrm>
            <a:off x="782360" y="2476500"/>
            <a:ext cx="622256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Single processor executes</a:t>
            </a:r>
          </a:p>
          <a:p>
            <a:r>
              <a:rPr lang="en-US" sz="3200" dirty="0">
                <a:solidFill>
                  <a:schemeClr val="bg1"/>
                </a:solidFill>
              </a:rPr>
              <a:t> one instruction at a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Requires more execution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Cannot scale well with increased computational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1B60A-8FFE-FB44-A6E1-9409FE30F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409700"/>
            <a:ext cx="16306800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83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7D7418-E502-7A74-D7B5-5C888AC04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28700"/>
            <a:ext cx="15697200" cy="784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51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3D8E60-FFD8-90F6-DE84-CB7B6EA6EDF0}"/>
              </a:ext>
            </a:extLst>
          </p:cNvPr>
          <p:cNvSpPr txBox="1"/>
          <p:nvPr/>
        </p:nvSpPr>
        <p:spPr>
          <a:xfrm>
            <a:off x="1257299" y="547688"/>
            <a:ext cx="22217961" cy="30484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Objective</a:t>
            </a:r>
          </a:p>
          <a:p>
            <a:pPr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600" kern="12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1" name="TextBox 18">
            <a:extLst>
              <a:ext uri="{FF2B5EF4-FFF2-40B4-BE49-F238E27FC236}">
                <a16:creationId xmlns:a16="http://schemas.microsoft.com/office/drawing/2014/main" id="{B175530D-1094-05AC-5A31-2D61A95BD1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177215"/>
              </p:ext>
            </p:extLst>
          </p:nvPr>
        </p:nvGraphicFramePr>
        <p:xfrm>
          <a:off x="1257300" y="2738437"/>
          <a:ext cx="15773400" cy="652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" name="Footer Placeholder 15">
            <a:extLst>
              <a:ext uri="{FF2B5EF4-FFF2-40B4-BE49-F238E27FC236}">
                <a16:creationId xmlns:a16="http://schemas.microsoft.com/office/drawing/2014/main" id="{0275A0C2-67D2-7AD0-3857-F4739E2D0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2	</a:t>
            </a:r>
          </a:p>
        </p:txBody>
      </p:sp>
    </p:spTree>
    <p:extLst>
      <p:ext uri="{BB962C8B-B14F-4D97-AF65-F5344CB8AC3E}">
        <p14:creationId xmlns:p14="http://schemas.microsoft.com/office/powerpoint/2010/main" val="423284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2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43149B-A9BB-4EA6-C83E-C5DBF6AF7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1C5D0BFB-7A1A-A6EE-B670-A838127EBB17}"/>
              </a:ext>
            </a:extLst>
          </p:cNvPr>
          <p:cNvSpPr txBox="1"/>
          <p:nvPr/>
        </p:nvSpPr>
        <p:spPr>
          <a:xfrm>
            <a:off x="5486400" y="804503"/>
            <a:ext cx="7315200" cy="10002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ln/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Big Picture</a:t>
            </a:r>
            <a:endParaRPr lang="en-US" sz="7396" b="1" dirty="0">
              <a:ln/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B737CB-9D65-8DB3-5FF0-2EB897724843}"/>
              </a:ext>
            </a:extLst>
          </p:cNvPr>
          <p:cNvSpPr/>
          <p:nvPr/>
        </p:nvSpPr>
        <p:spPr>
          <a:xfrm>
            <a:off x="2700670" y="2559738"/>
            <a:ext cx="4920922" cy="6096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Particle Accelerators </a:t>
            </a:r>
            <a:r>
              <a:rPr lang="en-US" sz="2400" b="1" dirty="0" err="1"/>
              <a:t>e.g</a:t>
            </a:r>
            <a:r>
              <a:rPr lang="en-US" sz="2400" b="1" dirty="0"/>
              <a:t> LHC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0FF9AF-1232-578B-CC33-464ABCD6A7CF}"/>
              </a:ext>
            </a:extLst>
          </p:cNvPr>
          <p:cNvSpPr/>
          <p:nvPr/>
        </p:nvSpPr>
        <p:spPr>
          <a:xfrm>
            <a:off x="10361610" y="2547507"/>
            <a:ext cx="4495798" cy="7044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Event Generator- </a:t>
            </a:r>
            <a:r>
              <a:rPr lang="en-US" sz="2400" b="1" dirty="0" err="1"/>
              <a:t>Madgraph</a:t>
            </a:r>
            <a:endParaRPr lang="en-US" sz="2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4F488F-3EBB-5D61-2E30-CA37592F24F3}"/>
              </a:ext>
            </a:extLst>
          </p:cNvPr>
          <p:cNvSpPr/>
          <p:nvPr/>
        </p:nvSpPr>
        <p:spPr>
          <a:xfrm>
            <a:off x="2823232" y="4815802"/>
            <a:ext cx="4798359" cy="6953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Detectors: ATLAS, CMS, </a:t>
            </a:r>
          </a:p>
          <a:p>
            <a:pPr algn="ctr"/>
            <a:r>
              <a:rPr lang="en-US" sz="2400" b="1" dirty="0"/>
              <a:t>LHCb, ALICE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8C1CC0-792D-DC04-02E9-BD3E66D3AC63}"/>
              </a:ext>
            </a:extLst>
          </p:cNvPr>
          <p:cNvSpPr/>
          <p:nvPr/>
        </p:nvSpPr>
        <p:spPr>
          <a:xfrm>
            <a:off x="10629900" y="4851228"/>
            <a:ext cx="3886199" cy="6953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Detector Simulation</a:t>
            </a:r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10E868CA-F807-8FB8-6C11-7C99A40E7648}"/>
              </a:ext>
            </a:extLst>
          </p:cNvPr>
          <p:cNvSpPr/>
          <p:nvPr/>
        </p:nvSpPr>
        <p:spPr>
          <a:xfrm>
            <a:off x="12266609" y="3529221"/>
            <a:ext cx="685800" cy="10832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4C292B12-E89B-B2D6-161C-82A699B5F421}"/>
              </a:ext>
            </a:extLst>
          </p:cNvPr>
          <p:cNvSpPr/>
          <p:nvPr/>
        </p:nvSpPr>
        <p:spPr>
          <a:xfrm>
            <a:off x="4790807" y="3484879"/>
            <a:ext cx="685800" cy="10832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84E841-FEAA-38A3-FF00-63A538376147}"/>
              </a:ext>
            </a:extLst>
          </p:cNvPr>
          <p:cNvSpPr/>
          <p:nvPr/>
        </p:nvSpPr>
        <p:spPr>
          <a:xfrm>
            <a:off x="7121979" y="6551046"/>
            <a:ext cx="3524250" cy="6725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Event Reconstruction</a:t>
            </a:r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8ACA415B-2E80-BF11-7C83-8CF5511896C9}"/>
              </a:ext>
            </a:extLst>
          </p:cNvPr>
          <p:cNvSpPr/>
          <p:nvPr/>
        </p:nvSpPr>
        <p:spPr>
          <a:xfrm>
            <a:off x="8686800" y="7399986"/>
            <a:ext cx="457200" cy="116215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3DC315-8683-3711-5BB1-B839F3BA88EF}"/>
              </a:ext>
            </a:extLst>
          </p:cNvPr>
          <p:cNvSpPr/>
          <p:nvPr/>
        </p:nvSpPr>
        <p:spPr>
          <a:xfrm>
            <a:off x="7411245" y="8761232"/>
            <a:ext cx="3008309" cy="6725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Physics Analysis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727E1D85-3B81-DE90-3762-E1E8C0CF54AF}"/>
              </a:ext>
            </a:extLst>
          </p:cNvPr>
          <p:cNvSpPr/>
          <p:nvPr/>
        </p:nvSpPr>
        <p:spPr>
          <a:xfrm rot="8856091">
            <a:off x="10771988" y="6192296"/>
            <a:ext cx="1989160" cy="4561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683F625-C5C2-2C07-9106-D12CF328C963}"/>
              </a:ext>
            </a:extLst>
          </p:cNvPr>
          <p:cNvSpPr/>
          <p:nvPr/>
        </p:nvSpPr>
        <p:spPr>
          <a:xfrm rot="2083726">
            <a:off x="4956425" y="6209196"/>
            <a:ext cx="1961919" cy="5001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Footer Placeholder 15">
            <a:extLst>
              <a:ext uri="{FF2B5EF4-FFF2-40B4-BE49-F238E27FC236}">
                <a16:creationId xmlns:a16="http://schemas.microsoft.com/office/drawing/2014/main" id="{B15ED6F6-1EF5-C525-6699-E1ED3CF3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3	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7B66A94-C84A-1548-6EFF-33344CE67253}"/>
              </a:ext>
            </a:extLst>
          </p:cNvPr>
          <p:cNvSpPr txBox="1"/>
          <p:nvPr/>
        </p:nvSpPr>
        <p:spPr>
          <a:xfrm>
            <a:off x="1447800" y="1724856"/>
            <a:ext cx="14935200" cy="7952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E1B87B-0D2C-6634-FE2A-AD507C820D35}"/>
              </a:ext>
            </a:extLst>
          </p:cNvPr>
          <p:cNvCxnSpPr>
            <a:cxnSpLocks/>
          </p:cNvCxnSpPr>
          <p:nvPr/>
        </p:nvCxnSpPr>
        <p:spPr>
          <a:xfrm>
            <a:off x="7848600" y="2857500"/>
            <a:ext cx="2362200" cy="0"/>
          </a:xfrm>
          <a:prstGeom prst="line">
            <a:avLst/>
          </a:prstGeom>
          <a:ln w="76200">
            <a:solidFill>
              <a:schemeClr val="tx2">
                <a:lumMod val="10000"/>
                <a:lumOff val="90000"/>
              </a:schemeClr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A1E884-2CED-6DC5-4EF2-0D22CBC92FF0}"/>
              </a:ext>
            </a:extLst>
          </p:cNvPr>
          <p:cNvCxnSpPr>
            <a:cxnSpLocks/>
          </p:cNvCxnSpPr>
          <p:nvPr/>
        </p:nvCxnSpPr>
        <p:spPr>
          <a:xfrm>
            <a:off x="7848600" y="5151967"/>
            <a:ext cx="2476500" cy="0"/>
          </a:xfrm>
          <a:prstGeom prst="line">
            <a:avLst/>
          </a:prstGeom>
          <a:ln w="76200">
            <a:solidFill>
              <a:schemeClr val="tx2">
                <a:lumMod val="10000"/>
                <a:lumOff val="90000"/>
              </a:schemeClr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195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8B7106-715C-29DF-3025-D63F5B4040B4}"/>
              </a:ext>
            </a:extLst>
          </p:cNvPr>
          <p:cNvSpPr txBox="1"/>
          <p:nvPr/>
        </p:nvSpPr>
        <p:spPr>
          <a:xfrm>
            <a:off x="633547" y="7236311"/>
            <a:ext cx="93736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Use SIMT GPUs like Nvidia and AMD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Use SIMD CPUs like AVX2 and AVX-512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65CE71-36B4-4B71-F467-FFD348EC2EAC}"/>
              </a:ext>
            </a:extLst>
          </p:cNvPr>
          <p:cNvSpPr/>
          <p:nvPr/>
        </p:nvSpPr>
        <p:spPr>
          <a:xfrm>
            <a:off x="580873" y="2467794"/>
            <a:ext cx="951664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Monte Carlo generators like </a:t>
            </a:r>
            <a:r>
              <a:rPr lang="en-US" sz="3200" dirty="0" err="1">
                <a:solidFill>
                  <a:schemeClr val="bg1"/>
                </a:solidFill>
              </a:rPr>
              <a:t>MadGraph</a:t>
            </a:r>
            <a:r>
              <a:rPr lang="en-US" sz="3200" dirty="0">
                <a:solidFill>
                  <a:schemeClr val="bg1"/>
                </a:solidFill>
              </a:rPr>
              <a:t> use 20% of computing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More CPU or alternative hardware is needed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Consider environmental impact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9052AA-0230-55DC-54CB-3C4AE0D2D237}"/>
              </a:ext>
            </a:extLst>
          </p:cNvPr>
          <p:cNvSpPr/>
          <p:nvPr/>
        </p:nvSpPr>
        <p:spPr>
          <a:xfrm>
            <a:off x="762000" y="1198289"/>
            <a:ext cx="6324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MOTIVATION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5DDCEE-1ED2-CF70-4158-B5B78C611E47}"/>
              </a:ext>
            </a:extLst>
          </p:cNvPr>
          <p:cNvSpPr/>
          <p:nvPr/>
        </p:nvSpPr>
        <p:spPr>
          <a:xfrm>
            <a:off x="2019300" y="6180318"/>
            <a:ext cx="3810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Approach</a:t>
            </a:r>
          </a:p>
        </p:txBody>
      </p: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1C7759EB-8ED8-9EAE-84C0-E5A98E702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4	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F4DB935F-0ADF-8683-BEC1-693C1AA28498}"/>
                  </a:ext>
                </a:extLst>
              </p14:cNvPr>
              <p14:cNvContentPartPr/>
              <p14:nvPr/>
            </p14:nvContentPartPr>
            <p14:xfrm>
              <a:off x="9211886" y="-516284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F4DB935F-0ADF-8683-BEC1-693C1AA2849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205766" y="-522404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9537AFD0-C484-2C4B-0E35-E72F47AAF24D}"/>
                  </a:ext>
                </a:extLst>
              </p14:cNvPr>
              <p14:cNvContentPartPr/>
              <p14:nvPr/>
            </p14:nvContentPartPr>
            <p14:xfrm>
              <a:off x="6188606" y="552916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9537AFD0-C484-2C4B-0E35-E72F47AAF24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82486" y="5467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63D51C26-6DB8-ABB6-7730-456B0EB48EBF}"/>
                  </a:ext>
                </a:extLst>
              </p14:cNvPr>
              <p14:cNvContentPartPr/>
              <p14:nvPr/>
            </p14:nvContentPartPr>
            <p14:xfrm>
              <a:off x="6473006" y="1434916"/>
              <a:ext cx="360" cy="252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63D51C26-6DB8-ABB6-7730-456B0EB48EB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66886" y="1428796"/>
                <a:ext cx="12600" cy="1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CF5371D-D6F9-6141-A075-5B8CA814F422}"/>
                  </a:ext>
                </a:extLst>
              </p14:cNvPr>
              <p14:cNvContentPartPr/>
              <p14:nvPr/>
            </p14:nvContentPartPr>
            <p14:xfrm>
              <a:off x="3569606" y="627076"/>
              <a:ext cx="360" cy="25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CF5371D-D6F9-6141-A075-5B8CA814F42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3486" y="620956"/>
                <a:ext cx="12600" cy="1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262E403E-56DB-EAC4-9268-072E3867B237}"/>
                  </a:ext>
                </a:extLst>
              </p14:cNvPr>
              <p14:cNvContentPartPr/>
              <p14:nvPr/>
            </p14:nvContentPartPr>
            <p14:xfrm>
              <a:off x="3694526" y="1181116"/>
              <a:ext cx="360" cy="25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262E403E-56DB-EAC4-9268-072E3867B23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88406" y="1174996"/>
                <a:ext cx="12600" cy="1476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C3B478E0-BF15-969D-0524-E0609BF34146}"/>
              </a:ext>
            </a:extLst>
          </p:cNvPr>
          <p:cNvGrpSpPr/>
          <p:nvPr/>
        </p:nvGrpSpPr>
        <p:grpSpPr>
          <a:xfrm>
            <a:off x="1855646" y="1033876"/>
            <a:ext cx="5400" cy="360"/>
            <a:chOff x="1855646" y="1033876"/>
            <a:chExt cx="540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B0979E3-C024-3E0F-0DCA-01EB19FEEA6C}"/>
                    </a:ext>
                  </a:extLst>
                </p14:cNvPr>
                <p14:cNvContentPartPr/>
                <p14:nvPr/>
              </p14:nvContentPartPr>
              <p14:xfrm>
                <a:off x="1855646" y="1033876"/>
                <a:ext cx="540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5B0979E3-C024-3E0F-0DCA-01EB19FEEA6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849526" y="1027756"/>
                  <a:ext cx="176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90E9D1AC-1AB7-12A4-93DA-467851DD9430}"/>
                    </a:ext>
                  </a:extLst>
                </p14:cNvPr>
                <p14:cNvContentPartPr/>
                <p14:nvPr/>
              </p14:nvContentPartPr>
              <p14:xfrm>
                <a:off x="1855646" y="1033876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90E9D1AC-1AB7-12A4-93DA-467851DD943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49526" y="1027756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478395-9522-F621-DF58-CAF98058F0B9}"/>
              </a:ext>
            </a:extLst>
          </p:cNvPr>
          <p:cNvSpPr txBox="1"/>
          <p:nvPr/>
        </p:nvSpPr>
        <p:spPr>
          <a:xfrm>
            <a:off x="11059000" y="4683469"/>
            <a:ext cx="6488376" cy="367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>
                <a:solidFill>
                  <a:srgbClr val="9A9A9A"/>
                </a:solidFill>
                <a:effectLst/>
                <a:latin typeface="Helvetica" pitchFamily="2" charset="0"/>
              </a:rPr>
              <a:t>[ATLAS HL-LHC Computing</a:t>
            </a:r>
            <a:r>
              <a:rPr lang="en-US" dirty="0">
                <a:solidFill>
                  <a:srgbClr val="9A9A9A"/>
                </a:solidFill>
                <a:latin typeface="Helvetica" pitchFamily="2" charset="0"/>
              </a:rPr>
              <a:t> </a:t>
            </a:r>
            <a:r>
              <a:rPr lang="en-US" i="1" dirty="0">
                <a:solidFill>
                  <a:srgbClr val="9A9A9A"/>
                </a:solidFill>
                <a:effectLst/>
                <a:latin typeface="Helvetica" pitchFamily="2" charset="0"/>
              </a:rPr>
              <a:t>Conceptual</a:t>
            </a:r>
            <a:r>
              <a:rPr lang="en-US" dirty="0">
                <a:solidFill>
                  <a:srgbClr val="9A9A9A"/>
                </a:solidFill>
                <a:latin typeface="Helvetica" pitchFamily="2" charset="0"/>
              </a:rPr>
              <a:t> </a:t>
            </a:r>
            <a:r>
              <a:rPr lang="en-US" i="1" dirty="0">
                <a:solidFill>
                  <a:srgbClr val="9A9A9A"/>
                </a:solidFill>
                <a:effectLst/>
                <a:latin typeface="Helvetica" pitchFamily="2" charset="0"/>
              </a:rPr>
              <a:t>Design Report,2022]</a:t>
            </a:r>
            <a:endParaRPr lang="en-US" dirty="0">
              <a:solidFill>
                <a:srgbClr val="9A9A9A"/>
              </a:solidFill>
              <a:effectLst/>
              <a:latin typeface="Helvetica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AD2646-7F71-6F13-3AF8-63FACA30F77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598088" y="548683"/>
            <a:ext cx="5410200" cy="4057651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A1DE71C9-6859-F20B-5E58-B868C654E760}"/>
              </a:ext>
            </a:extLst>
          </p:cNvPr>
          <p:cNvCxnSpPr>
            <a:cxnSpLocks/>
          </p:cNvCxnSpPr>
          <p:nvPr/>
        </p:nvCxnSpPr>
        <p:spPr>
          <a:xfrm>
            <a:off x="10007166" y="2716013"/>
            <a:ext cx="2870634" cy="437138"/>
          </a:xfrm>
          <a:prstGeom prst="curvedConnector3">
            <a:avLst>
              <a:gd name="adj1" fmla="val 50000"/>
            </a:avLst>
          </a:prstGeom>
          <a:ln w="12065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2CB87430-707D-C983-5445-DA03A283F760}"/>
              </a:ext>
            </a:extLst>
          </p:cNvPr>
          <p:cNvSpPr/>
          <p:nvPr/>
        </p:nvSpPr>
        <p:spPr>
          <a:xfrm>
            <a:off x="15316200" y="3038850"/>
            <a:ext cx="1524000" cy="275849"/>
          </a:xfrm>
          <a:prstGeom prst="ellipse">
            <a:avLst/>
          </a:prstGeom>
          <a:solidFill>
            <a:schemeClr val="accent4">
              <a:lumMod val="60000"/>
              <a:lumOff val="40000"/>
              <a:alpha val="6008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146E96-FB39-A53E-8345-4D413E9759B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059000" y="5057540"/>
            <a:ext cx="6367289" cy="456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7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5" grpId="0"/>
      <p:bldP spid="19" grpId="0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26B437-D4F6-619B-9D1C-80819D38D03E}"/>
              </a:ext>
            </a:extLst>
          </p:cNvPr>
          <p:cNvSpPr txBox="1"/>
          <p:nvPr/>
        </p:nvSpPr>
        <p:spPr>
          <a:xfrm>
            <a:off x="631437" y="1127548"/>
            <a:ext cx="2057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E0C62-F69A-09EE-053C-D4A0ADEFCF49}"/>
              </a:ext>
            </a:extLst>
          </p:cNvPr>
          <p:cNvSpPr txBox="1"/>
          <p:nvPr/>
        </p:nvSpPr>
        <p:spPr>
          <a:xfrm>
            <a:off x="457201" y="1988790"/>
            <a:ext cx="7620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1. Single Thread </a:t>
            </a:r>
            <a:r>
              <a:rPr lang="en-US" sz="2400" b="1" dirty="0" err="1">
                <a:solidFill>
                  <a:schemeClr val="bg1"/>
                </a:solidFill>
              </a:rPr>
              <a:t>Madevent</a:t>
            </a:r>
            <a:r>
              <a:rPr lang="en-US" sz="2400" b="1" dirty="0">
                <a:solidFill>
                  <a:schemeClr val="bg1"/>
                </a:solidFill>
              </a:rPr>
              <a:t>: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Madevent_gpu</a:t>
            </a:r>
            <a:r>
              <a:rPr lang="en-US" sz="2400" dirty="0">
                <a:solidFill>
                  <a:schemeClr val="bg1"/>
                </a:solidFill>
              </a:rPr>
              <a:t>: to run processes on GPU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Madevent_simd: to run processes on vector CPUs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Runs the </a:t>
            </a:r>
            <a:r>
              <a:rPr lang="en-US" sz="2400" dirty="0" err="1">
                <a:solidFill>
                  <a:schemeClr val="bg1"/>
                </a:solidFill>
              </a:rPr>
              <a:t>madevent</a:t>
            </a:r>
            <a:r>
              <a:rPr lang="en-US" sz="2400" dirty="0">
                <a:solidFill>
                  <a:schemeClr val="bg1"/>
                </a:solidFill>
              </a:rPr>
              <a:t> generator for a single scattering sub-process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 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345B63-67AD-7362-13BF-57B2438914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89" t="4962" r="5850"/>
          <a:stretch>
            <a:fillRect/>
          </a:stretch>
        </p:blipFill>
        <p:spPr>
          <a:xfrm>
            <a:off x="8629112" y="1481491"/>
            <a:ext cx="4083415" cy="35873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492884-3AC7-5A38-713B-842B6433F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2703" y="5432575"/>
            <a:ext cx="4189825" cy="34516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FDC1C0-E9CD-2D18-7A9E-AD1354C5EDD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008" t="6427" r="10841" b="10978"/>
          <a:stretch>
            <a:fillRect/>
          </a:stretch>
        </p:blipFill>
        <p:spPr>
          <a:xfrm>
            <a:off x="13472154" y="1541966"/>
            <a:ext cx="4184409" cy="33208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5F56C5-06D8-33E9-DF79-C82FE92A413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131" t="5136" r="8139" b="5843"/>
          <a:stretch>
            <a:fillRect/>
          </a:stretch>
        </p:blipFill>
        <p:spPr>
          <a:xfrm>
            <a:off x="13472154" y="5472467"/>
            <a:ext cx="4385768" cy="33744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D51B9D-065C-E82E-76F8-88AD7423171F}"/>
              </a:ext>
            </a:extLst>
          </p:cNvPr>
          <p:cNvSpPr txBox="1"/>
          <p:nvPr/>
        </p:nvSpPr>
        <p:spPr>
          <a:xfrm>
            <a:off x="652458" y="7236381"/>
            <a:ext cx="73058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2. WITH GRIDPACK: (Used by Experiments)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Pre-compiled package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Runs on multiple sub-processes</a:t>
            </a:r>
          </a:p>
          <a:p>
            <a:endParaRPr lang="en-US" sz="2400" dirty="0"/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AEEDE3A5-564E-510E-6852-0B6C0F2B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5	</a:t>
            </a:r>
          </a:p>
        </p:txBody>
      </p:sp>
      <p:pic>
        <p:nvPicPr>
          <p:cNvPr id="5" name="Picture 4" descr="A close-up of a code&#10;&#10;AI-generated content may be incorrect.">
            <a:extLst>
              <a:ext uri="{FF2B5EF4-FFF2-40B4-BE49-F238E27FC236}">
                <a16:creationId xmlns:a16="http://schemas.microsoft.com/office/drawing/2014/main" id="{2B3AF7AE-1FB4-7324-2A27-B528DE00B9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45" y="5068856"/>
            <a:ext cx="6036161" cy="185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0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7436CE-EDEE-4A74-F14B-C2B5D24CB2C8}"/>
              </a:ext>
            </a:extLst>
          </p:cNvPr>
          <p:cNvSpPr txBox="1"/>
          <p:nvPr/>
        </p:nvSpPr>
        <p:spPr>
          <a:xfrm>
            <a:off x="975360" y="498077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GPU Power and Utilization </a:t>
            </a:r>
          </a:p>
        </p:txBody>
      </p:sp>
      <p:sp>
        <p:nvSpPr>
          <p:cNvPr id="8" name="Footer Placeholder 15">
            <a:extLst>
              <a:ext uri="{FF2B5EF4-FFF2-40B4-BE49-F238E27FC236}">
                <a16:creationId xmlns:a16="http://schemas.microsoft.com/office/drawing/2014/main" id="{326D12F0-EBE6-6138-B44F-E813F507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6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EFED92-2F5C-FB77-0760-C93AC2655676}"/>
              </a:ext>
            </a:extLst>
          </p:cNvPr>
          <p:cNvSpPr txBox="1"/>
          <p:nvPr/>
        </p:nvSpPr>
        <p:spPr>
          <a:xfrm>
            <a:off x="4572000" y="8855845"/>
            <a:ext cx="960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Single thread run done using Nvidia V100 GPU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43B598-7110-917B-F3D0-C4117760F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1" y="2209800"/>
            <a:ext cx="12801598" cy="64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B5EDC6-FAF3-6589-067A-09295290127E}"/>
              </a:ext>
            </a:extLst>
          </p:cNvPr>
          <p:cNvSpPr txBox="1"/>
          <p:nvPr/>
        </p:nvSpPr>
        <p:spPr>
          <a:xfrm>
            <a:off x="1240971" y="876300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Reliable Power Measurements on </a:t>
            </a:r>
            <a:r>
              <a:rPr lang="en-US" sz="5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Gridpacks</a:t>
            </a:r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D0E6B9-0AE3-5649-3D93-DEC22A3E0AA6}"/>
              </a:ext>
            </a:extLst>
          </p:cNvPr>
          <p:cNvSpPr txBox="1"/>
          <p:nvPr/>
        </p:nvSpPr>
        <p:spPr>
          <a:xfrm>
            <a:off x="1257300" y="3086100"/>
            <a:ext cx="81153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Use Cluster – CISM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Execute commands via </a:t>
            </a:r>
            <a:r>
              <a:rPr lang="en-US" sz="2400" b="1" dirty="0" err="1">
                <a:solidFill>
                  <a:schemeClr val="bg1"/>
                </a:solidFill>
              </a:rPr>
              <a:t>Slurm</a:t>
            </a:r>
            <a:r>
              <a:rPr lang="en-US" sz="2400" b="1" dirty="0">
                <a:solidFill>
                  <a:schemeClr val="bg1"/>
                </a:solidFill>
              </a:rPr>
              <a:t> (with --exclusive flag)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Generate </a:t>
            </a:r>
            <a:r>
              <a:rPr lang="en-US" sz="2400" b="1" dirty="0" err="1">
                <a:solidFill>
                  <a:schemeClr val="bg1"/>
                </a:solidFill>
              </a:rPr>
              <a:t>gridpacks</a:t>
            </a:r>
            <a:r>
              <a:rPr lang="en-US" sz="2400" b="1" dirty="0">
                <a:solidFill>
                  <a:schemeClr val="bg1"/>
                </a:solidFill>
              </a:rPr>
              <a:t> for various hardware and processes 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   - Hardware: </a:t>
            </a:r>
            <a:r>
              <a:rPr lang="en-US" sz="2400" b="1" dirty="0" err="1">
                <a:solidFill>
                  <a:schemeClr val="bg1"/>
                </a:solidFill>
              </a:rPr>
              <a:t>cuda</a:t>
            </a:r>
            <a:r>
              <a:rPr lang="en-US" sz="2400" b="1" dirty="0">
                <a:solidFill>
                  <a:schemeClr val="bg1"/>
                </a:solidFill>
              </a:rPr>
              <a:t>, </a:t>
            </a:r>
            <a:r>
              <a:rPr lang="en-US" sz="2400" b="1" dirty="0" err="1">
                <a:solidFill>
                  <a:schemeClr val="bg1"/>
                </a:solidFill>
              </a:rPr>
              <a:t>fortran</a:t>
            </a:r>
            <a:r>
              <a:rPr lang="en-US" sz="2400" b="1" dirty="0">
                <a:solidFill>
                  <a:schemeClr val="bg1"/>
                </a:solidFill>
              </a:rPr>
              <a:t>, cppavx2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   - Node : mb-mil101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   - Processes: g g &gt; t t~ ng, u u~ &gt; e+ e- ng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Developed automated scripts for </a:t>
            </a:r>
            <a:r>
              <a:rPr lang="en-US" sz="2400" b="1" dirty="0" err="1">
                <a:solidFill>
                  <a:schemeClr val="bg1"/>
                </a:solidFill>
              </a:rPr>
              <a:t>gridpack</a:t>
            </a:r>
            <a:r>
              <a:rPr lang="en-US" sz="2400" b="1" dirty="0">
                <a:solidFill>
                  <a:schemeClr val="bg1"/>
                </a:solidFill>
              </a:rPr>
              <a:t> generation and job launching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Run the </a:t>
            </a:r>
            <a:r>
              <a:rPr lang="en-US" sz="2400" b="1" dirty="0" err="1">
                <a:solidFill>
                  <a:schemeClr val="bg1"/>
                </a:solidFill>
              </a:rPr>
              <a:t>run.sh</a:t>
            </a:r>
            <a:r>
              <a:rPr lang="en-US" sz="2400" b="1" dirty="0">
                <a:solidFill>
                  <a:schemeClr val="bg1"/>
                </a:solidFill>
              </a:rPr>
              <a:t> on a single node for: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  - Different values of threads and event number</a:t>
            </a:r>
          </a:p>
          <a:p>
            <a:pPr defTabSz="1371600">
              <a:lnSpc>
                <a:spcPct val="90000"/>
              </a:lnSpc>
              <a:spcBef>
                <a:spcPts val="15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  - Log start and end times of each execution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5124" name="Picture 4" descr="Generated image">
            <a:extLst>
              <a:ext uri="{FF2B5EF4-FFF2-40B4-BE49-F238E27FC236}">
                <a16:creationId xmlns:a16="http://schemas.microsoft.com/office/drawing/2014/main" id="{8A522D90-236C-8CBD-F160-F7A0D430A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80996" y="2738437"/>
            <a:ext cx="6527007" cy="652700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Footer Placeholder 15">
            <a:extLst>
              <a:ext uri="{FF2B5EF4-FFF2-40B4-BE49-F238E27FC236}">
                <a16:creationId xmlns:a16="http://schemas.microsoft.com/office/drawing/2014/main" id="{6F2A6726-4B43-3FEF-55D6-B57DDE4C4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7	</a:t>
            </a:r>
          </a:p>
        </p:txBody>
      </p:sp>
    </p:spTree>
    <p:extLst>
      <p:ext uri="{BB962C8B-B14F-4D97-AF65-F5344CB8AC3E}">
        <p14:creationId xmlns:p14="http://schemas.microsoft.com/office/powerpoint/2010/main" val="230962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A50008-BC24-146D-AD05-0BE1FCD72CB0}"/>
              </a:ext>
            </a:extLst>
          </p:cNvPr>
          <p:cNvSpPr txBox="1"/>
          <p:nvPr/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1371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Steps</a:t>
            </a:r>
          </a:p>
        </p:txBody>
      </p:sp>
      <p:pic>
        <p:nvPicPr>
          <p:cNvPr id="7" name="Picture 6" descr="Computer parts">
            <a:extLst>
              <a:ext uri="{FF2B5EF4-FFF2-40B4-BE49-F238E27FC236}">
                <a16:creationId xmlns:a16="http://schemas.microsoft.com/office/drawing/2014/main" id="{3D46D17D-4465-37E0-3304-F4358BBF50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87" r="1977"/>
          <a:stretch>
            <a:fillRect/>
          </a:stretch>
        </p:blipFill>
        <p:spPr>
          <a:xfrm>
            <a:off x="1257300" y="2933380"/>
            <a:ext cx="7772400" cy="613712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38EC4E-5C6C-CDD4-98DC-0EE68CCF80FF}"/>
              </a:ext>
            </a:extLst>
          </p:cNvPr>
          <p:cNvSpPr txBox="1"/>
          <p:nvPr/>
        </p:nvSpPr>
        <p:spPr>
          <a:xfrm>
            <a:off x="9258300" y="3212305"/>
            <a:ext cx="7772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bg1"/>
                </a:solidFill>
              </a:rPr>
              <a:t>Record the power consumption of GPU and CPU on </a:t>
            </a:r>
            <a:r>
              <a:rPr lang="en-US" sz="4200" dirty="0" err="1">
                <a:solidFill>
                  <a:schemeClr val="bg1"/>
                </a:solidFill>
              </a:rPr>
              <a:t>gridpacks</a:t>
            </a:r>
            <a:r>
              <a:rPr lang="en-US" sz="4200" dirty="0">
                <a:solidFill>
                  <a:schemeClr val="bg1"/>
                </a:solidFill>
              </a:rPr>
              <a:t> and produce plots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bg1"/>
                </a:solidFill>
              </a:rPr>
              <a:t>Calculate energy by integrating power over time</a:t>
            </a:r>
          </a:p>
          <a:p>
            <a:pPr marL="342900" indent="-342900" defTabSz="1371600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bg1"/>
                </a:solidFill>
              </a:rPr>
              <a:t>Calculate the CO2 emissions from the energy </a:t>
            </a:r>
            <a:r>
              <a:rPr lang="en-US" sz="3600" u="sng" dirty="0">
                <a:solidFill>
                  <a:schemeClr val="tx2">
                    <a:lumMod val="10000"/>
                    <a:lumOff val="90000"/>
                  </a:schemeClr>
                </a:solidFill>
              </a:rPr>
              <a:t>https://</a:t>
            </a:r>
            <a:r>
              <a:rPr lang="en-US" sz="3600" u="sng" dirty="0" err="1">
                <a:solidFill>
                  <a:schemeClr val="tx2">
                    <a:lumMod val="10000"/>
                    <a:lumOff val="90000"/>
                  </a:schemeClr>
                </a:solidFill>
              </a:rPr>
              <a:t>app.electricitymaps.com</a:t>
            </a:r>
            <a:r>
              <a:rPr lang="en-US" sz="3600" u="sng" dirty="0">
                <a:solidFill>
                  <a:schemeClr val="tx2">
                    <a:lumMod val="10000"/>
                    <a:lumOff val="90000"/>
                  </a:schemeClr>
                </a:solidFill>
              </a:rPr>
              <a:t>/map/72h/hourly</a:t>
            </a:r>
          </a:p>
        </p:txBody>
      </p:sp>
      <p:sp>
        <p:nvSpPr>
          <p:cNvPr id="8" name="Footer Placeholder 15">
            <a:extLst>
              <a:ext uri="{FF2B5EF4-FFF2-40B4-BE49-F238E27FC236}">
                <a16:creationId xmlns:a16="http://schemas.microsoft.com/office/drawing/2014/main" id="{FDB11710-8E63-8A1E-69AC-910B8C799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9677400"/>
            <a:ext cx="15587330" cy="60960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12/08/2025						Raisa Rahman Richi               				                   8	</a:t>
            </a:r>
          </a:p>
        </p:txBody>
      </p:sp>
    </p:spTree>
    <p:extLst>
      <p:ext uri="{BB962C8B-B14F-4D97-AF65-F5344CB8AC3E}">
        <p14:creationId xmlns:p14="http://schemas.microsoft.com/office/powerpoint/2010/main" val="12762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TextBox 3"/>
          <p:cNvSpPr txBox="1"/>
          <p:nvPr/>
        </p:nvSpPr>
        <p:spPr>
          <a:xfrm>
            <a:off x="5714999" y="2500706"/>
            <a:ext cx="5848581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Thank you!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029200" y="3611276"/>
            <a:ext cx="7419454" cy="443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Email | </a:t>
            </a:r>
            <a:r>
              <a:rPr lang="en-US" sz="2655" spc="-29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raisa.rahman.richi@cern.ch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6EAD5369-DE64-E0F9-784D-CC6FE42757E6}"/>
              </a:ext>
            </a:extLst>
          </p:cNvPr>
          <p:cNvSpPr txBox="1"/>
          <p:nvPr/>
        </p:nvSpPr>
        <p:spPr>
          <a:xfrm>
            <a:off x="5714999" y="4160116"/>
            <a:ext cx="5381510" cy="443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LinkedIn | Raisa Rahman Richi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28765057-CEFD-2A03-1FED-7FCA886FFA59}"/>
              </a:ext>
            </a:extLst>
          </p:cNvPr>
          <p:cNvSpPr txBox="1"/>
          <p:nvPr/>
        </p:nvSpPr>
        <p:spPr>
          <a:xfrm>
            <a:off x="6658090" y="4672459"/>
            <a:ext cx="3702546" cy="456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Website | </a:t>
            </a:r>
            <a:r>
              <a:rPr lang="en-US" sz="2655" spc="-29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openlab.cern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EFBF81CE-6D8D-32D1-FBF3-4EE244404B29}"/>
              </a:ext>
            </a:extLst>
          </p:cNvPr>
          <p:cNvSpPr txBox="1"/>
          <p:nvPr/>
        </p:nvSpPr>
        <p:spPr>
          <a:xfrm>
            <a:off x="6658090" y="9202475"/>
            <a:ext cx="3702546" cy="456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spc="-29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Scan Me!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2EBA2-ED7F-D4E2-5DE5-00DA25DB3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8090" y="5469909"/>
            <a:ext cx="3746500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14781</TotalTime>
  <Words>1092</Words>
  <Application>Microsoft Macintosh PowerPoint</Application>
  <PresentationFormat>Custom</PresentationFormat>
  <Paragraphs>159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Times New Roman</vt:lpstr>
      <vt:lpstr>Helvetica</vt:lpstr>
      <vt:lpstr>Open Sans</vt:lpstr>
      <vt:lpstr>Open Sans Bold</vt:lpstr>
      <vt:lpstr>Open Sans Ultra-Bold</vt:lpstr>
      <vt:lpstr>Aptos Display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 Layout</dc:title>
  <cp:lastModifiedBy>Raisa Rahman Richi</cp:lastModifiedBy>
  <cp:revision>10</cp:revision>
  <cp:lastPrinted>2025-08-07T14:21:32Z</cp:lastPrinted>
  <dcterms:created xsi:type="dcterms:W3CDTF">2006-08-16T00:00:00Z</dcterms:created>
  <dcterms:modified xsi:type="dcterms:W3CDTF">2025-08-12T12:48:32Z</dcterms:modified>
  <dc:identifier>DAGfFX5zD5M</dc:identifier>
</cp:coreProperties>
</file>