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7" r:id="rId3"/>
    <p:sldId id="276" r:id="rId4"/>
    <p:sldId id="260" r:id="rId5"/>
    <p:sldId id="277" r:id="rId6"/>
    <p:sldId id="266" r:id="rId7"/>
    <p:sldId id="268" r:id="rId8"/>
    <p:sldId id="270" r:id="rId9"/>
    <p:sldId id="278" r:id="rId10"/>
    <p:sldId id="271" r:id="rId11"/>
    <p:sldId id="272" r:id="rId12"/>
    <p:sldId id="273" r:id="rId13"/>
    <p:sldId id="279" r:id="rId14"/>
    <p:sldId id="274" r:id="rId15"/>
    <p:sldId id="275" r:id="rId16"/>
    <p:sldId id="269" r:id="rId17"/>
    <p:sldId id="264" r:id="rId18"/>
    <p:sldId id="280" r:id="rId19"/>
    <p:sldId id="281" r:id="rId20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90A"/>
    <a:srgbClr val="212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DEF3F0-6D66-4B01-B73D-E9C0DF503F13}" v="2" dt="2024-07-23T12:33:52.6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48"/>
  </p:normalViewPr>
  <p:slideViewPr>
    <p:cSldViewPr snapToGrid="0">
      <p:cViewPr varScale="1">
        <p:scale>
          <a:sx n="84" d="100"/>
          <a:sy n="84" d="100"/>
        </p:scale>
        <p:origin x="81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na Velho" userId="z8rGDsyDj3u2pMYLtNA+tMzbapzNZe5XwnletCsp4E4=" providerId="None" clId="Web-{AFDEF3F0-6D66-4B01-B73D-E9C0DF503F13}"/>
    <pc:docChg chg="delSld">
      <pc:chgData name="Mariana Velho" userId="z8rGDsyDj3u2pMYLtNA+tMzbapzNZe5XwnletCsp4E4=" providerId="None" clId="Web-{AFDEF3F0-6D66-4B01-B73D-E9C0DF503F13}" dt="2024-07-23T12:33:52.677" v="1"/>
      <pc:docMkLst>
        <pc:docMk/>
      </pc:docMkLst>
      <pc:sldChg chg="del">
        <pc:chgData name="Mariana Velho" userId="z8rGDsyDj3u2pMYLtNA+tMzbapzNZe5XwnletCsp4E4=" providerId="None" clId="Web-{AFDEF3F0-6D66-4B01-B73D-E9C0DF503F13}" dt="2024-07-23T12:33:52.677" v="1"/>
        <pc:sldMkLst>
          <pc:docMk/>
          <pc:sldMk cId="2984062593" sldId="258"/>
        </pc:sldMkLst>
      </pc:sldChg>
      <pc:sldChg chg="del">
        <pc:chgData name="Mariana Velho" userId="z8rGDsyDj3u2pMYLtNA+tMzbapzNZe5XwnletCsp4E4=" providerId="None" clId="Web-{AFDEF3F0-6D66-4B01-B73D-E9C0DF503F13}" dt="2024-07-23T12:33:52.661" v="0"/>
        <pc:sldMkLst>
          <pc:docMk/>
          <pc:sldMk cId="2028765212" sldId="259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image" Target="../media/image16.jpg"/><Relationship Id="rId5" Type="http://schemas.openxmlformats.org/officeDocument/2006/relationships/image" Target="../media/image12.png"/><Relationship Id="rId4" Type="http://schemas.openxmlformats.org/officeDocument/2006/relationships/image" Target="../media/image19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2.png"/><Relationship Id="rId1" Type="http://schemas.openxmlformats.org/officeDocument/2006/relationships/image" Target="../media/image18.jpg"/><Relationship Id="rId5" Type="http://schemas.openxmlformats.org/officeDocument/2006/relationships/image" Target="../media/image19.jp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A40688-7908-410C-9297-3378B894CD70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3_1" csCatId="accent3" phldr="1"/>
      <dgm:spPr/>
    </dgm:pt>
    <dgm:pt modelId="{49A7E42B-39D0-4C39-AE0A-304547B2EE22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710ABC3C-7D2A-42E2-8139-6836BC3FC9AE}" type="parTrans" cxnId="{9481CB6C-0896-4006-A867-1423C102B1FD}">
      <dgm:prSet/>
      <dgm:spPr/>
      <dgm:t>
        <a:bodyPr/>
        <a:lstStyle/>
        <a:p>
          <a:endParaRPr lang="en-GB"/>
        </a:p>
      </dgm:t>
    </dgm:pt>
    <dgm:pt modelId="{87D666C4-52D3-4C96-979A-C60D8F62F9ED}" type="sibTrans" cxnId="{9481CB6C-0896-4006-A867-1423C102B1FD}">
      <dgm:prSet/>
      <dgm:spPr>
        <a:blipFill>
          <a:blip xmlns:r="http://schemas.openxmlformats.org/officeDocument/2006/relationships" r:embed="rId1"/>
          <a:srcRect/>
          <a:stretch>
            <a:fillRect l="-39000" r="-39000"/>
          </a:stretch>
        </a:blipFill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A room with many rows of computer equipment&#10;&#10;AI-generated content may be incorrect.">
            <a:extLst>
              <a:ext uri="{FF2B5EF4-FFF2-40B4-BE49-F238E27FC236}">
                <a16:creationId xmlns:a16="http://schemas.microsoft.com/office/drawing/2014/main" id="{3A559348-8F03-B5B6-8501-090B75FD0793}"/>
              </a:ext>
            </a:extLst>
          </dgm14:cNvPr>
        </a:ext>
      </dgm:extLst>
    </dgm:pt>
    <dgm:pt modelId="{290030CA-80AF-46E9-9660-7F16F1E91D15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FD60FC7C-886A-4B64-93A5-84C506DEF4D3}" type="parTrans" cxnId="{8C86CFC6-FDBA-4DB6-AC87-7E2DC8211D94}">
      <dgm:prSet/>
      <dgm:spPr/>
      <dgm:t>
        <a:bodyPr/>
        <a:lstStyle/>
        <a:p>
          <a:endParaRPr lang="en-GB"/>
        </a:p>
      </dgm:t>
    </dgm:pt>
    <dgm:pt modelId="{EC0CFC40-30F8-4435-B5D3-346940E51BEE}" type="sibTrans" cxnId="{8C86CFC6-FDBA-4DB6-AC87-7E2DC8211D94}">
      <dgm:prSet/>
      <dgm:spPr>
        <a:blipFill>
          <a:blip xmlns:r="http://schemas.openxmlformats.org/officeDocument/2006/relationships" r:embed="rId2"/>
          <a:srcRect/>
          <a:stretch>
            <a:fillRect t="-17000" b="-17000"/>
          </a:stretch>
        </a:blipFill>
      </dgm:spPr>
      <dgm:t>
        <a:bodyPr/>
        <a:lstStyle/>
        <a:p>
          <a:endParaRPr lang="en-GB"/>
        </a:p>
      </dgm:t>
    </dgm:pt>
    <dgm:pt modelId="{09E8E202-6EF8-43EC-B7D2-5F44DCE099E8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72922B64-FA32-4861-80D4-153CA242B52C}" type="parTrans" cxnId="{5BF48B21-4C09-4B19-A0A7-E829A7B738F0}">
      <dgm:prSet/>
      <dgm:spPr/>
      <dgm:t>
        <a:bodyPr/>
        <a:lstStyle/>
        <a:p>
          <a:endParaRPr lang="en-GB"/>
        </a:p>
      </dgm:t>
    </dgm:pt>
    <dgm:pt modelId="{DD05FFA4-534A-4835-A49A-BE3E82BBF7B6}" type="sibTrans" cxnId="{5BF48B21-4C09-4B19-A0A7-E829A7B738F0}">
      <dgm:prSet/>
      <dgm:spPr>
        <a:blipFill>
          <a:blip xmlns:r="http://schemas.openxmlformats.org/officeDocument/2006/relationships" r:embed="rId3"/>
          <a:srcRect/>
          <a:stretch>
            <a:fillRect l="-39000" r="-39000"/>
          </a:stretch>
        </a:blipFill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A white box with black buttons&#10;&#10;AI-generated content may be incorrect.">
            <a:extLst>
              <a:ext uri="{FF2B5EF4-FFF2-40B4-BE49-F238E27FC236}">
                <a16:creationId xmlns:a16="http://schemas.microsoft.com/office/drawing/2014/main" id="{A68377A9-BE1B-C460-C97E-03D11A174B40}"/>
              </a:ext>
            </a:extLst>
          </dgm14:cNvPr>
        </a:ext>
      </dgm:extLst>
    </dgm:pt>
    <dgm:pt modelId="{63331BB2-F9F9-4467-9F37-832D42A11B1A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0E54FDFD-FD28-4710-AD7E-11A809819374}" type="parTrans" cxnId="{CE0941FE-54F6-4E3B-8C04-B4406841906C}">
      <dgm:prSet/>
      <dgm:spPr/>
      <dgm:t>
        <a:bodyPr/>
        <a:lstStyle/>
        <a:p>
          <a:endParaRPr lang="en-GB"/>
        </a:p>
      </dgm:t>
    </dgm:pt>
    <dgm:pt modelId="{5F9D6D3E-AF81-46A7-A594-6BAB3516F9D0}" type="sibTrans" cxnId="{CE0941FE-54F6-4E3B-8C04-B4406841906C}">
      <dgm:prSet/>
      <dgm:spPr>
        <a:blipFill>
          <a:blip xmlns:r="http://schemas.openxmlformats.org/officeDocument/2006/relationships" r:embed="rId4"/>
          <a:srcRect/>
          <a:stretch>
            <a:fillRect l="-39000" r="-39000"/>
          </a:stretch>
        </a:blipFill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A close-up of a machine&#10;&#10;AI-generated content may be incorrect.">
            <a:extLst>
              <a:ext uri="{FF2B5EF4-FFF2-40B4-BE49-F238E27FC236}">
                <a16:creationId xmlns:a16="http://schemas.microsoft.com/office/drawing/2014/main" id="{099BC310-38BA-6098-B55F-8D5B0DEE3BB0}"/>
              </a:ext>
            </a:extLst>
          </dgm14:cNvPr>
        </a:ext>
      </dgm:extLst>
    </dgm:pt>
    <dgm:pt modelId="{8EF34B4C-CA3B-49F4-94AD-32EFA12BB018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FF7D2115-9CF3-4C91-96BD-331E493EA5EE}" type="parTrans" cxnId="{DA81199D-7BA5-4FC3-9877-2E788E716071}">
      <dgm:prSet/>
      <dgm:spPr/>
      <dgm:t>
        <a:bodyPr/>
        <a:lstStyle/>
        <a:p>
          <a:endParaRPr lang="en-GB"/>
        </a:p>
      </dgm:t>
    </dgm:pt>
    <dgm:pt modelId="{431F8CC7-26FC-4497-8BA5-AD370A4A3D34}" type="sibTrans" cxnId="{DA81199D-7BA5-4FC3-9877-2E788E716071}">
      <dgm:prSet/>
      <dgm:spPr>
        <a:blipFill>
          <a:blip xmlns:r="http://schemas.openxmlformats.org/officeDocument/2006/relationships" r:embed="rId5"/>
          <a:srcRect/>
          <a:stretch>
            <a:fillRect l="-48000" r="-48000"/>
          </a:stretch>
        </a:blipFill>
      </dgm:spPr>
      <dgm:t>
        <a:bodyPr/>
        <a:lstStyle/>
        <a:p>
          <a:endParaRPr lang="en-GB"/>
        </a:p>
      </dgm:t>
    </dgm:pt>
    <dgm:pt modelId="{A9E50B7E-C206-4606-8DB1-4880A2AED363}" type="pres">
      <dgm:prSet presAssocID="{FEA40688-7908-410C-9297-3378B894CD70}" presName="Name0" presStyleCnt="0">
        <dgm:presLayoutVars>
          <dgm:chMax val="7"/>
          <dgm:chPref val="7"/>
          <dgm:dir/>
        </dgm:presLayoutVars>
      </dgm:prSet>
      <dgm:spPr/>
    </dgm:pt>
    <dgm:pt modelId="{2D8A6702-2F32-40CA-9AD0-CB1AC920AFDF}" type="pres">
      <dgm:prSet presAssocID="{FEA40688-7908-410C-9297-3378B894CD70}" presName="Name1" presStyleCnt="0"/>
      <dgm:spPr/>
    </dgm:pt>
    <dgm:pt modelId="{5ECFBC9D-4863-4404-A88C-24D343BD0B3A}" type="pres">
      <dgm:prSet presAssocID="{DD05FFA4-534A-4835-A49A-BE3E82BBF7B6}" presName="picture_1" presStyleCnt="0"/>
      <dgm:spPr/>
    </dgm:pt>
    <dgm:pt modelId="{40CC9B83-7348-42D2-B9C7-B0800FFD14F2}" type="pres">
      <dgm:prSet presAssocID="{DD05FFA4-534A-4835-A49A-BE3E82BBF7B6}" presName="pictureRepeatNode" presStyleLbl="alignImgPlace1" presStyleIdx="0" presStyleCnt="5" custAng="5400000"/>
      <dgm:spPr/>
    </dgm:pt>
    <dgm:pt modelId="{90FC54F8-BFA1-4BFB-B731-91A902AD8741}" type="pres">
      <dgm:prSet presAssocID="{09E8E202-6EF8-43EC-B7D2-5F44DCE099E8}" presName="text_1" presStyleLbl="node1" presStyleIdx="0" presStyleCnt="0">
        <dgm:presLayoutVars>
          <dgm:bulletEnabled val="1"/>
        </dgm:presLayoutVars>
      </dgm:prSet>
      <dgm:spPr/>
    </dgm:pt>
    <dgm:pt modelId="{3EA8487C-F26A-4CBF-9B71-EE8B0E5D8102}" type="pres">
      <dgm:prSet presAssocID="{431F8CC7-26FC-4497-8BA5-AD370A4A3D34}" presName="picture_2" presStyleCnt="0"/>
      <dgm:spPr/>
    </dgm:pt>
    <dgm:pt modelId="{936F8138-C353-4BBC-B756-E4017A6EE8B9}" type="pres">
      <dgm:prSet presAssocID="{431F8CC7-26FC-4497-8BA5-AD370A4A3D34}" presName="pictureRepeatNode" presStyleLbl="alignImgPlace1" presStyleIdx="1" presStyleCnt="5"/>
      <dgm:spPr/>
    </dgm:pt>
    <dgm:pt modelId="{311EBF24-9508-4D76-AED7-8C0153A58F60}" type="pres">
      <dgm:prSet presAssocID="{8EF34B4C-CA3B-49F4-94AD-32EFA12BB018}" presName="line_2" presStyleLbl="parChTrans1D1" presStyleIdx="0" presStyleCnt="4"/>
      <dgm:spPr/>
    </dgm:pt>
    <dgm:pt modelId="{4D004FE1-F346-4EB4-AA54-95FC8A3C3C81}" type="pres">
      <dgm:prSet presAssocID="{8EF34B4C-CA3B-49F4-94AD-32EFA12BB018}" presName="textparent_2" presStyleLbl="node1" presStyleIdx="0" presStyleCnt="0"/>
      <dgm:spPr/>
    </dgm:pt>
    <dgm:pt modelId="{F600546D-66B3-4731-88DB-FA95EFBCA72B}" type="pres">
      <dgm:prSet presAssocID="{8EF34B4C-CA3B-49F4-94AD-32EFA12BB018}" presName="text_2" presStyleLbl="revTx" presStyleIdx="0" presStyleCnt="4">
        <dgm:presLayoutVars>
          <dgm:bulletEnabled val="1"/>
        </dgm:presLayoutVars>
      </dgm:prSet>
      <dgm:spPr/>
    </dgm:pt>
    <dgm:pt modelId="{5BC8881F-997A-4173-B055-5C945EBF86FB}" type="pres">
      <dgm:prSet presAssocID="{87D666C4-52D3-4C96-979A-C60D8F62F9ED}" presName="picture_3" presStyleCnt="0"/>
      <dgm:spPr/>
    </dgm:pt>
    <dgm:pt modelId="{2BB182D4-DAB0-4821-862B-825D15545726}" type="pres">
      <dgm:prSet presAssocID="{87D666C4-52D3-4C96-979A-C60D8F62F9ED}" presName="pictureRepeatNode" presStyleLbl="alignImgPlace1" presStyleIdx="2" presStyleCnt="5" custAng="5400000"/>
      <dgm:spPr/>
    </dgm:pt>
    <dgm:pt modelId="{2D9F9CE5-62A3-4455-97D9-947D6FA24308}" type="pres">
      <dgm:prSet presAssocID="{49A7E42B-39D0-4C39-AE0A-304547B2EE22}" presName="line_3" presStyleLbl="parChTrans1D1" presStyleIdx="1" presStyleCnt="4"/>
      <dgm:spPr/>
    </dgm:pt>
    <dgm:pt modelId="{E7D19EA8-9EDD-4C50-9DE0-7ECFEA3EF195}" type="pres">
      <dgm:prSet presAssocID="{49A7E42B-39D0-4C39-AE0A-304547B2EE22}" presName="textparent_3" presStyleLbl="node1" presStyleIdx="0" presStyleCnt="0"/>
      <dgm:spPr/>
    </dgm:pt>
    <dgm:pt modelId="{020E8CF7-686E-4FF7-B7AA-ED66117953C2}" type="pres">
      <dgm:prSet presAssocID="{49A7E42B-39D0-4C39-AE0A-304547B2EE22}" presName="text_3" presStyleLbl="revTx" presStyleIdx="1" presStyleCnt="4">
        <dgm:presLayoutVars>
          <dgm:bulletEnabled val="1"/>
        </dgm:presLayoutVars>
      </dgm:prSet>
      <dgm:spPr/>
    </dgm:pt>
    <dgm:pt modelId="{CA909A50-1D7C-4A4C-8AC6-3207EDAEE00A}" type="pres">
      <dgm:prSet presAssocID="{EC0CFC40-30F8-4435-B5D3-346940E51BEE}" presName="picture_4" presStyleCnt="0"/>
      <dgm:spPr/>
    </dgm:pt>
    <dgm:pt modelId="{C8A9756B-538A-42A2-8471-7068B94BDE93}" type="pres">
      <dgm:prSet presAssocID="{EC0CFC40-30F8-4435-B5D3-346940E51BEE}" presName="pictureRepeatNode" presStyleLbl="alignImgPlace1" presStyleIdx="3" presStyleCnt="5"/>
      <dgm:spPr/>
    </dgm:pt>
    <dgm:pt modelId="{31EA42BB-85BA-48FE-A762-8F91D4B8A05D}" type="pres">
      <dgm:prSet presAssocID="{290030CA-80AF-46E9-9660-7F16F1E91D15}" presName="line_4" presStyleLbl="parChTrans1D1" presStyleIdx="2" presStyleCnt="4"/>
      <dgm:spPr/>
    </dgm:pt>
    <dgm:pt modelId="{61CD36A2-267A-44C9-9B2D-2493E7C0B74B}" type="pres">
      <dgm:prSet presAssocID="{290030CA-80AF-46E9-9660-7F16F1E91D15}" presName="textparent_4" presStyleLbl="node1" presStyleIdx="0" presStyleCnt="0"/>
      <dgm:spPr/>
    </dgm:pt>
    <dgm:pt modelId="{3226BD2C-F92B-4293-BCE3-4049D9695EDD}" type="pres">
      <dgm:prSet presAssocID="{290030CA-80AF-46E9-9660-7F16F1E91D15}" presName="text_4" presStyleLbl="revTx" presStyleIdx="2" presStyleCnt="4">
        <dgm:presLayoutVars>
          <dgm:bulletEnabled val="1"/>
        </dgm:presLayoutVars>
      </dgm:prSet>
      <dgm:spPr/>
    </dgm:pt>
    <dgm:pt modelId="{23914D26-0F15-4011-A891-05F663F1D02B}" type="pres">
      <dgm:prSet presAssocID="{5F9D6D3E-AF81-46A7-A594-6BAB3516F9D0}" presName="picture_5" presStyleCnt="0"/>
      <dgm:spPr/>
    </dgm:pt>
    <dgm:pt modelId="{A06E6274-1919-4C85-95AB-2D93B83910C0}" type="pres">
      <dgm:prSet presAssocID="{5F9D6D3E-AF81-46A7-A594-6BAB3516F9D0}" presName="pictureRepeatNode" presStyleLbl="alignImgPlace1" presStyleIdx="4" presStyleCnt="5"/>
      <dgm:spPr/>
    </dgm:pt>
    <dgm:pt modelId="{20847599-FFDA-499C-9D7D-D71F6DE81A1A}" type="pres">
      <dgm:prSet presAssocID="{63331BB2-F9F9-4467-9F37-832D42A11B1A}" presName="line_5" presStyleLbl="parChTrans1D1" presStyleIdx="3" presStyleCnt="4"/>
      <dgm:spPr/>
    </dgm:pt>
    <dgm:pt modelId="{772A6274-1E57-4E91-9DAB-8FABCA878DE9}" type="pres">
      <dgm:prSet presAssocID="{63331BB2-F9F9-4467-9F37-832D42A11B1A}" presName="textparent_5" presStyleLbl="node1" presStyleIdx="0" presStyleCnt="0"/>
      <dgm:spPr/>
    </dgm:pt>
    <dgm:pt modelId="{C2B08858-84DE-4935-A229-8A1F07E1843B}" type="pres">
      <dgm:prSet presAssocID="{63331BB2-F9F9-4467-9F37-832D42A11B1A}" presName="text_5" presStyleLbl="revTx" presStyleIdx="3" presStyleCnt="4">
        <dgm:presLayoutVars>
          <dgm:bulletEnabled val="1"/>
        </dgm:presLayoutVars>
      </dgm:prSet>
      <dgm:spPr/>
    </dgm:pt>
  </dgm:ptLst>
  <dgm:cxnLst>
    <dgm:cxn modelId="{7FC1DD16-933F-4E2F-AC1B-510DBAEAA760}" type="presOf" srcId="{290030CA-80AF-46E9-9660-7F16F1E91D15}" destId="{3226BD2C-F92B-4293-BCE3-4049D9695EDD}" srcOrd="0" destOrd="0" presId="urn:microsoft.com/office/officeart/2008/layout/CircularPictureCallout"/>
    <dgm:cxn modelId="{5BF48B21-4C09-4B19-A0A7-E829A7B738F0}" srcId="{FEA40688-7908-410C-9297-3378B894CD70}" destId="{09E8E202-6EF8-43EC-B7D2-5F44DCE099E8}" srcOrd="0" destOrd="0" parTransId="{72922B64-FA32-4861-80D4-153CA242B52C}" sibTransId="{DD05FFA4-534A-4835-A49A-BE3E82BBF7B6}"/>
    <dgm:cxn modelId="{17CEA73F-B016-4279-8423-95B93EEB1DC9}" type="presOf" srcId="{DD05FFA4-534A-4835-A49A-BE3E82BBF7B6}" destId="{40CC9B83-7348-42D2-B9C7-B0800FFD14F2}" srcOrd="0" destOrd="0" presId="urn:microsoft.com/office/officeart/2008/layout/CircularPictureCallout"/>
    <dgm:cxn modelId="{6627EB4B-94E2-4ECD-B656-0F4A11E3E1AA}" type="presOf" srcId="{FEA40688-7908-410C-9297-3378B894CD70}" destId="{A9E50B7E-C206-4606-8DB1-4880A2AED363}" srcOrd="0" destOrd="0" presId="urn:microsoft.com/office/officeart/2008/layout/CircularPictureCallout"/>
    <dgm:cxn modelId="{9481CB6C-0896-4006-A867-1423C102B1FD}" srcId="{FEA40688-7908-410C-9297-3378B894CD70}" destId="{49A7E42B-39D0-4C39-AE0A-304547B2EE22}" srcOrd="2" destOrd="0" parTransId="{710ABC3C-7D2A-42E2-8139-6836BC3FC9AE}" sibTransId="{87D666C4-52D3-4C96-979A-C60D8F62F9ED}"/>
    <dgm:cxn modelId="{36B0BF79-A827-4AD6-AA3E-F6D8636F7C8D}" type="presOf" srcId="{8EF34B4C-CA3B-49F4-94AD-32EFA12BB018}" destId="{F600546D-66B3-4731-88DB-FA95EFBCA72B}" srcOrd="0" destOrd="0" presId="urn:microsoft.com/office/officeart/2008/layout/CircularPictureCallout"/>
    <dgm:cxn modelId="{26D9627C-6E7F-4870-899C-7FE15962B30F}" type="presOf" srcId="{87D666C4-52D3-4C96-979A-C60D8F62F9ED}" destId="{2BB182D4-DAB0-4821-862B-825D15545726}" srcOrd="0" destOrd="0" presId="urn:microsoft.com/office/officeart/2008/layout/CircularPictureCallout"/>
    <dgm:cxn modelId="{CCCE9380-5DCD-4F33-B494-3350ECA029D1}" type="presOf" srcId="{49A7E42B-39D0-4C39-AE0A-304547B2EE22}" destId="{020E8CF7-686E-4FF7-B7AA-ED66117953C2}" srcOrd="0" destOrd="0" presId="urn:microsoft.com/office/officeart/2008/layout/CircularPictureCallout"/>
    <dgm:cxn modelId="{45F8D292-A48F-4009-8027-8A6095DF9055}" type="presOf" srcId="{5F9D6D3E-AF81-46A7-A594-6BAB3516F9D0}" destId="{A06E6274-1919-4C85-95AB-2D93B83910C0}" srcOrd="0" destOrd="0" presId="urn:microsoft.com/office/officeart/2008/layout/CircularPictureCallout"/>
    <dgm:cxn modelId="{DA81199D-7BA5-4FC3-9877-2E788E716071}" srcId="{FEA40688-7908-410C-9297-3378B894CD70}" destId="{8EF34B4C-CA3B-49F4-94AD-32EFA12BB018}" srcOrd="1" destOrd="0" parTransId="{FF7D2115-9CF3-4C91-96BD-331E493EA5EE}" sibTransId="{431F8CC7-26FC-4497-8BA5-AD370A4A3D34}"/>
    <dgm:cxn modelId="{5FCA4CB7-0E3C-4A3D-B5C4-1CD536EF39B5}" type="presOf" srcId="{63331BB2-F9F9-4467-9F37-832D42A11B1A}" destId="{C2B08858-84DE-4935-A229-8A1F07E1843B}" srcOrd="0" destOrd="0" presId="urn:microsoft.com/office/officeart/2008/layout/CircularPictureCallout"/>
    <dgm:cxn modelId="{7CDC28C2-214F-4B55-80D8-2720F72A3D20}" type="presOf" srcId="{431F8CC7-26FC-4497-8BA5-AD370A4A3D34}" destId="{936F8138-C353-4BBC-B756-E4017A6EE8B9}" srcOrd="0" destOrd="0" presId="urn:microsoft.com/office/officeart/2008/layout/CircularPictureCallout"/>
    <dgm:cxn modelId="{8C86CFC6-FDBA-4DB6-AC87-7E2DC8211D94}" srcId="{FEA40688-7908-410C-9297-3378B894CD70}" destId="{290030CA-80AF-46E9-9660-7F16F1E91D15}" srcOrd="3" destOrd="0" parTransId="{FD60FC7C-886A-4B64-93A5-84C506DEF4D3}" sibTransId="{EC0CFC40-30F8-4435-B5D3-346940E51BEE}"/>
    <dgm:cxn modelId="{385683D4-1B17-40A5-A864-E3233CF49B05}" type="presOf" srcId="{EC0CFC40-30F8-4435-B5D3-346940E51BEE}" destId="{C8A9756B-538A-42A2-8471-7068B94BDE93}" srcOrd="0" destOrd="0" presId="urn:microsoft.com/office/officeart/2008/layout/CircularPictureCallout"/>
    <dgm:cxn modelId="{1051F2FB-550D-487C-9387-2242B23256BD}" type="presOf" srcId="{09E8E202-6EF8-43EC-B7D2-5F44DCE099E8}" destId="{90FC54F8-BFA1-4BFB-B731-91A902AD8741}" srcOrd="0" destOrd="0" presId="urn:microsoft.com/office/officeart/2008/layout/CircularPictureCallout"/>
    <dgm:cxn modelId="{CE0941FE-54F6-4E3B-8C04-B4406841906C}" srcId="{FEA40688-7908-410C-9297-3378B894CD70}" destId="{63331BB2-F9F9-4467-9F37-832D42A11B1A}" srcOrd="4" destOrd="0" parTransId="{0E54FDFD-FD28-4710-AD7E-11A809819374}" sibTransId="{5F9D6D3E-AF81-46A7-A594-6BAB3516F9D0}"/>
    <dgm:cxn modelId="{F0098C9C-3C1A-4DD0-8990-AE07B4C5ABD5}" type="presParOf" srcId="{A9E50B7E-C206-4606-8DB1-4880A2AED363}" destId="{2D8A6702-2F32-40CA-9AD0-CB1AC920AFDF}" srcOrd="0" destOrd="0" presId="urn:microsoft.com/office/officeart/2008/layout/CircularPictureCallout"/>
    <dgm:cxn modelId="{D81FE95F-FE1C-4838-A3AC-AC0D1F86A74A}" type="presParOf" srcId="{2D8A6702-2F32-40CA-9AD0-CB1AC920AFDF}" destId="{5ECFBC9D-4863-4404-A88C-24D343BD0B3A}" srcOrd="0" destOrd="0" presId="urn:microsoft.com/office/officeart/2008/layout/CircularPictureCallout"/>
    <dgm:cxn modelId="{BE55B1B2-48DB-435C-8A8C-08F149644E19}" type="presParOf" srcId="{5ECFBC9D-4863-4404-A88C-24D343BD0B3A}" destId="{40CC9B83-7348-42D2-B9C7-B0800FFD14F2}" srcOrd="0" destOrd="0" presId="urn:microsoft.com/office/officeart/2008/layout/CircularPictureCallout"/>
    <dgm:cxn modelId="{F10DB11B-379F-427E-81BF-E24F887FAFEB}" type="presParOf" srcId="{2D8A6702-2F32-40CA-9AD0-CB1AC920AFDF}" destId="{90FC54F8-BFA1-4BFB-B731-91A902AD8741}" srcOrd="1" destOrd="0" presId="urn:microsoft.com/office/officeart/2008/layout/CircularPictureCallout"/>
    <dgm:cxn modelId="{3FC92C50-DEEF-4455-AD2A-C8207D596008}" type="presParOf" srcId="{2D8A6702-2F32-40CA-9AD0-CB1AC920AFDF}" destId="{3EA8487C-F26A-4CBF-9B71-EE8B0E5D8102}" srcOrd="2" destOrd="0" presId="urn:microsoft.com/office/officeart/2008/layout/CircularPictureCallout"/>
    <dgm:cxn modelId="{8CC95234-8D34-409F-8691-44E657AC9492}" type="presParOf" srcId="{3EA8487C-F26A-4CBF-9B71-EE8B0E5D8102}" destId="{936F8138-C353-4BBC-B756-E4017A6EE8B9}" srcOrd="0" destOrd="0" presId="urn:microsoft.com/office/officeart/2008/layout/CircularPictureCallout"/>
    <dgm:cxn modelId="{AE6C8464-4A28-445B-AB5F-B1DCBA0918F0}" type="presParOf" srcId="{2D8A6702-2F32-40CA-9AD0-CB1AC920AFDF}" destId="{311EBF24-9508-4D76-AED7-8C0153A58F60}" srcOrd="3" destOrd="0" presId="urn:microsoft.com/office/officeart/2008/layout/CircularPictureCallout"/>
    <dgm:cxn modelId="{C431CC15-D9D2-4705-AABB-60B4355455D6}" type="presParOf" srcId="{2D8A6702-2F32-40CA-9AD0-CB1AC920AFDF}" destId="{4D004FE1-F346-4EB4-AA54-95FC8A3C3C81}" srcOrd="4" destOrd="0" presId="urn:microsoft.com/office/officeart/2008/layout/CircularPictureCallout"/>
    <dgm:cxn modelId="{07DD023E-667A-4450-BF94-298577DAF872}" type="presParOf" srcId="{4D004FE1-F346-4EB4-AA54-95FC8A3C3C81}" destId="{F600546D-66B3-4731-88DB-FA95EFBCA72B}" srcOrd="0" destOrd="0" presId="urn:microsoft.com/office/officeart/2008/layout/CircularPictureCallout"/>
    <dgm:cxn modelId="{96D8B520-2AE9-4D53-A247-9050923833BC}" type="presParOf" srcId="{2D8A6702-2F32-40CA-9AD0-CB1AC920AFDF}" destId="{5BC8881F-997A-4173-B055-5C945EBF86FB}" srcOrd="5" destOrd="0" presId="urn:microsoft.com/office/officeart/2008/layout/CircularPictureCallout"/>
    <dgm:cxn modelId="{5A56B7BF-4A1B-4D76-8BA1-2593495CC7DF}" type="presParOf" srcId="{5BC8881F-997A-4173-B055-5C945EBF86FB}" destId="{2BB182D4-DAB0-4821-862B-825D15545726}" srcOrd="0" destOrd="0" presId="urn:microsoft.com/office/officeart/2008/layout/CircularPictureCallout"/>
    <dgm:cxn modelId="{08CCB532-5AA4-4D59-81DE-AEF550A3FF32}" type="presParOf" srcId="{2D8A6702-2F32-40CA-9AD0-CB1AC920AFDF}" destId="{2D9F9CE5-62A3-4455-97D9-947D6FA24308}" srcOrd="6" destOrd="0" presId="urn:microsoft.com/office/officeart/2008/layout/CircularPictureCallout"/>
    <dgm:cxn modelId="{9EC3D1C0-A4D4-455B-BA0F-53CB9A376771}" type="presParOf" srcId="{2D8A6702-2F32-40CA-9AD0-CB1AC920AFDF}" destId="{E7D19EA8-9EDD-4C50-9DE0-7ECFEA3EF195}" srcOrd="7" destOrd="0" presId="urn:microsoft.com/office/officeart/2008/layout/CircularPictureCallout"/>
    <dgm:cxn modelId="{4ADCB847-9741-4578-B5D7-AC6E3B7E9AA6}" type="presParOf" srcId="{E7D19EA8-9EDD-4C50-9DE0-7ECFEA3EF195}" destId="{020E8CF7-686E-4FF7-B7AA-ED66117953C2}" srcOrd="0" destOrd="0" presId="urn:microsoft.com/office/officeart/2008/layout/CircularPictureCallout"/>
    <dgm:cxn modelId="{62135E48-AC5B-4A9E-BA50-944AD8A40415}" type="presParOf" srcId="{2D8A6702-2F32-40CA-9AD0-CB1AC920AFDF}" destId="{CA909A50-1D7C-4A4C-8AC6-3207EDAEE00A}" srcOrd="8" destOrd="0" presId="urn:microsoft.com/office/officeart/2008/layout/CircularPictureCallout"/>
    <dgm:cxn modelId="{0322B368-B6B6-42A3-A1D8-E2E93A9F07F4}" type="presParOf" srcId="{CA909A50-1D7C-4A4C-8AC6-3207EDAEE00A}" destId="{C8A9756B-538A-42A2-8471-7068B94BDE93}" srcOrd="0" destOrd="0" presId="urn:microsoft.com/office/officeart/2008/layout/CircularPictureCallout"/>
    <dgm:cxn modelId="{CB6C414F-3D2E-41AA-AF89-17D7ED3B1D7A}" type="presParOf" srcId="{2D8A6702-2F32-40CA-9AD0-CB1AC920AFDF}" destId="{31EA42BB-85BA-48FE-A762-8F91D4B8A05D}" srcOrd="9" destOrd="0" presId="urn:microsoft.com/office/officeart/2008/layout/CircularPictureCallout"/>
    <dgm:cxn modelId="{655976E5-16EA-4446-84DB-B0E8EA63D86F}" type="presParOf" srcId="{2D8A6702-2F32-40CA-9AD0-CB1AC920AFDF}" destId="{61CD36A2-267A-44C9-9B2D-2493E7C0B74B}" srcOrd="10" destOrd="0" presId="urn:microsoft.com/office/officeart/2008/layout/CircularPictureCallout"/>
    <dgm:cxn modelId="{6D27ED01-8B9B-4A2F-BC18-A815A1E4604F}" type="presParOf" srcId="{61CD36A2-267A-44C9-9B2D-2493E7C0B74B}" destId="{3226BD2C-F92B-4293-BCE3-4049D9695EDD}" srcOrd="0" destOrd="0" presId="urn:microsoft.com/office/officeart/2008/layout/CircularPictureCallout"/>
    <dgm:cxn modelId="{7C4DDFFE-9E6E-4CF6-B310-614FC7E76368}" type="presParOf" srcId="{2D8A6702-2F32-40CA-9AD0-CB1AC920AFDF}" destId="{23914D26-0F15-4011-A891-05F663F1D02B}" srcOrd="11" destOrd="0" presId="urn:microsoft.com/office/officeart/2008/layout/CircularPictureCallout"/>
    <dgm:cxn modelId="{4D32EA07-107F-419F-BC18-CC0FD241B914}" type="presParOf" srcId="{23914D26-0F15-4011-A891-05F663F1D02B}" destId="{A06E6274-1919-4C85-95AB-2D93B83910C0}" srcOrd="0" destOrd="0" presId="urn:microsoft.com/office/officeart/2008/layout/CircularPictureCallout"/>
    <dgm:cxn modelId="{0E921A2D-7280-4E8A-BB15-79939A1A5737}" type="presParOf" srcId="{2D8A6702-2F32-40CA-9AD0-CB1AC920AFDF}" destId="{20847599-FFDA-499C-9D7D-D71F6DE81A1A}" srcOrd="12" destOrd="0" presId="urn:microsoft.com/office/officeart/2008/layout/CircularPictureCallout"/>
    <dgm:cxn modelId="{A554D4B6-03B9-4F79-A94D-9395A43E54DF}" type="presParOf" srcId="{2D8A6702-2F32-40CA-9AD0-CB1AC920AFDF}" destId="{772A6274-1E57-4E91-9DAB-8FABCA878DE9}" srcOrd="13" destOrd="0" presId="urn:microsoft.com/office/officeart/2008/layout/CircularPictureCallout"/>
    <dgm:cxn modelId="{A1F442ED-BACF-4D59-B6F5-CC19315362C3}" type="presParOf" srcId="{772A6274-1E57-4E91-9DAB-8FABCA878DE9}" destId="{C2B08858-84DE-4935-A229-8A1F07E1843B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DCDB81-FAA6-49EE-A5FE-17263D5A3B8D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DB55A149-9CBD-436C-A021-F6C92218240C}">
      <dgm:prSet/>
      <dgm:spPr/>
      <dgm:t>
        <a:bodyPr/>
        <a:lstStyle/>
        <a:p>
          <a:r>
            <a:rPr lang="en-US" b="0" i="0" dirty="0"/>
            <a:t>• IOR Easy</a:t>
          </a:r>
          <a:endParaRPr lang="en-GB" dirty="0"/>
        </a:p>
      </dgm:t>
    </dgm:pt>
    <dgm:pt modelId="{14A1D875-3DE1-427A-B609-1BB1CF6E2C78}" type="parTrans" cxnId="{166D9A8B-4E3B-4FA0-95B5-DA13EB233A1F}">
      <dgm:prSet/>
      <dgm:spPr/>
      <dgm:t>
        <a:bodyPr/>
        <a:lstStyle/>
        <a:p>
          <a:endParaRPr lang="en-GB"/>
        </a:p>
      </dgm:t>
    </dgm:pt>
    <dgm:pt modelId="{21FB4EA7-3391-4726-8394-61AA8465A317}" type="sibTrans" cxnId="{166D9A8B-4E3B-4FA0-95B5-DA13EB233A1F}">
      <dgm:prSet/>
      <dgm:spPr/>
      <dgm:t>
        <a:bodyPr/>
        <a:lstStyle/>
        <a:p>
          <a:endParaRPr lang="en-GB"/>
        </a:p>
      </dgm:t>
    </dgm:pt>
    <dgm:pt modelId="{5A269A48-135B-4172-8AB0-0F63B61BFE87}">
      <dgm:prSet/>
      <dgm:spPr/>
      <dgm:t>
        <a:bodyPr/>
        <a:lstStyle/>
        <a:p>
          <a:r>
            <a:rPr lang="en-US" b="0" i="0" dirty="0"/>
            <a:t>• IOR Hard</a:t>
          </a:r>
          <a:endParaRPr lang="en-GB" dirty="0"/>
        </a:p>
      </dgm:t>
    </dgm:pt>
    <dgm:pt modelId="{D77882DC-A1C3-4852-ACFF-C9E816D992C1}" type="parTrans" cxnId="{0799F6DD-7836-4338-B7AE-34826C195FB4}">
      <dgm:prSet/>
      <dgm:spPr/>
      <dgm:t>
        <a:bodyPr/>
        <a:lstStyle/>
        <a:p>
          <a:endParaRPr lang="en-GB"/>
        </a:p>
      </dgm:t>
    </dgm:pt>
    <dgm:pt modelId="{737C6B20-B091-44A8-930E-29CB0D607C87}" type="sibTrans" cxnId="{0799F6DD-7836-4338-B7AE-34826C195FB4}">
      <dgm:prSet/>
      <dgm:spPr/>
      <dgm:t>
        <a:bodyPr/>
        <a:lstStyle/>
        <a:p>
          <a:endParaRPr lang="en-GB"/>
        </a:p>
      </dgm:t>
    </dgm:pt>
    <dgm:pt modelId="{9D348FF8-9CDF-48B2-943D-5DA1F1E4CD12}">
      <dgm:prSet/>
      <dgm:spPr/>
      <dgm:t>
        <a:bodyPr/>
        <a:lstStyle/>
        <a:p>
          <a:r>
            <a:rPr lang="en-US" b="0" i="0" dirty="0"/>
            <a:t>• </a:t>
          </a:r>
          <a:r>
            <a:rPr lang="en-US" b="0" i="0" dirty="0" err="1"/>
            <a:t>MDTest</a:t>
          </a:r>
          <a:r>
            <a:rPr lang="en-US" b="0" i="0" dirty="0"/>
            <a:t> Easy</a:t>
          </a:r>
          <a:endParaRPr lang="en-GB" dirty="0"/>
        </a:p>
      </dgm:t>
    </dgm:pt>
    <dgm:pt modelId="{3F40676A-0635-402F-B235-626C9646D33F}" type="parTrans" cxnId="{0066AD8F-58DE-4BE2-AF71-88C2BB536DB4}">
      <dgm:prSet/>
      <dgm:spPr/>
      <dgm:t>
        <a:bodyPr/>
        <a:lstStyle/>
        <a:p>
          <a:endParaRPr lang="en-GB"/>
        </a:p>
      </dgm:t>
    </dgm:pt>
    <dgm:pt modelId="{97DFA392-A5C5-47A3-B0BF-3E502E71D463}" type="sibTrans" cxnId="{0066AD8F-58DE-4BE2-AF71-88C2BB536DB4}">
      <dgm:prSet/>
      <dgm:spPr/>
      <dgm:t>
        <a:bodyPr/>
        <a:lstStyle/>
        <a:p>
          <a:endParaRPr lang="en-GB"/>
        </a:p>
      </dgm:t>
    </dgm:pt>
    <dgm:pt modelId="{448FE121-2083-40AE-BBBD-783A121FFC64}">
      <dgm:prSet/>
      <dgm:spPr/>
      <dgm:t>
        <a:bodyPr/>
        <a:lstStyle/>
        <a:p>
          <a:r>
            <a:rPr lang="en-US" b="0" i="0" dirty="0"/>
            <a:t>• </a:t>
          </a:r>
          <a:r>
            <a:rPr lang="en-US" b="0" i="0" dirty="0" err="1"/>
            <a:t>MDTest</a:t>
          </a:r>
          <a:r>
            <a:rPr lang="en-US" b="0" i="0" dirty="0"/>
            <a:t> Hard</a:t>
          </a:r>
          <a:endParaRPr lang="en-GB" dirty="0"/>
        </a:p>
      </dgm:t>
    </dgm:pt>
    <dgm:pt modelId="{CF7E051B-6A81-49ED-BE5A-E5BB5DC8C792}" type="parTrans" cxnId="{2621107A-A361-4F74-89B1-033D7B805BCC}">
      <dgm:prSet/>
      <dgm:spPr/>
      <dgm:t>
        <a:bodyPr/>
        <a:lstStyle/>
        <a:p>
          <a:endParaRPr lang="en-GB"/>
        </a:p>
      </dgm:t>
    </dgm:pt>
    <dgm:pt modelId="{17387565-7F3D-4DD2-A284-FF08DEA1A225}" type="sibTrans" cxnId="{2621107A-A361-4F74-89B1-033D7B805BCC}">
      <dgm:prSet/>
      <dgm:spPr/>
      <dgm:t>
        <a:bodyPr/>
        <a:lstStyle/>
        <a:p>
          <a:endParaRPr lang="en-GB"/>
        </a:p>
      </dgm:t>
    </dgm:pt>
    <dgm:pt modelId="{0137842F-195A-4B6A-A55C-FC16B5C4E798}">
      <dgm:prSet/>
      <dgm:spPr/>
      <dgm:t>
        <a:bodyPr/>
        <a:lstStyle/>
        <a:p>
          <a:r>
            <a:rPr lang="en-US" b="0" i="0" dirty="0"/>
            <a:t>• Find</a:t>
          </a:r>
          <a:endParaRPr lang="en-GB" dirty="0"/>
        </a:p>
      </dgm:t>
    </dgm:pt>
    <dgm:pt modelId="{BF76D651-14B1-471B-B60B-438B3C597F4B}" type="parTrans" cxnId="{C2260582-4494-4944-A84C-77C3A7A8E612}">
      <dgm:prSet/>
      <dgm:spPr/>
      <dgm:t>
        <a:bodyPr/>
        <a:lstStyle/>
        <a:p>
          <a:endParaRPr lang="en-GB"/>
        </a:p>
      </dgm:t>
    </dgm:pt>
    <dgm:pt modelId="{C1FC35C9-ED14-4D2F-AEFE-79CC6927BCA8}" type="sibTrans" cxnId="{C2260582-4494-4944-A84C-77C3A7A8E612}">
      <dgm:prSet/>
      <dgm:spPr/>
      <dgm:t>
        <a:bodyPr/>
        <a:lstStyle/>
        <a:p>
          <a:endParaRPr lang="en-GB"/>
        </a:p>
      </dgm:t>
    </dgm:pt>
    <dgm:pt modelId="{FF9CD9F8-8CEE-4752-9DB6-960FEF986015}">
      <dgm:prSet/>
      <dgm:spPr/>
      <dgm:t>
        <a:bodyPr/>
        <a:lstStyle/>
        <a:p>
          <a:r>
            <a:rPr lang="en-US" b="0" i="0" dirty="0"/>
            <a:t>Bandwidth-focused, sequential access pattern</a:t>
          </a:r>
          <a:endParaRPr lang="en-GB" dirty="0"/>
        </a:p>
      </dgm:t>
    </dgm:pt>
    <dgm:pt modelId="{1BBAD052-8813-4A20-A895-AAA292FCD504}" type="parTrans" cxnId="{09BE7FAD-A876-4850-ADAF-334CD205C641}">
      <dgm:prSet/>
      <dgm:spPr/>
      <dgm:t>
        <a:bodyPr/>
        <a:lstStyle/>
        <a:p>
          <a:endParaRPr lang="en-GB"/>
        </a:p>
      </dgm:t>
    </dgm:pt>
    <dgm:pt modelId="{6205050D-DF82-4F35-B74C-09056D067F49}" type="sibTrans" cxnId="{09BE7FAD-A876-4850-ADAF-334CD205C641}">
      <dgm:prSet/>
      <dgm:spPr/>
      <dgm:t>
        <a:bodyPr/>
        <a:lstStyle/>
        <a:p>
          <a:endParaRPr lang="en-GB"/>
        </a:p>
      </dgm:t>
    </dgm:pt>
    <dgm:pt modelId="{2FDA9E43-2F38-4109-AE6A-C13669D176EE}">
      <dgm:prSet/>
      <dgm:spPr/>
      <dgm:t>
        <a:bodyPr/>
        <a:lstStyle/>
        <a:p>
          <a:r>
            <a:rPr lang="en-US" b="0" i="0"/>
            <a:t>Bandwidth test with more challenging access patterns</a:t>
          </a:r>
          <a:endParaRPr lang="en-GB"/>
        </a:p>
      </dgm:t>
    </dgm:pt>
    <dgm:pt modelId="{10E089C8-B795-4EE7-B668-1CE7F226DF96}" type="parTrans" cxnId="{E17E367E-B29A-400B-B9A1-5A59C133F21C}">
      <dgm:prSet/>
      <dgm:spPr/>
      <dgm:t>
        <a:bodyPr/>
        <a:lstStyle/>
        <a:p>
          <a:endParaRPr lang="en-GB"/>
        </a:p>
      </dgm:t>
    </dgm:pt>
    <dgm:pt modelId="{27C5BBA9-0EF6-448A-BD19-5FA7F236ABF7}" type="sibTrans" cxnId="{E17E367E-B29A-400B-B9A1-5A59C133F21C}">
      <dgm:prSet/>
      <dgm:spPr/>
      <dgm:t>
        <a:bodyPr/>
        <a:lstStyle/>
        <a:p>
          <a:endParaRPr lang="en-GB"/>
        </a:p>
      </dgm:t>
    </dgm:pt>
    <dgm:pt modelId="{C2213521-A4DE-4F46-BDAD-E4D07DB77ED4}">
      <dgm:prSet/>
      <dgm:spPr/>
      <dgm:t>
        <a:bodyPr/>
        <a:lstStyle/>
        <a:p>
          <a:r>
            <a:rPr lang="en-US" b="0" i="0"/>
            <a:t>Metadata performance on separate directories</a:t>
          </a:r>
          <a:endParaRPr lang="en-GB"/>
        </a:p>
      </dgm:t>
    </dgm:pt>
    <dgm:pt modelId="{45331C6E-8308-4413-A043-13700696BD32}" type="parTrans" cxnId="{E87EFFC3-70D9-4CBC-B5DD-6579E155E582}">
      <dgm:prSet/>
      <dgm:spPr/>
      <dgm:t>
        <a:bodyPr/>
        <a:lstStyle/>
        <a:p>
          <a:endParaRPr lang="en-GB"/>
        </a:p>
      </dgm:t>
    </dgm:pt>
    <dgm:pt modelId="{CF2F7292-0895-4697-AA89-63CDA02A3146}" type="sibTrans" cxnId="{E87EFFC3-70D9-4CBC-B5DD-6579E155E582}">
      <dgm:prSet/>
      <dgm:spPr/>
      <dgm:t>
        <a:bodyPr/>
        <a:lstStyle/>
        <a:p>
          <a:endParaRPr lang="en-GB"/>
        </a:p>
      </dgm:t>
    </dgm:pt>
    <dgm:pt modelId="{0539205C-0A0B-4248-91B6-77927E15B313}">
      <dgm:prSet/>
      <dgm:spPr/>
      <dgm:t>
        <a:bodyPr/>
        <a:lstStyle/>
        <a:p>
          <a:r>
            <a:rPr lang="en-US" b="0" i="0" dirty="0"/>
            <a:t>Metadata performance on shared directories</a:t>
          </a:r>
          <a:endParaRPr lang="en-GB" dirty="0"/>
        </a:p>
      </dgm:t>
    </dgm:pt>
    <dgm:pt modelId="{458C75B4-0FB5-4DA4-A6E2-7C66E0919B97}" type="parTrans" cxnId="{AF3469B5-9CAD-4225-B614-A87DF304FA3D}">
      <dgm:prSet/>
      <dgm:spPr/>
      <dgm:t>
        <a:bodyPr/>
        <a:lstStyle/>
        <a:p>
          <a:endParaRPr lang="en-GB"/>
        </a:p>
      </dgm:t>
    </dgm:pt>
    <dgm:pt modelId="{6832C753-58B5-47FD-932F-3EA09499BD35}" type="sibTrans" cxnId="{AF3469B5-9CAD-4225-B614-A87DF304FA3D}">
      <dgm:prSet/>
      <dgm:spPr/>
      <dgm:t>
        <a:bodyPr/>
        <a:lstStyle/>
        <a:p>
          <a:endParaRPr lang="en-GB"/>
        </a:p>
      </dgm:t>
    </dgm:pt>
    <dgm:pt modelId="{0932EECE-B47A-4934-8F5A-7189EC896D64}">
      <dgm:prSet/>
      <dgm:spPr/>
      <dgm:t>
        <a:bodyPr/>
        <a:lstStyle/>
        <a:p>
          <a:r>
            <a:rPr lang="en-US" b="0" i="0" dirty="0"/>
            <a:t>Filesystem traversal and </a:t>
          </a:r>
          <a:r>
            <a:rPr lang="en-US" b="0" i="0"/>
            <a:t>pattern matchin</a:t>
          </a:r>
          <a:endParaRPr lang="en-GB" dirty="0"/>
        </a:p>
      </dgm:t>
    </dgm:pt>
    <dgm:pt modelId="{38F51B50-3B6D-4B4D-B908-55CA95F5B5C5}" type="parTrans" cxnId="{FC5F6316-E950-4DD4-8B96-226FBAE7FBA2}">
      <dgm:prSet/>
      <dgm:spPr/>
      <dgm:t>
        <a:bodyPr/>
        <a:lstStyle/>
        <a:p>
          <a:endParaRPr lang="en-GB"/>
        </a:p>
      </dgm:t>
    </dgm:pt>
    <dgm:pt modelId="{A05575BB-6852-4388-9E20-F469C86809C6}" type="sibTrans" cxnId="{FC5F6316-E950-4DD4-8B96-226FBAE7FBA2}">
      <dgm:prSet/>
      <dgm:spPr/>
      <dgm:t>
        <a:bodyPr/>
        <a:lstStyle/>
        <a:p>
          <a:endParaRPr lang="en-GB"/>
        </a:p>
      </dgm:t>
    </dgm:pt>
    <dgm:pt modelId="{CA10494D-F398-4BF0-B6B7-2475775276BE}" type="pres">
      <dgm:prSet presAssocID="{21DCDB81-FAA6-49EE-A5FE-17263D5A3B8D}" presName="Name0" presStyleCnt="0">
        <dgm:presLayoutVars>
          <dgm:dir/>
          <dgm:animLvl val="lvl"/>
          <dgm:resizeHandles val="exact"/>
        </dgm:presLayoutVars>
      </dgm:prSet>
      <dgm:spPr/>
    </dgm:pt>
    <dgm:pt modelId="{E7655AFE-3121-44BC-B202-E34BF96B6BCD}" type="pres">
      <dgm:prSet presAssocID="{DB55A149-9CBD-436C-A021-F6C92218240C}" presName="linNode" presStyleCnt="0"/>
      <dgm:spPr/>
    </dgm:pt>
    <dgm:pt modelId="{68A4A338-A2A8-44BE-A79C-FC408CE73630}" type="pres">
      <dgm:prSet presAssocID="{DB55A149-9CBD-436C-A021-F6C92218240C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81AC7DBD-4028-4B82-8BE5-806E16633906}" type="pres">
      <dgm:prSet presAssocID="{DB55A149-9CBD-436C-A021-F6C92218240C}" presName="descendantText" presStyleLbl="alignAccFollowNode1" presStyleIdx="0" presStyleCnt="5">
        <dgm:presLayoutVars>
          <dgm:bulletEnabled val="1"/>
        </dgm:presLayoutVars>
      </dgm:prSet>
      <dgm:spPr/>
    </dgm:pt>
    <dgm:pt modelId="{6F114BE6-DC1F-4145-9B99-6089FF80EADA}" type="pres">
      <dgm:prSet presAssocID="{21FB4EA7-3391-4726-8394-61AA8465A317}" presName="sp" presStyleCnt="0"/>
      <dgm:spPr/>
    </dgm:pt>
    <dgm:pt modelId="{BF497659-F4CE-4FD8-9123-AEB3A24D70AC}" type="pres">
      <dgm:prSet presAssocID="{5A269A48-135B-4172-8AB0-0F63B61BFE87}" presName="linNode" presStyleCnt="0"/>
      <dgm:spPr/>
    </dgm:pt>
    <dgm:pt modelId="{04643B48-F1B2-46FD-8CB4-A4CDB914BCB1}" type="pres">
      <dgm:prSet presAssocID="{5A269A48-135B-4172-8AB0-0F63B61BFE87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A4941E5B-F7B1-447E-ABAF-A332621AEB57}" type="pres">
      <dgm:prSet presAssocID="{5A269A48-135B-4172-8AB0-0F63B61BFE87}" presName="descendantText" presStyleLbl="alignAccFollowNode1" presStyleIdx="1" presStyleCnt="5">
        <dgm:presLayoutVars>
          <dgm:bulletEnabled val="1"/>
        </dgm:presLayoutVars>
      </dgm:prSet>
      <dgm:spPr/>
    </dgm:pt>
    <dgm:pt modelId="{785D294D-1278-4B2F-A2B1-572EA2AA4683}" type="pres">
      <dgm:prSet presAssocID="{737C6B20-B091-44A8-930E-29CB0D607C87}" presName="sp" presStyleCnt="0"/>
      <dgm:spPr/>
    </dgm:pt>
    <dgm:pt modelId="{C00F03C2-9D63-47BE-B77F-0537786C81FA}" type="pres">
      <dgm:prSet presAssocID="{9D348FF8-9CDF-48B2-943D-5DA1F1E4CD12}" presName="linNode" presStyleCnt="0"/>
      <dgm:spPr/>
    </dgm:pt>
    <dgm:pt modelId="{E7229E82-4016-46AC-A616-E25FD9366543}" type="pres">
      <dgm:prSet presAssocID="{9D348FF8-9CDF-48B2-943D-5DA1F1E4CD12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BFA116FA-7FC9-47AE-84A2-41603C5D741F}" type="pres">
      <dgm:prSet presAssocID="{9D348FF8-9CDF-48B2-943D-5DA1F1E4CD12}" presName="descendantText" presStyleLbl="alignAccFollowNode1" presStyleIdx="2" presStyleCnt="5">
        <dgm:presLayoutVars>
          <dgm:bulletEnabled val="1"/>
        </dgm:presLayoutVars>
      </dgm:prSet>
      <dgm:spPr/>
    </dgm:pt>
    <dgm:pt modelId="{3827CA22-3E16-4C66-AFF1-237AFB014522}" type="pres">
      <dgm:prSet presAssocID="{97DFA392-A5C5-47A3-B0BF-3E502E71D463}" presName="sp" presStyleCnt="0"/>
      <dgm:spPr/>
    </dgm:pt>
    <dgm:pt modelId="{AD5013A8-E0EB-4B97-BAED-6DF97D27862B}" type="pres">
      <dgm:prSet presAssocID="{448FE121-2083-40AE-BBBD-783A121FFC64}" presName="linNode" presStyleCnt="0"/>
      <dgm:spPr/>
    </dgm:pt>
    <dgm:pt modelId="{F8B339E3-29D1-4634-85A5-8F8477BF8414}" type="pres">
      <dgm:prSet presAssocID="{448FE121-2083-40AE-BBBD-783A121FFC64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1085330F-4F2D-430D-A656-DE7855F92A49}" type="pres">
      <dgm:prSet presAssocID="{448FE121-2083-40AE-BBBD-783A121FFC64}" presName="descendantText" presStyleLbl="alignAccFollowNode1" presStyleIdx="3" presStyleCnt="5">
        <dgm:presLayoutVars>
          <dgm:bulletEnabled val="1"/>
        </dgm:presLayoutVars>
      </dgm:prSet>
      <dgm:spPr/>
    </dgm:pt>
    <dgm:pt modelId="{30E0706B-FAC3-424D-BDA4-1A196B83A883}" type="pres">
      <dgm:prSet presAssocID="{17387565-7F3D-4DD2-A284-FF08DEA1A225}" presName="sp" presStyleCnt="0"/>
      <dgm:spPr/>
    </dgm:pt>
    <dgm:pt modelId="{CEDEE2C0-ABF7-43E6-AE93-29D7E14E0ED9}" type="pres">
      <dgm:prSet presAssocID="{0137842F-195A-4B6A-A55C-FC16B5C4E798}" presName="linNode" presStyleCnt="0"/>
      <dgm:spPr/>
    </dgm:pt>
    <dgm:pt modelId="{29C3F243-BE7F-4598-99A4-D9A9CDBEC2E3}" type="pres">
      <dgm:prSet presAssocID="{0137842F-195A-4B6A-A55C-FC16B5C4E798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3178CC30-F497-46EB-A331-399669639A90}" type="pres">
      <dgm:prSet presAssocID="{0137842F-195A-4B6A-A55C-FC16B5C4E798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3D65F00D-1E12-4FF6-9268-F24E8476A0AA}" type="presOf" srcId="{DB55A149-9CBD-436C-A021-F6C92218240C}" destId="{68A4A338-A2A8-44BE-A79C-FC408CE73630}" srcOrd="0" destOrd="0" presId="urn:microsoft.com/office/officeart/2005/8/layout/vList5"/>
    <dgm:cxn modelId="{49BEC315-FCFA-4C88-8527-2C73BFCDAD15}" type="presOf" srcId="{C2213521-A4DE-4F46-BDAD-E4D07DB77ED4}" destId="{BFA116FA-7FC9-47AE-84A2-41603C5D741F}" srcOrd="0" destOrd="0" presId="urn:microsoft.com/office/officeart/2005/8/layout/vList5"/>
    <dgm:cxn modelId="{FC5F6316-E950-4DD4-8B96-226FBAE7FBA2}" srcId="{0137842F-195A-4B6A-A55C-FC16B5C4E798}" destId="{0932EECE-B47A-4934-8F5A-7189EC896D64}" srcOrd="0" destOrd="0" parTransId="{38F51B50-3B6D-4B4D-B908-55CA95F5B5C5}" sibTransId="{A05575BB-6852-4388-9E20-F469C86809C6}"/>
    <dgm:cxn modelId="{4323A023-AEFE-4534-A74F-565E37976126}" type="presOf" srcId="{0539205C-0A0B-4248-91B6-77927E15B313}" destId="{1085330F-4F2D-430D-A656-DE7855F92A49}" srcOrd="0" destOrd="0" presId="urn:microsoft.com/office/officeart/2005/8/layout/vList5"/>
    <dgm:cxn modelId="{3E57B03F-C1AB-477E-AFE8-F41BC1A43D1E}" type="presOf" srcId="{FF9CD9F8-8CEE-4752-9DB6-960FEF986015}" destId="{81AC7DBD-4028-4B82-8BE5-806E16633906}" srcOrd="0" destOrd="0" presId="urn:microsoft.com/office/officeart/2005/8/layout/vList5"/>
    <dgm:cxn modelId="{69D6CE43-8A6D-48B2-B594-D21C3F60C272}" type="presOf" srcId="{21DCDB81-FAA6-49EE-A5FE-17263D5A3B8D}" destId="{CA10494D-F398-4BF0-B6B7-2475775276BE}" srcOrd="0" destOrd="0" presId="urn:microsoft.com/office/officeart/2005/8/layout/vList5"/>
    <dgm:cxn modelId="{E77E8B64-73C2-4EF1-889D-5009F9E432DE}" type="presOf" srcId="{0932EECE-B47A-4934-8F5A-7189EC896D64}" destId="{3178CC30-F497-46EB-A331-399669639A90}" srcOrd="0" destOrd="0" presId="urn:microsoft.com/office/officeart/2005/8/layout/vList5"/>
    <dgm:cxn modelId="{51A32451-567E-4152-B6D4-CED5CB0D4392}" type="presOf" srcId="{2FDA9E43-2F38-4109-AE6A-C13669D176EE}" destId="{A4941E5B-F7B1-447E-ABAF-A332621AEB57}" srcOrd="0" destOrd="0" presId="urn:microsoft.com/office/officeart/2005/8/layout/vList5"/>
    <dgm:cxn modelId="{2621107A-A361-4F74-89B1-033D7B805BCC}" srcId="{21DCDB81-FAA6-49EE-A5FE-17263D5A3B8D}" destId="{448FE121-2083-40AE-BBBD-783A121FFC64}" srcOrd="3" destOrd="0" parTransId="{CF7E051B-6A81-49ED-BE5A-E5BB5DC8C792}" sibTransId="{17387565-7F3D-4DD2-A284-FF08DEA1A225}"/>
    <dgm:cxn modelId="{E17E367E-B29A-400B-B9A1-5A59C133F21C}" srcId="{5A269A48-135B-4172-8AB0-0F63B61BFE87}" destId="{2FDA9E43-2F38-4109-AE6A-C13669D176EE}" srcOrd="0" destOrd="0" parTransId="{10E089C8-B795-4EE7-B668-1CE7F226DF96}" sibTransId="{27C5BBA9-0EF6-448A-BD19-5FA7F236ABF7}"/>
    <dgm:cxn modelId="{C2260582-4494-4944-A84C-77C3A7A8E612}" srcId="{21DCDB81-FAA6-49EE-A5FE-17263D5A3B8D}" destId="{0137842F-195A-4B6A-A55C-FC16B5C4E798}" srcOrd="4" destOrd="0" parTransId="{BF76D651-14B1-471B-B60B-438B3C597F4B}" sibTransId="{C1FC35C9-ED14-4D2F-AEFE-79CC6927BCA8}"/>
    <dgm:cxn modelId="{166D9A8B-4E3B-4FA0-95B5-DA13EB233A1F}" srcId="{21DCDB81-FAA6-49EE-A5FE-17263D5A3B8D}" destId="{DB55A149-9CBD-436C-A021-F6C92218240C}" srcOrd="0" destOrd="0" parTransId="{14A1D875-3DE1-427A-B609-1BB1CF6E2C78}" sibTransId="{21FB4EA7-3391-4726-8394-61AA8465A317}"/>
    <dgm:cxn modelId="{0066AD8F-58DE-4BE2-AF71-88C2BB536DB4}" srcId="{21DCDB81-FAA6-49EE-A5FE-17263D5A3B8D}" destId="{9D348FF8-9CDF-48B2-943D-5DA1F1E4CD12}" srcOrd="2" destOrd="0" parTransId="{3F40676A-0635-402F-B235-626C9646D33F}" sibTransId="{97DFA392-A5C5-47A3-B0BF-3E502E71D463}"/>
    <dgm:cxn modelId="{4111109E-8AA2-4BC1-ACAE-2A4B065B770B}" type="presOf" srcId="{9D348FF8-9CDF-48B2-943D-5DA1F1E4CD12}" destId="{E7229E82-4016-46AC-A616-E25FD9366543}" srcOrd="0" destOrd="0" presId="urn:microsoft.com/office/officeart/2005/8/layout/vList5"/>
    <dgm:cxn modelId="{FA8F52A7-0A8F-4B1D-A5A7-F62DA1FA0461}" type="presOf" srcId="{0137842F-195A-4B6A-A55C-FC16B5C4E798}" destId="{29C3F243-BE7F-4598-99A4-D9A9CDBEC2E3}" srcOrd="0" destOrd="0" presId="urn:microsoft.com/office/officeart/2005/8/layout/vList5"/>
    <dgm:cxn modelId="{09BE7FAD-A876-4850-ADAF-334CD205C641}" srcId="{DB55A149-9CBD-436C-A021-F6C92218240C}" destId="{FF9CD9F8-8CEE-4752-9DB6-960FEF986015}" srcOrd="0" destOrd="0" parTransId="{1BBAD052-8813-4A20-A895-AAA292FCD504}" sibTransId="{6205050D-DF82-4F35-B74C-09056D067F49}"/>
    <dgm:cxn modelId="{0D6766B5-A8DA-4111-AFCF-D6CFAF63741E}" type="presOf" srcId="{5A269A48-135B-4172-8AB0-0F63B61BFE87}" destId="{04643B48-F1B2-46FD-8CB4-A4CDB914BCB1}" srcOrd="0" destOrd="0" presId="urn:microsoft.com/office/officeart/2005/8/layout/vList5"/>
    <dgm:cxn modelId="{AF3469B5-9CAD-4225-B614-A87DF304FA3D}" srcId="{448FE121-2083-40AE-BBBD-783A121FFC64}" destId="{0539205C-0A0B-4248-91B6-77927E15B313}" srcOrd="0" destOrd="0" parTransId="{458C75B4-0FB5-4DA4-A6E2-7C66E0919B97}" sibTransId="{6832C753-58B5-47FD-932F-3EA09499BD35}"/>
    <dgm:cxn modelId="{E87EFFC3-70D9-4CBC-B5DD-6579E155E582}" srcId="{9D348FF8-9CDF-48B2-943D-5DA1F1E4CD12}" destId="{C2213521-A4DE-4F46-BDAD-E4D07DB77ED4}" srcOrd="0" destOrd="0" parTransId="{45331C6E-8308-4413-A043-13700696BD32}" sibTransId="{CF2F7292-0895-4697-AA89-63CDA02A3146}"/>
    <dgm:cxn modelId="{7C8073C8-505F-4CA8-98F2-BD74C62A6AAC}" type="presOf" srcId="{448FE121-2083-40AE-BBBD-783A121FFC64}" destId="{F8B339E3-29D1-4634-85A5-8F8477BF8414}" srcOrd="0" destOrd="0" presId="urn:microsoft.com/office/officeart/2005/8/layout/vList5"/>
    <dgm:cxn modelId="{0799F6DD-7836-4338-B7AE-34826C195FB4}" srcId="{21DCDB81-FAA6-49EE-A5FE-17263D5A3B8D}" destId="{5A269A48-135B-4172-8AB0-0F63B61BFE87}" srcOrd="1" destOrd="0" parTransId="{D77882DC-A1C3-4852-ACFF-C9E816D992C1}" sibTransId="{737C6B20-B091-44A8-930E-29CB0D607C87}"/>
    <dgm:cxn modelId="{CD3995F1-D178-4431-8888-FB96ECBA2491}" type="presParOf" srcId="{CA10494D-F398-4BF0-B6B7-2475775276BE}" destId="{E7655AFE-3121-44BC-B202-E34BF96B6BCD}" srcOrd="0" destOrd="0" presId="urn:microsoft.com/office/officeart/2005/8/layout/vList5"/>
    <dgm:cxn modelId="{CAE17898-424D-47A8-9B43-3680A6CE03E1}" type="presParOf" srcId="{E7655AFE-3121-44BC-B202-E34BF96B6BCD}" destId="{68A4A338-A2A8-44BE-A79C-FC408CE73630}" srcOrd="0" destOrd="0" presId="urn:microsoft.com/office/officeart/2005/8/layout/vList5"/>
    <dgm:cxn modelId="{CF042A25-3B55-49F6-93DD-AC784D1945F1}" type="presParOf" srcId="{E7655AFE-3121-44BC-B202-E34BF96B6BCD}" destId="{81AC7DBD-4028-4B82-8BE5-806E16633906}" srcOrd="1" destOrd="0" presId="urn:microsoft.com/office/officeart/2005/8/layout/vList5"/>
    <dgm:cxn modelId="{98323C4D-9F4B-48DD-86DE-CCF0D827CB83}" type="presParOf" srcId="{CA10494D-F398-4BF0-B6B7-2475775276BE}" destId="{6F114BE6-DC1F-4145-9B99-6089FF80EADA}" srcOrd="1" destOrd="0" presId="urn:microsoft.com/office/officeart/2005/8/layout/vList5"/>
    <dgm:cxn modelId="{5D6E97F5-164A-400E-B323-195B9015CF9A}" type="presParOf" srcId="{CA10494D-F398-4BF0-B6B7-2475775276BE}" destId="{BF497659-F4CE-4FD8-9123-AEB3A24D70AC}" srcOrd="2" destOrd="0" presId="urn:microsoft.com/office/officeart/2005/8/layout/vList5"/>
    <dgm:cxn modelId="{85448EBC-38EF-485B-8BD6-633942599375}" type="presParOf" srcId="{BF497659-F4CE-4FD8-9123-AEB3A24D70AC}" destId="{04643B48-F1B2-46FD-8CB4-A4CDB914BCB1}" srcOrd="0" destOrd="0" presId="urn:microsoft.com/office/officeart/2005/8/layout/vList5"/>
    <dgm:cxn modelId="{5D980649-9D07-4B8E-A077-76296B8DAA15}" type="presParOf" srcId="{BF497659-F4CE-4FD8-9123-AEB3A24D70AC}" destId="{A4941E5B-F7B1-447E-ABAF-A332621AEB57}" srcOrd="1" destOrd="0" presId="urn:microsoft.com/office/officeart/2005/8/layout/vList5"/>
    <dgm:cxn modelId="{C5F68E7B-F051-4BC9-BA61-A3A015CECA25}" type="presParOf" srcId="{CA10494D-F398-4BF0-B6B7-2475775276BE}" destId="{785D294D-1278-4B2F-A2B1-572EA2AA4683}" srcOrd="3" destOrd="0" presId="urn:microsoft.com/office/officeart/2005/8/layout/vList5"/>
    <dgm:cxn modelId="{210A3611-4C6E-4A39-8D15-9D483072BF4F}" type="presParOf" srcId="{CA10494D-F398-4BF0-B6B7-2475775276BE}" destId="{C00F03C2-9D63-47BE-B77F-0537786C81FA}" srcOrd="4" destOrd="0" presId="urn:microsoft.com/office/officeart/2005/8/layout/vList5"/>
    <dgm:cxn modelId="{7A1F8B89-3B8B-40AB-B2E2-376BC8D30CB9}" type="presParOf" srcId="{C00F03C2-9D63-47BE-B77F-0537786C81FA}" destId="{E7229E82-4016-46AC-A616-E25FD9366543}" srcOrd="0" destOrd="0" presId="urn:microsoft.com/office/officeart/2005/8/layout/vList5"/>
    <dgm:cxn modelId="{20F9CF0B-618A-433F-9F70-5765D65A0466}" type="presParOf" srcId="{C00F03C2-9D63-47BE-B77F-0537786C81FA}" destId="{BFA116FA-7FC9-47AE-84A2-41603C5D741F}" srcOrd="1" destOrd="0" presId="urn:microsoft.com/office/officeart/2005/8/layout/vList5"/>
    <dgm:cxn modelId="{AB19DC67-624B-414B-B745-33978876BF4B}" type="presParOf" srcId="{CA10494D-F398-4BF0-B6B7-2475775276BE}" destId="{3827CA22-3E16-4C66-AFF1-237AFB014522}" srcOrd="5" destOrd="0" presId="urn:microsoft.com/office/officeart/2005/8/layout/vList5"/>
    <dgm:cxn modelId="{47ABACB6-33DB-4662-B820-484F6BA10E11}" type="presParOf" srcId="{CA10494D-F398-4BF0-B6B7-2475775276BE}" destId="{AD5013A8-E0EB-4B97-BAED-6DF97D27862B}" srcOrd="6" destOrd="0" presId="urn:microsoft.com/office/officeart/2005/8/layout/vList5"/>
    <dgm:cxn modelId="{CABC1F71-239F-4CF7-AC44-3D19BEF3ABB8}" type="presParOf" srcId="{AD5013A8-E0EB-4B97-BAED-6DF97D27862B}" destId="{F8B339E3-29D1-4634-85A5-8F8477BF8414}" srcOrd="0" destOrd="0" presId="urn:microsoft.com/office/officeart/2005/8/layout/vList5"/>
    <dgm:cxn modelId="{5D8C874A-1717-4FE2-BEEE-5C668108CAED}" type="presParOf" srcId="{AD5013A8-E0EB-4B97-BAED-6DF97D27862B}" destId="{1085330F-4F2D-430D-A656-DE7855F92A49}" srcOrd="1" destOrd="0" presId="urn:microsoft.com/office/officeart/2005/8/layout/vList5"/>
    <dgm:cxn modelId="{D6D9D7D3-1161-4F01-8A1A-F9E66CF639BC}" type="presParOf" srcId="{CA10494D-F398-4BF0-B6B7-2475775276BE}" destId="{30E0706B-FAC3-424D-BDA4-1A196B83A883}" srcOrd="7" destOrd="0" presId="urn:microsoft.com/office/officeart/2005/8/layout/vList5"/>
    <dgm:cxn modelId="{B98D8C9C-4929-41DC-AA65-A3283A22CF59}" type="presParOf" srcId="{CA10494D-F398-4BF0-B6B7-2475775276BE}" destId="{CEDEE2C0-ABF7-43E6-AE93-29D7E14E0ED9}" srcOrd="8" destOrd="0" presId="urn:microsoft.com/office/officeart/2005/8/layout/vList5"/>
    <dgm:cxn modelId="{DB7153A0-3AE2-4352-8071-3A17EB1E719B}" type="presParOf" srcId="{CEDEE2C0-ABF7-43E6-AE93-29D7E14E0ED9}" destId="{29C3F243-BE7F-4598-99A4-D9A9CDBEC2E3}" srcOrd="0" destOrd="0" presId="urn:microsoft.com/office/officeart/2005/8/layout/vList5"/>
    <dgm:cxn modelId="{83171352-A695-433E-8FB8-598D47AC1109}" type="presParOf" srcId="{CEDEE2C0-ABF7-43E6-AE93-29D7E14E0ED9}" destId="{3178CC30-F497-46EB-A331-399669639A9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847599-FFDA-499C-9D7D-D71F6DE81A1A}">
      <dsp:nvSpPr>
        <dsp:cNvPr id="0" name=""/>
        <dsp:cNvSpPr/>
      </dsp:nvSpPr>
      <dsp:spPr>
        <a:xfrm>
          <a:off x="2757382" y="4184412"/>
          <a:ext cx="3980976" cy="0"/>
        </a:xfrm>
        <a:prstGeom prst="line">
          <a:avLst/>
        </a:pr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A42BB-85BA-48FE-A762-8F91D4B8A05D}">
      <dsp:nvSpPr>
        <dsp:cNvPr id="0" name=""/>
        <dsp:cNvSpPr/>
      </dsp:nvSpPr>
      <dsp:spPr>
        <a:xfrm>
          <a:off x="2757382" y="3202303"/>
          <a:ext cx="3314112" cy="0"/>
        </a:xfrm>
        <a:prstGeom prst="line">
          <a:avLst/>
        </a:pr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9F9CE5-62A3-4455-97D9-947D6FA24308}">
      <dsp:nvSpPr>
        <dsp:cNvPr id="0" name=""/>
        <dsp:cNvSpPr/>
      </dsp:nvSpPr>
      <dsp:spPr>
        <a:xfrm>
          <a:off x="2757382" y="2014072"/>
          <a:ext cx="3314112" cy="0"/>
        </a:xfrm>
        <a:prstGeom prst="line">
          <a:avLst/>
        </a:pr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1EBF24-9508-4D76-AED7-8C0153A58F60}">
      <dsp:nvSpPr>
        <dsp:cNvPr id="0" name=""/>
        <dsp:cNvSpPr/>
      </dsp:nvSpPr>
      <dsp:spPr>
        <a:xfrm>
          <a:off x="2757382" y="1031963"/>
          <a:ext cx="3980976" cy="0"/>
        </a:xfrm>
        <a:prstGeom prst="line">
          <a:avLst/>
        </a:pr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C9B83-7348-42D2-B9C7-B0800FFD14F2}">
      <dsp:nvSpPr>
        <dsp:cNvPr id="0" name=""/>
        <dsp:cNvSpPr/>
      </dsp:nvSpPr>
      <dsp:spPr>
        <a:xfrm rot="5400000">
          <a:off x="736581" y="587387"/>
          <a:ext cx="4041601" cy="4041601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39000" r="-39000"/>
          </a:stretch>
        </a:blip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FC54F8-BFA1-4BFB-B731-91A902AD8741}">
      <dsp:nvSpPr>
        <dsp:cNvPr id="0" name=""/>
        <dsp:cNvSpPr/>
      </dsp:nvSpPr>
      <dsp:spPr>
        <a:xfrm>
          <a:off x="1464069" y="2733477"/>
          <a:ext cx="2586624" cy="1333728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GB" sz="6500" kern="1200" dirty="0"/>
        </a:p>
      </dsp:txBody>
      <dsp:txXfrm>
        <a:off x="1464069" y="2733477"/>
        <a:ext cx="2586624" cy="1333728"/>
      </dsp:txXfrm>
    </dsp:sp>
    <dsp:sp modelId="{936F8138-C353-4BBC-B756-E4017A6EE8B9}">
      <dsp:nvSpPr>
        <dsp:cNvPr id="0" name=""/>
        <dsp:cNvSpPr/>
      </dsp:nvSpPr>
      <dsp:spPr>
        <a:xfrm>
          <a:off x="6293783" y="587387"/>
          <a:ext cx="889152" cy="889152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48000" r="-48000"/>
          </a:stretch>
        </a:blip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00546D-66B3-4731-88DB-FA95EFBCA72B}">
      <dsp:nvSpPr>
        <dsp:cNvPr id="0" name=""/>
        <dsp:cNvSpPr/>
      </dsp:nvSpPr>
      <dsp:spPr>
        <a:xfrm>
          <a:off x="7182935" y="587387"/>
          <a:ext cx="163684" cy="889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0" rIns="240030" bIns="0" numCol="1" spcCol="1270" anchor="ctr" anchorCtr="0">
          <a:noAutofit/>
        </a:bodyPr>
        <a:lstStyle/>
        <a:p>
          <a:pPr marL="0" lvl="0" indent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/>
            <a:t> </a:t>
          </a:r>
          <a:endParaRPr lang="en-GB" sz="6300" kern="1200" dirty="0"/>
        </a:p>
      </dsp:txBody>
      <dsp:txXfrm>
        <a:off x="7182935" y="587387"/>
        <a:ext cx="163684" cy="889152"/>
      </dsp:txXfrm>
    </dsp:sp>
    <dsp:sp modelId="{2BB182D4-DAB0-4821-862B-825D15545726}">
      <dsp:nvSpPr>
        <dsp:cNvPr id="0" name=""/>
        <dsp:cNvSpPr/>
      </dsp:nvSpPr>
      <dsp:spPr>
        <a:xfrm rot="5400000">
          <a:off x="5626918" y="1569496"/>
          <a:ext cx="889152" cy="889152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39000" r="-39000"/>
          </a:stretch>
        </a:blip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0E8CF7-686E-4FF7-B7AA-ED66117953C2}">
      <dsp:nvSpPr>
        <dsp:cNvPr id="0" name=""/>
        <dsp:cNvSpPr/>
      </dsp:nvSpPr>
      <dsp:spPr>
        <a:xfrm>
          <a:off x="6516071" y="1569496"/>
          <a:ext cx="230371" cy="889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0" rIns="240030" bIns="0" numCol="1" spcCol="1270" anchor="ctr" anchorCtr="0">
          <a:noAutofit/>
        </a:bodyPr>
        <a:lstStyle/>
        <a:p>
          <a:pPr marL="0" lvl="0" indent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/>
            <a:t> </a:t>
          </a:r>
          <a:endParaRPr lang="en-GB" sz="6300" kern="1200" dirty="0"/>
        </a:p>
      </dsp:txBody>
      <dsp:txXfrm>
        <a:off x="6516071" y="1569496"/>
        <a:ext cx="230371" cy="889152"/>
      </dsp:txXfrm>
    </dsp:sp>
    <dsp:sp modelId="{C8A9756B-538A-42A2-8471-7068B94BDE93}">
      <dsp:nvSpPr>
        <dsp:cNvPr id="0" name=""/>
        <dsp:cNvSpPr/>
      </dsp:nvSpPr>
      <dsp:spPr>
        <a:xfrm>
          <a:off x="5626918" y="2757727"/>
          <a:ext cx="889152" cy="889152"/>
        </a:xfrm>
        <a:prstGeom prst="ellipse">
          <a:avLst/>
        </a:prstGeom>
        <a:blipFill>
          <a:blip xmlns:r="http://schemas.openxmlformats.org/officeDocument/2006/relationships" r:embed="rId4"/>
          <a:srcRect/>
          <a:stretch>
            <a:fillRect t="-17000" b="-17000"/>
          </a:stretch>
        </a:blip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26BD2C-F92B-4293-BCE3-4049D9695EDD}">
      <dsp:nvSpPr>
        <dsp:cNvPr id="0" name=""/>
        <dsp:cNvSpPr/>
      </dsp:nvSpPr>
      <dsp:spPr>
        <a:xfrm>
          <a:off x="6516071" y="2757727"/>
          <a:ext cx="230371" cy="889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0" rIns="240030" bIns="0" numCol="1" spcCol="1270" anchor="ctr" anchorCtr="0">
          <a:noAutofit/>
        </a:bodyPr>
        <a:lstStyle/>
        <a:p>
          <a:pPr marL="0" lvl="0" indent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/>
            <a:t> </a:t>
          </a:r>
          <a:endParaRPr lang="en-GB" sz="6300" kern="1200" dirty="0"/>
        </a:p>
      </dsp:txBody>
      <dsp:txXfrm>
        <a:off x="6516071" y="2757727"/>
        <a:ext cx="230371" cy="889152"/>
      </dsp:txXfrm>
    </dsp:sp>
    <dsp:sp modelId="{A06E6274-1919-4C85-95AB-2D93B83910C0}">
      <dsp:nvSpPr>
        <dsp:cNvPr id="0" name=""/>
        <dsp:cNvSpPr/>
      </dsp:nvSpPr>
      <dsp:spPr>
        <a:xfrm>
          <a:off x="6293783" y="3739836"/>
          <a:ext cx="889152" cy="889152"/>
        </a:xfrm>
        <a:prstGeom prst="ellipse">
          <a:avLst/>
        </a:prstGeom>
        <a:blipFill>
          <a:blip xmlns:r="http://schemas.openxmlformats.org/officeDocument/2006/relationships" r:embed="rId5"/>
          <a:srcRect/>
          <a:stretch>
            <a:fillRect l="-39000" r="-39000"/>
          </a:stretch>
        </a:blip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B08858-84DE-4935-A229-8A1F07E1843B}">
      <dsp:nvSpPr>
        <dsp:cNvPr id="0" name=""/>
        <dsp:cNvSpPr/>
      </dsp:nvSpPr>
      <dsp:spPr>
        <a:xfrm>
          <a:off x="7182935" y="3739836"/>
          <a:ext cx="163684" cy="889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0" rIns="240030" bIns="0" numCol="1" spcCol="1270" anchor="ctr" anchorCtr="0">
          <a:noAutofit/>
        </a:bodyPr>
        <a:lstStyle/>
        <a:p>
          <a:pPr marL="0" lvl="0" indent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/>
            <a:t> </a:t>
          </a:r>
          <a:endParaRPr lang="en-GB" sz="6300" kern="1200" dirty="0"/>
        </a:p>
      </dsp:txBody>
      <dsp:txXfrm>
        <a:off x="7182935" y="3739836"/>
        <a:ext cx="163684" cy="889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AC7DBD-4028-4B82-8BE5-806E16633906}">
      <dsp:nvSpPr>
        <dsp:cNvPr id="0" name=""/>
        <dsp:cNvSpPr/>
      </dsp:nvSpPr>
      <dsp:spPr>
        <a:xfrm rot="5400000">
          <a:off x="6551242" y="-2882145"/>
          <a:ext cx="511486" cy="640657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Bandwidth-focused, sequential access pattern</a:t>
          </a:r>
          <a:endParaRPr lang="en-GB" sz="2000" kern="1200" dirty="0"/>
        </a:p>
      </dsp:txBody>
      <dsp:txXfrm rot="-5400000">
        <a:off x="3603699" y="90367"/>
        <a:ext cx="6381605" cy="461548"/>
      </dsp:txXfrm>
    </dsp:sp>
    <dsp:sp modelId="{68A4A338-A2A8-44BE-A79C-FC408CE73630}">
      <dsp:nvSpPr>
        <dsp:cNvPr id="0" name=""/>
        <dsp:cNvSpPr/>
      </dsp:nvSpPr>
      <dsp:spPr>
        <a:xfrm>
          <a:off x="0" y="1462"/>
          <a:ext cx="3603698" cy="63935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dirty="0"/>
            <a:t>• IOR Easy</a:t>
          </a:r>
          <a:endParaRPr lang="en-GB" sz="3200" kern="1200" dirty="0"/>
        </a:p>
      </dsp:txBody>
      <dsp:txXfrm>
        <a:off x="31211" y="32673"/>
        <a:ext cx="3541276" cy="576936"/>
      </dsp:txXfrm>
    </dsp:sp>
    <dsp:sp modelId="{A4941E5B-F7B1-447E-ABAF-A332621AEB57}">
      <dsp:nvSpPr>
        <dsp:cNvPr id="0" name=""/>
        <dsp:cNvSpPr/>
      </dsp:nvSpPr>
      <dsp:spPr>
        <a:xfrm rot="5400000">
          <a:off x="6551242" y="-2210819"/>
          <a:ext cx="511486" cy="640657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/>
            <a:t>Bandwidth test with more challenging access patterns</a:t>
          </a:r>
          <a:endParaRPr lang="en-GB" sz="2000" kern="1200"/>
        </a:p>
      </dsp:txBody>
      <dsp:txXfrm rot="-5400000">
        <a:off x="3603699" y="761693"/>
        <a:ext cx="6381605" cy="461548"/>
      </dsp:txXfrm>
    </dsp:sp>
    <dsp:sp modelId="{04643B48-F1B2-46FD-8CB4-A4CDB914BCB1}">
      <dsp:nvSpPr>
        <dsp:cNvPr id="0" name=""/>
        <dsp:cNvSpPr/>
      </dsp:nvSpPr>
      <dsp:spPr>
        <a:xfrm>
          <a:off x="0" y="672788"/>
          <a:ext cx="3603698" cy="63935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dirty="0"/>
            <a:t>• IOR Hard</a:t>
          </a:r>
          <a:endParaRPr lang="en-GB" sz="3200" kern="1200" dirty="0"/>
        </a:p>
      </dsp:txBody>
      <dsp:txXfrm>
        <a:off x="31211" y="703999"/>
        <a:ext cx="3541276" cy="576936"/>
      </dsp:txXfrm>
    </dsp:sp>
    <dsp:sp modelId="{BFA116FA-7FC9-47AE-84A2-41603C5D741F}">
      <dsp:nvSpPr>
        <dsp:cNvPr id="0" name=""/>
        <dsp:cNvSpPr/>
      </dsp:nvSpPr>
      <dsp:spPr>
        <a:xfrm rot="5400000">
          <a:off x="6551242" y="-1539492"/>
          <a:ext cx="511486" cy="640657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/>
            <a:t>Metadata performance on separate directories</a:t>
          </a:r>
          <a:endParaRPr lang="en-GB" sz="2000" kern="1200"/>
        </a:p>
      </dsp:txBody>
      <dsp:txXfrm rot="-5400000">
        <a:off x="3603699" y="1433020"/>
        <a:ext cx="6381605" cy="461548"/>
      </dsp:txXfrm>
    </dsp:sp>
    <dsp:sp modelId="{E7229E82-4016-46AC-A616-E25FD9366543}">
      <dsp:nvSpPr>
        <dsp:cNvPr id="0" name=""/>
        <dsp:cNvSpPr/>
      </dsp:nvSpPr>
      <dsp:spPr>
        <a:xfrm>
          <a:off x="0" y="1344115"/>
          <a:ext cx="3603698" cy="63935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dirty="0"/>
            <a:t>• </a:t>
          </a:r>
          <a:r>
            <a:rPr lang="en-US" sz="3200" b="0" i="0" kern="1200" dirty="0" err="1"/>
            <a:t>MDTest</a:t>
          </a:r>
          <a:r>
            <a:rPr lang="en-US" sz="3200" b="0" i="0" kern="1200" dirty="0"/>
            <a:t> Easy</a:t>
          </a:r>
          <a:endParaRPr lang="en-GB" sz="3200" kern="1200" dirty="0"/>
        </a:p>
      </dsp:txBody>
      <dsp:txXfrm>
        <a:off x="31211" y="1375326"/>
        <a:ext cx="3541276" cy="576936"/>
      </dsp:txXfrm>
    </dsp:sp>
    <dsp:sp modelId="{1085330F-4F2D-430D-A656-DE7855F92A49}">
      <dsp:nvSpPr>
        <dsp:cNvPr id="0" name=""/>
        <dsp:cNvSpPr/>
      </dsp:nvSpPr>
      <dsp:spPr>
        <a:xfrm rot="5400000">
          <a:off x="6551242" y="-868166"/>
          <a:ext cx="511486" cy="640657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Metadata performance on shared directories</a:t>
          </a:r>
          <a:endParaRPr lang="en-GB" sz="2000" kern="1200" dirty="0"/>
        </a:p>
      </dsp:txBody>
      <dsp:txXfrm rot="-5400000">
        <a:off x="3603699" y="2104346"/>
        <a:ext cx="6381605" cy="461548"/>
      </dsp:txXfrm>
    </dsp:sp>
    <dsp:sp modelId="{F8B339E3-29D1-4634-85A5-8F8477BF8414}">
      <dsp:nvSpPr>
        <dsp:cNvPr id="0" name=""/>
        <dsp:cNvSpPr/>
      </dsp:nvSpPr>
      <dsp:spPr>
        <a:xfrm>
          <a:off x="0" y="2015441"/>
          <a:ext cx="3603698" cy="63935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dirty="0"/>
            <a:t>• </a:t>
          </a:r>
          <a:r>
            <a:rPr lang="en-US" sz="3200" b="0" i="0" kern="1200" dirty="0" err="1"/>
            <a:t>MDTest</a:t>
          </a:r>
          <a:r>
            <a:rPr lang="en-US" sz="3200" b="0" i="0" kern="1200" dirty="0"/>
            <a:t> Hard</a:t>
          </a:r>
          <a:endParaRPr lang="en-GB" sz="3200" kern="1200" dirty="0"/>
        </a:p>
      </dsp:txBody>
      <dsp:txXfrm>
        <a:off x="31211" y="2046652"/>
        <a:ext cx="3541276" cy="576936"/>
      </dsp:txXfrm>
    </dsp:sp>
    <dsp:sp modelId="{3178CC30-F497-46EB-A331-399669639A90}">
      <dsp:nvSpPr>
        <dsp:cNvPr id="0" name=""/>
        <dsp:cNvSpPr/>
      </dsp:nvSpPr>
      <dsp:spPr>
        <a:xfrm rot="5400000">
          <a:off x="6551242" y="-196839"/>
          <a:ext cx="511486" cy="640657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Filesystem traversal and </a:t>
          </a:r>
          <a:r>
            <a:rPr lang="en-US" sz="2000" b="0" i="0" kern="1200"/>
            <a:t>pattern matchin</a:t>
          </a:r>
          <a:endParaRPr lang="en-GB" sz="2000" kern="1200" dirty="0"/>
        </a:p>
      </dsp:txBody>
      <dsp:txXfrm rot="-5400000">
        <a:off x="3603699" y="2775673"/>
        <a:ext cx="6381605" cy="461548"/>
      </dsp:txXfrm>
    </dsp:sp>
    <dsp:sp modelId="{29C3F243-BE7F-4598-99A4-D9A9CDBEC2E3}">
      <dsp:nvSpPr>
        <dsp:cNvPr id="0" name=""/>
        <dsp:cNvSpPr/>
      </dsp:nvSpPr>
      <dsp:spPr>
        <a:xfrm>
          <a:off x="0" y="2686768"/>
          <a:ext cx="3603698" cy="63935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dirty="0"/>
            <a:t>• Find</a:t>
          </a:r>
          <a:endParaRPr lang="en-GB" sz="3200" kern="1200" dirty="0"/>
        </a:p>
      </dsp:txBody>
      <dsp:txXfrm>
        <a:off x="31211" y="2717979"/>
        <a:ext cx="3541276" cy="5769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34CA-FCD8-CDAC-A7F7-333DFA88C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2143" y="1378856"/>
            <a:ext cx="5620657" cy="16557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D13398-B79D-7192-CC61-DF51D7CC2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2142" y="3429000"/>
            <a:ext cx="5620657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720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4CA8F-271C-E550-44F1-AB0F24ED9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B5AF-C028-BC40-9D94-2C704464B147}" type="datetimeFigureOut">
              <a:rPr lang="en-GB" smtClean="0"/>
              <a:pPr/>
              <a:t>12/08/2025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16F03-D0EB-0AE0-D90C-C9E2638D2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DF273-946B-81F6-A2B9-5871871E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16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81CC9-1A76-FD80-6610-E27D5CD72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481" y="1674245"/>
            <a:ext cx="116867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688D-C331-657B-A49B-0F4CC1BB1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181F-1366-8CEC-DA20-7E7FA8358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55295" y="639888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5617-255C-EED2-5012-D195BF247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E66AD1D0-1AC9-59BF-4C63-EB119AAE81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8482" y="6388249"/>
            <a:ext cx="1159436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0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13" Type="http://schemas.openxmlformats.org/officeDocument/2006/relationships/image" Target="../media/image25.png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12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svg"/><Relationship Id="rId11" Type="http://schemas.openxmlformats.org/officeDocument/2006/relationships/image" Target="../media/image6.png"/><Relationship Id="rId5" Type="http://schemas.openxmlformats.org/officeDocument/2006/relationships/image" Target="../media/image48.png"/><Relationship Id="rId10" Type="http://schemas.microsoft.com/office/2007/relationships/hdphoto" Target="../media/hdphoto2.wdp"/><Relationship Id="rId4" Type="http://schemas.microsoft.com/office/2007/relationships/hdphoto" Target="../media/hdphoto7.wdp"/><Relationship Id="rId9" Type="http://schemas.openxmlformats.org/officeDocument/2006/relationships/image" Target="../media/image7.png"/><Relationship Id="rId1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7.png"/><Relationship Id="rId7" Type="http://schemas.openxmlformats.org/officeDocument/2006/relationships/image" Target="../media/image5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54.png"/><Relationship Id="rId5" Type="http://schemas.openxmlformats.org/officeDocument/2006/relationships/image" Target="../media/image6.png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os-docs.web.cern.ch/diopside/" TargetMode="External"/><Relationship Id="rId2" Type="http://schemas.openxmlformats.org/officeDocument/2006/relationships/hyperlink" Target="https://www.researchgate.net/figure/Schematic-diagram-of-MPI-process-mapping-to-3D-network-system-is-shown-Each-circled_fig5_35753537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83930/overview" TargetMode="External"/><Relationship Id="rId4" Type="http://schemas.openxmlformats.org/officeDocument/2006/relationships/hyperlink" Target="https://www.vi4io.org/_media/io500/about/io500-establishing.pd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microsoft.com/office/2007/relationships/hdphoto" Target="../media/hdphoto9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pp.com/pdf.html?item=/media/84595-tr-4962.pdf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12" Type="http://schemas.openxmlformats.org/officeDocument/2006/relationships/image" Target="../media/image11.png"/><Relationship Id="rId2" Type="http://schemas.openxmlformats.org/officeDocument/2006/relationships/image" Target="../media/image4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microsoft.com/office/2007/relationships/hdphoto" Target="../media/hdphoto3.wdp"/><Relationship Id="rId5" Type="http://schemas.microsoft.com/office/2007/relationships/hdphoto" Target="../media/hdphoto1.wdp"/><Relationship Id="rId15" Type="http://schemas.openxmlformats.org/officeDocument/2006/relationships/image" Target="../media/image14.jpe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4.wdp"/><Relationship Id="rId12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4.svg"/><Relationship Id="rId5" Type="http://schemas.microsoft.com/office/2007/relationships/hdphoto" Target="../media/hdphoto2.wdp"/><Relationship Id="rId10" Type="http://schemas.openxmlformats.org/officeDocument/2006/relationships/image" Target="../media/image23.png"/><Relationship Id="rId4" Type="http://schemas.openxmlformats.org/officeDocument/2006/relationships/image" Target="../media/image7.png"/><Relationship Id="rId9" Type="http://schemas.openxmlformats.org/officeDocument/2006/relationships/image" Target="../media/image2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12" Type="http://schemas.openxmlformats.org/officeDocument/2006/relationships/image" Target="../media/image37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sv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svg"/><Relationship Id="rId4" Type="http://schemas.microsoft.com/office/2007/relationships/hdphoto" Target="../media/hdphoto6.wdp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Flash Storage Potential in Large-Scale Physics Workflows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53961-241F-0389-6420-0BDCC6A685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Robert-Paul </a:t>
            </a:r>
            <a:r>
              <a:rPr lang="en-GB" dirty="0" err="1"/>
              <a:t>Pașca</a:t>
            </a:r>
            <a:br>
              <a:rPr lang="en-GB" dirty="0"/>
            </a:br>
            <a:br>
              <a:rPr lang="en-GB" dirty="0"/>
            </a:br>
            <a:r>
              <a:rPr lang="en-GB" dirty="0"/>
              <a:t>Supervisors:</a:t>
            </a:r>
            <a:br>
              <a:rPr lang="en-GB" dirty="0"/>
            </a:br>
            <a:r>
              <a:rPr lang="en-GB" dirty="0"/>
              <a:t>Andreas Joachim Peters</a:t>
            </a:r>
          </a:p>
          <a:p>
            <a:r>
              <a:rPr lang="en-GB" dirty="0"/>
              <a:t>Luca Mascetti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549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3815457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Roboto Slab" pitchFamily="2" charset="0"/>
              </a:rPr>
              <a:t>IO500 - Overview</a:t>
            </a:r>
            <a:endParaRPr lang="en-GB" sz="3200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F4F91F-E4A9-CEC4-8C02-10A8FFE14AF1}"/>
              </a:ext>
            </a:extLst>
          </p:cNvPr>
          <p:cNvSpPr txBox="1"/>
          <p:nvPr/>
        </p:nvSpPr>
        <p:spPr>
          <a:xfrm>
            <a:off x="253623" y="1376628"/>
            <a:ext cx="9224914" cy="17734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6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IO500 is a widely used benchmarking suite designed to evaluate the performance of HPC storage systems. It combines multiple workloads that reflect real-world patterns, including metadata operations, read/write throughput, and small file performance.</a:t>
            </a:r>
          </a:p>
          <a:p>
            <a:pPr>
              <a:lnSpc>
                <a:spcPct val="115000"/>
              </a:lnSpc>
            </a:pPr>
            <a:endParaRPr lang="en-US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standard test suite includes:</a:t>
            </a:r>
          </a:p>
          <a:p>
            <a:pPr>
              <a:lnSpc>
                <a:spcPct val="115000"/>
              </a:lnSpc>
            </a:pPr>
            <a:endParaRPr lang="en-US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2068E95-D919-316B-A54A-631430BCE3D9}"/>
              </a:ext>
            </a:extLst>
          </p:cNvPr>
          <p:cNvGraphicFramePr/>
          <p:nvPr/>
        </p:nvGraphicFramePr>
        <p:xfrm>
          <a:off x="588622" y="2818195"/>
          <a:ext cx="10010273" cy="3327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IO500 · GitHub">
            <a:extLst>
              <a:ext uri="{FF2B5EF4-FFF2-40B4-BE49-F238E27FC236}">
                <a16:creationId xmlns:a16="http://schemas.microsoft.com/office/drawing/2014/main" id="{0DFD5546-1DBB-EA38-CE1C-31EBBD20A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666" y="107734"/>
            <a:ext cx="1023829" cy="10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B975F19-C572-3226-4050-5B8B77511993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C95254E-4A83-43EC-051B-2422DBF12262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612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C22C1-6F93-5544-8756-4B79CD1C4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colorful bars&#10;&#10;AI-generated content may be incorrect.">
            <a:extLst>
              <a:ext uri="{FF2B5EF4-FFF2-40B4-BE49-F238E27FC236}">
                <a16:creationId xmlns:a16="http://schemas.microsoft.com/office/drawing/2014/main" id="{79012F5F-D355-0BEA-540B-B92A38FB0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3868"/>
            <a:ext cx="8763002" cy="5257801"/>
          </a:xfrm>
          <a:prstGeom prst="rect">
            <a:avLst/>
          </a:prstGeom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04CB881-ED29-FD5F-8460-81E35582AAC2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BBEC59-7298-08BF-0EED-0CA1302E5D9A}"/>
              </a:ext>
            </a:extLst>
          </p:cNvPr>
          <p:cNvSpPr txBox="1"/>
          <p:nvPr/>
        </p:nvSpPr>
        <p:spPr>
          <a:xfrm>
            <a:off x="6629400" y="1181777"/>
            <a:ext cx="544258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20x20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configuration reaches peak performance: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~70 GiB/s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600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IOR Easy Read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Noticeable scaling from 1x9 to 20x20 across all metrics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Monitoring confirms sustained high bandwidth (72.64 GiB/s) and IOPS (148.76k)</a:t>
            </a:r>
          </a:p>
        </p:txBody>
      </p:sp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5163AD9-DA50-4A4A-A766-60BD30F7A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39" y="2990088"/>
            <a:ext cx="6003948" cy="3081581"/>
          </a:xfrm>
          <a:prstGeom prst="rect">
            <a:avLst/>
          </a:prstGeom>
        </p:spPr>
      </p:pic>
      <p:pic>
        <p:nvPicPr>
          <p:cNvPr id="5" name="Picture 2" descr="IO500 · GitHub">
            <a:extLst>
              <a:ext uri="{FF2B5EF4-FFF2-40B4-BE49-F238E27FC236}">
                <a16:creationId xmlns:a16="http://schemas.microsoft.com/office/drawing/2014/main" id="{A5588941-EAD8-A5EF-0E9F-70CEC256A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666" y="107734"/>
            <a:ext cx="1023829" cy="10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5975B1-D0F7-03F0-FE66-344DC6D337C5}"/>
              </a:ext>
            </a:extLst>
          </p:cNvPr>
          <p:cNvSpPr txBox="1"/>
          <p:nvPr/>
        </p:nvSpPr>
        <p:spPr>
          <a:xfrm>
            <a:off x="0" y="6071669"/>
            <a:ext cx="10975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Note : The legend should be interpreted as “Node x Processes” (e.g. 20x1 - 20 nodes with 1 process)</a:t>
            </a:r>
            <a:endParaRPr lang="en-GB" sz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958EC6D-2F0D-F5D7-2AC7-17A5DFA6C4DB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6972906-DBAB-67F8-95D1-33AEB1F04367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35D5DB-AE1C-AB34-568C-96165E0D523E}"/>
              </a:ext>
            </a:extLst>
          </p:cNvPr>
          <p:cNvSpPr/>
          <p:nvPr/>
        </p:nvSpPr>
        <p:spPr>
          <a:xfrm>
            <a:off x="253623" y="239833"/>
            <a:ext cx="3175377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IO500 – Results</a:t>
            </a:r>
          </a:p>
        </p:txBody>
      </p:sp>
    </p:spTree>
    <p:extLst>
      <p:ext uri="{BB962C8B-B14F-4D97-AF65-F5344CB8AC3E}">
        <p14:creationId xmlns:p14="http://schemas.microsoft.com/office/powerpoint/2010/main" val="3188233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3DD076-FAAB-296E-79BF-088D861E5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6305512-8208-BAA7-F69A-540077884680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2AF35F-AF52-F69F-DF8B-FCED04F35E6E}"/>
              </a:ext>
            </a:extLst>
          </p:cNvPr>
          <p:cNvSpPr/>
          <p:nvPr/>
        </p:nvSpPr>
        <p:spPr>
          <a:xfrm>
            <a:off x="253623" y="55167"/>
            <a:ext cx="5013321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IO500 – Ranking Results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B79ABB-C817-6DF5-5297-411564090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72834"/>
            <a:ext cx="7738233" cy="605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2D8D20-344F-9F7C-E66F-E56A11430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3410"/>
            <a:ext cx="7738233" cy="496286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039F32-92C1-3045-2948-49A9641E8AE7}"/>
              </a:ext>
            </a:extLst>
          </p:cNvPr>
          <p:cNvCxnSpPr/>
          <p:nvPr/>
        </p:nvCxnSpPr>
        <p:spPr>
          <a:xfrm>
            <a:off x="0" y="5093208"/>
            <a:ext cx="8705088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C3A5B83-22BD-E9DB-EE12-4D78543BEAFD}"/>
              </a:ext>
            </a:extLst>
          </p:cNvPr>
          <p:cNvSpPr txBox="1"/>
          <p:nvPr/>
        </p:nvSpPr>
        <p:spPr>
          <a:xfrm>
            <a:off x="8705088" y="4677709"/>
            <a:ext cx="21488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Pure Storage Appliance</a:t>
            </a:r>
            <a:br>
              <a:rPr lang="en-US" sz="2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2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(Score: 38.81 with 20x20)</a:t>
            </a:r>
            <a:endParaRPr lang="en-US" sz="24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F0EAD4-4423-CDD2-1D71-393B226574BB}"/>
              </a:ext>
            </a:extLst>
          </p:cNvPr>
          <p:cNvSpPr txBox="1"/>
          <p:nvPr/>
        </p:nvSpPr>
        <p:spPr>
          <a:xfrm>
            <a:off x="7991855" y="672834"/>
            <a:ext cx="36191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#27</a:t>
            </a:r>
            <a:r>
              <a:rPr lang="en-US" sz="32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Production</a:t>
            </a:r>
          </a:p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#106 in Research</a:t>
            </a:r>
          </a:p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#211 in all</a:t>
            </a:r>
          </a:p>
        </p:txBody>
      </p:sp>
      <p:pic>
        <p:nvPicPr>
          <p:cNvPr id="4" name="Picture 2" descr="IO500 · GitHub">
            <a:extLst>
              <a:ext uri="{FF2B5EF4-FFF2-40B4-BE49-F238E27FC236}">
                <a16:creationId xmlns:a16="http://schemas.microsoft.com/office/drawing/2014/main" id="{9876669D-0AC7-1BF9-0D11-5593A5D7C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2778" r="97222">
                        <a14:foregroundMark x1="2778" y1="48333" x2="2778" y2="48333"/>
                        <a14:foregroundMark x1="60556" y1="31111" x2="60556" y2="31111"/>
                        <a14:foregroundMark x1="69444" y1="35000" x2="69444" y2="35000"/>
                        <a14:foregroundMark x1="86667" y1="36667" x2="86667" y2="36667"/>
                        <a14:foregroundMark x1="97222" y1="35556" x2="97222" y2="35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666" y="26808"/>
            <a:ext cx="1023829" cy="10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11898E-246B-FD58-AC87-0B6384C3EC42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6E11653-ECF5-63FD-A720-30F99B5A7D6F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636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A8445-2707-B10B-E51B-8D18E6B89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AFD461C-B2FB-E609-48F9-42033303097E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6F2B51D-70DB-596B-BA25-B5265DFA19AE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CC8842-1167-DADE-8EB0-9E7B7AECCAB1}"/>
              </a:ext>
            </a:extLst>
          </p:cNvPr>
          <p:cNvSpPr/>
          <p:nvPr/>
        </p:nvSpPr>
        <p:spPr>
          <a:xfrm>
            <a:off x="253623" y="239833"/>
            <a:ext cx="5424801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Phase 3: EOS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022822-91E8-57C7-CB34-A490337AE81F}"/>
              </a:ext>
            </a:extLst>
          </p:cNvPr>
          <p:cNvSpPr txBox="1"/>
          <p:nvPr/>
        </p:nvSpPr>
        <p:spPr>
          <a:xfrm>
            <a:off x="-292319" y="1064157"/>
            <a:ext cx="12408119" cy="1665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</a:pP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Integrate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Pure Storage into the EOS, create a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tiering system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benchmark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its performance across storage classes.</a:t>
            </a:r>
            <a:b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>
              <a:lnSpc>
                <a:spcPct val="115000"/>
              </a:lnSpc>
            </a:pP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Scenario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Connect the Pure Storage to EOS and evaluated its behavior in a realistic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physics data workflow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simulating loads and demonstrating the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system’s efficiency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handling both large and small files at scale.</a:t>
            </a:r>
            <a:endParaRPr lang="en-CH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20" descr="CERNBox: CERN Cloud Storage Hub">
            <a:extLst>
              <a:ext uri="{FF2B5EF4-FFF2-40B4-BE49-F238E27FC236}">
                <a16:creationId xmlns:a16="http://schemas.microsoft.com/office/drawing/2014/main" id="{A1C7A97C-6FED-7491-147D-60280D268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878" y="236900"/>
            <a:ext cx="1854499" cy="76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hinking Man Statue Meme Generator - Imgflip">
            <a:extLst>
              <a:ext uri="{FF2B5EF4-FFF2-40B4-BE49-F238E27FC236}">
                <a16:creationId xmlns:a16="http://schemas.microsoft.com/office/drawing/2014/main" id="{56A139A2-2031-3C5D-BA41-DA7A46988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062" b="97519" l="5625" r="95000">
                        <a14:foregroundMark x1="80625" y1="18760" x2="90417" y2="13798"/>
                        <a14:foregroundMark x1="95208" y1="17829" x2="95208" y2="17829"/>
                        <a14:foregroundMark x1="84792" y1="8992" x2="84792" y2="8992"/>
                        <a14:foregroundMark x1="27292" y1="33333" x2="27292" y2="33333"/>
                        <a14:foregroundMark x1="9792" y1="80465" x2="9792" y2="80465"/>
                        <a14:foregroundMark x1="7708" y1="93178" x2="34583" y2="97054"/>
                        <a14:foregroundMark x1="34583" y1="97054" x2="57083" y2="93643"/>
                        <a14:foregroundMark x1="57083" y1="93643" x2="58333" y2="93643"/>
                        <a14:foregroundMark x1="57917" y1="98295" x2="5833" y2="97674"/>
                        <a14:foregroundMark x1="5833" y1="97674" x2="5833" y2="88372"/>
                        <a14:foregroundMark x1="86875" y1="8062" x2="86875" y2="80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76" y="3346704"/>
            <a:ext cx="2197537" cy="295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A cloud though bubble">
            <a:extLst>
              <a:ext uri="{FF2B5EF4-FFF2-40B4-BE49-F238E27FC236}">
                <a16:creationId xmlns:a16="http://schemas.microsoft.com/office/drawing/2014/main" id="{A2D16786-1A0B-9A2A-B3BA-532DE5C9C8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93232" y="2632329"/>
            <a:ext cx="1609725" cy="1428750"/>
          </a:xfrm>
          <a:prstGeom prst="rect">
            <a:avLst/>
          </a:prstGeom>
        </p:spPr>
      </p:pic>
      <p:pic>
        <p:nvPicPr>
          <p:cNvPr id="11" name="Graphic 10" descr="Question Mark with solid fill">
            <a:extLst>
              <a:ext uri="{FF2B5EF4-FFF2-40B4-BE49-F238E27FC236}">
                <a16:creationId xmlns:a16="http://schemas.microsoft.com/office/drawing/2014/main" id="{35B7E1AA-30E2-5092-89BC-E041E1EDF8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34407" y="2898647"/>
            <a:ext cx="727375" cy="727375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F45C340C-F26A-2174-D921-240BFDAD0A83}"/>
              </a:ext>
            </a:extLst>
          </p:cNvPr>
          <p:cNvGrpSpPr/>
          <p:nvPr/>
        </p:nvGrpSpPr>
        <p:grpSpPr>
          <a:xfrm>
            <a:off x="7825828" y="3368935"/>
            <a:ext cx="2773067" cy="2567600"/>
            <a:chOff x="7750977" y="1688592"/>
            <a:chExt cx="4425606" cy="40976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7B9A509-9C0F-05BD-E75E-5E0374B8ADD6}"/>
                </a:ext>
              </a:extLst>
            </p:cNvPr>
            <p:cNvGrpSpPr/>
            <p:nvPr/>
          </p:nvGrpSpPr>
          <p:grpSpPr>
            <a:xfrm>
              <a:off x="7750977" y="1688592"/>
              <a:ext cx="4425606" cy="3927496"/>
              <a:chOff x="8217354" y="1889611"/>
              <a:chExt cx="3798856" cy="3308751"/>
            </a:xfrm>
          </p:grpSpPr>
          <p:sp>
            <p:nvSpPr>
              <p:cNvPr id="13" name="Forme libre 3">
                <a:extLst>
                  <a:ext uri="{FF2B5EF4-FFF2-40B4-BE49-F238E27FC236}">
                    <a16:creationId xmlns:a16="http://schemas.microsoft.com/office/drawing/2014/main" id="{84C0A3A0-E175-B326-2CFA-D1E38F55385E}"/>
                  </a:ext>
                </a:extLst>
              </p:cNvPr>
              <p:cNvSpPr/>
              <p:nvPr/>
            </p:nvSpPr>
            <p:spPr>
              <a:xfrm>
                <a:off x="8217354" y="4156469"/>
                <a:ext cx="3798856" cy="1041893"/>
              </a:xfrm>
              <a:custGeom>
                <a:avLst/>
                <a:gdLst>
                  <a:gd name="connsiteX0" fmla="*/ 4357629 w 5065141"/>
                  <a:gd name="connsiteY0" fmla="*/ 46379 h 1389190"/>
                  <a:gd name="connsiteX1" fmla="*/ 4277254 w 5065141"/>
                  <a:gd name="connsiteY1" fmla="*/ 0 h 1389190"/>
                  <a:gd name="connsiteX2" fmla="*/ 787645 w 5065141"/>
                  <a:gd name="connsiteY2" fmla="*/ 0 h 1389190"/>
                  <a:gd name="connsiteX3" fmla="*/ 707271 w 5065141"/>
                  <a:gd name="connsiteY3" fmla="*/ 46379 h 1389190"/>
                  <a:gd name="connsiteX4" fmla="*/ 12554 w 5065141"/>
                  <a:gd name="connsiteY4" fmla="*/ 1249810 h 1389190"/>
                  <a:gd name="connsiteX5" fmla="*/ 92928 w 5065141"/>
                  <a:gd name="connsiteY5" fmla="*/ 1389190 h 1389190"/>
                  <a:gd name="connsiteX6" fmla="*/ 4972214 w 5065141"/>
                  <a:gd name="connsiteY6" fmla="*/ 1389190 h 1389190"/>
                  <a:gd name="connsiteX7" fmla="*/ 5052588 w 5065141"/>
                  <a:gd name="connsiteY7" fmla="*/ 1249810 h 1389190"/>
                  <a:gd name="connsiteX8" fmla="*/ 4357871 w 5065141"/>
                  <a:gd name="connsiteY8" fmla="*/ 46379 h 1389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141" h="1389190">
                    <a:moveTo>
                      <a:pt x="4357629" y="46379"/>
                    </a:moveTo>
                    <a:cubicBezTo>
                      <a:pt x="4341117" y="17726"/>
                      <a:pt x="4310278" y="0"/>
                      <a:pt x="4277254" y="0"/>
                    </a:cubicBezTo>
                    <a:lnTo>
                      <a:pt x="787645" y="0"/>
                    </a:lnTo>
                    <a:cubicBezTo>
                      <a:pt x="754378" y="0"/>
                      <a:pt x="723783" y="17726"/>
                      <a:pt x="707271" y="46379"/>
                    </a:cubicBezTo>
                    <a:lnTo>
                      <a:pt x="12554" y="1249810"/>
                    </a:lnTo>
                    <a:cubicBezTo>
                      <a:pt x="-23141" y="1311730"/>
                      <a:pt x="21538" y="1389190"/>
                      <a:pt x="92928" y="1389190"/>
                    </a:cubicBezTo>
                    <a:lnTo>
                      <a:pt x="4972214" y="1389190"/>
                    </a:lnTo>
                    <a:cubicBezTo>
                      <a:pt x="5043604" y="1389190"/>
                      <a:pt x="5088283" y="1311730"/>
                      <a:pt x="5052588" y="1249810"/>
                    </a:cubicBezTo>
                    <a:lnTo>
                      <a:pt x="4357871" y="46379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24279" cap="flat">
                <a:noFill/>
                <a:prstDash val="solid"/>
                <a:miter/>
              </a:ln>
            </p:spPr>
            <p:txBody>
              <a:bodyPr tIns="0" bIns="0"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 sz="405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Forme libre 4">
                <a:extLst>
                  <a:ext uri="{FF2B5EF4-FFF2-40B4-BE49-F238E27FC236}">
                    <a16:creationId xmlns:a16="http://schemas.microsoft.com/office/drawing/2014/main" id="{B2E04C09-62E2-4190-7247-109AF1D1BA6E}"/>
                  </a:ext>
                </a:extLst>
              </p:cNvPr>
              <p:cNvSpPr/>
              <p:nvPr/>
            </p:nvSpPr>
            <p:spPr>
              <a:xfrm>
                <a:off x="9567207" y="1889611"/>
                <a:ext cx="1099151" cy="970730"/>
              </a:xfrm>
              <a:custGeom>
                <a:avLst/>
                <a:gdLst>
                  <a:gd name="connsiteX0" fmla="*/ 92686 w 1465534"/>
                  <a:gd name="connsiteY0" fmla="*/ 1294307 h 1294306"/>
                  <a:gd name="connsiteX1" fmla="*/ 1372606 w 1465534"/>
                  <a:gd name="connsiteY1" fmla="*/ 1294307 h 1294306"/>
                  <a:gd name="connsiteX2" fmla="*/ 1452980 w 1465534"/>
                  <a:gd name="connsiteY2" fmla="*/ 1154926 h 1294306"/>
                  <a:gd name="connsiteX3" fmla="*/ 813141 w 1465534"/>
                  <a:gd name="connsiteY3" fmla="*/ 46440 h 1294306"/>
                  <a:gd name="connsiteX4" fmla="*/ 652393 w 1465534"/>
                  <a:gd name="connsiteY4" fmla="*/ 46440 h 1294306"/>
                  <a:gd name="connsiteX5" fmla="*/ 12554 w 1465534"/>
                  <a:gd name="connsiteY5" fmla="*/ 1154926 h 1294306"/>
                  <a:gd name="connsiteX6" fmla="*/ 92928 w 1465534"/>
                  <a:gd name="connsiteY6" fmla="*/ 1294307 h 129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5534" h="1294306">
                    <a:moveTo>
                      <a:pt x="92686" y="1294307"/>
                    </a:moveTo>
                    <a:lnTo>
                      <a:pt x="1372606" y="1294307"/>
                    </a:lnTo>
                    <a:cubicBezTo>
                      <a:pt x="1443995" y="1294307"/>
                      <a:pt x="1488675" y="1216847"/>
                      <a:pt x="1452980" y="1154926"/>
                    </a:cubicBezTo>
                    <a:lnTo>
                      <a:pt x="813141" y="46440"/>
                    </a:lnTo>
                    <a:cubicBezTo>
                      <a:pt x="777446" y="-15480"/>
                      <a:pt x="688088" y="-15480"/>
                      <a:pt x="652393" y="46440"/>
                    </a:cubicBezTo>
                    <a:lnTo>
                      <a:pt x="12554" y="1154926"/>
                    </a:lnTo>
                    <a:cubicBezTo>
                      <a:pt x="-23141" y="1216847"/>
                      <a:pt x="21538" y="1294307"/>
                      <a:pt x="92928" y="1294307"/>
                    </a:cubicBezTo>
                    <a:close/>
                  </a:path>
                </a:pathLst>
              </a:custGeom>
              <a:solidFill>
                <a:srgbClr val="FF0000"/>
              </a:solidFill>
              <a:ln w="24279" cap="flat">
                <a:noFill/>
                <a:prstDash val="solid"/>
                <a:miter/>
              </a:ln>
            </p:spPr>
            <p:txBody>
              <a:bodyPr tIns="0" bIns="68580" rtlCol="0" anchor="b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Forme libre 5">
                <a:extLst>
                  <a:ext uri="{FF2B5EF4-FFF2-40B4-BE49-F238E27FC236}">
                    <a16:creationId xmlns:a16="http://schemas.microsoft.com/office/drawing/2014/main" id="{355ECB1A-525D-C625-BF99-79228E17EEFA}"/>
                  </a:ext>
                </a:extLst>
              </p:cNvPr>
              <p:cNvSpPr/>
              <p:nvPr/>
            </p:nvSpPr>
            <p:spPr>
              <a:xfrm>
                <a:off x="8893920" y="2990372"/>
                <a:ext cx="2445725" cy="1036065"/>
              </a:xfrm>
              <a:custGeom>
                <a:avLst/>
                <a:gdLst>
                  <a:gd name="connsiteX0" fmla="*/ 92928 w 3260967"/>
                  <a:gd name="connsiteY0" fmla="*/ 1381420 h 1381420"/>
                  <a:gd name="connsiteX1" fmla="*/ 3168039 w 3260967"/>
                  <a:gd name="connsiteY1" fmla="*/ 1381420 h 1381420"/>
                  <a:gd name="connsiteX2" fmla="*/ 3248413 w 3260967"/>
                  <a:gd name="connsiteY2" fmla="*/ 1242039 h 1381420"/>
                  <a:gd name="connsiteX3" fmla="*/ 2558067 w 3260967"/>
                  <a:gd name="connsiteY3" fmla="*/ 46379 h 1381420"/>
                  <a:gd name="connsiteX4" fmla="*/ 2477693 w 3260967"/>
                  <a:gd name="connsiteY4" fmla="*/ 0 h 1381420"/>
                  <a:gd name="connsiteX5" fmla="*/ 783274 w 3260967"/>
                  <a:gd name="connsiteY5" fmla="*/ 0 h 1381420"/>
                  <a:gd name="connsiteX6" fmla="*/ 702900 w 3260967"/>
                  <a:gd name="connsiteY6" fmla="*/ 46379 h 1381420"/>
                  <a:gd name="connsiteX7" fmla="*/ 12554 w 3260967"/>
                  <a:gd name="connsiteY7" fmla="*/ 1242039 h 1381420"/>
                  <a:gd name="connsiteX8" fmla="*/ 92928 w 3260967"/>
                  <a:gd name="connsiteY8" fmla="*/ 1381420 h 1381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60967" h="1381420">
                    <a:moveTo>
                      <a:pt x="92928" y="1381420"/>
                    </a:moveTo>
                    <a:lnTo>
                      <a:pt x="3168039" y="1381420"/>
                    </a:lnTo>
                    <a:cubicBezTo>
                      <a:pt x="3239429" y="1381420"/>
                      <a:pt x="3284108" y="1303960"/>
                      <a:pt x="3248413" y="1242039"/>
                    </a:cubicBezTo>
                    <a:lnTo>
                      <a:pt x="2558067" y="46379"/>
                    </a:lnTo>
                    <a:cubicBezTo>
                      <a:pt x="2541556" y="17726"/>
                      <a:pt x="2510717" y="0"/>
                      <a:pt x="2477693" y="0"/>
                    </a:cubicBezTo>
                    <a:lnTo>
                      <a:pt x="783274" y="0"/>
                    </a:lnTo>
                    <a:cubicBezTo>
                      <a:pt x="750007" y="0"/>
                      <a:pt x="719412" y="17726"/>
                      <a:pt x="702900" y="46379"/>
                    </a:cubicBezTo>
                    <a:lnTo>
                      <a:pt x="12554" y="1242039"/>
                    </a:lnTo>
                    <a:cubicBezTo>
                      <a:pt x="-23141" y="1303960"/>
                      <a:pt x="21538" y="1381420"/>
                      <a:pt x="92928" y="138142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4279" cap="flat">
                <a:noFill/>
                <a:prstDash val="solid"/>
                <a:miter/>
              </a:ln>
            </p:spPr>
            <p:txBody>
              <a:bodyPr tIns="0" bIns="0"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 sz="3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19C0CA0-2B96-9232-A03C-9154BCD63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t="27342" b="48091"/>
            <a:stretch>
              <a:fillRect/>
            </a:stretch>
          </p:blipFill>
          <p:spPr>
            <a:xfrm>
              <a:off x="9119940" y="2237964"/>
              <a:ext cx="1489185" cy="36583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B4DE910-E84B-F0C5-8CB6-A05206602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8408147" y="4582397"/>
              <a:ext cx="685940" cy="93592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15A5E20-DBC1-1A68-B31A-C62DF92EA0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9514841" y="4585092"/>
              <a:ext cx="685940" cy="93592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A49F001-1F43-61AB-B166-44220F0D2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10702455" y="4578352"/>
              <a:ext cx="685940" cy="93592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944EA61-8137-BB15-0921-B36D72C92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8560547" y="4734797"/>
              <a:ext cx="685940" cy="93592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95A9CAC-1BD5-6B18-8EB6-BA741DB50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9654294" y="4790826"/>
              <a:ext cx="685940" cy="935927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F0DADFB-4AFE-A0FD-5556-77FA4E03B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10857835" y="4850361"/>
              <a:ext cx="685940" cy="935927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841CC41-8659-E41F-885C-DF3BF753A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t="27342" b="48091"/>
            <a:stretch>
              <a:fillRect/>
            </a:stretch>
          </p:blipFill>
          <p:spPr>
            <a:xfrm>
              <a:off x="9272340" y="2390364"/>
              <a:ext cx="1489185" cy="365837"/>
            </a:xfrm>
            <a:prstGeom prst="rect">
              <a:avLst/>
            </a:prstGeom>
          </p:spPr>
        </p:pic>
        <p:pic>
          <p:nvPicPr>
            <p:cNvPr id="24" name="Picture 4" descr="Generated image">
              <a:extLst>
                <a:ext uri="{FF2B5EF4-FFF2-40B4-BE49-F238E27FC236}">
                  <a16:creationId xmlns:a16="http://schemas.microsoft.com/office/drawing/2014/main" id="{9CD7D12B-BF21-8584-F897-170D96C3EF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17676" y1="17448" x2="38672" y2="28646"/>
                          <a14:foregroundMark x1="38672" y1="28646" x2="52637" y2="32422"/>
                          <a14:foregroundMark x1="52637" y1="32422" x2="69238" y2="26432"/>
                          <a14:foregroundMark x1="69238" y1="26432" x2="83496" y2="16797"/>
                          <a14:foregroundMark x1="32715" y1="28385" x2="57227" y2="31120"/>
                          <a14:foregroundMark x1="57227" y1="31120" x2="59863" y2="30534"/>
                          <a14:foregroundMark x1="30859" y1="36003" x2="51953" y2="23503"/>
                          <a14:foregroundMark x1="51953" y1="23503" x2="60840" y2="32552"/>
                          <a14:foregroundMark x1="60840" y1="32552" x2="64648" y2="32813"/>
                          <a14:foregroundMark x1="33301" y1="64648" x2="45410" y2="65560"/>
                          <a14:foregroundMark x1="45410" y1="65560" x2="58398" y2="62630"/>
                          <a14:foregroundMark x1="58398" y1="62630" x2="65820" y2="62565"/>
                          <a14:foregroundMark x1="21680" y1="61979" x2="62207" y2="62826"/>
                          <a14:foregroundMark x1="62207" y1="62826" x2="49609" y2="61393"/>
                          <a14:foregroundMark x1="49609" y1="61393" x2="65625" y2="63737"/>
                          <a14:foregroundMark x1="65625" y1="63737" x2="50293" y2="65495"/>
                          <a14:foregroundMark x1="50293" y1="65495" x2="28223" y2="63216"/>
                          <a14:foregroundMark x1="35059" y1="65169" x2="51172" y2="66406"/>
                          <a14:foregroundMark x1="51172" y1="66406" x2="72461" y2="65039"/>
                          <a14:foregroundMark x1="72461" y1="65039" x2="66895" y2="64909"/>
                          <a14:foregroundMark x1="18652" y1="73893" x2="18652" y2="73893"/>
                          <a14:foregroundMark x1="30469" y1="70247" x2="42188" y2="66927"/>
                          <a14:foregroundMark x1="42188" y1="66927" x2="32422" y2="67839"/>
                          <a14:foregroundMark x1="83691" y1="73307" x2="83691" y2="73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6" b="15470"/>
            <a:stretch>
              <a:fillRect/>
            </a:stretch>
          </p:blipFill>
          <p:spPr bwMode="auto">
            <a:xfrm>
              <a:off x="9005668" y="3153821"/>
              <a:ext cx="945737" cy="1047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Generated image">
              <a:extLst>
                <a:ext uri="{FF2B5EF4-FFF2-40B4-BE49-F238E27FC236}">
                  <a16:creationId xmlns:a16="http://schemas.microsoft.com/office/drawing/2014/main" id="{D5076C73-D3BE-078F-9F2B-1C2574AAC6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17676" y1="17448" x2="38672" y2="28646"/>
                          <a14:foregroundMark x1="38672" y1="28646" x2="52637" y2="32422"/>
                          <a14:foregroundMark x1="52637" y1="32422" x2="69238" y2="26432"/>
                          <a14:foregroundMark x1="69238" y1="26432" x2="83496" y2="16797"/>
                          <a14:foregroundMark x1="32715" y1="28385" x2="57227" y2="31120"/>
                          <a14:foregroundMark x1="57227" y1="31120" x2="59863" y2="30534"/>
                          <a14:foregroundMark x1="30859" y1="36003" x2="51953" y2="23503"/>
                          <a14:foregroundMark x1="51953" y1="23503" x2="60840" y2="32552"/>
                          <a14:foregroundMark x1="60840" y1="32552" x2="64648" y2="32813"/>
                          <a14:foregroundMark x1="33301" y1="64648" x2="45410" y2="65560"/>
                          <a14:foregroundMark x1="45410" y1="65560" x2="58398" y2="62630"/>
                          <a14:foregroundMark x1="58398" y1="62630" x2="65820" y2="62565"/>
                          <a14:foregroundMark x1="21680" y1="61979" x2="62207" y2="62826"/>
                          <a14:foregroundMark x1="62207" y1="62826" x2="49609" y2="61393"/>
                          <a14:foregroundMark x1="49609" y1="61393" x2="65625" y2="63737"/>
                          <a14:foregroundMark x1="65625" y1="63737" x2="50293" y2="65495"/>
                          <a14:foregroundMark x1="50293" y1="65495" x2="28223" y2="63216"/>
                          <a14:foregroundMark x1="35059" y1="65169" x2="51172" y2="66406"/>
                          <a14:foregroundMark x1="51172" y1="66406" x2="72461" y2="65039"/>
                          <a14:foregroundMark x1="72461" y1="65039" x2="66895" y2="64909"/>
                          <a14:foregroundMark x1="18652" y1="73893" x2="18652" y2="73893"/>
                          <a14:foregroundMark x1="30469" y1="70247" x2="42188" y2="66927"/>
                          <a14:foregroundMark x1="42188" y1="66927" x2="32422" y2="67839"/>
                          <a14:foregroundMark x1="83691" y1="73307" x2="83691" y2="73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6" b="15470"/>
            <a:stretch>
              <a:fillRect/>
            </a:stretch>
          </p:blipFill>
          <p:spPr bwMode="auto">
            <a:xfrm>
              <a:off x="9951405" y="3142630"/>
              <a:ext cx="945737" cy="1047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Generated image">
              <a:extLst>
                <a:ext uri="{FF2B5EF4-FFF2-40B4-BE49-F238E27FC236}">
                  <a16:creationId xmlns:a16="http://schemas.microsoft.com/office/drawing/2014/main" id="{9D984F02-E581-5B8E-A04F-87C72573CFD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17676" y1="17448" x2="38672" y2="28646"/>
                          <a14:foregroundMark x1="38672" y1="28646" x2="52637" y2="32422"/>
                          <a14:foregroundMark x1="52637" y1="32422" x2="69238" y2="26432"/>
                          <a14:foregroundMark x1="69238" y1="26432" x2="83496" y2="16797"/>
                          <a14:foregroundMark x1="32715" y1="28385" x2="57227" y2="31120"/>
                          <a14:foregroundMark x1="57227" y1="31120" x2="59863" y2="30534"/>
                          <a14:foregroundMark x1="30859" y1="36003" x2="51953" y2="23503"/>
                          <a14:foregroundMark x1="51953" y1="23503" x2="60840" y2="32552"/>
                          <a14:foregroundMark x1="60840" y1="32552" x2="64648" y2="32813"/>
                          <a14:foregroundMark x1="33301" y1="64648" x2="45410" y2="65560"/>
                          <a14:foregroundMark x1="45410" y1="65560" x2="58398" y2="62630"/>
                          <a14:foregroundMark x1="58398" y1="62630" x2="65820" y2="62565"/>
                          <a14:foregroundMark x1="21680" y1="61979" x2="62207" y2="62826"/>
                          <a14:foregroundMark x1="62207" y1="62826" x2="49609" y2="61393"/>
                          <a14:foregroundMark x1="49609" y1="61393" x2="65625" y2="63737"/>
                          <a14:foregroundMark x1="65625" y1="63737" x2="50293" y2="65495"/>
                          <a14:foregroundMark x1="50293" y1="65495" x2="28223" y2="63216"/>
                          <a14:foregroundMark x1="35059" y1="65169" x2="51172" y2="66406"/>
                          <a14:foregroundMark x1="51172" y1="66406" x2="72461" y2="65039"/>
                          <a14:foregroundMark x1="72461" y1="65039" x2="66895" y2="64909"/>
                          <a14:foregroundMark x1="18652" y1="73893" x2="18652" y2="73893"/>
                          <a14:foregroundMark x1="30469" y1="70247" x2="42188" y2="66927"/>
                          <a14:foregroundMark x1="42188" y1="66927" x2="32422" y2="67839"/>
                          <a14:foregroundMark x1="83691" y1="73307" x2="83691" y2="73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6" b="15470"/>
            <a:stretch>
              <a:fillRect/>
            </a:stretch>
          </p:blipFill>
          <p:spPr bwMode="auto">
            <a:xfrm>
              <a:off x="9158068" y="3306221"/>
              <a:ext cx="945737" cy="1047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Generated image">
              <a:extLst>
                <a:ext uri="{FF2B5EF4-FFF2-40B4-BE49-F238E27FC236}">
                  <a16:creationId xmlns:a16="http://schemas.microsoft.com/office/drawing/2014/main" id="{3EDD4746-63A0-40D9-B85B-F68878C22A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17676" y1="17448" x2="38672" y2="28646"/>
                          <a14:foregroundMark x1="38672" y1="28646" x2="52637" y2="32422"/>
                          <a14:foregroundMark x1="52637" y1="32422" x2="69238" y2="26432"/>
                          <a14:foregroundMark x1="69238" y1="26432" x2="83496" y2="16797"/>
                          <a14:foregroundMark x1="32715" y1="28385" x2="57227" y2="31120"/>
                          <a14:foregroundMark x1="57227" y1="31120" x2="59863" y2="30534"/>
                          <a14:foregroundMark x1="30859" y1="36003" x2="51953" y2="23503"/>
                          <a14:foregroundMark x1="51953" y1="23503" x2="60840" y2="32552"/>
                          <a14:foregroundMark x1="60840" y1="32552" x2="64648" y2="32813"/>
                          <a14:foregroundMark x1="33301" y1="64648" x2="45410" y2="65560"/>
                          <a14:foregroundMark x1="45410" y1="65560" x2="58398" y2="62630"/>
                          <a14:foregroundMark x1="58398" y1="62630" x2="65820" y2="62565"/>
                          <a14:foregroundMark x1="21680" y1="61979" x2="62207" y2="62826"/>
                          <a14:foregroundMark x1="62207" y1="62826" x2="49609" y2="61393"/>
                          <a14:foregroundMark x1="49609" y1="61393" x2="65625" y2="63737"/>
                          <a14:foregroundMark x1="65625" y1="63737" x2="50293" y2="65495"/>
                          <a14:foregroundMark x1="50293" y1="65495" x2="28223" y2="63216"/>
                          <a14:foregroundMark x1="35059" y1="65169" x2="51172" y2="66406"/>
                          <a14:foregroundMark x1="51172" y1="66406" x2="72461" y2="65039"/>
                          <a14:foregroundMark x1="72461" y1="65039" x2="66895" y2="64909"/>
                          <a14:foregroundMark x1="18652" y1="73893" x2="18652" y2="73893"/>
                          <a14:foregroundMark x1="30469" y1="70247" x2="42188" y2="66927"/>
                          <a14:foregroundMark x1="42188" y1="66927" x2="32422" y2="67839"/>
                          <a14:foregroundMark x1="83691" y1="73307" x2="83691" y2="73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6" b="15470"/>
            <a:stretch>
              <a:fillRect/>
            </a:stretch>
          </p:blipFill>
          <p:spPr bwMode="auto">
            <a:xfrm>
              <a:off x="10103805" y="3295030"/>
              <a:ext cx="945737" cy="1047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D5967C7-A183-7EA8-6C76-13275CC528E0}"/>
              </a:ext>
            </a:extLst>
          </p:cNvPr>
          <p:cNvGrpSpPr/>
          <p:nvPr/>
        </p:nvGrpSpPr>
        <p:grpSpPr>
          <a:xfrm rot="10800000">
            <a:off x="5198916" y="3303278"/>
            <a:ext cx="2773067" cy="2567600"/>
            <a:chOff x="7750977" y="1688592"/>
            <a:chExt cx="4425606" cy="4097696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3C61E56-1BF6-6182-DFFC-AF7982AC7B16}"/>
                </a:ext>
              </a:extLst>
            </p:cNvPr>
            <p:cNvGrpSpPr/>
            <p:nvPr/>
          </p:nvGrpSpPr>
          <p:grpSpPr>
            <a:xfrm>
              <a:off x="7750977" y="1688592"/>
              <a:ext cx="4425606" cy="3927496"/>
              <a:chOff x="8217354" y="1889611"/>
              <a:chExt cx="3798856" cy="3308751"/>
            </a:xfrm>
          </p:grpSpPr>
          <p:sp>
            <p:nvSpPr>
              <p:cNvPr id="43" name="Forme libre 3">
                <a:extLst>
                  <a:ext uri="{FF2B5EF4-FFF2-40B4-BE49-F238E27FC236}">
                    <a16:creationId xmlns:a16="http://schemas.microsoft.com/office/drawing/2014/main" id="{F35397FA-CA2D-BC1B-CD37-FB7CB9FA7B23}"/>
                  </a:ext>
                </a:extLst>
              </p:cNvPr>
              <p:cNvSpPr/>
              <p:nvPr/>
            </p:nvSpPr>
            <p:spPr>
              <a:xfrm>
                <a:off x="8217354" y="4156469"/>
                <a:ext cx="3798856" cy="1041893"/>
              </a:xfrm>
              <a:custGeom>
                <a:avLst/>
                <a:gdLst>
                  <a:gd name="connsiteX0" fmla="*/ 4357629 w 5065141"/>
                  <a:gd name="connsiteY0" fmla="*/ 46379 h 1389190"/>
                  <a:gd name="connsiteX1" fmla="*/ 4277254 w 5065141"/>
                  <a:gd name="connsiteY1" fmla="*/ 0 h 1389190"/>
                  <a:gd name="connsiteX2" fmla="*/ 787645 w 5065141"/>
                  <a:gd name="connsiteY2" fmla="*/ 0 h 1389190"/>
                  <a:gd name="connsiteX3" fmla="*/ 707271 w 5065141"/>
                  <a:gd name="connsiteY3" fmla="*/ 46379 h 1389190"/>
                  <a:gd name="connsiteX4" fmla="*/ 12554 w 5065141"/>
                  <a:gd name="connsiteY4" fmla="*/ 1249810 h 1389190"/>
                  <a:gd name="connsiteX5" fmla="*/ 92928 w 5065141"/>
                  <a:gd name="connsiteY5" fmla="*/ 1389190 h 1389190"/>
                  <a:gd name="connsiteX6" fmla="*/ 4972214 w 5065141"/>
                  <a:gd name="connsiteY6" fmla="*/ 1389190 h 1389190"/>
                  <a:gd name="connsiteX7" fmla="*/ 5052588 w 5065141"/>
                  <a:gd name="connsiteY7" fmla="*/ 1249810 h 1389190"/>
                  <a:gd name="connsiteX8" fmla="*/ 4357871 w 5065141"/>
                  <a:gd name="connsiteY8" fmla="*/ 46379 h 1389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141" h="1389190">
                    <a:moveTo>
                      <a:pt x="4357629" y="46379"/>
                    </a:moveTo>
                    <a:cubicBezTo>
                      <a:pt x="4341117" y="17726"/>
                      <a:pt x="4310278" y="0"/>
                      <a:pt x="4277254" y="0"/>
                    </a:cubicBezTo>
                    <a:lnTo>
                      <a:pt x="787645" y="0"/>
                    </a:lnTo>
                    <a:cubicBezTo>
                      <a:pt x="754378" y="0"/>
                      <a:pt x="723783" y="17726"/>
                      <a:pt x="707271" y="46379"/>
                    </a:cubicBezTo>
                    <a:lnTo>
                      <a:pt x="12554" y="1249810"/>
                    </a:lnTo>
                    <a:cubicBezTo>
                      <a:pt x="-23141" y="1311730"/>
                      <a:pt x="21538" y="1389190"/>
                      <a:pt x="92928" y="1389190"/>
                    </a:cubicBezTo>
                    <a:lnTo>
                      <a:pt x="4972214" y="1389190"/>
                    </a:lnTo>
                    <a:cubicBezTo>
                      <a:pt x="5043604" y="1389190"/>
                      <a:pt x="5088283" y="1311730"/>
                      <a:pt x="5052588" y="1249810"/>
                    </a:cubicBezTo>
                    <a:lnTo>
                      <a:pt x="4357871" y="46379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24279" cap="flat">
                <a:noFill/>
                <a:prstDash val="solid"/>
                <a:miter/>
              </a:ln>
            </p:spPr>
            <p:txBody>
              <a:bodyPr tIns="0" bIns="0"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 sz="405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4" name="Forme libre 4">
                <a:extLst>
                  <a:ext uri="{FF2B5EF4-FFF2-40B4-BE49-F238E27FC236}">
                    <a16:creationId xmlns:a16="http://schemas.microsoft.com/office/drawing/2014/main" id="{743883A5-9E9E-9847-B6DF-39427A37415A}"/>
                  </a:ext>
                </a:extLst>
              </p:cNvPr>
              <p:cNvSpPr/>
              <p:nvPr/>
            </p:nvSpPr>
            <p:spPr>
              <a:xfrm>
                <a:off x="9567207" y="1889611"/>
                <a:ext cx="1099151" cy="970730"/>
              </a:xfrm>
              <a:custGeom>
                <a:avLst/>
                <a:gdLst>
                  <a:gd name="connsiteX0" fmla="*/ 92686 w 1465534"/>
                  <a:gd name="connsiteY0" fmla="*/ 1294307 h 1294306"/>
                  <a:gd name="connsiteX1" fmla="*/ 1372606 w 1465534"/>
                  <a:gd name="connsiteY1" fmla="*/ 1294307 h 1294306"/>
                  <a:gd name="connsiteX2" fmla="*/ 1452980 w 1465534"/>
                  <a:gd name="connsiteY2" fmla="*/ 1154926 h 1294306"/>
                  <a:gd name="connsiteX3" fmla="*/ 813141 w 1465534"/>
                  <a:gd name="connsiteY3" fmla="*/ 46440 h 1294306"/>
                  <a:gd name="connsiteX4" fmla="*/ 652393 w 1465534"/>
                  <a:gd name="connsiteY4" fmla="*/ 46440 h 1294306"/>
                  <a:gd name="connsiteX5" fmla="*/ 12554 w 1465534"/>
                  <a:gd name="connsiteY5" fmla="*/ 1154926 h 1294306"/>
                  <a:gd name="connsiteX6" fmla="*/ 92928 w 1465534"/>
                  <a:gd name="connsiteY6" fmla="*/ 1294307 h 129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5534" h="1294306">
                    <a:moveTo>
                      <a:pt x="92686" y="1294307"/>
                    </a:moveTo>
                    <a:lnTo>
                      <a:pt x="1372606" y="1294307"/>
                    </a:lnTo>
                    <a:cubicBezTo>
                      <a:pt x="1443995" y="1294307"/>
                      <a:pt x="1488675" y="1216847"/>
                      <a:pt x="1452980" y="1154926"/>
                    </a:cubicBezTo>
                    <a:lnTo>
                      <a:pt x="813141" y="46440"/>
                    </a:lnTo>
                    <a:cubicBezTo>
                      <a:pt x="777446" y="-15480"/>
                      <a:pt x="688088" y="-15480"/>
                      <a:pt x="652393" y="46440"/>
                    </a:cubicBezTo>
                    <a:lnTo>
                      <a:pt x="12554" y="1154926"/>
                    </a:lnTo>
                    <a:cubicBezTo>
                      <a:pt x="-23141" y="1216847"/>
                      <a:pt x="21538" y="1294307"/>
                      <a:pt x="92928" y="1294307"/>
                    </a:cubicBezTo>
                    <a:close/>
                  </a:path>
                </a:pathLst>
              </a:custGeom>
              <a:solidFill>
                <a:srgbClr val="FF0000"/>
              </a:solidFill>
              <a:ln w="24279" cap="flat">
                <a:noFill/>
                <a:prstDash val="solid"/>
                <a:miter/>
              </a:ln>
            </p:spPr>
            <p:txBody>
              <a:bodyPr tIns="0" bIns="68580" rtlCol="0" anchor="b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5" name="Forme libre 5">
                <a:extLst>
                  <a:ext uri="{FF2B5EF4-FFF2-40B4-BE49-F238E27FC236}">
                    <a16:creationId xmlns:a16="http://schemas.microsoft.com/office/drawing/2014/main" id="{E8A45711-BC33-838F-6219-9ED69F0C4061}"/>
                  </a:ext>
                </a:extLst>
              </p:cNvPr>
              <p:cNvSpPr/>
              <p:nvPr/>
            </p:nvSpPr>
            <p:spPr>
              <a:xfrm>
                <a:off x="8893920" y="2990372"/>
                <a:ext cx="2445725" cy="1036065"/>
              </a:xfrm>
              <a:custGeom>
                <a:avLst/>
                <a:gdLst>
                  <a:gd name="connsiteX0" fmla="*/ 92928 w 3260967"/>
                  <a:gd name="connsiteY0" fmla="*/ 1381420 h 1381420"/>
                  <a:gd name="connsiteX1" fmla="*/ 3168039 w 3260967"/>
                  <a:gd name="connsiteY1" fmla="*/ 1381420 h 1381420"/>
                  <a:gd name="connsiteX2" fmla="*/ 3248413 w 3260967"/>
                  <a:gd name="connsiteY2" fmla="*/ 1242039 h 1381420"/>
                  <a:gd name="connsiteX3" fmla="*/ 2558067 w 3260967"/>
                  <a:gd name="connsiteY3" fmla="*/ 46379 h 1381420"/>
                  <a:gd name="connsiteX4" fmla="*/ 2477693 w 3260967"/>
                  <a:gd name="connsiteY4" fmla="*/ 0 h 1381420"/>
                  <a:gd name="connsiteX5" fmla="*/ 783274 w 3260967"/>
                  <a:gd name="connsiteY5" fmla="*/ 0 h 1381420"/>
                  <a:gd name="connsiteX6" fmla="*/ 702900 w 3260967"/>
                  <a:gd name="connsiteY6" fmla="*/ 46379 h 1381420"/>
                  <a:gd name="connsiteX7" fmla="*/ 12554 w 3260967"/>
                  <a:gd name="connsiteY7" fmla="*/ 1242039 h 1381420"/>
                  <a:gd name="connsiteX8" fmla="*/ 92928 w 3260967"/>
                  <a:gd name="connsiteY8" fmla="*/ 1381420 h 1381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60967" h="1381420">
                    <a:moveTo>
                      <a:pt x="92928" y="1381420"/>
                    </a:moveTo>
                    <a:lnTo>
                      <a:pt x="3168039" y="1381420"/>
                    </a:lnTo>
                    <a:cubicBezTo>
                      <a:pt x="3239429" y="1381420"/>
                      <a:pt x="3284108" y="1303960"/>
                      <a:pt x="3248413" y="1242039"/>
                    </a:cubicBezTo>
                    <a:lnTo>
                      <a:pt x="2558067" y="46379"/>
                    </a:lnTo>
                    <a:cubicBezTo>
                      <a:pt x="2541556" y="17726"/>
                      <a:pt x="2510717" y="0"/>
                      <a:pt x="2477693" y="0"/>
                    </a:cubicBezTo>
                    <a:lnTo>
                      <a:pt x="783274" y="0"/>
                    </a:lnTo>
                    <a:cubicBezTo>
                      <a:pt x="750007" y="0"/>
                      <a:pt x="719412" y="17726"/>
                      <a:pt x="702900" y="46379"/>
                    </a:cubicBezTo>
                    <a:lnTo>
                      <a:pt x="12554" y="1242039"/>
                    </a:lnTo>
                    <a:cubicBezTo>
                      <a:pt x="-23141" y="1303960"/>
                      <a:pt x="21538" y="1381420"/>
                      <a:pt x="92928" y="138142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4279" cap="flat">
                <a:noFill/>
                <a:prstDash val="solid"/>
                <a:miter/>
              </a:ln>
            </p:spPr>
            <p:txBody>
              <a:bodyPr tIns="0" bIns="0"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 sz="3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9F91AFD-C2D2-00AA-A12F-547A245F8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t="27342" b="48091"/>
            <a:stretch>
              <a:fillRect/>
            </a:stretch>
          </p:blipFill>
          <p:spPr>
            <a:xfrm>
              <a:off x="9119940" y="2237964"/>
              <a:ext cx="1489185" cy="36583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0C667B5-8177-D9BE-216B-5B0785C0F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8408147" y="4582397"/>
              <a:ext cx="685940" cy="935927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B1C5DC4-1BE0-B4F0-8778-0C955B4DC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9514841" y="4585092"/>
              <a:ext cx="685940" cy="935927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EDD0559-CF56-3779-7884-FED1AB64C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10702455" y="4578352"/>
              <a:ext cx="685940" cy="93592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C240F0C-53B3-954C-17F9-4B4448614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8560547" y="4734797"/>
              <a:ext cx="685940" cy="935927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C038039-8AD7-8EE7-FF61-FB2546E07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9654294" y="4790826"/>
              <a:ext cx="685940" cy="935927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8F87178-8698-90E7-893A-011B6E28C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22709" t="12895" r="22547" b="12409"/>
            <a:stretch>
              <a:fillRect/>
            </a:stretch>
          </p:blipFill>
          <p:spPr>
            <a:xfrm>
              <a:off x="10857835" y="4850361"/>
              <a:ext cx="685940" cy="935927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DDF50C0-89BC-6490-B1F6-AAA7780F9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t="27342" b="48091"/>
            <a:stretch>
              <a:fillRect/>
            </a:stretch>
          </p:blipFill>
          <p:spPr>
            <a:xfrm>
              <a:off x="9272340" y="2390364"/>
              <a:ext cx="1489185" cy="365837"/>
            </a:xfrm>
            <a:prstGeom prst="rect">
              <a:avLst/>
            </a:prstGeom>
          </p:spPr>
        </p:pic>
        <p:pic>
          <p:nvPicPr>
            <p:cNvPr id="39" name="Picture 4" descr="Generated image">
              <a:extLst>
                <a:ext uri="{FF2B5EF4-FFF2-40B4-BE49-F238E27FC236}">
                  <a16:creationId xmlns:a16="http://schemas.microsoft.com/office/drawing/2014/main" id="{A1017679-9046-EFC4-1C72-43226A6B8E2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17676" y1="17448" x2="38672" y2="28646"/>
                          <a14:foregroundMark x1="38672" y1="28646" x2="52637" y2="32422"/>
                          <a14:foregroundMark x1="52637" y1="32422" x2="69238" y2="26432"/>
                          <a14:foregroundMark x1="69238" y1="26432" x2="83496" y2="16797"/>
                          <a14:foregroundMark x1="32715" y1="28385" x2="57227" y2="31120"/>
                          <a14:foregroundMark x1="57227" y1="31120" x2="59863" y2="30534"/>
                          <a14:foregroundMark x1="30859" y1="36003" x2="51953" y2="23503"/>
                          <a14:foregroundMark x1="51953" y1="23503" x2="60840" y2="32552"/>
                          <a14:foregroundMark x1="60840" y1="32552" x2="64648" y2="32813"/>
                          <a14:foregroundMark x1="33301" y1="64648" x2="45410" y2="65560"/>
                          <a14:foregroundMark x1="45410" y1="65560" x2="58398" y2="62630"/>
                          <a14:foregroundMark x1="58398" y1="62630" x2="65820" y2="62565"/>
                          <a14:foregroundMark x1="21680" y1="61979" x2="62207" y2="62826"/>
                          <a14:foregroundMark x1="62207" y1="62826" x2="49609" y2="61393"/>
                          <a14:foregroundMark x1="49609" y1="61393" x2="65625" y2="63737"/>
                          <a14:foregroundMark x1="65625" y1="63737" x2="50293" y2="65495"/>
                          <a14:foregroundMark x1="50293" y1="65495" x2="28223" y2="63216"/>
                          <a14:foregroundMark x1="35059" y1="65169" x2="51172" y2="66406"/>
                          <a14:foregroundMark x1="51172" y1="66406" x2="72461" y2="65039"/>
                          <a14:foregroundMark x1="72461" y1="65039" x2="66895" y2="64909"/>
                          <a14:foregroundMark x1="18652" y1="73893" x2="18652" y2="73893"/>
                          <a14:foregroundMark x1="30469" y1="70247" x2="42188" y2="66927"/>
                          <a14:foregroundMark x1="42188" y1="66927" x2="32422" y2="67839"/>
                          <a14:foregroundMark x1="83691" y1="73307" x2="83691" y2="73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6" b="15470"/>
            <a:stretch>
              <a:fillRect/>
            </a:stretch>
          </p:blipFill>
          <p:spPr bwMode="auto">
            <a:xfrm>
              <a:off x="9005668" y="3153821"/>
              <a:ext cx="945737" cy="1047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Generated image">
              <a:extLst>
                <a:ext uri="{FF2B5EF4-FFF2-40B4-BE49-F238E27FC236}">
                  <a16:creationId xmlns:a16="http://schemas.microsoft.com/office/drawing/2014/main" id="{F056EBD4-5E59-0F9A-3A1F-4D8372681BE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17676" y1="17448" x2="38672" y2="28646"/>
                          <a14:foregroundMark x1="38672" y1="28646" x2="52637" y2="32422"/>
                          <a14:foregroundMark x1="52637" y1="32422" x2="69238" y2="26432"/>
                          <a14:foregroundMark x1="69238" y1="26432" x2="83496" y2="16797"/>
                          <a14:foregroundMark x1="32715" y1="28385" x2="57227" y2="31120"/>
                          <a14:foregroundMark x1="57227" y1="31120" x2="59863" y2="30534"/>
                          <a14:foregroundMark x1="30859" y1="36003" x2="51953" y2="23503"/>
                          <a14:foregroundMark x1="51953" y1="23503" x2="60840" y2="32552"/>
                          <a14:foregroundMark x1="60840" y1="32552" x2="64648" y2="32813"/>
                          <a14:foregroundMark x1="33301" y1="64648" x2="45410" y2="65560"/>
                          <a14:foregroundMark x1="45410" y1="65560" x2="58398" y2="62630"/>
                          <a14:foregroundMark x1="58398" y1="62630" x2="65820" y2="62565"/>
                          <a14:foregroundMark x1="21680" y1="61979" x2="62207" y2="62826"/>
                          <a14:foregroundMark x1="62207" y1="62826" x2="49609" y2="61393"/>
                          <a14:foregroundMark x1="49609" y1="61393" x2="65625" y2="63737"/>
                          <a14:foregroundMark x1="65625" y1="63737" x2="50293" y2="65495"/>
                          <a14:foregroundMark x1="50293" y1="65495" x2="28223" y2="63216"/>
                          <a14:foregroundMark x1="35059" y1="65169" x2="51172" y2="66406"/>
                          <a14:foregroundMark x1="51172" y1="66406" x2="72461" y2="65039"/>
                          <a14:foregroundMark x1="72461" y1="65039" x2="66895" y2="64909"/>
                          <a14:foregroundMark x1="18652" y1="73893" x2="18652" y2="73893"/>
                          <a14:foregroundMark x1="30469" y1="70247" x2="42188" y2="66927"/>
                          <a14:foregroundMark x1="42188" y1="66927" x2="32422" y2="67839"/>
                          <a14:foregroundMark x1="83691" y1="73307" x2="83691" y2="73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6" b="15470"/>
            <a:stretch>
              <a:fillRect/>
            </a:stretch>
          </p:blipFill>
          <p:spPr bwMode="auto">
            <a:xfrm>
              <a:off x="9951405" y="3142630"/>
              <a:ext cx="945737" cy="1047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Generated image">
              <a:extLst>
                <a:ext uri="{FF2B5EF4-FFF2-40B4-BE49-F238E27FC236}">
                  <a16:creationId xmlns:a16="http://schemas.microsoft.com/office/drawing/2014/main" id="{EBD8C9E0-D050-A8A7-2914-ECB68F26C4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17676" y1="17448" x2="38672" y2="28646"/>
                          <a14:foregroundMark x1="38672" y1="28646" x2="52637" y2="32422"/>
                          <a14:foregroundMark x1="52637" y1="32422" x2="69238" y2="26432"/>
                          <a14:foregroundMark x1="69238" y1="26432" x2="83496" y2="16797"/>
                          <a14:foregroundMark x1="32715" y1="28385" x2="57227" y2="31120"/>
                          <a14:foregroundMark x1="57227" y1="31120" x2="59863" y2="30534"/>
                          <a14:foregroundMark x1="30859" y1="36003" x2="51953" y2="23503"/>
                          <a14:foregroundMark x1="51953" y1="23503" x2="60840" y2="32552"/>
                          <a14:foregroundMark x1="60840" y1="32552" x2="64648" y2="32813"/>
                          <a14:foregroundMark x1="33301" y1="64648" x2="45410" y2="65560"/>
                          <a14:foregroundMark x1="45410" y1="65560" x2="58398" y2="62630"/>
                          <a14:foregroundMark x1="58398" y1="62630" x2="65820" y2="62565"/>
                          <a14:foregroundMark x1="21680" y1="61979" x2="62207" y2="62826"/>
                          <a14:foregroundMark x1="62207" y1="62826" x2="49609" y2="61393"/>
                          <a14:foregroundMark x1="49609" y1="61393" x2="65625" y2="63737"/>
                          <a14:foregroundMark x1="65625" y1="63737" x2="50293" y2="65495"/>
                          <a14:foregroundMark x1="50293" y1="65495" x2="28223" y2="63216"/>
                          <a14:foregroundMark x1="35059" y1="65169" x2="51172" y2="66406"/>
                          <a14:foregroundMark x1="51172" y1="66406" x2="72461" y2="65039"/>
                          <a14:foregroundMark x1="72461" y1="65039" x2="66895" y2="64909"/>
                          <a14:foregroundMark x1="18652" y1="73893" x2="18652" y2="73893"/>
                          <a14:foregroundMark x1="30469" y1="70247" x2="42188" y2="66927"/>
                          <a14:foregroundMark x1="42188" y1="66927" x2="32422" y2="67839"/>
                          <a14:foregroundMark x1="83691" y1="73307" x2="83691" y2="73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6" b="15470"/>
            <a:stretch>
              <a:fillRect/>
            </a:stretch>
          </p:blipFill>
          <p:spPr bwMode="auto">
            <a:xfrm>
              <a:off x="9158068" y="3306221"/>
              <a:ext cx="945737" cy="1047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Generated image">
              <a:extLst>
                <a:ext uri="{FF2B5EF4-FFF2-40B4-BE49-F238E27FC236}">
                  <a16:creationId xmlns:a16="http://schemas.microsoft.com/office/drawing/2014/main" id="{9E7396CA-A195-583F-F7DB-2C0662AC236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17676" y1="17448" x2="38672" y2="28646"/>
                          <a14:foregroundMark x1="38672" y1="28646" x2="52637" y2="32422"/>
                          <a14:foregroundMark x1="52637" y1="32422" x2="69238" y2="26432"/>
                          <a14:foregroundMark x1="69238" y1="26432" x2="83496" y2="16797"/>
                          <a14:foregroundMark x1="32715" y1="28385" x2="57227" y2="31120"/>
                          <a14:foregroundMark x1="57227" y1="31120" x2="59863" y2="30534"/>
                          <a14:foregroundMark x1="30859" y1="36003" x2="51953" y2="23503"/>
                          <a14:foregroundMark x1="51953" y1="23503" x2="60840" y2="32552"/>
                          <a14:foregroundMark x1="60840" y1="32552" x2="64648" y2="32813"/>
                          <a14:foregroundMark x1="33301" y1="64648" x2="45410" y2="65560"/>
                          <a14:foregroundMark x1="45410" y1="65560" x2="58398" y2="62630"/>
                          <a14:foregroundMark x1="58398" y1="62630" x2="65820" y2="62565"/>
                          <a14:foregroundMark x1="21680" y1="61979" x2="62207" y2="62826"/>
                          <a14:foregroundMark x1="62207" y1="62826" x2="49609" y2="61393"/>
                          <a14:foregroundMark x1="49609" y1="61393" x2="65625" y2="63737"/>
                          <a14:foregroundMark x1="65625" y1="63737" x2="50293" y2="65495"/>
                          <a14:foregroundMark x1="50293" y1="65495" x2="28223" y2="63216"/>
                          <a14:foregroundMark x1="35059" y1="65169" x2="51172" y2="66406"/>
                          <a14:foregroundMark x1="51172" y1="66406" x2="72461" y2="65039"/>
                          <a14:foregroundMark x1="72461" y1="65039" x2="66895" y2="64909"/>
                          <a14:foregroundMark x1="18652" y1="73893" x2="18652" y2="73893"/>
                          <a14:foregroundMark x1="30469" y1="70247" x2="42188" y2="66927"/>
                          <a14:foregroundMark x1="42188" y1="66927" x2="32422" y2="67839"/>
                          <a14:foregroundMark x1="83691" y1="73307" x2="83691" y2="73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6" b="15470"/>
            <a:stretch>
              <a:fillRect/>
            </a:stretch>
          </p:blipFill>
          <p:spPr bwMode="auto">
            <a:xfrm>
              <a:off x="10103805" y="3295030"/>
              <a:ext cx="945737" cy="1047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C3B6BD3-2981-0258-909B-F3DBDDE01DE1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714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6A0AF-BA22-CA62-BB17-0E3682905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9B7C8FD-D724-2821-019F-CDA664766888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682E911-476D-D563-12C8-D272F397C8A6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E4860F-05FF-913E-FABB-E2C83B648E50}"/>
              </a:ext>
            </a:extLst>
          </p:cNvPr>
          <p:cNvSpPr/>
          <p:nvPr/>
        </p:nvSpPr>
        <p:spPr>
          <a:xfrm>
            <a:off x="253623" y="239833"/>
            <a:ext cx="426351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What is EOS?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7650A6-616A-AE55-BA44-171F91E3DFD7}"/>
              </a:ext>
            </a:extLst>
          </p:cNvPr>
          <p:cNvSpPr txBox="1"/>
          <p:nvPr/>
        </p:nvSpPr>
        <p:spPr>
          <a:xfrm>
            <a:off x="-303284" y="1127735"/>
            <a:ext cx="10101985" cy="924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</a:pP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EOS 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(EOS Open Storage) [2] is </a:t>
            </a: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CERN’s open-source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high-performance 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distributed storage system, developed to handle the </a:t>
            </a: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massive data volumes 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produced by the </a:t>
            </a:r>
            <a:r>
              <a:rPr lang="en-US" sz="1600" b="1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Large Hadron Collider(LHC)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its experiments.</a:t>
            </a:r>
            <a:endParaRPr lang="en-CH" sz="16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 descr="A diagram of a network&#10;&#10;AI-generated content may be incorrect.">
            <a:extLst>
              <a:ext uri="{FF2B5EF4-FFF2-40B4-BE49-F238E27FC236}">
                <a16:creationId xmlns:a16="http://schemas.microsoft.com/office/drawing/2014/main" id="{2FD785F7-1230-DE89-788D-59F19B842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701" y="2272073"/>
            <a:ext cx="5892787" cy="3717280"/>
          </a:xfrm>
          <a:prstGeom prst="rect">
            <a:avLst/>
          </a:prstGeom>
        </p:spPr>
      </p:pic>
      <p:pic>
        <p:nvPicPr>
          <p:cNvPr id="12" name="Picture 20" descr="CERNBox: CERN Cloud Storage Hub">
            <a:extLst>
              <a:ext uri="{FF2B5EF4-FFF2-40B4-BE49-F238E27FC236}">
                <a16:creationId xmlns:a16="http://schemas.microsoft.com/office/drawing/2014/main" id="{92300C44-1D0B-8759-DCC6-1EE4CB87C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878" y="236900"/>
            <a:ext cx="1854499" cy="76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107E4A-6A4F-0079-71A1-3B7D612CF6AF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2432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D6500-4C5B-D1AC-C820-09C62C435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3D21DED-E5C3-6F7E-A8F7-34293AC94C32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87D704-3295-DEA3-C600-D66F73F41F1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65F46B-09E3-53AA-A60F-7E6C0A6A7671}"/>
              </a:ext>
            </a:extLst>
          </p:cNvPr>
          <p:cNvSpPr/>
          <p:nvPr/>
        </p:nvSpPr>
        <p:spPr>
          <a:xfrm>
            <a:off x="253623" y="239833"/>
            <a:ext cx="6851265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Pure Storage integration with EOS</a:t>
            </a:r>
          </a:p>
        </p:txBody>
      </p:sp>
      <p:pic>
        <p:nvPicPr>
          <p:cNvPr id="12" name="Picture 20" descr="CERNBox: CERN Cloud Storage Hub">
            <a:extLst>
              <a:ext uri="{FF2B5EF4-FFF2-40B4-BE49-F238E27FC236}">
                <a16:creationId xmlns:a16="http://schemas.microsoft.com/office/drawing/2014/main" id="{A99E3E4D-1B78-E59F-7F81-9FFC6A0F1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878" y="236900"/>
            <a:ext cx="1854499" cy="76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3515282-A25A-0BFB-77E5-57EC63DDE748}"/>
              </a:ext>
            </a:extLst>
          </p:cNvPr>
          <p:cNvGrpSpPr/>
          <p:nvPr/>
        </p:nvGrpSpPr>
        <p:grpSpPr>
          <a:xfrm>
            <a:off x="7750977" y="1688592"/>
            <a:ext cx="4425606" cy="3927496"/>
            <a:chOff x="8217354" y="1889611"/>
            <a:chExt cx="3798856" cy="3308751"/>
          </a:xfrm>
        </p:grpSpPr>
        <p:sp>
          <p:nvSpPr>
            <p:cNvPr id="7" name="Forme libre 3">
              <a:extLst>
                <a:ext uri="{FF2B5EF4-FFF2-40B4-BE49-F238E27FC236}">
                  <a16:creationId xmlns:a16="http://schemas.microsoft.com/office/drawing/2014/main" id="{803ACDB4-7D9B-265B-ABA9-C2D12938877D}"/>
                </a:ext>
              </a:extLst>
            </p:cNvPr>
            <p:cNvSpPr/>
            <p:nvPr/>
          </p:nvSpPr>
          <p:spPr>
            <a:xfrm>
              <a:off x="8217354" y="4156469"/>
              <a:ext cx="3798856" cy="1041893"/>
            </a:xfrm>
            <a:custGeom>
              <a:avLst/>
              <a:gdLst>
                <a:gd name="connsiteX0" fmla="*/ 4357629 w 5065141"/>
                <a:gd name="connsiteY0" fmla="*/ 46379 h 1389190"/>
                <a:gd name="connsiteX1" fmla="*/ 4277254 w 5065141"/>
                <a:gd name="connsiteY1" fmla="*/ 0 h 1389190"/>
                <a:gd name="connsiteX2" fmla="*/ 787645 w 5065141"/>
                <a:gd name="connsiteY2" fmla="*/ 0 h 1389190"/>
                <a:gd name="connsiteX3" fmla="*/ 707271 w 5065141"/>
                <a:gd name="connsiteY3" fmla="*/ 46379 h 1389190"/>
                <a:gd name="connsiteX4" fmla="*/ 12554 w 5065141"/>
                <a:gd name="connsiteY4" fmla="*/ 1249810 h 1389190"/>
                <a:gd name="connsiteX5" fmla="*/ 92928 w 5065141"/>
                <a:gd name="connsiteY5" fmla="*/ 1389190 h 1389190"/>
                <a:gd name="connsiteX6" fmla="*/ 4972214 w 5065141"/>
                <a:gd name="connsiteY6" fmla="*/ 1389190 h 1389190"/>
                <a:gd name="connsiteX7" fmla="*/ 5052588 w 5065141"/>
                <a:gd name="connsiteY7" fmla="*/ 1249810 h 1389190"/>
                <a:gd name="connsiteX8" fmla="*/ 4357871 w 5065141"/>
                <a:gd name="connsiteY8" fmla="*/ 46379 h 138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141" h="1389190">
                  <a:moveTo>
                    <a:pt x="4357629" y="46379"/>
                  </a:moveTo>
                  <a:cubicBezTo>
                    <a:pt x="4341117" y="17726"/>
                    <a:pt x="4310278" y="0"/>
                    <a:pt x="4277254" y="0"/>
                  </a:cubicBezTo>
                  <a:lnTo>
                    <a:pt x="787645" y="0"/>
                  </a:lnTo>
                  <a:cubicBezTo>
                    <a:pt x="754378" y="0"/>
                    <a:pt x="723783" y="17726"/>
                    <a:pt x="707271" y="46379"/>
                  </a:cubicBezTo>
                  <a:lnTo>
                    <a:pt x="12554" y="1249810"/>
                  </a:lnTo>
                  <a:cubicBezTo>
                    <a:pt x="-23141" y="1311730"/>
                    <a:pt x="21538" y="1389190"/>
                    <a:pt x="92928" y="1389190"/>
                  </a:cubicBezTo>
                  <a:lnTo>
                    <a:pt x="4972214" y="1389190"/>
                  </a:lnTo>
                  <a:cubicBezTo>
                    <a:pt x="5043604" y="1389190"/>
                    <a:pt x="5088283" y="1311730"/>
                    <a:pt x="5052588" y="1249810"/>
                  </a:cubicBezTo>
                  <a:lnTo>
                    <a:pt x="4357871" y="4637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24279" cap="flat">
              <a:noFill/>
              <a:prstDash val="solid"/>
              <a:miter/>
            </a:ln>
          </p:spPr>
          <p:txBody>
            <a:bodyPr t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4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orme libre 4">
              <a:extLst>
                <a:ext uri="{FF2B5EF4-FFF2-40B4-BE49-F238E27FC236}">
                  <a16:creationId xmlns:a16="http://schemas.microsoft.com/office/drawing/2014/main" id="{39E3AE1C-CEA9-92E3-A6E4-339B8B81D697}"/>
                </a:ext>
              </a:extLst>
            </p:cNvPr>
            <p:cNvSpPr/>
            <p:nvPr/>
          </p:nvSpPr>
          <p:spPr>
            <a:xfrm>
              <a:off x="9567207" y="1889611"/>
              <a:ext cx="1099151" cy="970730"/>
            </a:xfrm>
            <a:custGeom>
              <a:avLst/>
              <a:gdLst>
                <a:gd name="connsiteX0" fmla="*/ 92686 w 1465534"/>
                <a:gd name="connsiteY0" fmla="*/ 1294307 h 1294306"/>
                <a:gd name="connsiteX1" fmla="*/ 1372606 w 1465534"/>
                <a:gd name="connsiteY1" fmla="*/ 1294307 h 1294306"/>
                <a:gd name="connsiteX2" fmla="*/ 1452980 w 1465534"/>
                <a:gd name="connsiteY2" fmla="*/ 1154926 h 1294306"/>
                <a:gd name="connsiteX3" fmla="*/ 813141 w 1465534"/>
                <a:gd name="connsiteY3" fmla="*/ 46440 h 1294306"/>
                <a:gd name="connsiteX4" fmla="*/ 652393 w 1465534"/>
                <a:gd name="connsiteY4" fmla="*/ 46440 h 1294306"/>
                <a:gd name="connsiteX5" fmla="*/ 12554 w 1465534"/>
                <a:gd name="connsiteY5" fmla="*/ 1154926 h 1294306"/>
                <a:gd name="connsiteX6" fmla="*/ 92928 w 1465534"/>
                <a:gd name="connsiteY6" fmla="*/ 1294307 h 1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5534" h="1294306">
                  <a:moveTo>
                    <a:pt x="92686" y="1294307"/>
                  </a:moveTo>
                  <a:lnTo>
                    <a:pt x="1372606" y="1294307"/>
                  </a:lnTo>
                  <a:cubicBezTo>
                    <a:pt x="1443995" y="1294307"/>
                    <a:pt x="1488675" y="1216847"/>
                    <a:pt x="1452980" y="1154926"/>
                  </a:cubicBezTo>
                  <a:lnTo>
                    <a:pt x="813141" y="46440"/>
                  </a:lnTo>
                  <a:cubicBezTo>
                    <a:pt x="777446" y="-15480"/>
                    <a:pt x="688088" y="-15480"/>
                    <a:pt x="652393" y="46440"/>
                  </a:cubicBezTo>
                  <a:lnTo>
                    <a:pt x="12554" y="1154926"/>
                  </a:lnTo>
                  <a:cubicBezTo>
                    <a:pt x="-23141" y="1216847"/>
                    <a:pt x="21538" y="1294307"/>
                    <a:pt x="92928" y="1294307"/>
                  </a:cubicBezTo>
                  <a:close/>
                </a:path>
              </a:pathLst>
            </a:custGeom>
            <a:solidFill>
              <a:srgbClr val="FF0000"/>
            </a:solidFill>
            <a:ln w="24279" cap="flat">
              <a:noFill/>
              <a:prstDash val="solid"/>
              <a:miter/>
            </a:ln>
          </p:spPr>
          <p:txBody>
            <a:bodyPr tIns="0" bIns="68580" rtlCol="0" anchor="b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orme libre 5">
              <a:extLst>
                <a:ext uri="{FF2B5EF4-FFF2-40B4-BE49-F238E27FC236}">
                  <a16:creationId xmlns:a16="http://schemas.microsoft.com/office/drawing/2014/main" id="{8E7BEB87-EC0B-C1E6-FD76-16A36A6738CB}"/>
                </a:ext>
              </a:extLst>
            </p:cNvPr>
            <p:cNvSpPr/>
            <p:nvPr/>
          </p:nvSpPr>
          <p:spPr>
            <a:xfrm>
              <a:off x="8893920" y="2990372"/>
              <a:ext cx="2445725" cy="1036065"/>
            </a:xfrm>
            <a:custGeom>
              <a:avLst/>
              <a:gdLst>
                <a:gd name="connsiteX0" fmla="*/ 92928 w 3260967"/>
                <a:gd name="connsiteY0" fmla="*/ 1381420 h 1381420"/>
                <a:gd name="connsiteX1" fmla="*/ 3168039 w 3260967"/>
                <a:gd name="connsiteY1" fmla="*/ 1381420 h 1381420"/>
                <a:gd name="connsiteX2" fmla="*/ 3248413 w 3260967"/>
                <a:gd name="connsiteY2" fmla="*/ 1242039 h 1381420"/>
                <a:gd name="connsiteX3" fmla="*/ 2558067 w 3260967"/>
                <a:gd name="connsiteY3" fmla="*/ 46379 h 1381420"/>
                <a:gd name="connsiteX4" fmla="*/ 2477693 w 3260967"/>
                <a:gd name="connsiteY4" fmla="*/ 0 h 1381420"/>
                <a:gd name="connsiteX5" fmla="*/ 783274 w 3260967"/>
                <a:gd name="connsiteY5" fmla="*/ 0 h 1381420"/>
                <a:gd name="connsiteX6" fmla="*/ 702900 w 3260967"/>
                <a:gd name="connsiteY6" fmla="*/ 46379 h 1381420"/>
                <a:gd name="connsiteX7" fmla="*/ 12554 w 3260967"/>
                <a:gd name="connsiteY7" fmla="*/ 1242039 h 1381420"/>
                <a:gd name="connsiteX8" fmla="*/ 92928 w 3260967"/>
                <a:gd name="connsiteY8" fmla="*/ 1381420 h 1381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0967" h="1381420">
                  <a:moveTo>
                    <a:pt x="92928" y="1381420"/>
                  </a:moveTo>
                  <a:lnTo>
                    <a:pt x="3168039" y="1381420"/>
                  </a:lnTo>
                  <a:cubicBezTo>
                    <a:pt x="3239429" y="1381420"/>
                    <a:pt x="3284108" y="1303960"/>
                    <a:pt x="3248413" y="1242039"/>
                  </a:cubicBezTo>
                  <a:lnTo>
                    <a:pt x="2558067" y="46379"/>
                  </a:lnTo>
                  <a:cubicBezTo>
                    <a:pt x="2541556" y="17726"/>
                    <a:pt x="2510717" y="0"/>
                    <a:pt x="2477693" y="0"/>
                  </a:cubicBezTo>
                  <a:lnTo>
                    <a:pt x="783274" y="0"/>
                  </a:lnTo>
                  <a:cubicBezTo>
                    <a:pt x="750007" y="0"/>
                    <a:pt x="719412" y="17726"/>
                    <a:pt x="702900" y="46379"/>
                  </a:cubicBezTo>
                  <a:lnTo>
                    <a:pt x="12554" y="1242039"/>
                  </a:lnTo>
                  <a:cubicBezTo>
                    <a:pt x="-23141" y="1303960"/>
                    <a:pt x="21538" y="1381420"/>
                    <a:pt x="92928" y="1381420"/>
                  </a:cubicBezTo>
                  <a:close/>
                </a:path>
              </a:pathLst>
            </a:custGeom>
            <a:solidFill>
              <a:srgbClr val="FFC000"/>
            </a:solidFill>
            <a:ln w="24279" cap="flat">
              <a:noFill/>
              <a:prstDash val="solid"/>
              <a:miter/>
            </a:ln>
          </p:spPr>
          <p:txBody>
            <a:bodyPr t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1379C31-86F9-7612-04A8-35A6B1676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t="27342" b="48091"/>
          <a:stretch>
            <a:fillRect/>
          </a:stretch>
        </p:blipFill>
        <p:spPr>
          <a:xfrm>
            <a:off x="9119940" y="2237964"/>
            <a:ext cx="1489185" cy="3658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E43434F-4721-B538-6910-008CCB9230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9014910" y="3129396"/>
            <a:ext cx="685940" cy="9359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C5DE69-F388-8A65-2DEB-3164AEB718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10121604" y="3132091"/>
            <a:ext cx="685940" cy="9359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EA132B3-B49B-3047-B8D3-7068DE55B6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9167310" y="3281796"/>
            <a:ext cx="685940" cy="93592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E3E5B32-86E1-6105-25A1-AD569A487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10261057" y="3337825"/>
            <a:ext cx="685940" cy="93592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86BDCA6-814B-18CF-202E-DE392BF2C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t="27342" b="48091"/>
          <a:stretch>
            <a:fillRect/>
          </a:stretch>
        </p:blipFill>
        <p:spPr>
          <a:xfrm>
            <a:off x="9272340" y="2390364"/>
            <a:ext cx="1489185" cy="365837"/>
          </a:xfrm>
          <a:prstGeom prst="rect">
            <a:avLst/>
          </a:prstGeom>
        </p:spPr>
      </p:pic>
      <p:pic>
        <p:nvPicPr>
          <p:cNvPr id="26" name="Picture 2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60F0406-011C-47BC-D1C1-56C3E0BF33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87" b="89831" l="4651" r="45761">
                        <a14:foregroundMark x1="4651" y1="21751" x2="4651" y2="21751"/>
                        <a14:foregroundMark x1="8252" y1="37288" x2="8252" y2="37288"/>
                        <a14:foregroundMark x1="8627" y1="40395" x2="8627" y2="32768"/>
                        <a14:foregroundMark x1="6302" y1="57627" x2="16429" y2="59887"/>
                        <a14:foregroundMark x1="33008" y1="21186" x2="45086" y2="19492"/>
                        <a14:foregroundMark x1="33458" y1="57910" x2="42311" y2="55650"/>
                        <a14:foregroundMark x1="35034" y1="38418" x2="35034" y2="34746"/>
                        <a14:foregroundMark x1="35409" y1="36441" x2="35184" y2="42655"/>
                      </a14:backgroundRemoval>
                    </a14:imgEffect>
                  </a14:imgLayer>
                </a14:imgProps>
              </a:ext>
            </a:extLst>
          </a:blip>
          <a:srcRect l="4100" t="8980" r="52071" b="30623"/>
          <a:stretch>
            <a:fillRect/>
          </a:stretch>
        </p:blipFill>
        <p:spPr>
          <a:xfrm>
            <a:off x="334226" y="3337825"/>
            <a:ext cx="7083406" cy="259218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79BA1A1-A57E-14EF-B422-A1C4447B63C1}"/>
              </a:ext>
            </a:extLst>
          </p:cNvPr>
          <p:cNvSpPr txBox="1"/>
          <p:nvPr/>
        </p:nvSpPr>
        <p:spPr>
          <a:xfrm>
            <a:off x="23484" y="1035976"/>
            <a:ext cx="92437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Storage tiering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a mechanism that optimizes how data is placed across </a:t>
            </a:r>
            <a:r>
              <a:rPr lang="en-US" sz="2000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differenttypes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storage media, balancing performance, capacity, and cost. </a:t>
            </a:r>
          </a:p>
          <a:p>
            <a:endParaRPr lang="en-US" sz="20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Hot Tier: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Fast devices such as </a:t>
            </a:r>
            <a:r>
              <a:rPr lang="en-US" sz="2000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NVMe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 SSDs, suitable for high workloads.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Warm Tier: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Conventional HDDs used for less frequently accessed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Cold Tier: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Archival storage like tape used for long-term preservation.</a:t>
            </a:r>
            <a:endParaRPr lang="en-GB" sz="20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A2C4088-4233-4590-F1C2-95F093EA16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15430" y1="18685" x2="15430" y2="18685"/>
                        <a14:foregroundMark x1="10254" y1="17448" x2="10254" y2="17448"/>
                        <a14:foregroundMark x1="84863" y1="17708" x2="84863" y2="17708"/>
                        <a14:foregroundMark x1="83887" y1="14388" x2="83887" y2="14388"/>
                        <a14:foregroundMark x1="85449" y1="76823" x2="85449" y2="76823"/>
                        <a14:foregroundMark x1="16504" y1="76823" x2="16504" y2="76823"/>
                      </a14:backgroundRemoval>
                    </a14:imgEffect>
                  </a14:imgLayer>
                </a14:imgProps>
              </a:ext>
            </a:extLst>
          </a:blip>
          <a:srcRect t="11467" b="15866"/>
          <a:stretch>
            <a:fillRect/>
          </a:stretch>
        </p:blipFill>
        <p:spPr>
          <a:xfrm>
            <a:off x="8282387" y="4511608"/>
            <a:ext cx="944908" cy="102994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063BFA1-F650-0079-3A80-302F44B42C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61" b="89974" l="9277" r="89941">
                        <a14:foregroundMark x1="15430" y1="18685" x2="15430" y2="18685"/>
                        <a14:foregroundMark x1="10254" y1="17448" x2="10254" y2="17448"/>
                        <a14:foregroundMark x1="84863" y1="17708" x2="84863" y2="17708"/>
                        <a14:foregroundMark x1="83887" y1="14388" x2="83887" y2="14388"/>
                        <a14:foregroundMark x1="85449" y1="76823" x2="85449" y2="76823"/>
                        <a14:foregroundMark x1="16504" y1="76823" x2="16504" y2="76823"/>
                        <a14:foregroundMark x1="30566" y1="63672" x2="67285" y2="63021"/>
                        <a14:foregroundMark x1="11230" y1="17253" x2="11230" y2="17253"/>
                        <a14:foregroundMark x1="9277" y1="15299" x2="9277" y2="15299"/>
                        <a14:foregroundMark x1="9277" y1="15299" x2="9277" y2="15299"/>
                        <a14:foregroundMark x1="9277" y1="19792" x2="9277" y2="19792"/>
                        <a14:foregroundMark x1="10254" y1="34635" x2="10254" y2="34635"/>
                        <a14:foregroundMark x1="9277" y1="33333" x2="9277" y2="33333"/>
                        <a14:foregroundMark x1="9277" y1="33333" x2="9277" y2="33333"/>
                        <a14:foregroundMark x1="22754" y1="13997" x2="22754" y2="13997"/>
                        <a14:foregroundMark x1="22754" y1="13997" x2="22754" y2="13997"/>
                        <a14:foregroundMark x1="22754" y1="13997" x2="28613" y2="13997"/>
                      </a14:backgroundRemoval>
                    </a14:imgEffect>
                  </a14:imgLayer>
                </a14:imgProps>
              </a:ext>
            </a:extLst>
          </a:blip>
          <a:srcRect t="11467" b="15866"/>
          <a:stretch>
            <a:fillRect/>
          </a:stretch>
        </p:blipFill>
        <p:spPr>
          <a:xfrm>
            <a:off x="8434787" y="4664008"/>
            <a:ext cx="944908" cy="102994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C6DDDEA-C71E-3C6C-A4D9-B5E7FB9136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15430" y1="18685" x2="15430" y2="18685"/>
                        <a14:foregroundMark x1="10254" y1="17448" x2="10254" y2="17448"/>
                        <a14:foregroundMark x1="84863" y1="17708" x2="84863" y2="17708"/>
                        <a14:foregroundMark x1="83887" y1="14388" x2="83887" y2="14388"/>
                        <a14:foregroundMark x1="85449" y1="76823" x2="85449" y2="76823"/>
                        <a14:foregroundMark x1="16504" y1="76823" x2="16504" y2="76823"/>
                      </a14:backgroundRemoval>
                    </a14:imgEffect>
                  </a14:imgLayer>
                </a14:imgProps>
              </a:ext>
            </a:extLst>
          </a:blip>
          <a:srcRect t="11467" b="15866"/>
          <a:stretch>
            <a:fillRect/>
          </a:stretch>
        </p:blipFill>
        <p:spPr>
          <a:xfrm>
            <a:off x="9649150" y="4511608"/>
            <a:ext cx="944908" cy="102994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097A4F7-B8E2-9B15-1D5D-05AC945A1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15430" y1="18685" x2="15430" y2="18685"/>
                        <a14:foregroundMark x1="10254" y1="17448" x2="10254" y2="17448"/>
                        <a14:foregroundMark x1="84863" y1="17708" x2="84863" y2="17708"/>
                        <a14:foregroundMark x1="83887" y1="14388" x2="83887" y2="14388"/>
                        <a14:foregroundMark x1="85449" y1="76823" x2="85449" y2="76823"/>
                        <a14:foregroundMark x1="16504" y1="76823" x2="16504" y2="76823"/>
                      </a14:backgroundRemoval>
                    </a14:imgEffect>
                  </a14:imgLayer>
                </a14:imgProps>
              </a:ext>
            </a:extLst>
          </a:blip>
          <a:srcRect t="11467" b="15866"/>
          <a:stretch>
            <a:fillRect/>
          </a:stretch>
        </p:blipFill>
        <p:spPr>
          <a:xfrm>
            <a:off x="10912866" y="4459010"/>
            <a:ext cx="944908" cy="102994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E419D45-69D9-3E6E-8145-659355B4EB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61" b="89974" l="9277" r="89941">
                        <a14:foregroundMark x1="15430" y1="18685" x2="15430" y2="18685"/>
                        <a14:foregroundMark x1="10254" y1="17448" x2="10254" y2="17448"/>
                        <a14:foregroundMark x1="84863" y1="17708" x2="84863" y2="17708"/>
                        <a14:foregroundMark x1="83887" y1="14388" x2="83887" y2="14388"/>
                        <a14:foregroundMark x1="85449" y1="76823" x2="85449" y2="76823"/>
                        <a14:foregroundMark x1="16504" y1="76823" x2="16504" y2="76823"/>
                        <a14:foregroundMark x1="30566" y1="63672" x2="67285" y2="63021"/>
                        <a14:foregroundMark x1="11230" y1="17253" x2="11230" y2="17253"/>
                        <a14:foregroundMark x1="9277" y1="15299" x2="9277" y2="15299"/>
                        <a14:foregroundMark x1="9277" y1="15299" x2="9277" y2="15299"/>
                        <a14:foregroundMark x1="9277" y1="19792" x2="9277" y2="19792"/>
                        <a14:foregroundMark x1="10254" y1="34635" x2="10254" y2="34635"/>
                        <a14:foregroundMark x1="9277" y1="33333" x2="9277" y2="33333"/>
                        <a14:foregroundMark x1="9277" y1="33333" x2="9277" y2="33333"/>
                        <a14:foregroundMark x1="22754" y1="13997" x2="22754" y2="13997"/>
                        <a14:foregroundMark x1="22754" y1="13997" x2="22754" y2="13997"/>
                        <a14:foregroundMark x1="22754" y1="13997" x2="28613" y2="13997"/>
                      </a14:backgroundRemoval>
                    </a14:imgEffect>
                  </a14:imgLayer>
                </a14:imgProps>
              </a:ext>
            </a:extLst>
          </a:blip>
          <a:srcRect t="11467" b="15866"/>
          <a:stretch>
            <a:fillRect/>
          </a:stretch>
        </p:blipFill>
        <p:spPr>
          <a:xfrm>
            <a:off x="9808554" y="4664007"/>
            <a:ext cx="944908" cy="102994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2DC4D99-A9BD-3188-1926-AF8B7B3D6AB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61" b="89974" l="9277" r="89941">
                        <a14:foregroundMark x1="15430" y1="18685" x2="15430" y2="18685"/>
                        <a14:foregroundMark x1="10254" y1="17448" x2="10254" y2="17448"/>
                        <a14:foregroundMark x1="84863" y1="17708" x2="84863" y2="17708"/>
                        <a14:foregroundMark x1="83887" y1="14388" x2="83887" y2="14388"/>
                        <a14:foregroundMark x1="85449" y1="76823" x2="85449" y2="76823"/>
                        <a14:foregroundMark x1="16504" y1="76823" x2="16504" y2="76823"/>
                        <a14:foregroundMark x1="30566" y1="63672" x2="67285" y2="63021"/>
                        <a14:foregroundMark x1="11230" y1="17253" x2="11230" y2="17253"/>
                        <a14:foregroundMark x1="9277" y1="15299" x2="9277" y2="15299"/>
                        <a14:foregroundMark x1="9277" y1="15299" x2="9277" y2="15299"/>
                        <a14:foregroundMark x1="9277" y1="19792" x2="9277" y2="19792"/>
                        <a14:foregroundMark x1="10254" y1="34635" x2="10254" y2="34635"/>
                        <a14:foregroundMark x1="9277" y1="33333" x2="9277" y2="33333"/>
                        <a14:foregroundMark x1="9277" y1="33333" x2="9277" y2="33333"/>
                        <a14:foregroundMark x1="22754" y1="13997" x2="22754" y2="13997"/>
                        <a14:foregroundMark x1="22754" y1="13997" x2="22754" y2="13997"/>
                        <a14:foregroundMark x1="22754" y1="13997" x2="28613" y2="13997"/>
                      </a14:backgroundRemoval>
                    </a14:imgEffect>
                  </a14:imgLayer>
                </a14:imgProps>
              </a:ext>
            </a:extLst>
          </a:blip>
          <a:srcRect t="11467" b="15866"/>
          <a:stretch>
            <a:fillRect/>
          </a:stretch>
        </p:blipFill>
        <p:spPr>
          <a:xfrm>
            <a:off x="11086733" y="4664007"/>
            <a:ext cx="944908" cy="1029949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D51F9D8-604C-9FAC-F1D0-58442FBBB12B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245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B9B875-FA5E-4AC5-883A-F9FFEDB0BA37}"/>
              </a:ext>
            </a:extLst>
          </p:cNvPr>
          <p:cNvSpPr txBox="1"/>
          <p:nvPr/>
        </p:nvSpPr>
        <p:spPr>
          <a:xfrm>
            <a:off x="102870" y="82957"/>
            <a:ext cx="1202207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References:</a:t>
            </a: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Large-scale ab initio simulation of light–matter interaction at the atomic scale in 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Fugaku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Scientific Figure on ResearchGate. Available from: 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https://www.researchgate.net/figure/Schematic-diagram-of-MPI-process-mapping-to-3D-network-system-is-shown-Each-circled_fig5_357535374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[accessed 31 Jul 2025]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CERN. EOS - Open Storage Documentation. url: 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https://eos-docs.web.cern.ch/diopside/</a:t>
            </a: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</a:t>
            </a:r>
            <a:r>
              <a:rPr lang="en-US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ulian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M. Kunkel et al. Establishing the IO-500 Benchmark. url: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https://www.vi4io.org/_media/io500/about/io500-establishing.pdf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Andreas Joachim Peters. Storage Tiering in EOS during EOS 2025 Workshop. url: 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https://indico.cern.ch/event/1483930/overview</a:t>
            </a: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C2673E9-C83D-4544-D4DE-A92219EE2FB4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BCAB53-6AAA-DDDC-832F-4BF150F3750A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828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Thank you!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DC8B11-78E0-CAA1-9FDC-D1061F03F5A0}"/>
              </a:ext>
            </a:extLst>
          </p:cNvPr>
          <p:cNvSpPr txBox="1"/>
          <p:nvPr/>
        </p:nvSpPr>
        <p:spPr>
          <a:xfrm>
            <a:off x="6324668" y="3034618"/>
            <a:ext cx="4648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Robert-Paul Pașca|robert-paul.pasca@cern.ch</a:t>
            </a:r>
            <a:endParaRPr lang="en-GB" sz="1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94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0D747C9-CE11-090C-5D8D-D05E4C490AB0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3DBB5B-3B8F-8514-501A-ED0F93502BC5}"/>
              </a:ext>
            </a:extLst>
          </p:cNvPr>
          <p:cNvSpPr/>
          <p:nvPr/>
        </p:nvSpPr>
        <p:spPr>
          <a:xfrm>
            <a:off x="253623" y="239833"/>
            <a:ext cx="448405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Appendix 1 : Topology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7A9D55-6C45-155F-43C3-C476E811A00A}"/>
              </a:ext>
            </a:extLst>
          </p:cNvPr>
          <p:cNvGrpSpPr/>
          <p:nvPr/>
        </p:nvGrpSpPr>
        <p:grpSpPr>
          <a:xfrm>
            <a:off x="232261" y="1098320"/>
            <a:ext cx="2590946" cy="2193693"/>
            <a:chOff x="-20930" y="919873"/>
            <a:chExt cx="3106280" cy="254557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88ED0E1-5680-951C-29CC-C5C8EC427218}"/>
                </a:ext>
              </a:extLst>
            </p:cNvPr>
            <p:cNvGrpSpPr/>
            <p:nvPr/>
          </p:nvGrpSpPr>
          <p:grpSpPr>
            <a:xfrm>
              <a:off x="151623" y="1055292"/>
              <a:ext cx="802773" cy="513818"/>
              <a:chOff x="1982690" y="1883664"/>
              <a:chExt cx="2700635" cy="172855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A33D4F4B-51C6-FE88-F9FA-983B3E6ADDB1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8" name="Picture 4" descr="AlmaLinux OS · GitHub">
                <a:extLst>
                  <a:ext uri="{FF2B5EF4-FFF2-40B4-BE49-F238E27FC236}">
                    <a16:creationId xmlns:a16="http://schemas.microsoft.com/office/drawing/2014/main" id="{1F58D310-47F8-A677-4C9F-DB9A2CFF200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7A9582D-1854-95F5-59EB-1A1A52275A70}"/>
                  </a:ext>
                </a:extLst>
              </p:cNvPr>
              <p:cNvSpPr txBox="1"/>
              <p:nvPr/>
            </p:nvSpPr>
            <p:spPr>
              <a:xfrm>
                <a:off x="1982690" y="2887434"/>
                <a:ext cx="2700635" cy="724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3829FE1-7942-FFE4-DFEB-74E62773E5F9}"/>
                </a:ext>
              </a:extLst>
            </p:cNvPr>
            <p:cNvGrpSpPr/>
            <p:nvPr/>
          </p:nvGrpSpPr>
          <p:grpSpPr>
            <a:xfrm>
              <a:off x="2249236" y="1882640"/>
              <a:ext cx="836114" cy="480017"/>
              <a:chOff x="1987248" y="1883664"/>
              <a:chExt cx="2812798" cy="1614840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28A180A-E2EC-4DE3-9333-519D85369BD9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5" name="Picture 4" descr="AlmaLinux OS · GitHub">
                <a:extLst>
                  <a:ext uri="{FF2B5EF4-FFF2-40B4-BE49-F238E27FC236}">
                    <a16:creationId xmlns:a16="http://schemas.microsoft.com/office/drawing/2014/main" id="{BEA6EB8E-CB7C-E637-97C7-A0CE1348E2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D251EC-3623-AC32-51E6-0986CD9F9E4C}"/>
                  </a:ext>
                </a:extLst>
              </p:cNvPr>
              <p:cNvSpPr txBox="1"/>
              <p:nvPr/>
            </p:nvSpPr>
            <p:spPr>
              <a:xfrm>
                <a:off x="1987248" y="2825493"/>
                <a:ext cx="2812798" cy="673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7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B1D1313-53A5-F38D-0258-F144FE371EFF}"/>
                </a:ext>
              </a:extLst>
            </p:cNvPr>
            <p:cNvGrpSpPr/>
            <p:nvPr/>
          </p:nvGrpSpPr>
          <p:grpSpPr>
            <a:xfrm>
              <a:off x="901064" y="919873"/>
              <a:ext cx="921834" cy="519643"/>
              <a:chOff x="1868201" y="1883664"/>
              <a:chExt cx="3101172" cy="1748147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7D691863-EF56-E68F-2671-B3EB12AB8161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2" name="Picture 4" descr="AlmaLinux OS · GitHub">
                <a:extLst>
                  <a:ext uri="{FF2B5EF4-FFF2-40B4-BE49-F238E27FC236}">
                    <a16:creationId xmlns:a16="http://schemas.microsoft.com/office/drawing/2014/main" id="{11F8793F-BD1A-6AB9-D9AE-048137DB45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06DB48E-B356-BCF9-D717-4EA3093BBFCD}"/>
                  </a:ext>
                </a:extLst>
              </p:cNvPr>
              <p:cNvSpPr txBox="1"/>
              <p:nvPr/>
            </p:nvSpPr>
            <p:spPr>
              <a:xfrm>
                <a:off x="1868201" y="2907029"/>
                <a:ext cx="3101172" cy="724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46FEA13-9B9D-5007-BBC9-39A60AA07C1C}"/>
                </a:ext>
              </a:extLst>
            </p:cNvPr>
            <p:cNvGrpSpPr/>
            <p:nvPr/>
          </p:nvGrpSpPr>
          <p:grpSpPr>
            <a:xfrm>
              <a:off x="-20930" y="2274626"/>
              <a:ext cx="756805" cy="514686"/>
              <a:chOff x="1830994" y="1883664"/>
              <a:chExt cx="2545992" cy="1731471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0DA57798-6A66-3BE5-BBF7-D5F76ED86D85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9" name="Picture 4" descr="AlmaLinux OS · GitHub">
                <a:extLst>
                  <a:ext uri="{FF2B5EF4-FFF2-40B4-BE49-F238E27FC236}">
                    <a16:creationId xmlns:a16="http://schemas.microsoft.com/office/drawing/2014/main" id="{7019EA6C-D51D-BDA3-6CB9-5FCEA195E4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D6BF438-6BE2-941C-C012-097FACF41B51}"/>
                  </a:ext>
                </a:extLst>
              </p:cNvPr>
              <p:cNvSpPr txBox="1"/>
              <p:nvPr/>
            </p:nvSpPr>
            <p:spPr>
              <a:xfrm>
                <a:off x="1830994" y="2890353"/>
                <a:ext cx="2545992" cy="724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185CADB-A2BC-F609-2D69-ADE37D4EBD3B}"/>
                </a:ext>
              </a:extLst>
            </p:cNvPr>
            <p:cNvGrpSpPr/>
            <p:nvPr/>
          </p:nvGrpSpPr>
          <p:grpSpPr>
            <a:xfrm>
              <a:off x="368633" y="2945800"/>
              <a:ext cx="746315" cy="519643"/>
              <a:chOff x="2158957" y="1883664"/>
              <a:chExt cx="2510703" cy="1748147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EDB8E427-B435-5D5A-CDF1-88E565F1BB35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6" name="Picture 4" descr="AlmaLinux OS · GitHub">
                <a:extLst>
                  <a:ext uri="{FF2B5EF4-FFF2-40B4-BE49-F238E27FC236}">
                    <a16:creationId xmlns:a16="http://schemas.microsoft.com/office/drawing/2014/main" id="{D193B860-C19C-4D4F-C20E-E866AADECE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6528622-82B1-E52D-40EB-5F694F304C62}"/>
                  </a:ext>
                </a:extLst>
              </p:cNvPr>
              <p:cNvSpPr txBox="1"/>
              <p:nvPr/>
            </p:nvSpPr>
            <p:spPr>
              <a:xfrm>
                <a:off x="2158957" y="2907029"/>
                <a:ext cx="2510703" cy="724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 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3A20456-B84C-C926-DA25-665E5F810F77}"/>
                </a:ext>
              </a:extLst>
            </p:cNvPr>
            <p:cNvGrpSpPr/>
            <p:nvPr/>
          </p:nvGrpSpPr>
          <p:grpSpPr>
            <a:xfrm>
              <a:off x="1019318" y="2445440"/>
              <a:ext cx="729702" cy="519643"/>
              <a:chOff x="2158960" y="1883664"/>
              <a:chExt cx="2454814" cy="1748147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45BCBF6-735F-6802-3265-44158BA348E0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3" name="Picture 4" descr="AlmaLinux OS · GitHub">
                <a:extLst>
                  <a:ext uri="{FF2B5EF4-FFF2-40B4-BE49-F238E27FC236}">
                    <a16:creationId xmlns:a16="http://schemas.microsoft.com/office/drawing/2014/main" id="{568B2A85-4327-977E-071F-1543E817F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2A481B3-F29B-3AAC-3546-828211F12EC4}"/>
                  </a:ext>
                </a:extLst>
              </p:cNvPr>
              <p:cNvSpPr txBox="1"/>
              <p:nvPr/>
            </p:nvSpPr>
            <p:spPr>
              <a:xfrm>
                <a:off x="2158960" y="2907029"/>
                <a:ext cx="2454814" cy="724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27B8F7B-910D-6253-B97F-23D9400BE753}"/>
                </a:ext>
              </a:extLst>
            </p:cNvPr>
            <p:cNvGrpSpPr/>
            <p:nvPr/>
          </p:nvGrpSpPr>
          <p:grpSpPr>
            <a:xfrm>
              <a:off x="1535044" y="1626913"/>
              <a:ext cx="832747" cy="504254"/>
              <a:chOff x="2158957" y="1883664"/>
              <a:chExt cx="2801471" cy="169637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9600996D-3BDC-5377-403C-CC713F095D62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0" name="Picture 4" descr="AlmaLinux OS · GitHub">
                <a:extLst>
                  <a:ext uri="{FF2B5EF4-FFF2-40B4-BE49-F238E27FC236}">
                    <a16:creationId xmlns:a16="http://schemas.microsoft.com/office/drawing/2014/main" id="{06216AD0-C664-C605-F335-B9377E57C7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40E2A17-5EDF-A30D-3BE1-A70DD1F63542}"/>
                  </a:ext>
                </a:extLst>
              </p:cNvPr>
              <p:cNvSpPr txBox="1"/>
              <p:nvPr/>
            </p:nvSpPr>
            <p:spPr>
              <a:xfrm>
                <a:off x="2158957" y="2907029"/>
                <a:ext cx="2801471" cy="673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7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66AD975-2EC1-698B-A9E9-3D71504C04AD}"/>
                </a:ext>
              </a:extLst>
            </p:cNvPr>
            <p:cNvGrpSpPr/>
            <p:nvPr/>
          </p:nvGrpSpPr>
          <p:grpSpPr>
            <a:xfrm>
              <a:off x="1841813" y="2641470"/>
              <a:ext cx="534882" cy="642753"/>
              <a:chOff x="2158960" y="1883664"/>
              <a:chExt cx="1799414" cy="2162305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DAC4BC0-B8DA-DB22-034F-9575DCF9906F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7" name="Picture 4" descr="AlmaLinux OS · GitHub">
                <a:extLst>
                  <a:ext uri="{FF2B5EF4-FFF2-40B4-BE49-F238E27FC236}">
                    <a16:creationId xmlns:a16="http://schemas.microsoft.com/office/drawing/2014/main" id="{2CB04F10-5498-A285-B6CD-65A825634F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9B60CCA-B547-6156-43BB-5152489E00F7}"/>
                  </a:ext>
                </a:extLst>
              </p:cNvPr>
              <p:cNvSpPr txBox="1"/>
              <p:nvPr/>
            </p:nvSpPr>
            <p:spPr>
              <a:xfrm>
                <a:off x="2158960" y="2907029"/>
                <a:ext cx="1799414" cy="1138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FC82594-081E-6535-F671-9733FA0E875C}"/>
                </a:ext>
              </a:extLst>
            </p:cNvPr>
            <p:cNvGrpSpPr/>
            <p:nvPr/>
          </p:nvGrpSpPr>
          <p:grpSpPr>
            <a:xfrm>
              <a:off x="2116983" y="1011929"/>
              <a:ext cx="534882" cy="642753"/>
              <a:chOff x="2158960" y="1883664"/>
              <a:chExt cx="1799414" cy="2162305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468811E0-1FA3-A250-321A-F09C549551B8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4" name="Picture 4" descr="AlmaLinux OS · GitHub">
                <a:extLst>
                  <a:ext uri="{FF2B5EF4-FFF2-40B4-BE49-F238E27FC236}">
                    <a16:creationId xmlns:a16="http://schemas.microsoft.com/office/drawing/2014/main" id="{9C330B36-DDEC-B99A-8A69-B5E4B19840D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77B590B-0830-899C-DD82-D4DCDFE6D112}"/>
                  </a:ext>
                </a:extLst>
              </p:cNvPr>
              <p:cNvSpPr txBox="1"/>
              <p:nvPr/>
            </p:nvSpPr>
            <p:spPr>
              <a:xfrm>
                <a:off x="2158960" y="2907029"/>
                <a:ext cx="1799414" cy="1138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A13E4E5-F435-C38A-2276-75C4A9065CCB}"/>
                </a:ext>
              </a:extLst>
            </p:cNvPr>
            <p:cNvGrpSpPr/>
            <p:nvPr/>
          </p:nvGrpSpPr>
          <p:grpSpPr>
            <a:xfrm>
              <a:off x="83474" y="1566538"/>
              <a:ext cx="775971" cy="505976"/>
              <a:chOff x="1753431" y="1883664"/>
              <a:chExt cx="2610469" cy="1702170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26C93766-E673-C08D-E4A0-1C4EF6FEF1B5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1" name="Picture 4" descr="AlmaLinux OS · GitHub">
                <a:extLst>
                  <a:ext uri="{FF2B5EF4-FFF2-40B4-BE49-F238E27FC236}">
                    <a16:creationId xmlns:a16="http://schemas.microsoft.com/office/drawing/2014/main" id="{347FDC78-D121-3448-3A75-F20F4C9543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ABBB8B8-C4BE-CC49-1C94-F7A8D3407B06}"/>
                  </a:ext>
                </a:extLst>
              </p:cNvPr>
              <p:cNvSpPr txBox="1"/>
              <p:nvPr/>
            </p:nvSpPr>
            <p:spPr>
              <a:xfrm>
                <a:off x="1753431" y="2861052"/>
                <a:ext cx="2610469" cy="724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52C10F0-4F2F-D249-8462-267BDEEF815C}"/>
                </a:ext>
              </a:extLst>
            </p:cNvPr>
            <p:cNvCxnSpPr>
              <a:stCxn id="51" idx="6"/>
              <a:endCxn id="34" idx="1"/>
            </p:cNvCxnSpPr>
            <p:nvPr/>
          </p:nvCxnSpPr>
          <p:spPr>
            <a:xfrm>
              <a:off x="1394916" y="1059855"/>
              <a:ext cx="873764" cy="9205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388C79C-85C4-7F6E-A69F-B881CE6C1D80}"/>
                </a:ext>
              </a:extLst>
            </p:cNvPr>
            <p:cNvCxnSpPr>
              <a:cxnSpLocks/>
              <a:stCxn id="39" idx="6"/>
              <a:endCxn id="34" idx="2"/>
            </p:cNvCxnSpPr>
            <p:nvPr/>
          </p:nvCxnSpPr>
          <p:spPr>
            <a:xfrm flipV="1">
              <a:off x="1942468" y="1267655"/>
              <a:ext cx="441957" cy="4992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8831BC7-F0E8-7350-B658-90999C25B3B0}"/>
                </a:ext>
              </a:extLst>
            </p:cNvPr>
            <p:cNvCxnSpPr>
              <a:cxnSpLocks/>
              <a:stCxn id="54" idx="0"/>
            </p:cNvCxnSpPr>
            <p:nvPr/>
          </p:nvCxnSpPr>
          <p:spPr>
            <a:xfrm flipH="1" flipV="1">
              <a:off x="2367792" y="1251023"/>
              <a:ext cx="199928" cy="63161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608E621-92F9-44BC-F90E-12D2C8A1ADD6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2109255" y="1251023"/>
              <a:ext cx="258537" cy="141468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03DA06D-897F-56E7-0E4D-BD65CA9B72EE}"/>
                </a:ext>
              </a:extLst>
            </p:cNvPr>
            <p:cNvCxnSpPr>
              <a:cxnSpLocks/>
              <a:stCxn id="51" idx="4"/>
              <a:endCxn id="39" idx="0"/>
            </p:cNvCxnSpPr>
            <p:nvPr/>
          </p:nvCxnSpPr>
          <p:spPr>
            <a:xfrm>
              <a:off x="1254935" y="1199836"/>
              <a:ext cx="547552" cy="4270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1B61684-9B95-269C-BCB3-9837B9B9AD6D}"/>
                </a:ext>
              </a:extLst>
            </p:cNvPr>
            <p:cNvCxnSpPr>
              <a:cxnSpLocks/>
              <a:stCxn id="51" idx="2"/>
              <a:endCxn id="58" idx="3"/>
            </p:cNvCxnSpPr>
            <p:nvPr/>
          </p:nvCxnSpPr>
          <p:spPr>
            <a:xfrm flipH="1">
              <a:off x="587206" y="1059855"/>
              <a:ext cx="527747" cy="13541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C002A1C-7CC1-ACD4-7A3F-D4790154A09E}"/>
                </a:ext>
              </a:extLst>
            </p:cNvPr>
            <p:cNvCxnSpPr>
              <a:cxnSpLocks/>
              <a:stCxn id="51" idx="4"/>
              <a:endCxn id="30" idx="6"/>
            </p:cNvCxnSpPr>
            <p:nvPr/>
          </p:nvCxnSpPr>
          <p:spPr>
            <a:xfrm flipH="1">
              <a:off x="611442" y="1199836"/>
              <a:ext cx="643493" cy="50668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A94987F-C2ED-5D6F-983E-8FAC2A78D3ED}"/>
                </a:ext>
              </a:extLst>
            </p:cNvPr>
            <p:cNvCxnSpPr>
              <a:cxnSpLocks/>
              <a:stCxn id="58" idx="2"/>
              <a:endCxn id="31" idx="0"/>
            </p:cNvCxnSpPr>
            <p:nvPr/>
          </p:nvCxnSpPr>
          <p:spPr>
            <a:xfrm flipH="1">
              <a:off x="471460" y="1311018"/>
              <a:ext cx="1" cy="27975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B4181FC-FD54-9C8D-A66C-900E3C2DC47A}"/>
                </a:ext>
              </a:extLst>
            </p:cNvPr>
            <p:cNvCxnSpPr>
              <a:cxnSpLocks/>
              <a:stCxn id="32" idx="0"/>
              <a:endCxn id="49" idx="0"/>
            </p:cNvCxnSpPr>
            <p:nvPr/>
          </p:nvCxnSpPr>
          <p:spPr>
            <a:xfrm flipH="1">
              <a:off x="344000" y="1857070"/>
              <a:ext cx="127460" cy="44179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6BD2755-55AA-A76F-642A-DF21FA109C70}"/>
                </a:ext>
              </a:extLst>
            </p:cNvPr>
            <p:cNvCxnSpPr>
              <a:cxnSpLocks/>
              <a:stCxn id="50" idx="2"/>
              <a:endCxn id="45" idx="0"/>
            </p:cNvCxnSpPr>
            <p:nvPr/>
          </p:nvCxnSpPr>
          <p:spPr>
            <a:xfrm>
              <a:off x="357473" y="2789312"/>
              <a:ext cx="278603" cy="1564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DA3DB11-AA64-85FD-A5FA-5C521F3E2806}"/>
                </a:ext>
              </a:extLst>
            </p:cNvPr>
            <p:cNvCxnSpPr>
              <a:cxnSpLocks/>
              <a:stCxn id="46" idx="3"/>
              <a:endCxn id="42" idx="4"/>
            </p:cNvCxnSpPr>
            <p:nvPr/>
          </p:nvCxnSpPr>
          <p:spPr>
            <a:xfrm flipV="1">
              <a:off x="751820" y="2725403"/>
              <a:ext cx="534940" cy="360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AED48B8-162F-0CB2-CA60-A6355275BF42}"/>
                </a:ext>
              </a:extLst>
            </p:cNvPr>
            <p:cNvCxnSpPr>
              <a:cxnSpLocks/>
              <a:stCxn id="42" idx="0"/>
              <a:endCxn id="40" idx="2"/>
            </p:cNvCxnSpPr>
            <p:nvPr/>
          </p:nvCxnSpPr>
          <p:spPr>
            <a:xfrm flipV="1">
              <a:off x="1286760" y="1882639"/>
              <a:ext cx="515726" cy="56280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59245EA-D20D-C7D9-D90F-2810F7D43A1F}"/>
                </a:ext>
              </a:extLst>
            </p:cNvPr>
            <p:cNvCxnSpPr>
              <a:cxnSpLocks/>
              <a:stCxn id="36" idx="2"/>
              <a:endCxn id="42" idx="4"/>
            </p:cNvCxnSpPr>
            <p:nvPr/>
          </p:nvCxnSpPr>
          <p:spPr>
            <a:xfrm flipH="1" flipV="1">
              <a:off x="1286760" y="2725403"/>
              <a:ext cx="682513" cy="5604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63ABDA1-DD80-C3B6-E342-0746BDD96048}"/>
                </a:ext>
              </a:extLst>
            </p:cNvPr>
            <p:cNvCxnSpPr>
              <a:cxnSpLocks/>
              <a:stCxn id="42" idx="2"/>
              <a:endCxn id="51" idx="4"/>
            </p:cNvCxnSpPr>
            <p:nvPr/>
          </p:nvCxnSpPr>
          <p:spPr>
            <a:xfrm flipV="1">
              <a:off x="1146778" y="1199836"/>
              <a:ext cx="108157" cy="138558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EBAABC5-FEF9-B8F3-E411-F81EEBC9EC13}"/>
              </a:ext>
            </a:extLst>
          </p:cNvPr>
          <p:cNvGrpSpPr/>
          <p:nvPr/>
        </p:nvGrpSpPr>
        <p:grpSpPr>
          <a:xfrm>
            <a:off x="494460" y="3556667"/>
            <a:ext cx="2271668" cy="2097823"/>
            <a:chOff x="76559" y="919873"/>
            <a:chExt cx="3008791" cy="277853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CBE557E-ECB0-CF4F-2009-92FBC612DF98}"/>
                </a:ext>
              </a:extLst>
            </p:cNvPr>
            <p:cNvGrpSpPr/>
            <p:nvPr/>
          </p:nvGrpSpPr>
          <p:grpSpPr>
            <a:xfrm>
              <a:off x="204020" y="1055292"/>
              <a:ext cx="788607" cy="752608"/>
              <a:chOff x="2158960" y="1883664"/>
              <a:chExt cx="2652979" cy="2531873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2DA4727E-AA12-DA55-CA0C-F3B161AB2285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3" name="Picture 4" descr="AlmaLinux OS · GitHub">
                <a:extLst>
                  <a:ext uri="{FF2B5EF4-FFF2-40B4-BE49-F238E27FC236}">
                    <a16:creationId xmlns:a16="http://schemas.microsoft.com/office/drawing/2014/main" id="{3258CE42-2D7B-2DC9-92D6-FFAEA331C3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7DE3CAF1-AFCF-D05D-A698-619CDD7176FD}"/>
                  </a:ext>
                </a:extLst>
              </p:cNvPr>
              <p:cNvSpPr txBox="1"/>
              <p:nvPr/>
            </p:nvSpPr>
            <p:spPr>
              <a:xfrm>
                <a:off x="2158960" y="2907028"/>
                <a:ext cx="2652979" cy="150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40CEDC6-8FA3-F537-F763-5291F1131F28}"/>
                </a:ext>
              </a:extLst>
            </p:cNvPr>
            <p:cNvGrpSpPr/>
            <p:nvPr/>
          </p:nvGrpSpPr>
          <p:grpSpPr>
            <a:xfrm>
              <a:off x="2249236" y="1882640"/>
              <a:ext cx="836114" cy="480017"/>
              <a:chOff x="1987248" y="1883664"/>
              <a:chExt cx="2812798" cy="1614840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3E00BEC9-DB1A-267D-544F-F4A79B140EB4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0" name="Picture 4" descr="AlmaLinux OS · GitHub">
                <a:extLst>
                  <a:ext uri="{FF2B5EF4-FFF2-40B4-BE49-F238E27FC236}">
                    <a16:creationId xmlns:a16="http://schemas.microsoft.com/office/drawing/2014/main" id="{40F94A6F-C4C6-AC43-8F6E-E081539BA5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B343E3FC-F929-1077-2B3C-1768A9F2055C}"/>
                  </a:ext>
                </a:extLst>
              </p:cNvPr>
              <p:cNvSpPr txBox="1"/>
              <p:nvPr/>
            </p:nvSpPr>
            <p:spPr>
              <a:xfrm>
                <a:off x="1987248" y="2825493"/>
                <a:ext cx="2812798" cy="673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7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7C94364-A5B5-6D03-8924-4541CDA00803}"/>
                </a:ext>
              </a:extLst>
            </p:cNvPr>
            <p:cNvGrpSpPr/>
            <p:nvPr/>
          </p:nvGrpSpPr>
          <p:grpSpPr>
            <a:xfrm>
              <a:off x="987493" y="919873"/>
              <a:ext cx="786716" cy="752608"/>
              <a:chOff x="2158960" y="1883664"/>
              <a:chExt cx="2646617" cy="2531873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306B2DCD-5852-BE2A-9AC0-0B84C1DEE247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7" name="Picture 4" descr="AlmaLinux OS · GitHub">
                <a:extLst>
                  <a:ext uri="{FF2B5EF4-FFF2-40B4-BE49-F238E27FC236}">
                    <a16:creationId xmlns:a16="http://schemas.microsoft.com/office/drawing/2014/main" id="{A4A406C2-A0C8-64B8-7359-FF0B75813C0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10E28F8E-9A68-F9E8-CCC1-209E3F073CC1}"/>
                  </a:ext>
                </a:extLst>
              </p:cNvPr>
              <p:cNvSpPr txBox="1"/>
              <p:nvPr/>
            </p:nvSpPr>
            <p:spPr>
              <a:xfrm>
                <a:off x="2158960" y="2907028"/>
                <a:ext cx="2646617" cy="150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92F20E00-1565-52C5-EFB1-5B14C1415D7A}"/>
                </a:ext>
              </a:extLst>
            </p:cNvPr>
            <p:cNvGrpSpPr/>
            <p:nvPr/>
          </p:nvGrpSpPr>
          <p:grpSpPr>
            <a:xfrm>
              <a:off x="76559" y="2274626"/>
              <a:ext cx="907590" cy="752608"/>
              <a:chOff x="2158960" y="1883664"/>
              <a:chExt cx="3053253" cy="2531873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A52536B1-D447-9F81-080B-417941EB61C3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4" name="Picture 4" descr="AlmaLinux OS · GitHub">
                <a:extLst>
                  <a:ext uri="{FF2B5EF4-FFF2-40B4-BE49-F238E27FC236}">
                    <a16:creationId xmlns:a16="http://schemas.microsoft.com/office/drawing/2014/main" id="{A020E6B6-6560-FD50-8809-C51E420DB8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4F446FAA-3210-A566-8A8A-4BF14BC52C1F}"/>
                  </a:ext>
                </a:extLst>
              </p:cNvPr>
              <p:cNvSpPr txBox="1"/>
              <p:nvPr/>
            </p:nvSpPr>
            <p:spPr>
              <a:xfrm>
                <a:off x="2158960" y="2907028"/>
                <a:ext cx="3053253" cy="150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8FF1FBC-BBB4-CE1F-E9CC-B63F2BE2E7F7}"/>
                </a:ext>
              </a:extLst>
            </p:cNvPr>
            <p:cNvGrpSpPr/>
            <p:nvPr/>
          </p:nvGrpSpPr>
          <p:grpSpPr>
            <a:xfrm>
              <a:off x="368634" y="2945800"/>
              <a:ext cx="770160" cy="752608"/>
              <a:chOff x="2158960" y="1883664"/>
              <a:chExt cx="2590920" cy="2531873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51E08399-896F-EA8F-C943-86757D51C275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1" name="Picture 4" descr="AlmaLinux OS · GitHub">
                <a:extLst>
                  <a:ext uri="{FF2B5EF4-FFF2-40B4-BE49-F238E27FC236}">
                    <a16:creationId xmlns:a16="http://schemas.microsoft.com/office/drawing/2014/main" id="{5440B674-D5B7-C6A3-B7E5-05493A1B99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B1287BF4-9CEC-463D-0D5B-0D9B16EFC99C}"/>
                  </a:ext>
                </a:extLst>
              </p:cNvPr>
              <p:cNvSpPr txBox="1"/>
              <p:nvPr/>
            </p:nvSpPr>
            <p:spPr>
              <a:xfrm>
                <a:off x="2158960" y="2907028"/>
                <a:ext cx="2590920" cy="150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4A0A4708-7CF6-971D-022A-7E8AF98CD6CA}"/>
                </a:ext>
              </a:extLst>
            </p:cNvPr>
            <p:cNvGrpSpPr/>
            <p:nvPr/>
          </p:nvGrpSpPr>
          <p:grpSpPr>
            <a:xfrm>
              <a:off x="1019318" y="2445440"/>
              <a:ext cx="724386" cy="752608"/>
              <a:chOff x="2158960" y="1883664"/>
              <a:chExt cx="2436929" cy="2531873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9A634112-EC2D-DBAF-2AA5-270CB2178E7F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8" name="Picture 4" descr="AlmaLinux OS · GitHub">
                <a:extLst>
                  <a:ext uri="{FF2B5EF4-FFF2-40B4-BE49-F238E27FC236}">
                    <a16:creationId xmlns:a16="http://schemas.microsoft.com/office/drawing/2014/main" id="{B2D2872F-418C-BEDA-166C-431C5467EB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64454E93-5E40-98CD-D5D9-5887AEB09179}"/>
                  </a:ext>
                </a:extLst>
              </p:cNvPr>
              <p:cNvSpPr txBox="1"/>
              <p:nvPr/>
            </p:nvSpPr>
            <p:spPr>
              <a:xfrm>
                <a:off x="2158960" y="2907028"/>
                <a:ext cx="2436929" cy="150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4C12DDF8-5BDF-55D2-3291-164229E558FD}"/>
                </a:ext>
              </a:extLst>
            </p:cNvPr>
            <p:cNvGrpSpPr/>
            <p:nvPr/>
          </p:nvGrpSpPr>
          <p:grpSpPr>
            <a:xfrm>
              <a:off x="1535044" y="1626913"/>
              <a:ext cx="832747" cy="504254"/>
              <a:chOff x="2158957" y="1883664"/>
              <a:chExt cx="2801471" cy="1696376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C5DAA67E-5C70-1DF8-1B9A-A5D4B17E087C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5" name="Picture 4" descr="AlmaLinux OS · GitHub">
                <a:extLst>
                  <a:ext uri="{FF2B5EF4-FFF2-40B4-BE49-F238E27FC236}">
                    <a16:creationId xmlns:a16="http://schemas.microsoft.com/office/drawing/2014/main" id="{0244D169-400D-7F95-5C00-8810D9F6BE2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9D2B9EDC-457D-B80D-237D-2D246C13B48F}"/>
                  </a:ext>
                </a:extLst>
              </p:cNvPr>
              <p:cNvSpPr txBox="1"/>
              <p:nvPr/>
            </p:nvSpPr>
            <p:spPr>
              <a:xfrm>
                <a:off x="2158957" y="2907029"/>
                <a:ext cx="2801471" cy="673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7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17B70DB-C229-E201-9AE3-D8D26E2C922D}"/>
                </a:ext>
              </a:extLst>
            </p:cNvPr>
            <p:cNvGrpSpPr/>
            <p:nvPr/>
          </p:nvGrpSpPr>
          <p:grpSpPr>
            <a:xfrm>
              <a:off x="1841813" y="2641470"/>
              <a:ext cx="857288" cy="752608"/>
              <a:chOff x="2158960" y="1883664"/>
              <a:chExt cx="2884032" cy="2531873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B8570218-C8DE-A307-1EB2-9F57230DA1CE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2" name="Picture 4" descr="AlmaLinux OS · GitHub">
                <a:extLst>
                  <a:ext uri="{FF2B5EF4-FFF2-40B4-BE49-F238E27FC236}">
                    <a16:creationId xmlns:a16="http://schemas.microsoft.com/office/drawing/2014/main" id="{28E41A86-E4E5-93E0-6D5A-916851D50F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50F6D52-223A-D1E9-9A88-CACB20C36C60}"/>
                  </a:ext>
                </a:extLst>
              </p:cNvPr>
              <p:cNvSpPr txBox="1"/>
              <p:nvPr/>
            </p:nvSpPr>
            <p:spPr>
              <a:xfrm>
                <a:off x="2158960" y="2907028"/>
                <a:ext cx="2884032" cy="150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014E48F-1A26-64B4-E278-9942C65807F5}"/>
                </a:ext>
              </a:extLst>
            </p:cNvPr>
            <p:cNvGrpSpPr/>
            <p:nvPr/>
          </p:nvGrpSpPr>
          <p:grpSpPr>
            <a:xfrm>
              <a:off x="2116983" y="1011929"/>
              <a:ext cx="848587" cy="752608"/>
              <a:chOff x="2158960" y="1883664"/>
              <a:chExt cx="2854758" cy="2531873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1E66CE71-12DA-DC13-52F0-334B0BAC20DF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9" name="Picture 4" descr="AlmaLinux OS · GitHub">
                <a:extLst>
                  <a:ext uri="{FF2B5EF4-FFF2-40B4-BE49-F238E27FC236}">
                    <a16:creationId xmlns:a16="http://schemas.microsoft.com/office/drawing/2014/main" id="{832EC05A-DC98-66FC-B624-DC241E0405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AC8ACF50-33C2-AA23-37A9-958DFD6E8882}"/>
                  </a:ext>
                </a:extLst>
              </p:cNvPr>
              <p:cNvSpPr txBox="1"/>
              <p:nvPr/>
            </p:nvSpPr>
            <p:spPr>
              <a:xfrm>
                <a:off x="2158960" y="2907028"/>
                <a:ext cx="2854758" cy="150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1264F76-67B8-28A1-74F3-DC15DB954BE2}"/>
                </a:ext>
              </a:extLst>
            </p:cNvPr>
            <p:cNvGrpSpPr/>
            <p:nvPr/>
          </p:nvGrpSpPr>
          <p:grpSpPr>
            <a:xfrm>
              <a:off x="204019" y="1566538"/>
              <a:ext cx="788607" cy="752608"/>
              <a:chOff x="2158960" y="1883664"/>
              <a:chExt cx="2652979" cy="2531873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CDDB2E93-0EAF-5922-3ECC-28F4B7A6279A}"/>
                  </a:ext>
                </a:extLst>
              </p:cNvPr>
              <p:cNvSpPr/>
              <p:nvPr/>
            </p:nvSpPr>
            <p:spPr>
              <a:xfrm>
                <a:off x="2587752" y="1883664"/>
                <a:ext cx="941832" cy="9418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6" name="Picture 4" descr="AlmaLinux OS · GitHub">
                <a:extLst>
                  <a:ext uri="{FF2B5EF4-FFF2-40B4-BE49-F238E27FC236}">
                    <a16:creationId xmlns:a16="http://schemas.microsoft.com/office/drawing/2014/main" id="{BB50A5AC-4BCB-90AB-E228-C0B6CE7C02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9286" y="1965198"/>
                <a:ext cx="778764" cy="7787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72CE021C-4407-A78B-A963-5B4EF5F3237F}"/>
                  </a:ext>
                </a:extLst>
              </p:cNvPr>
              <p:cNvSpPr txBox="1"/>
              <p:nvPr/>
            </p:nvSpPr>
            <p:spPr>
              <a:xfrm>
                <a:off x="2158960" y="2907028"/>
                <a:ext cx="2652979" cy="150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Alma Linux</a:t>
                </a:r>
                <a:endParaRPr lang="en-GB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F412439-5EAB-8492-5AC3-A1F93963BCBD}"/>
                </a:ext>
              </a:extLst>
            </p:cNvPr>
            <p:cNvCxnSpPr>
              <a:stCxn id="106" idx="6"/>
              <a:endCxn id="89" idx="1"/>
            </p:cNvCxnSpPr>
            <p:nvPr/>
          </p:nvCxnSpPr>
          <p:spPr>
            <a:xfrm>
              <a:off x="1394916" y="1059855"/>
              <a:ext cx="873764" cy="9205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0FB730-E80D-C5EB-AAFB-66432AE31ACD}"/>
                </a:ext>
              </a:extLst>
            </p:cNvPr>
            <p:cNvCxnSpPr>
              <a:cxnSpLocks/>
              <a:stCxn id="94" idx="6"/>
              <a:endCxn id="89" idx="2"/>
            </p:cNvCxnSpPr>
            <p:nvPr/>
          </p:nvCxnSpPr>
          <p:spPr>
            <a:xfrm flipV="1">
              <a:off x="1942468" y="1267655"/>
              <a:ext cx="441957" cy="4992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97D9F1B0-EEAB-C785-C240-0AFFD3880478}"/>
                </a:ext>
              </a:extLst>
            </p:cNvPr>
            <p:cNvCxnSpPr>
              <a:cxnSpLocks/>
              <a:stCxn id="109" idx="0"/>
            </p:cNvCxnSpPr>
            <p:nvPr/>
          </p:nvCxnSpPr>
          <p:spPr>
            <a:xfrm flipH="1" flipV="1">
              <a:off x="2367792" y="1251023"/>
              <a:ext cx="199928" cy="63161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7FF171A-D1AE-FD9F-9D16-3F299833AE11}"/>
                </a:ext>
              </a:extLst>
            </p:cNvPr>
            <p:cNvCxnSpPr>
              <a:cxnSpLocks/>
              <a:stCxn id="92" idx="0"/>
            </p:cNvCxnSpPr>
            <p:nvPr/>
          </p:nvCxnSpPr>
          <p:spPr>
            <a:xfrm flipV="1">
              <a:off x="2109255" y="1251023"/>
              <a:ext cx="258537" cy="141468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7BE3470A-DE81-8EFA-BF2E-54E28FD2E499}"/>
                </a:ext>
              </a:extLst>
            </p:cNvPr>
            <p:cNvCxnSpPr>
              <a:cxnSpLocks/>
              <a:stCxn id="106" idx="4"/>
              <a:endCxn id="94" idx="0"/>
            </p:cNvCxnSpPr>
            <p:nvPr/>
          </p:nvCxnSpPr>
          <p:spPr>
            <a:xfrm>
              <a:off x="1254935" y="1199836"/>
              <a:ext cx="547552" cy="4270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77EBDFD-E75D-C707-13BB-9DAA5161B557}"/>
                </a:ext>
              </a:extLst>
            </p:cNvPr>
            <p:cNvCxnSpPr>
              <a:cxnSpLocks/>
              <a:stCxn id="106" idx="2"/>
              <a:endCxn id="113" idx="3"/>
            </p:cNvCxnSpPr>
            <p:nvPr/>
          </p:nvCxnSpPr>
          <p:spPr>
            <a:xfrm flipH="1">
              <a:off x="587206" y="1059855"/>
              <a:ext cx="527747" cy="13541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8EE5EC6-1B8D-1ECE-E7A2-2699B50FCDBB}"/>
                </a:ext>
              </a:extLst>
            </p:cNvPr>
            <p:cNvCxnSpPr>
              <a:cxnSpLocks/>
              <a:stCxn id="106" idx="4"/>
              <a:endCxn id="85" idx="6"/>
            </p:cNvCxnSpPr>
            <p:nvPr/>
          </p:nvCxnSpPr>
          <p:spPr>
            <a:xfrm flipH="1">
              <a:off x="611442" y="1199836"/>
              <a:ext cx="643493" cy="50668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CF2FA5F-289A-1553-7779-0DBB68077F2C}"/>
                </a:ext>
              </a:extLst>
            </p:cNvPr>
            <p:cNvCxnSpPr>
              <a:cxnSpLocks/>
              <a:stCxn id="113" idx="2"/>
              <a:endCxn id="86" idx="0"/>
            </p:cNvCxnSpPr>
            <p:nvPr/>
          </p:nvCxnSpPr>
          <p:spPr>
            <a:xfrm flipH="1">
              <a:off x="471460" y="1311018"/>
              <a:ext cx="1" cy="27975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612D2B13-662B-18C5-C35E-54D1735DC2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798" y="1825298"/>
              <a:ext cx="157423" cy="4243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30F618A-44FB-E75A-4692-5BC1094D0B1A}"/>
                </a:ext>
              </a:extLst>
            </p:cNvPr>
            <p:cNvCxnSpPr>
              <a:cxnSpLocks/>
              <a:stCxn id="105" idx="2"/>
              <a:endCxn id="100" idx="0"/>
            </p:cNvCxnSpPr>
            <p:nvPr/>
          </p:nvCxnSpPr>
          <p:spPr>
            <a:xfrm flipV="1">
              <a:off x="530354" y="2945800"/>
              <a:ext cx="105722" cy="8143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D2F9DAC-A906-D0EE-C1AB-C68515C47707}"/>
                </a:ext>
              </a:extLst>
            </p:cNvPr>
            <p:cNvCxnSpPr>
              <a:cxnSpLocks/>
              <a:stCxn id="101" idx="3"/>
              <a:endCxn id="99" idx="0"/>
            </p:cNvCxnSpPr>
            <p:nvPr/>
          </p:nvCxnSpPr>
          <p:spPr>
            <a:xfrm flipV="1">
              <a:off x="751821" y="2749638"/>
              <a:ext cx="629691" cy="33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8FBBFF-2898-293F-D58E-FD0181B750AA}"/>
                </a:ext>
              </a:extLst>
            </p:cNvPr>
            <p:cNvCxnSpPr>
              <a:cxnSpLocks/>
              <a:stCxn id="97" idx="0"/>
              <a:endCxn id="95" idx="2"/>
            </p:cNvCxnSpPr>
            <p:nvPr/>
          </p:nvCxnSpPr>
          <p:spPr>
            <a:xfrm flipV="1">
              <a:off x="1286760" y="1882639"/>
              <a:ext cx="515726" cy="56280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70E52F8-A1FC-A160-18C4-80F3CA52F0F0}"/>
                </a:ext>
              </a:extLst>
            </p:cNvPr>
            <p:cNvCxnSpPr>
              <a:cxnSpLocks/>
              <a:stCxn id="91" idx="2"/>
              <a:endCxn id="99" idx="0"/>
            </p:cNvCxnSpPr>
            <p:nvPr/>
          </p:nvCxnSpPr>
          <p:spPr>
            <a:xfrm flipH="1" flipV="1">
              <a:off x="1381512" y="2749638"/>
              <a:ext cx="587760" cy="318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1741824-117C-7C96-9EA1-D9225D2B6D28}"/>
                </a:ext>
              </a:extLst>
            </p:cNvPr>
            <p:cNvCxnSpPr>
              <a:cxnSpLocks/>
              <a:endCxn id="106" idx="4"/>
            </p:cNvCxnSpPr>
            <p:nvPr/>
          </p:nvCxnSpPr>
          <p:spPr>
            <a:xfrm flipV="1">
              <a:off x="1048499" y="1199836"/>
              <a:ext cx="206436" cy="138558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5AE35D3C-46D6-1283-8F17-27E208D8BAA3}"/>
              </a:ext>
            </a:extLst>
          </p:cNvPr>
          <p:cNvSpPr txBox="1"/>
          <p:nvPr/>
        </p:nvSpPr>
        <p:spPr>
          <a:xfrm>
            <a:off x="4697967" y="3197190"/>
            <a:ext cx="109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Switch Network</a:t>
            </a:r>
            <a:endParaRPr lang="en-GB" dirty="0"/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4FD92124-5C12-FE3A-C567-6E6164A9B5B0}"/>
              </a:ext>
            </a:extLst>
          </p:cNvPr>
          <p:cNvCxnSpPr>
            <a:cxnSpLocks/>
            <a:stCxn id="113" idx="0"/>
            <a:endCxn id="45" idx="4"/>
          </p:cNvCxnSpPr>
          <p:nvPr/>
        </p:nvCxnSpPr>
        <p:spPr>
          <a:xfrm flipH="1" flipV="1">
            <a:off x="780269" y="3085464"/>
            <a:ext cx="12346" cy="5917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40BB62B0-10EE-12D0-CFB6-9F4F4A4CBCDB}"/>
              </a:ext>
            </a:extLst>
          </p:cNvPr>
          <p:cNvCxnSpPr>
            <a:cxnSpLocks/>
          </p:cNvCxnSpPr>
          <p:nvPr/>
        </p:nvCxnSpPr>
        <p:spPr>
          <a:xfrm>
            <a:off x="2969247" y="1878303"/>
            <a:ext cx="1228848" cy="14588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99A264A4-F233-E768-DD38-284357D5C546}"/>
              </a:ext>
            </a:extLst>
          </p:cNvPr>
          <p:cNvCxnSpPr>
            <a:cxnSpLocks/>
          </p:cNvCxnSpPr>
          <p:nvPr/>
        </p:nvCxnSpPr>
        <p:spPr>
          <a:xfrm flipH="1" flipV="1">
            <a:off x="2924563" y="2075221"/>
            <a:ext cx="1166013" cy="13439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3560255B-EB1D-EF55-D7A5-AF6774D92ED8}"/>
              </a:ext>
            </a:extLst>
          </p:cNvPr>
          <p:cNvCxnSpPr>
            <a:cxnSpLocks/>
          </p:cNvCxnSpPr>
          <p:nvPr/>
        </p:nvCxnSpPr>
        <p:spPr>
          <a:xfrm flipV="1">
            <a:off x="3102503" y="3928934"/>
            <a:ext cx="1197175" cy="5309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6A28FA6-C27F-07E2-C954-455E5DB6318F}"/>
              </a:ext>
            </a:extLst>
          </p:cNvPr>
          <p:cNvCxnSpPr>
            <a:cxnSpLocks/>
          </p:cNvCxnSpPr>
          <p:nvPr/>
        </p:nvCxnSpPr>
        <p:spPr>
          <a:xfrm>
            <a:off x="5839596" y="3337172"/>
            <a:ext cx="3007088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9034E1C-3245-DFE0-1A45-31AA34B04377}"/>
              </a:ext>
            </a:extLst>
          </p:cNvPr>
          <p:cNvCxnSpPr>
            <a:cxnSpLocks/>
          </p:cNvCxnSpPr>
          <p:nvPr/>
        </p:nvCxnSpPr>
        <p:spPr>
          <a:xfrm flipH="1">
            <a:off x="3067430" y="3843521"/>
            <a:ext cx="1130665" cy="4908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A1133A60-45C3-D3FE-6D32-974F1735B222}"/>
              </a:ext>
            </a:extLst>
          </p:cNvPr>
          <p:cNvCxnSpPr>
            <a:cxnSpLocks/>
            <a:stCxn id="107" idx="0"/>
            <a:endCxn id="44" idx="2"/>
          </p:cNvCxnSpPr>
          <p:nvPr/>
        </p:nvCxnSpPr>
        <p:spPr>
          <a:xfrm flipV="1">
            <a:off x="1384145" y="2860818"/>
            <a:ext cx="20108" cy="7141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41006061-015D-F441-5CEB-D1C4FD2907D5}"/>
              </a:ext>
            </a:extLst>
          </p:cNvPr>
          <p:cNvCxnSpPr>
            <a:cxnSpLocks/>
            <a:stCxn id="89" idx="0"/>
            <a:endCxn id="38" idx="2"/>
          </p:cNvCxnSpPr>
          <p:nvPr/>
        </p:nvCxnSpPr>
        <p:spPr>
          <a:xfrm flipH="1" flipV="1">
            <a:off x="2009047" y="3135844"/>
            <a:ext cx="227875" cy="5086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F70F4A-4891-BF96-DFC0-87186E8794D9}"/>
              </a:ext>
            </a:extLst>
          </p:cNvPr>
          <p:cNvCxnSpPr>
            <a:cxnSpLocks/>
            <a:stCxn id="88" idx="0"/>
            <a:endCxn id="56" idx="2"/>
          </p:cNvCxnSpPr>
          <p:nvPr/>
        </p:nvCxnSpPr>
        <p:spPr>
          <a:xfrm flipV="1">
            <a:off x="2236922" y="2341667"/>
            <a:ext cx="237584" cy="128450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5" name="Picture 124">
            <a:extLst>
              <a:ext uri="{FF2B5EF4-FFF2-40B4-BE49-F238E27FC236}">
                <a16:creationId xmlns:a16="http://schemas.microsoft.com/office/drawing/2014/main" id="{BD2F5489-B99D-BFBE-EC82-386AC6B9F3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4" b="89404" l="6510" r="89844">
                        <a14:foregroundMark x1="6510" y1="54967" x2="6510" y2="54967"/>
                      </a14:backgroundRemoval>
                    </a14:imgEffect>
                  </a14:imgLayer>
                </a14:imgProps>
              </a:ext>
            </a:extLst>
          </a:blip>
          <a:srcRect l="3306" t="8804" r="27968" b="9756"/>
          <a:stretch>
            <a:fillRect/>
          </a:stretch>
        </p:blipFill>
        <p:spPr>
          <a:xfrm>
            <a:off x="8779178" y="2905772"/>
            <a:ext cx="2295206" cy="1069500"/>
          </a:xfrm>
          <a:prstGeom prst="rect">
            <a:avLst/>
          </a:prstGeom>
        </p:spPr>
      </p:pic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8E14470-0E68-07BB-6660-EBEC9D9AF26A}"/>
              </a:ext>
            </a:extLst>
          </p:cNvPr>
          <p:cNvCxnSpPr>
            <a:cxnSpLocks/>
          </p:cNvCxnSpPr>
          <p:nvPr/>
        </p:nvCxnSpPr>
        <p:spPr>
          <a:xfrm flipV="1">
            <a:off x="6103484" y="3440522"/>
            <a:ext cx="2736000" cy="1441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CE32D9E-8813-85E6-5281-C69B159EFE7A}"/>
              </a:ext>
            </a:extLst>
          </p:cNvPr>
          <p:cNvCxnSpPr>
            <a:cxnSpLocks/>
          </p:cNvCxnSpPr>
          <p:nvPr/>
        </p:nvCxnSpPr>
        <p:spPr>
          <a:xfrm>
            <a:off x="6103484" y="3577417"/>
            <a:ext cx="27432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FFCF6D6-1607-6A3C-65C2-5AD45AB4BF52}"/>
              </a:ext>
            </a:extLst>
          </p:cNvPr>
          <p:cNvCxnSpPr>
            <a:cxnSpLocks/>
          </p:cNvCxnSpPr>
          <p:nvPr/>
        </p:nvCxnSpPr>
        <p:spPr>
          <a:xfrm>
            <a:off x="6103484" y="3701027"/>
            <a:ext cx="27432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B103F3C2-48A0-AF61-A7DF-958EFA69E65D}"/>
              </a:ext>
            </a:extLst>
          </p:cNvPr>
          <p:cNvCxnSpPr>
            <a:cxnSpLocks/>
          </p:cNvCxnSpPr>
          <p:nvPr/>
        </p:nvCxnSpPr>
        <p:spPr>
          <a:xfrm>
            <a:off x="6042115" y="3813188"/>
            <a:ext cx="2804569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30" name="Graphic 129" descr="Cloud outline">
            <a:extLst>
              <a:ext uri="{FF2B5EF4-FFF2-40B4-BE49-F238E27FC236}">
                <a16:creationId xmlns:a16="http://schemas.microsoft.com/office/drawing/2014/main" id="{A888BA78-0A83-497A-4C88-F0116FEFD1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98095" y="2295425"/>
            <a:ext cx="2090928" cy="2090928"/>
          </a:xfrm>
          <a:prstGeom prst="rect">
            <a:avLst/>
          </a:prstGeom>
        </p:spPr>
      </p:pic>
      <p:sp>
        <p:nvSpPr>
          <p:cNvPr id="131" name="TextBox 130">
            <a:extLst>
              <a:ext uri="{FF2B5EF4-FFF2-40B4-BE49-F238E27FC236}">
                <a16:creationId xmlns:a16="http://schemas.microsoft.com/office/drawing/2014/main" id="{C55FE2B4-1795-FD04-B6C7-0BF5BC0B0870}"/>
              </a:ext>
            </a:extLst>
          </p:cNvPr>
          <p:cNvSpPr txBox="1"/>
          <p:nvPr/>
        </p:nvSpPr>
        <p:spPr>
          <a:xfrm>
            <a:off x="9490303" y="2407783"/>
            <a:ext cx="872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NFSv3</a:t>
            </a: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E0CBE91-3053-2575-7E0F-2508582A8F14}"/>
              </a:ext>
            </a:extLst>
          </p:cNvPr>
          <p:cNvSpPr txBox="1"/>
          <p:nvPr/>
        </p:nvSpPr>
        <p:spPr>
          <a:xfrm>
            <a:off x="6906662" y="2847718"/>
            <a:ext cx="1166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8x100GE</a:t>
            </a: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1CB6CB9-F3F2-F728-6E16-E2F18340197A}"/>
              </a:ext>
            </a:extLst>
          </p:cNvPr>
          <p:cNvSpPr txBox="1"/>
          <p:nvPr/>
        </p:nvSpPr>
        <p:spPr>
          <a:xfrm>
            <a:off x="633943" y="5639473"/>
            <a:ext cx="2148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 Nodes</a:t>
            </a:r>
            <a:endParaRPr lang="en-US" sz="24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4" name="Date Placeholder 3">
            <a:extLst>
              <a:ext uri="{FF2B5EF4-FFF2-40B4-BE49-F238E27FC236}">
                <a16:creationId xmlns:a16="http://schemas.microsoft.com/office/drawing/2014/main" id="{FDB896EA-4D0F-FA6B-B81E-9686E6DC85B0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78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79D2CC-93A2-50C0-EB3C-F1D3F37F9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92" y="4270248"/>
            <a:ext cx="7914027" cy="19428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C6761D8-B668-F00F-A7F2-1346441BED85}"/>
              </a:ext>
            </a:extLst>
          </p:cNvPr>
          <p:cNvSpPr/>
          <p:nvPr/>
        </p:nvSpPr>
        <p:spPr>
          <a:xfrm>
            <a:off x="253622" y="239833"/>
            <a:ext cx="5689977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Appendix 2 : Phase 3 Details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E81D1-75B6-29B6-FDFC-796A5275CFD6}"/>
              </a:ext>
            </a:extLst>
          </p:cNvPr>
          <p:cNvSpPr txBox="1"/>
          <p:nvPr/>
        </p:nvSpPr>
        <p:spPr>
          <a:xfrm>
            <a:off x="67792" y="999466"/>
            <a:ext cx="105466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 encountered during EOS: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NFSv3 + NFSv4.1</a:t>
            </a:r>
            <a:r>
              <a:rPr lang="en-US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doesn’t support .</a:t>
            </a:r>
            <a:r>
              <a:rPr lang="en-US" i="1" dirty="0" err="1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xttr</a:t>
            </a:r>
            <a:r>
              <a:rPr lang="en-US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NFSv4.2 Extended attributes | TR-4962 | NetApp</a:t>
            </a:r>
            <a:r>
              <a:rPr lang="en-US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solves </a:t>
            </a:r>
            <a:r>
              <a:rPr lang="en-US" i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i="1" dirty="0" err="1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xttr</a:t>
            </a:r>
            <a:r>
              <a:rPr lang="en-US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problem</a:t>
            </a:r>
            <a:endParaRPr lang="en-GB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EOS NFS plugin</a:t>
            </a:r>
            <a:endParaRPr lang="en-US" dirty="0">
              <a:solidFill>
                <a:srgbClr val="21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B44DA3C-B81D-F1D6-A592-79185B47A183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82891A3-F968-9ABA-926E-5B5928F24756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Flash Storage Potential in Large-Scale Physics Workflows</a:t>
            </a:r>
            <a:endParaRPr lang="en-GB" dirty="0"/>
          </a:p>
        </p:txBody>
      </p:sp>
      <p:pic>
        <p:nvPicPr>
          <p:cNvPr id="10" name="Picture 9" descr="A graph with blue lines&#10;&#10;AI-generated content may be incorrect.">
            <a:extLst>
              <a:ext uri="{FF2B5EF4-FFF2-40B4-BE49-F238E27FC236}">
                <a16:creationId xmlns:a16="http://schemas.microsoft.com/office/drawing/2014/main" id="{819366A1-3546-28B8-F600-61A468DAC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1819" y="0"/>
            <a:ext cx="4142389" cy="3106792"/>
          </a:xfrm>
          <a:prstGeom prst="rect">
            <a:avLst/>
          </a:prstGeom>
        </p:spPr>
      </p:pic>
      <p:pic>
        <p:nvPicPr>
          <p:cNvPr id="12" name="Picture 11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983723DE-13FA-19BE-F961-9A56D8A4E1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9609" y="3106271"/>
            <a:ext cx="4142391" cy="310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14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46986B-5D76-B848-87CC-9C4027A50590}"/>
              </a:ext>
            </a:extLst>
          </p:cNvPr>
          <p:cNvSpPr/>
          <p:nvPr/>
        </p:nvSpPr>
        <p:spPr>
          <a:xfrm>
            <a:off x="253624" y="239833"/>
            <a:ext cx="2023171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Roboto Slab" pitchFamily="2" charset="0"/>
              </a:rPr>
              <a:t>Roadmap</a:t>
            </a:r>
            <a:endParaRPr lang="en-GB" sz="3200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  <p:pic>
        <p:nvPicPr>
          <p:cNvPr id="1026" name="Picture 2" descr="Pure Storage | sva.de">
            <a:extLst>
              <a:ext uri="{FF2B5EF4-FFF2-40B4-BE49-F238E27FC236}">
                <a16:creationId xmlns:a16="http://schemas.microsoft.com/office/drawing/2014/main" id="{B5EAF361-50CC-5F5E-8688-4741C3B52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329" y="2412929"/>
            <a:ext cx="1549743" cy="2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olitehnica University of Bucharest - Wikipedia">
            <a:extLst>
              <a:ext uri="{FF2B5EF4-FFF2-40B4-BE49-F238E27FC236}">
                <a16:creationId xmlns:a16="http://schemas.microsoft.com/office/drawing/2014/main" id="{A1977B6D-2DCF-F1CE-6EE0-A5114A886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09" y="1152264"/>
            <a:ext cx="734421" cy="72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C136EE-8E44-325C-8F05-C4107092A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7530048" y="1283249"/>
            <a:ext cx="1086249" cy="14821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AF9523-E41A-E1D7-7ED1-0705866089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t="27342" b="48091"/>
          <a:stretch>
            <a:fillRect/>
          </a:stretch>
        </p:blipFill>
        <p:spPr>
          <a:xfrm>
            <a:off x="7262541" y="2193852"/>
            <a:ext cx="2043421" cy="501992"/>
          </a:xfrm>
          <a:prstGeom prst="rect">
            <a:avLst/>
          </a:prstGeom>
        </p:spPr>
      </p:pic>
      <p:pic>
        <p:nvPicPr>
          <p:cNvPr id="1040" name="Picture 16" descr="CERN - Wikipedia">
            <a:extLst>
              <a:ext uri="{FF2B5EF4-FFF2-40B4-BE49-F238E27FC236}">
                <a16:creationId xmlns:a16="http://schemas.microsoft.com/office/drawing/2014/main" id="{AFE39EE3-EB52-568F-5A96-800E8A43D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943" y="4593629"/>
            <a:ext cx="710716" cy="71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D4D499A-FB56-7623-A575-D8014CCAA36C}"/>
              </a:ext>
            </a:extLst>
          </p:cNvPr>
          <p:cNvSpPr/>
          <p:nvPr/>
        </p:nvSpPr>
        <p:spPr>
          <a:xfrm>
            <a:off x="253623" y="2822980"/>
            <a:ext cx="540048" cy="348576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0791024-345C-9D0F-6CD5-C84CA29A9C90}"/>
              </a:ext>
            </a:extLst>
          </p:cNvPr>
          <p:cNvGrpSpPr/>
          <p:nvPr/>
        </p:nvGrpSpPr>
        <p:grpSpPr>
          <a:xfrm>
            <a:off x="253890" y="1994023"/>
            <a:ext cx="1716327" cy="1657914"/>
            <a:chOff x="253890" y="1994023"/>
            <a:chExt cx="1716327" cy="1657914"/>
          </a:xfrm>
        </p:grpSpPr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E36FFBF0-DE2C-E07F-A247-F30683EDC033}"/>
                </a:ext>
              </a:extLst>
            </p:cNvPr>
            <p:cNvSpPr/>
            <p:nvPr/>
          </p:nvSpPr>
          <p:spPr>
            <a:xfrm>
              <a:off x="253890" y="1994023"/>
              <a:ext cx="1716327" cy="1657914"/>
            </a:xfrm>
            <a:prstGeom prst="blockArc">
              <a:avLst>
                <a:gd name="adj1" fmla="val 10800000"/>
                <a:gd name="adj2" fmla="val 21599925"/>
                <a:gd name="adj3" fmla="val 3244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8ABA3278-47D8-F2E8-AD57-AFDA1AE91A48}"/>
                </a:ext>
              </a:extLst>
            </p:cNvPr>
            <p:cNvSpPr/>
            <p:nvPr/>
          </p:nvSpPr>
          <p:spPr>
            <a:xfrm>
              <a:off x="522812" y="2218494"/>
              <a:ext cx="1185132" cy="1208972"/>
            </a:xfrm>
            <a:prstGeom prst="arc">
              <a:avLst>
                <a:gd name="adj1" fmla="val 11269665"/>
                <a:gd name="adj2" fmla="val 0"/>
              </a:avLst>
            </a:prstGeom>
            <a:noFill/>
            <a:ln w="57150"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E31ADE2-0C3B-63A4-656E-136A2C8207B4}"/>
              </a:ext>
            </a:extLst>
          </p:cNvPr>
          <p:cNvCxnSpPr>
            <a:stCxn id="23" idx="0"/>
            <a:endCxn id="22" idx="2"/>
          </p:cNvCxnSpPr>
          <p:nvPr/>
        </p:nvCxnSpPr>
        <p:spPr>
          <a:xfrm>
            <a:off x="522812" y="2822980"/>
            <a:ext cx="835" cy="3485766"/>
          </a:xfrm>
          <a:prstGeom prst="line">
            <a:avLst/>
          </a:prstGeom>
          <a:ln w="5715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F25C355-164D-7AC4-9F03-BBF3417D1B89}"/>
              </a:ext>
            </a:extLst>
          </p:cNvPr>
          <p:cNvGrpSpPr/>
          <p:nvPr/>
        </p:nvGrpSpPr>
        <p:grpSpPr>
          <a:xfrm rot="10800000">
            <a:off x="1436232" y="2822980"/>
            <a:ext cx="1811156" cy="1657914"/>
            <a:chOff x="253890" y="1994023"/>
            <a:chExt cx="1716327" cy="1657914"/>
          </a:xfrm>
        </p:grpSpPr>
        <p:sp>
          <p:nvSpPr>
            <p:cNvPr id="30" name="Block Arc 29">
              <a:extLst>
                <a:ext uri="{FF2B5EF4-FFF2-40B4-BE49-F238E27FC236}">
                  <a16:creationId xmlns:a16="http://schemas.microsoft.com/office/drawing/2014/main" id="{591E0B7C-1E2C-D871-E463-DAD03FB0A7B5}"/>
                </a:ext>
              </a:extLst>
            </p:cNvPr>
            <p:cNvSpPr/>
            <p:nvPr/>
          </p:nvSpPr>
          <p:spPr>
            <a:xfrm>
              <a:off x="253890" y="1994023"/>
              <a:ext cx="1716327" cy="1657914"/>
            </a:xfrm>
            <a:prstGeom prst="blockArc">
              <a:avLst>
                <a:gd name="adj1" fmla="val 10800000"/>
                <a:gd name="adj2" fmla="val 21599925"/>
                <a:gd name="adj3" fmla="val 3244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77F2732B-4B4B-6549-F6D8-1B8C52C3D081}"/>
                </a:ext>
              </a:extLst>
            </p:cNvPr>
            <p:cNvSpPr/>
            <p:nvPr/>
          </p:nvSpPr>
          <p:spPr>
            <a:xfrm>
              <a:off x="522812" y="2218494"/>
              <a:ext cx="1185132" cy="1208972"/>
            </a:xfrm>
            <a:prstGeom prst="arc">
              <a:avLst>
                <a:gd name="adj1" fmla="val 11269665"/>
                <a:gd name="adj2" fmla="val 0"/>
              </a:avLst>
            </a:prstGeom>
            <a:noFill/>
            <a:ln w="57150"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42" name="Picture 18" descr="CERN openlab Open Day (21 September 2017): Overview · Indico">
            <a:extLst>
              <a:ext uri="{FF2B5EF4-FFF2-40B4-BE49-F238E27FC236}">
                <a16:creationId xmlns:a16="http://schemas.microsoft.com/office/drawing/2014/main" id="{E2A28B84-4796-4FC9-42DA-D967705B5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627" y="5455777"/>
            <a:ext cx="1853348" cy="58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2F04A74D-B4DE-157E-E7BF-55547F3F8C53}"/>
              </a:ext>
            </a:extLst>
          </p:cNvPr>
          <p:cNvSpPr/>
          <p:nvPr/>
        </p:nvSpPr>
        <p:spPr>
          <a:xfrm rot="5400000">
            <a:off x="7630229" y="-1198744"/>
            <a:ext cx="540048" cy="858349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B931FD5-483E-90C8-A08B-B9573DCAF322}"/>
              </a:ext>
            </a:extLst>
          </p:cNvPr>
          <p:cNvCxnSpPr>
            <a:cxnSpLocks/>
            <a:stCxn id="32" idx="0"/>
            <a:endCxn id="32" idx="2"/>
          </p:cNvCxnSpPr>
          <p:nvPr/>
        </p:nvCxnSpPr>
        <p:spPr>
          <a:xfrm flipH="1">
            <a:off x="3608505" y="3093004"/>
            <a:ext cx="8583496" cy="0"/>
          </a:xfrm>
          <a:prstGeom prst="line">
            <a:avLst/>
          </a:prstGeom>
          <a:ln w="5715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F05CBB2-DBD2-4D25-E141-CFA73F18EBBB}"/>
              </a:ext>
            </a:extLst>
          </p:cNvPr>
          <p:cNvGrpSpPr/>
          <p:nvPr/>
        </p:nvGrpSpPr>
        <p:grpSpPr>
          <a:xfrm>
            <a:off x="2713193" y="2822980"/>
            <a:ext cx="1787497" cy="1657914"/>
            <a:chOff x="2713193" y="2822980"/>
            <a:chExt cx="1787497" cy="1657914"/>
          </a:xfrm>
        </p:grpSpPr>
        <p:sp>
          <p:nvSpPr>
            <p:cNvPr id="43" name="Block Arc 42">
              <a:extLst>
                <a:ext uri="{FF2B5EF4-FFF2-40B4-BE49-F238E27FC236}">
                  <a16:creationId xmlns:a16="http://schemas.microsoft.com/office/drawing/2014/main" id="{E9E587E9-B804-6AAB-B86C-F37D9BDD86E9}"/>
                </a:ext>
              </a:extLst>
            </p:cNvPr>
            <p:cNvSpPr/>
            <p:nvPr/>
          </p:nvSpPr>
          <p:spPr>
            <a:xfrm>
              <a:off x="2713193" y="2822980"/>
              <a:ext cx="1787497" cy="1657914"/>
            </a:xfrm>
            <a:prstGeom prst="blockArc">
              <a:avLst>
                <a:gd name="adj1" fmla="val 10800000"/>
                <a:gd name="adj2" fmla="val 16488803"/>
                <a:gd name="adj3" fmla="val 3237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9C116882-1F3C-1C3D-CDD2-1FABBA9906C4}"/>
                </a:ext>
              </a:extLst>
            </p:cNvPr>
            <p:cNvSpPr/>
            <p:nvPr/>
          </p:nvSpPr>
          <p:spPr>
            <a:xfrm>
              <a:off x="2993266" y="3093003"/>
              <a:ext cx="1234275" cy="1163419"/>
            </a:xfrm>
            <a:prstGeom prst="arc">
              <a:avLst>
                <a:gd name="adj1" fmla="val 11269665"/>
                <a:gd name="adj2" fmla="val 16535756"/>
              </a:avLst>
            </a:prstGeom>
            <a:noFill/>
            <a:ln w="57150"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E48F1F52-DF96-09FD-F1F6-BFD2E2FF2D0D}"/>
              </a:ext>
            </a:extLst>
          </p:cNvPr>
          <p:cNvSpPr/>
          <p:nvPr/>
        </p:nvSpPr>
        <p:spPr>
          <a:xfrm>
            <a:off x="1437068" y="2765375"/>
            <a:ext cx="532314" cy="9399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28979A3-B0B0-58C4-9C2B-178990DE67F4}"/>
              </a:ext>
            </a:extLst>
          </p:cNvPr>
          <p:cNvCxnSpPr>
            <a:cxnSpLocks/>
            <a:endCxn id="47" idx="2"/>
          </p:cNvCxnSpPr>
          <p:nvPr/>
        </p:nvCxnSpPr>
        <p:spPr>
          <a:xfrm flipH="1">
            <a:off x="1703225" y="2765375"/>
            <a:ext cx="3032" cy="939927"/>
          </a:xfrm>
          <a:prstGeom prst="line">
            <a:avLst/>
          </a:prstGeom>
          <a:ln w="5715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Picture 2" descr="IO500 · GitHub">
            <a:extLst>
              <a:ext uri="{FF2B5EF4-FFF2-40B4-BE49-F238E27FC236}">
                <a16:creationId xmlns:a16="http://schemas.microsoft.com/office/drawing/2014/main" id="{46984BF9-0CAC-6F30-D6EC-E69575CCF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667" r="98333">
                        <a14:foregroundMark x1="2222" y1="52778" x2="2222" y2="52778"/>
                        <a14:foregroundMark x1="55556" y1="35000" x2="55556" y2="35000"/>
                        <a14:foregroundMark x1="80000" y1="38889" x2="80000" y2="38889"/>
                        <a14:foregroundMark x1="87222" y1="38333" x2="87222" y2="38333"/>
                        <a14:foregroundMark x1="98333" y1="36667" x2="98333" y2="3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956" y="743003"/>
            <a:ext cx="1023829" cy="10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A3AF91E0-389F-9D1B-ACC1-56B9449E6294}"/>
              </a:ext>
            </a:extLst>
          </p:cNvPr>
          <p:cNvGrpSpPr/>
          <p:nvPr/>
        </p:nvGrpSpPr>
        <p:grpSpPr>
          <a:xfrm>
            <a:off x="4963636" y="3455007"/>
            <a:ext cx="1887688" cy="2051771"/>
            <a:chOff x="3346776" y="813692"/>
            <a:chExt cx="1700972" cy="2051771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49622739-F04B-84F0-4E66-EEC8B1A03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346776" y="813692"/>
              <a:ext cx="1700972" cy="1700972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DA1FC9D-F677-7407-80D0-8CE4BD951388}"/>
                </a:ext>
              </a:extLst>
            </p:cNvPr>
            <p:cNvSpPr txBox="1"/>
            <p:nvPr/>
          </p:nvSpPr>
          <p:spPr>
            <a:xfrm>
              <a:off x="3811865" y="2280688"/>
              <a:ext cx="871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MPI</a:t>
              </a:r>
              <a:endParaRPr lang="en-GB" sz="3200" b="1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CFE85ED3-64FD-EF62-F660-353C207A090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43080" y="1022042"/>
            <a:ext cx="2526240" cy="129063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DE7FCBA-5B64-28B8-5E5E-C20EA2DA3A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t="27342" b="48091"/>
          <a:stretch>
            <a:fillRect/>
          </a:stretch>
        </p:blipFill>
        <p:spPr>
          <a:xfrm>
            <a:off x="7414941" y="2346252"/>
            <a:ext cx="2043421" cy="501992"/>
          </a:xfrm>
          <a:prstGeom prst="rect">
            <a:avLst/>
          </a:prstGeom>
        </p:spPr>
      </p:pic>
      <p:pic>
        <p:nvPicPr>
          <p:cNvPr id="1044" name="Picture 20" descr="CERNBox: CERN Cloud Storage Hub">
            <a:extLst>
              <a:ext uri="{FF2B5EF4-FFF2-40B4-BE49-F238E27FC236}">
                <a16:creationId xmlns:a16="http://schemas.microsoft.com/office/drawing/2014/main" id="{DB6166F3-1698-DC9E-53F7-F4C002C3D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373" y="3420633"/>
            <a:ext cx="1854499" cy="76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ERN's exabyte-plus of data needs exabyte-class EOS filesystem – Blocks and  Files">
            <a:extLst>
              <a:ext uri="{FF2B5EF4-FFF2-40B4-BE49-F238E27FC236}">
                <a16:creationId xmlns:a16="http://schemas.microsoft.com/office/drawing/2014/main" id="{A1E475DE-538C-9BEC-1619-365F58664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065" y="4240804"/>
            <a:ext cx="2145113" cy="137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Slide Number Placeholder 5">
            <a:extLst>
              <a:ext uri="{FF2B5EF4-FFF2-40B4-BE49-F238E27FC236}">
                <a16:creationId xmlns:a16="http://schemas.microsoft.com/office/drawing/2014/main" id="{793E63A4-FAAD-E73E-5481-A7CEE85A2B8E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2" descr="🇷🇴 Flag: Romania Emoji: Meaning &amp; Usage">
            <a:extLst>
              <a:ext uri="{FF2B5EF4-FFF2-40B4-BE49-F238E27FC236}">
                <a16:creationId xmlns:a16="http://schemas.microsoft.com/office/drawing/2014/main" id="{E8BBA2F0-601A-EB3B-451B-C32187856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89" y="1554637"/>
            <a:ext cx="448666" cy="44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BA8596E-DFCD-A538-1B10-CBEF6DF47EF9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Flash Storage Potential in Large-Scale Physics Workflows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458664B-B994-8900-2CA1-0D9EB73A6D0E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098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4061F-203C-4F55-C06E-BAD9024A5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9937E2D-DD1C-1208-3393-71ADB3E1110E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6BAD59-D47C-F78D-B520-13414057BEBE}"/>
              </a:ext>
            </a:extLst>
          </p:cNvPr>
          <p:cNvSpPr/>
          <p:nvPr/>
        </p:nvSpPr>
        <p:spPr>
          <a:xfrm>
            <a:off x="253623" y="55167"/>
            <a:ext cx="4778645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Pure Storage Appliance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FF27DC1E-DF1E-F183-8AFE-E87F773BA7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8360396"/>
              </p:ext>
            </p:extLst>
          </p:nvPr>
        </p:nvGraphicFramePr>
        <p:xfrm>
          <a:off x="54344" y="963496"/>
          <a:ext cx="8083202" cy="5216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Pure Storage | sva.de">
            <a:extLst>
              <a:ext uri="{FF2B5EF4-FFF2-40B4-BE49-F238E27FC236}">
                <a16:creationId xmlns:a16="http://schemas.microsoft.com/office/drawing/2014/main" id="{78698091-145D-E371-BECB-6F92BC4E7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279" y="55167"/>
            <a:ext cx="2961232" cy="52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F97735-2438-497F-D26B-3B8275432F5A}"/>
              </a:ext>
            </a:extLst>
          </p:cNvPr>
          <p:cNvSpPr txBox="1"/>
          <p:nvPr/>
        </p:nvSpPr>
        <p:spPr>
          <a:xfrm>
            <a:off x="7379883" y="1171027"/>
            <a:ext cx="475777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Specifications:</a:t>
            </a:r>
          </a:p>
          <a:p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Model: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Purestorage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Flashblade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Storage Capacity: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 3 PB (40x75TB)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Usable 2 PB (Erasure Coding)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Protocol Support: 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NFS3/4, SMB, S3</a:t>
            </a:r>
          </a:p>
          <a:p>
            <a:br>
              <a:rPr lang="en-GB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Networking: 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8x100GE bonded interfaces with virtual IP</a:t>
            </a:r>
          </a:p>
          <a:p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BACA5D-62B8-6402-8228-D61FBBD320CE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D910A-5586-0B5D-9DDD-AAC18AB28D82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994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3842889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Idea of the project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F4F91F-E4A9-CEC4-8C02-10A8FFE14AF1}"/>
              </a:ext>
            </a:extLst>
          </p:cNvPr>
          <p:cNvSpPr txBox="1"/>
          <p:nvPr/>
        </p:nvSpPr>
        <p:spPr>
          <a:xfrm>
            <a:off x="44933" y="1004964"/>
            <a:ext cx="5369075" cy="3545394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>
              <a:lnSpc>
                <a:spcPct val="115000"/>
              </a:lnSpc>
            </a:pPr>
            <a:r>
              <a:rPr lang="pt-PT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 storage devices: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t-PT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SSD – High Performance </a:t>
            </a:r>
            <a:r>
              <a:rPr lang="pt-PT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(High Bandwidth, High IOPS)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t-PT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NVMe M.2</a:t>
            </a:r>
          </a:p>
          <a:p>
            <a:pPr marL="1657350" lvl="3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💰 ~</a:t>
            </a:r>
            <a:r>
              <a:rPr lang="it-IT" sz="1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$60 per TB</a:t>
            </a:r>
            <a:endParaRPr lang="pt-PT" sz="14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657350" lvl="3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t-PT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Expensive, shorter lifespan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t-PT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SATA</a:t>
            </a:r>
            <a:r>
              <a:rPr lang="pt-PT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657350" lvl="3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💰 </a:t>
            </a:r>
            <a:r>
              <a:rPr lang="it-IT" sz="1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~</a:t>
            </a:r>
            <a:r>
              <a:rPr lang="it-IT" sz="1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$50 per TB</a:t>
            </a:r>
          </a:p>
          <a:p>
            <a:pPr marL="1657350" lvl="3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Moderate cost, good performance</a:t>
            </a:r>
            <a:endParaRPr lang="pt-PT" sz="14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t-PT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HDD – Low Performance </a:t>
            </a:r>
            <a:r>
              <a:rPr lang="pt-PT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(Low Bandwidth, High Capacity)</a:t>
            </a:r>
          </a:p>
          <a:p>
            <a:pPr marL="1657350" lvl="3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💰 </a:t>
            </a:r>
            <a:r>
              <a:rPr lang="it-IT" sz="1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~</a:t>
            </a:r>
            <a:r>
              <a:rPr lang="it-IT" sz="1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$15 per TB</a:t>
            </a:r>
          </a:p>
          <a:p>
            <a:pPr marL="1657350" lvl="3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Very cheap, long lifespan</a:t>
            </a:r>
            <a:endParaRPr lang="pt-PT" sz="14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t-PT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LTO Tape – Very Low Performance</a:t>
            </a:r>
          </a:p>
          <a:p>
            <a:pPr marL="1657350" lvl="3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💰 </a:t>
            </a:r>
            <a:r>
              <a:rPr lang="it-IT" sz="1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~</a:t>
            </a:r>
            <a:r>
              <a:rPr lang="it-IT" sz="1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$5 per TB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pt-PT" sz="14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08CB88-A3DB-E9B6-DCB7-A363F1098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186360" y="4524371"/>
            <a:ext cx="1076508" cy="14688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CE6875-9D06-E7C3-95ED-3F4088E384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t="27342" b="48091"/>
          <a:stretch>
            <a:fillRect/>
          </a:stretch>
        </p:blipFill>
        <p:spPr>
          <a:xfrm>
            <a:off x="411035" y="5810817"/>
            <a:ext cx="1701230" cy="4179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0F407E3-8297-2257-AEB1-992E67D34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15430" y1="18685" x2="15430" y2="18685"/>
                        <a14:foregroundMark x1="10254" y1="17448" x2="10254" y2="17448"/>
                        <a14:foregroundMark x1="84863" y1="17708" x2="84863" y2="17708"/>
                        <a14:foregroundMark x1="83887" y1="14388" x2="83887" y2="14388"/>
                        <a14:foregroundMark x1="85449" y1="76823" x2="85449" y2="76823"/>
                        <a14:foregroundMark x1="16504" y1="76823" x2="16504" y2="76823"/>
                      </a14:backgroundRemoval>
                    </a14:imgEffect>
                  </a14:imgLayer>
                </a14:imgProps>
              </a:ext>
            </a:extLst>
          </a:blip>
          <a:srcRect t="11467" b="15866"/>
          <a:stretch>
            <a:fillRect/>
          </a:stretch>
        </p:blipFill>
        <p:spPr>
          <a:xfrm>
            <a:off x="1724566" y="4398996"/>
            <a:ext cx="1076508" cy="117339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4E8BEAB1-23BF-3D47-E7B1-550A3B2342E2}"/>
              </a:ext>
            </a:extLst>
          </p:cNvPr>
          <p:cNvGrpSpPr/>
          <p:nvPr/>
        </p:nvGrpSpPr>
        <p:grpSpPr>
          <a:xfrm>
            <a:off x="5249249" y="3429000"/>
            <a:ext cx="1511071" cy="1586661"/>
            <a:chOff x="4055576" y="3033119"/>
            <a:chExt cx="1511071" cy="1586661"/>
          </a:xfrm>
        </p:grpSpPr>
        <p:pic>
          <p:nvPicPr>
            <p:cNvPr id="25" name="Graphic 24" descr="Single gear with solid fill">
              <a:extLst>
                <a:ext uri="{FF2B5EF4-FFF2-40B4-BE49-F238E27FC236}">
                  <a16:creationId xmlns:a16="http://schemas.microsoft.com/office/drawing/2014/main" id="{73A13A89-A8A8-3F31-0E86-989EB112D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760034">
              <a:off x="4055576" y="3033119"/>
              <a:ext cx="914400" cy="914400"/>
            </a:xfrm>
            <a:prstGeom prst="rect">
              <a:avLst/>
            </a:prstGeom>
          </p:spPr>
        </p:pic>
        <p:pic>
          <p:nvPicPr>
            <p:cNvPr id="26" name="Graphic 25" descr="Single gear with solid fill">
              <a:extLst>
                <a:ext uri="{FF2B5EF4-FFF2-40B4-BE49-F238E27FC236}">
                  <a16:creationId xmlns:a16="http://schemas.microsoft.com/office/drawing/2014/main" id="{0D903C23-6C39-323D-0D77-A298718A3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652247" y="3391301"/>
              <a:ext cx="914400" cy="914400"/>
            </a:xfrm>
            <a:prstGeom prst="rect">
              <a:avLst/>
            </a:prstGeom>
          </p:spPr>
        </p:pic>
        <p:pic>
          <p:nvPicPr>
            <p:cNvPr id="28" name="Graphic 27" descr="Single gear with solid fill">
              <a:extLst>
                <a:ext uri="{FF2B5EF4-FFF2-40B4-BE49-F238E27FC236}">
                  <a16:creationId xmlns:a16="http://schemas.microsoft.com/office/drawing/2014/main" id="{B048C46A-3590-769C-2AF8-B8324701D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096512" y="3705380"/>
              <a:ext cx="914400" cy="914400"/>
            </a:xfrm>
            <a:prstGeom prst="rect">
              <a:avLst/>
            </a:prstGeom>
          </p:spPr>
        </p:pic>
      </p:grpSp>
      <p:pic>
        <p:nvPicPr>
          <p:cNvPr id="31" name="Graphic 30" descr="A flying arrow">
            <a:extLst>
              <a:ext uri="{FF2B5EF4-FFF2-40B4-BE49-F238E27FC236}">
                <a16:creationId xmlns:a16="http://schemas.microsoft.com/office/drawing/2014/main" id="{578A56F2-B67E-075A-82CD-E2E9C1601C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36497" y="3517549"/>
            <a:ext cx="1619250" cy="990600"/>
          </a:xfrm>
          <a:prstGeom prst="rect">
            <a:avLst/>
          </a:prstGeom>
        </p:spPr>
      </p:pic>
      <p:pic>
        <p:nvPicPr>
          <p:cNvPr id="32" name="Graphic 31" descr="A flying arrow">
            <a:extLst>
              <a:ext uri="{FF2B5EF4-FFF2-40B4-BE49-F238E27FC236}">
                <a16:creationId xmlns:a16="http://schemas.microsoft.com/office/drawing/2014/main" id="{A032B0F5-7F94-094A-AAE3-99BCC25DD0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719130" y="3842693"/>
            <a:ext cx="1619250" cy="990600"/>
          </a:xfrm>
          <a:prstGeom prst="rect">
            <a:avLst/>
          </a:prstGeom>
        </p:spPr>
      </p:pic>
      <p:pic>
        <p:nvPicPr>
          <p:cNvPr id="33" name="Graphic 32" descr="A flying arrow">
            <a:extLst>
              <a:ext uri="{FF2B5EF4-FFF2-40B4-BE49-F238E27FC236}">
                <a16:creationId xmlns:a16="http://schemas.microsoft.com/office/drawing/2014/main" id="{45CCF320-425B-42E8-E862-0D4AB1FA17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71530" y="3995093"/>
            <a:ext cx="1619250" cy="990600"/>
          </a:xfrm>
          <a:prstGeom prst="rect">
            <a:avLst/>
          </a:prstGeom>
        </p:spPr>
      </p:pic>
      <p:pic>
        <p:nvPicPr>
          <p:cNvPr id="34" name="Graphic 33" descr="A flying arrow">
            <a:extLst>
              <a:ext uri="{FF2B5EF4-FFF2-40B4-BE49-F238E27FC236}">
                <a16:creationId xmlns:a16="http://schemas.microsoft.com/office/drawing/2014/main" id="{7333793A-9B59-DE53-D808-ECB9E25978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88897" y="3669949"/>
            <a:ext cx="1619250" cy="990600"/>
          </a:xfrm>
          <a:prstGeom prst="rect">
            <a:avLst/>
          </a:prstGeom>
        </p:spPr>
      </p:pic>
      <p:pic>
        <p:nvPicPr>
          <p:cNvPr id="1028" name="Picture 4" descr="Generated image">
            <a:extLst>
              <a:ext uri="{FF2B5EF4-FFF2-40B4-BE49-F238E27FC236}">
                <a16:creationId xmlns:a16="http://schemas.microsoft.com/office/drawing/2014/main" id="{71483239-4BF9-AEEA-6995-EC8938A69A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17676" y1="17448" x2="38672" y2="28646"/>
                        <a14:foregroundMark x1="38672" y1="28646" x2="52637" y2="32422"/>
                        <a14:foregroundMark x1="52637" y1="32422" x2="69238" y2="26432"/>
                        <a14:foregroundMark x1="69238" y1="26432" x2="83496" y2="16797"/>
                        <a14:foregroundMark x1="32715" y1="28385" x2="57227" y2="31120"/>
                        <a14:foregroundMark x1="57227" y1="31120" x2="59863" y2="30534"/>
                        <a14:foregroundMark x1="30859" y1="36003" x2="51953" y2="23503"/>
                        <a14:foregroundMark x1="51953" y1="23503" x2="60840" y2="32552"/>
                        <a14:foregroundMark x1="60840" y1="32552" x2="64648" y2="32813"/>
                        <a14:foregroundMark x1="33301" y1="64648" x2="45410" y2="65560"/>
                        <a14:foregroundMark x1="45410" y1="65560" x2="58398" y2="62630"/>
                        <a14:foregroundMark x1="58398" y1="62630" x2="65820" y2="62565"/>
                        <a14:foregroundMark x1="21680" y1="61979" x2="62207" y2="62826"/>
                        <a14:foregroundMark x1="62207" y1="62826" x2="49609" y2="61393"/>
                        <a14:foregroundMark x1="49609" y1="61393" x2="65625" y2="63737"/>
                        <a14:foregroundMark x1="65625" y1="63737" x2="50293" y2="65495"/>
                        <a14:foregroundMark x1="50293" y1="65495" x2="28223" y2="63216"/>
                        <a14:foregroundMark x1="35059" y1="65169" x2="51172" y2="66406"/>
                        <a14:foregroundMark x1="51172" y1="66406" x2="72461" y2="65039"/>
                        <a14:foregroundMark x1="72461" y1="65039" x2="66895" y2="64909"/>
                        <a14:foregroundMark x1="18652" y1="73893" x2="18652" y2="73893"/>
                        <a14:foregroundMark x1="30469" y1="70247" x2="42188" y2="66927"/>
                        <a14:foregroundMark x1="42188" y1="66927" x2="32422" y2="67839"/>
                        <a14:foregroundMark x1="83691" y1="73307" x2="83691" y2="73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15470"/>
          <a:stretch>
            <a:fillRect/>
          </a:stretch>
        </p:blipFill>
        <p:spPr bwMode="auto">
          <a:xfrm>
            <a:off x="2474487" y="5131015"/>
            <a:ext cx="1103430" cy="122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8B230BC9-BAE4-6818-A135-B9D351114D44}"/>
              </a:ext>
            </a:extLst>
          </p:cNvPr>
          <p:cNvGrpSpPr/>
          <p:nvPr/>
        </p:nvGrpSpPr>
        <p:grpSpPr>
          <a:xfrm>
            <a:off x="7750977" y="1688592"/>
            <a:ext cx="4425606" cy="3927496"/>
            <a:chOff x="8217354" y="1889611"/>
            <a:chExt cx="3798856" cy="3308751"/>
          </a:xfrm>
        </p:grpSpPr>
        <p:sp>
          <p:nvSpPr>
            <p:cNvPr id="35" name="Forme libre 3">
              <a:extLst>
                <a:ext uri="{FF2B5EF4-FFF2-40B4-BE49-F238E27FC236}">
                  <a16:creationId xmlns:a16="http://schemas.microsoft.com/office/drawing/2014/main" id="{F5272FF2-3C19-797E-C7F3-6490AE9AF149}"/>
                </a:ext>
              </a:extLst>
            </p:cNvPr>
            <p:cNvSpPr/>
            <p:nvPr/>
          </p:nvSpPr>
          <p:spPr>
            <a:xfrm>
              <a:off x="8217354" y="4156469"/>
              <a:ext cx="3798856" cy="1041893"/>
            </a:xfrm>
            <a:custGeom>
              <a:avLst/>
              <a:gdLst>
                <a:gd name="connsiteX0" fmla="*/ 4357629 w 5065141"/>
                <a:gd name="connsiteY0" fmla="*/ 46379 h 1389190"/>
                <a:gd name="connsiteX1" fmla="*/ 4277254 w 5065141"/>
                <a:gd name="connsiteY1" fmla="*/ 0 h 1389190"/>
                <a:gd name="connsiteX2" fmla="*/ 787645 w 5065141"/>
                <a:gd name="connsiteY2" fmla="*/ 0 h 1389190"/>
                <a:gd name="connsiteX3" fmla="*/ 707271 w 5065141"/>
                <a:gd name="connsiteY3" fmla="*/ 46379 h 1389190"/>
                <a:gd name="connsiteX4" fmla="*/ 12554 w 5065141"/>
                <a:gd name="connsiteY4" fmla="*/ 1249810 h 1389190"/>
                <a:gd name="connsiteX5" fmla="*/ 92928 w 5065141"/>
                <a:gd name="connsiteY5" fmla="*/ 1389190 h 1389190"/>
                <a:gd name="connsiteX6" fmla="*/ 4972214 w 5065141"/>
                <a:gd name="connsiteY6" fmla="*/ 1389190 h 1389190"/>
                <a:gd name="connsiteX7" fmla="*/ 5052588 w 5065141"/>
                <a:gd name="connsiteY7" fmla="*/ 1249810 h 1389190"/>
                <a:gd name="connsiteX8" fmla="*/ 4357871 w 5065141"/>
                <a:gd name="connsiteY8" fmla="*/ 46379 h 138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141" h="1389190">
                  <a:moveTo>
                    <a:pt x="4357629" y="46379"/>
                  </a:moveTo>
                  <a:cubicBezTo>
                    <a:pt x="4341117" y="17726"/>
                    <a:pt x="4310278" y="0"/>
                    <a:pt x="4277254" y="0"/>
                  </a:cubicBezTo>
                  <a:lnTo>
                    <a:pt x="787645" y="0"/>
                  </a:lnTo>
                  <a:cubicBezTo>
                    <a:pt x="754378" y="0"/>
                    <a:pt x="723783" y="17726"/>
                    <a:pt x="707271" y="46379"/>
                  </a:cubicBezTo>
                  <a:lnTo>
                    <a:pt x="12554" y="1249810"/>
                  </a:lnTo>
                  <a:cubicBezTo>
                    <a:pt x="-23141" y="1311730"/>
                    <a:pt x="21538" y="1389190"/>
                    <a:pt x="92928" y="1389190"/>
                  </a:cubicBezTo>
                  <a:lnTo>
                    <a:pt x="4972214" y="1389190"/>
                  </a:lnTo>
                  <a:cubicBezTo>
                    <a:pt x="5043604" y="1389190"/>
                    <a:pt x="5088283" y="1311730"/>
                    <a:pt x="5052588" y="1249810"/>
                  </a:cubicBezTo>
                  <a:lnTo>
                    <a:pt x="4357871" y="4637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24279" cap="flat">
              <a:noFill/>
              <a:prstDash val="solid"/>
              <a:miter/>
            </a:ln>
          </p:spPr>
          <p:txBody>
            <a:bodyPr t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4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Forme libre 4">
              <a:extLst>
                <a:ext uri="{FF2B5EF4-FFF2-40B4-BE49-F238E27FC236}">
                  <a16:creationId xmlns:a16="http://schemas.microsoft.com/office/drawing/2014/main" id="{D70BBB9A-54D7-349C-1C96-D2D22041498E}"/>
                </a:ext>
              </a:extLst>
            </p:cNvPr>
            <p:cNvSpPr/>
            <p:nvPr/>
          </p:nvSpPr>
          <p:spPr>
            <a:xfrm>
              <a:off x="9567207" y="1889611"/>
              <a:ext cx="1099151" cy="970730"/>
            </a:xfrm>
            <a:custGeom>
              <a:avLst/>
              <a:gdLst>
                <a:gd name="connsiteX0" fmla="*/ 92686 w 1465534"/>
                <a:gd name="connsiteY0" fmla="*/ 1294307 h 1294306"/>
                <a:gd name="connsiteX1" fmla="*/ 1372606 w 1465534"/>
                <a:gd name="connsiteY1" fmla="*/ 1294307 h 1294306"/>
                <a:gd name="connsiteX2" fmla="*/ 1452980 w 1465534"/>
                <a:gd name="connsiteY2" fmla="*/ 1154926 h 1294306"/>
                <a:gd name="connsiteX3" fmla="*/ 813141 w 1465534"/>
                <a:gd name="connsiteY3" fmla="*/ 46440 h 1294306"/>
                <a:gd name="connsiteX4" fmla="*/ 652393 w 1465534"/>
                <a:gd name="connsiteY4" fmla="*/ 46440 h 1294306"/>
                <a:gd name="connsiteX5" fmla="*/ 12554 w 1465534"/>
                <a:gd name="connsiteY5" fmla="*/ 1154926 h 1294306"/>
                <a:gd name="connsiteX6" fmla="*/ 92928 w 1465534"/>
                <a:gd name="connsiteY6" fmla="*/ 1294307 h 1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5534" h="1294306">
                  <a:moveTo>
                    <a:pt x="92686" y="1294307"/>
                  </a:moveTo>
                  <a:lnTo>
                    <a:pt x="1372606" y="1294307"/>
                  </a:lnTo>
                  <a:cubicBezTo>
                    <a:pt x="1443995" y="1294307"/>
                    <a:pt x="1488675" y="1216847"/>
                    <a:pt x="1452980" y="1154926"/>
                  </a:cubicBezTo>
                  <a:lnTo>
                    <a:pt x="813141" y="46440"/>
                  </a:lnTo>
                  <a:cubicBezTo>
                    <a:pt x="777446" y="-15480"/>
                    <a:pt x="688088" y="-15480"/>
                    <a:pt x="652393" y="46440"/>
                  </a:cubicBezTo>
                  <a:lnTo>
                    <a:pt x="12554" y="1154926"/>
                  </a:lnTo>
                  <a:cubicBezTo>
                    <a:pt x="-23141" y="1216847"/>
                    <a:pt x="21538" y="1294307"/>
                    <a:pt x="92928" y="1294307"/>
                  </a:cubicBezTo>
                  <a:close/>
                </a:path>
              </a:pathLst>
            </a:custGeom>
            <a:solidFill>
              <a:srgbClr val="FF0000"/>
            </a:solidFill>
            <a:ln w="24279" cap="flat">
              <a:noFill/>
              <a:prstDash val="solid"/>
              <a:miter/>
            </a:ln>
          </p:spPr>
          <p:txBody>
            <a:bodyPr tIns="0" bIns="68580" rtlCol="0" anchor="b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Forme libre 5">
              <a:extLst>
                <a:ext uri="{FF2B5EF4-FFF2-40B4-BE49-F238E27FC236}">
                  <a16:creationId xmlns:a16="http://schemas.microsoft.com/office/drawing/2014/main" id="{288EAA36-32E4-72E1-C2F3-174925493D09}"/>
                </a:ext>
              </a:extLst>
            </p:cNvPr>
            <p:cNvSpPr/>
            <p:nvPr/>
          </p:nvSpPr>
          <p:spPr>
            <a:xfrm>
              <a:off x="8893920" y="2990372"/>
              <a:ext cx="2445725" cy="1036065"/>
            </a:xfrm>
            <a:custGeom>
              <a:avLst/>
              <a:gdLst>
                <a:gd name="connsiteX0" fmla="*/ 92928 w 3260967"/>
                <a:gd name="connsiteY0" fmla="*/ 1381420 h 1381420"/>
                <a:gd name="connsiteX1" fmla="*/ 3168039 w 3260967"/>
                <a:gd name="connsiteY1" fmla="*/ 1381420 h 1381420"/>
                <a:gd name="connsiteX2" fmla="*/ 3248413 w 3260967"/>
                <a:gd name="connsiteY2" fmla="*/ 1242039 h 1381420"/>
                <a:gd name="connsiteX3" fmla="*/ 2558067 w 3260967"/>
                <a:gd name="connsiteY3" fmla="*/ 46379 h 1381420"/>
                <a:gd name="connsiteX4" fmla="*/ 2477693 w 3260967"/>
                <a:gd name="connsiteY4" fmla="*/ 0 h 1381420"/>
                <a:gd name="connsiteX5" fmla="*/ 783274 w 3260967"/>
                <a:gd name="connsiteY5" fmla="*/ 0 h 1381420"/>
                <a:gd name="connsiteX6" fmla="*/ 702900 w 3260967"/>
                <a:gd name="connsiteY6" fmla="*/ 46379 h 1381420"/>
                <a:gd name="connsiteX7" fmla="*/ 12554 w 3260967"/>
                <a:gd name="connsiteY7" fmla="*/ 1242039 h 1381420"/>
                <a:gd name="connsiteX8" fmla="*/ 92928 w 3260967"/>
                <a:gd name="connsiteY8" fmla="*/ 1381420 h 1381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0967" h="1381420">
                  <a:moveTo>
                    <a:pt x="92928" y="1381420"/>
                  </a:moveTo>
                  <a:lnTo>
                    <a:pt x="3168039" y="1381420"/>
                  </a:lnTo>
                  <a:cubicBezTo>
                    <a:pt x="3239429" y="1381420"/>
                    <a:pt x="3284108" y="1303960"/>
                    <a:pt x="3248413" y="1242039"/>
                  </a:cubicBezTo>
                  <a:lnTo>
                    <a:pt x="2558067" y="46379"/>
                  </a:lnTo>
                  <a:cubicBezTo>
                    <a:pt x="2541556" y="17726"/>
                    <a:pt x="2510717" y="0"/>
                    <a:pt x="2477693" y="0"/>
                  </a:cubicBezTo>
                  <a:lnTo>
                    <a:pt x="783274" y="0"/>
                  </a:lnTo>
                  <a:cubicBezTo>
                    <a:pt x="750007" y="0"/>
                    <a:pt x="719412" y="17726"/>
                    <a:pt x="702900" y="46379"/>
                  </a:cubicBezTo>
                  <a:lnTo>
                    <a:pt x="12554" y="1242039"/>
                  </a:lnTo>
                  <a:cubicBezTo>
                    <a:pt x="-23141" y="1303960"/>
                    <a:pt x="21538" y="1381420"/>
                    <a:pt x="92928" y="1381420"/>
                  </a:cubicBezTo>
                  <a:close/>
                </a:path>
              </a:pathLst>
            </a:custGeom>
            <a:solidFill>
              <a:srgbClr val="FFC000"/>
            </a:solidFill>
            <a:ln w="24279" cap="flat">
              <a:noFill/>
              <a:prstDash val="solid"/>
              <a:miter/>
            </a:ln>
          </p:spPr>
          <p:txBody>
            <a:bodyPr t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0E5B485A-9091-1C9E-1EF0-5DEBEDCD15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t="27342" b="48091"/>
          <a:stretch>
            <a:fillRect/>
          </a:stretch>
        </p:blipFill>
        <p:spPr>
          <a:xfrm>
            <a:off x="9119940" y="2237964"/>
            <a:ext cx="1489185" cy="36583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9BFB9A5-C719-DDEB-7280-E22571507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8408147" y="4582397"/>
            <a:ext cx="685940" cy="93592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0ED1189-3E22-0379-7731-E15B66F14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9514841" y="4585092"/>
            <a:ext cx="685940" cy="93592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742965C-9728-6D1F-CD81-BC485CDC81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10702455" y="4578352"/>
            <a:ext cx="685940" cy="93592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752A1A1-EF29-74BC-E3DA-F6A931E11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8560547" y="4734797"/>
            <a:ext cx="685940" cy="93592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2CFA60D-5D9E-E708-DBC2-D49862CD5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9654294" y="4790826"/>
            <a:ext cx="685940" cy="93592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2C1B2E4-2972-3F07-D80F-BCA5962BA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2709" t="12895" r="22547" b="12409"/>
          <a:stretch>
            <a:fillRect/>
          </a:stretch>
        </p:blipFill>
        <p:spPr>
          <a:xfrm>
            <a:off x="10857835" y="4850361"/>
            <a:ext cx="685940" cy="93592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4A84A67-1736-EB8C-2253-280D6E7A23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t="27342" b="48091"/>
          <a:stretch>
            <a:fillRect/>
          </a:stretch>
        </p:blipFill>
        <p:spPr>
          <a:xfrm>
            <a:off x="9272340" y="2390364"/>
            <a:ext cx="1489185" cy="365837"/>
          </a:xfrm>
          <a:prstGeom prst="rect">
            <a:avLst/>
          </a:prstGeom>
        </p:spPr>
      </p:pic>
      <p:pic>
        <p:nvPicPr>
          <p:cNvPr id="48" name="Picture 4" descr="Generated image">
            <a:extLst>
              <a:ext uri="{FF2B5EF4-FFF2-40B4-BE49-F238E27FC236}">
                <a16:creationId xmlns:a16="http://schemas.microsoft.com/office/drawing/2014/main" id="{221F6ADD-1B0B-B69C-5B26-0D31AC60DF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17676" y1="17448" x2="38672" y2="28646"/>
                        <a14:foregroundMark x1="38672" y1="28646" x2="52637" y2="32422"/>
                        <a14:foregroundMark x1="52637" y1="32422" x2="69238" y2="26432"/>
                        <a14:foregroundMark x1="69238" y1="26432" x2="83496" y2="16797"/>
                        <a14:foregroundMark x1="32715" y1="28385" x2="57227" y2="31120"/>
                        <a14:foregroundMark x1="57227" y1="31120" x2="59863" y2="30534"/>
                        <a14:foregroundMark x1="30859" y1="36003" x2="51953" y2="23503"/>
                        <a14:foregroundMark x1="51953" y1="23503" x2="60840" y2="32552"/>
                        <a14:foregroundMark x1="60840" y1="32552" x2="64648" y2="32813"/>
                        <a14:foregroundMark x1="33301" y1="64648" x2="45410" y2="65560"/>
                        <a14:foregroundMark x1="45410" y1="65560" x2="58398" y2="62630"/>
                        <a14:foregroundMark x1="58398" y1="62630" x2="65820" y2="62565"/>
                        <a14:foregroundMark x1="21680" y1="61979" x2="62207" y2="62826"/>
                        <a14:foregroundMark x1="62207" y1="62826" x2="49609" y2="61393"/>
                        <a14:foregroundMark x1="49609" y1="61393" x2="65625" y2="63737"/>
                        <a14:foregroundMark x1="65625" y1="63737" x2="50293" y2="65495"/>
                        <a14:foregroundMark x1="50293" y1="65495" x2="28223" y2="63216"/>
                        <a14:foregroundMark x1="35059" y1="65169" x2="51172" y2="66406"/>
                        <a14:foregroundMark x1="51172" y1="66406" x2="72461" y2="65039"/>
                        <a14:foregroundMark x1="72461" y1="65039" x2="66895" y2="64909"/>
                        <a14:foregroundMark x1="18652" y1="73893" x2="18652" y2="73893"/>
                        <a14:foregroundMark x1="30469" y1="70247" x2="42188" y2="66927"/>
                        <a14:foregroundMark x1="42188" y1="66927" x2="32422" y2="67839"/>
                        <a14:foregroundMark x1="83691" y1="73307" x2="83691" y2="73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15470"/>
          <a:stretch>
            <a:fillRect/>
          </a:stretch>
        </p:blipFill>
        <p:spPr bwMode="auto">
          <a:xfrm>
            <a:off x="9005668" y="3153821"/>
            <a:ext cx="945737" cy="104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Generated image">
            <a:extLst>
              <a:ext uri="{FF2B5EF4-FFF2-40B4-BE49-F238E27FC236}">
                <a16:creationId xmlns:a16="http://schemas.microsoft.com/office/drawing/2014/main" id="{E1337450-98F8-224B-F77B-6F0B5B6F73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17676" y1="17448" x2="38672" y2="28646"/>
                        <a14:foregroundMark x1="38672" y1="28646" x2="52637" y2="32422"/>
                        <a14:foregroundMark x1="52637" y1="32422" x2="69238" y2="26432"/>
                        <a14:foregroundMark x1="69238" y1="26432" x2="83496" y2="16797"/>
                        <a14:foregroundMark x1="32715" y1="28385" x2="57227" y2="31120"/>
                        <a14:foregroundMark x1="57227" y1="31120" x2="59863" y2="30534"/>
                        <a14:foregroundMark x1="30859" y1="36003" x2="51953" y2="23503"/>
                        <a14:foregroundMark x1="51953" y1="23503" x2="60840" y2="32552"/>
                        <a14:foregroundMark x1="60840" y1="32552" x2="64648" y2="32813"/>
                        <a14:foregroundMark x1="33301" y1="64648" x2="45410" y2="65560"/>
                        <a14:foregroundMark x1="45410" y1="65560" x2="58398" y2="62630"/>
                        <a14:foregroundMark x1="58398" y1="62630" x2="65820" y2="62565"/>
                        <a14:foregroundMark x1="21680" y1="61979" x2="62207" y2="62826"/>
                        <a14:foregroundMark x1="62207" y1="62826" x2="49609" y2="61393"/>
                        <a14:foregroundMark x1="49609" y1="61393" x2="65625" y2="63737"/>
                        <a14:foregroundMark x1="65625" y1="63737" x2="50293" y2="65495"/>
                        <a14:foregroundMark x1="50293" y1="65495" x2="28223" y2="63216"/>
                        <a14:foregroundMark x1="35059" y1="65169" x2="51172" y2="66406"/>
                        <a14:foregroundMark x1="51172" y1="66406" x2="72461" y2="65039"/>
                        <a14:foregroundMark x1="72461" y1="65039" x2="66895" y2="64909"/>
                        <a14:foregroundMark x1="18652" y1="73893" x2="18652" y2="73893"/>
                        <a14:foregroundMark x1="30469" y1="70247" x2="42188" y2="66927"/>
                        <a14:foregroundMark x1="42188" y1="66927" x2="32422" y2="67839"/>
                        <a14:foregroundMark x1="83691" y1="73307" x2="83691" y2="73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15470"/>
          <a:stretch>
            <a:fillRect/>
          </a:stretch>
        </p:blipFill>
        <p:spPr bwMode="auto">
          <a:xfrm>
            <a:off x="9951405" y="3142630"/>
            <a:ext cx="945737" cy="104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Generated image">
            <a:extLst>
              <a:ext uri="{FF2B5EF4-FFF2-40B4-BE49-F238E27FC236}">
                <a16:creationId xmlns:a16="http://schemas.microsoft.com/office/drawing/2014/main" id="{6C3316B4-AEEE-11CF-1831-320CCD3822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17676" y1="17448" x2="38672" y2="28646"/>
                        <a14:foregroundMark x1="38672" y1="28646" x2="52637" y2="32422"/>
                        <a14:foregroundMark x1="52637" y1="32422" x2="69238" y2="26432"/>
                        <a14:foregroundMark x1="69238" y1="26432" x2="83496" y2="16797"/>
                        <a14:foregroundMark x1="32715" y1="28385" x2="57227" y2="31120"/>
                        <a14:foregroundMark x1="57227" y1="31120" x2="59863" y2="30534"/>
                        <a14:foregroundMark x1="30859" y1="36003" x2="51953" y2="23503"/>
                        <a14:foregroundMark x1="51953" y1="23503" x2="60840" y2="32552"/>
                        <a14:foregroundMark x1="60840" y1="32552" x2="64648" y2="32813"/>
                        <a14:foregroundMark x1="33301" y1="64648" x2="45410" y2="65560"/>
                        <a14:foregroundMark x1="45410" y1="65560" x2="58398" y2="62630"/>
                        <a14:foregroundMark x1="58398" y1="62630" x2="65820" y2="62565"/>
                        <a14:foregroundMark x1="21680" y1="61979" x2="62207" y2="62826"/>
                        <a14:foregroundMark x1="62207" y1="62826" x2="49609" y2="61393"/>
                        <a14:foregroundMark x1="49609" y1="61393" x2="65625" y2="63737"/>
                        <a14:foregroundMark x1="65625" y1="63737" x2="50293" y2="65495"/>
                        <a14:foregroundMark x1="50293" y1="65495" x2="28223" y2="63216"/>
                        <a14:foregroundMark x1="35059" y1="65169" x2="51172" y2="66406"/>
                        <a14:foregroundMark x1="51172" y1="66406" x2="72461" y2="65039"/>
                        <a14:foregroundMark x1="72461" y1="65039" x2="66895" y2="64909"/>
                        <a14:foregroundMark x1="18652" y1="73893" x2="18652" y2="73893"/>
                        <a14:foregroundMark x1="30469" y1="70247" x2="42188" y2="66927"/>
                        <a14:foregroundMark x1="42188" y1="66927" x2="32422" y2="67839"/>
                        <a14:foregroundMark x1="83691" y1="73307" x2="83691" y2="73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15470"/>
          <a:stretch>
            <a:fillRect/>
          </a:stretch>
        </p:blipFill>
        <p:spPr bwMode="auto">
          <a:xfrm>
            <a:off x="9158068" y="3306221"/>
            <a:ext cx="945737" cy="104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Generated image">
            <a:extLst>
              <a:ext uri="{FF2B5EF4-FFF2-40B4-BE49-F238E27FC236}">
                <a16:creationId xmlns:a16="http://schemas.microsoft.com/office/drawing/2014/main" id="{A120179C-6F2E-497A-DC4E-BD4F38EF0C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17676" y1="17448" x2="38672" y2="28646"/>
                        <a14:foregroundMark x1="38672" y1="28646" x2="52637" y2="32422"/>
                        <a14:foregroundMark x1="52637" y1="32422" x2="69238" y2="26432"/>
                        <a14:foregroundMark x1="69238" y1="26432" x2="83496" y2="16797"/>
                        <a14:foregroundMark x1="32715" y1="28385" x2="57227" y2="31120"/>
                        <a14:foregroundMark x1="57227" y1="31120" x2="59863" y2="30534"/>
                        <a14:foregroundMark x1="30859" y1="36003" x2="51953" y2="23503"/>
                        <a14:foregroundMark x1="51953" y1="23503" x2="60840" y2="32552"/>
                        <a14:foregroundMark x1="60840" y1="32552" x2="64648" y2="32813"/>
                        <a14:foregroundMark x1="33301" y1="64648" x2="45410" y2="65560"/>
                        <a14:foregroundMark x1="45410" y1="65560" x2="58398" y2="62630"/>
                        <a14:foregroundMark x1="58398" y1="62630" x2="65820" y2="62565"/>
                        <a14:foregroundMark x1="21680" y1="61979" x2="62207" y2="62826"/>
                        <a14:foregroundMark x1="62207" y1="62826" x2="49609" y2="61393"/>
                        <a14:foregroundMark x1="49609" y1="61393" x2="65625" y2="63737"/>
                        <a14:foregroundMark x1="65625" y1="63737" x2="50293" y2="65495"/>
                        <a14:foregroundMark x1="50293" y1="65495" x2="28223" y2="63216"/>
                        <a14:foregroundMark x1="35059" y1="65169" x2="51172" y2="66406"/>
                        <a14:foregroundMark x1="51172" y1="66406" x2="72461" y2="65039"/>
                        <a14:foregroundMark x1="72461" y1="65039" x2="66895" y2="64909"/>
                        <a14:foregroundMark x1="18652" y1="73893" x2="18652" y2="73893"/>
                        <a14:foregroundMark x1="30469" y1="70247" x2="42188" y2="66927"/>
                        <a14:foregroundMark x1="42188" y1="66927" x2="32422" y2="67839"/>
                        <a14:foregroundMark x1="83691" y1="73307" x2="83691" y2="73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15470"/>
          <a:stretch>
            <a:fillRect/>
          </a:stretch>
        </p:blipFill>
        <p:spPr bwMode="auto">
          <a:xfrm>
            <a:off x="10103805" y="3295030"/>
            <a:ext cx="945737" cy="104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DC33FF-80C8-3FC7-5B74-DB3246406645}"/>
              </a:ext>
            </a:extLst>
          </p:cNvPr>
          <p:cNvSpPr txBox="1"/>
          <p:nvPr/>
        </p:nvSpPr>
        <p:spPr>
          <a:xfrm>
            <a:off x="7488545" y="1828935"/>
            <a:ext cx="2165749" cy="782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2x </a:t>
            </a: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speed</a:t>
            </a:r>
            <a:b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i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1,000-5,000MB/s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B6802A-3853-81B6-291B-7BCA9E9A0ECC}"/>
              </a:ext>
            </a:extLst>
          </p:cNvPr>
          <p:cNvSpPr txBox="1"/>
          <p:nvPr/>
        </p:nvSpPr>
        <p:spPr>
          <a:xfrm>
            <a:off x="7434935" y="2840850"/>
            <a:ext cx="1439715" cy="782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1x </a:t>
            </a: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speed</a:t>
            </a:r>
            <a:b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i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300-500MB/s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C3C108-C776-6202-6600-17D5F3A7AF80}"/>
              </a:ext>
            </a:extLst>
          </p:cNvPr>
          <p:cNvSpPr txBox="1"/>
          <p:nvPr/>
        </p:nvSpPr>
        <p:spPr>
          <a:xfrm>
            <a:off x="6408836" y="4701917"/>
            <a:ext cx="1571055" cy="782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0.2x </a:t>
            </a: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speed</a:t>
            </a:r>
            <a:b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i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50-120MB/s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13BF94-1E09-7F30-A393-73F3C820DC8E}"/>
              </a:ext>
            </a:extLst>
          </p:cNvPr>
          <p:cNvSpPr txBox="1"/>
          <p:nvPr/>
        </p:nvSpPr>
        <p:spPr>
          <a:xfrm>
            <a:off x="9838007" y="6019782"/>
            <a:ext cx="2451529" cy="274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1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 Values compared with SSD SATA</a:t>
            </a:r>
            <a:endParaRPr lang="en-US" sz="9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34843414-CB88-1C45-1F01-E7ADC0B6390A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36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3CA4E-C1C6-E755-AB94-C99EC6D92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19AC7DB-942D-30A7-D4B1-A33A80549FF4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688B683-82F6-C647-B211-799B51FBC05C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9794A0-FA3A-424A-A33D-54A9221F13B6}"/>
              </a:ext>
            </a:extLst>
          </p:cNvPr>
          <p:cNvSpPr/>
          <p:nvPr/>
        </p:nvSpPr>
        <p:spPr>
          <a:xfrm>
            <a:off x="253623" y="239833"/>
            <a:ext cx="426351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Phase 1: MPI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66455B-3B78-3A07-BC7A-ACA8A1E3C518}"/>
              </a:ext>
            </a:extLst>
          </p:cNvPr>
          <p:cNvSpPr txBox="1"/>
          <p:nvPr/>
        </p:nvSpPr>
        <p:spPr>
          <a:xfrm>
            <a:off x="-188923" y="1186985"/>
            <a:ext cx="11134291" cy="1665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</a:pP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Stress-test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system under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realistic distributed workloads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using MPI.</a:t>
            </a:r>
            <a:b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Scenario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Simulate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multiple nodes</a:t>
            </a:r>
            <a:r>
              <a:rPr lang="en-US" b="1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concurrently </a:t>
            </a:r>
            <a:r>
              <a:rPr lang="en-US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reading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writing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files to evaluate the system’s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durability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scalability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and </a:t>
            </a:r>
            <a:r>
              <a:rPr lang="en-US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fault tolerance </a:t>
            </a: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under I/O pressure.</a:t>
            </a:r>
            <a:endParaRPr lang="en-CH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9D4B489-165F-5378-FEA4-7FF1808EDC0D}"/>
              </a:ext>
            </a:extLst>
          </p:cNvPr>
          <p:cNvGrpSpPr/>
          <p:nvPr/>
        </p:nvGrpSpPr>
        <p:grpSpPr>
          <a:xfrm>
            <a:off x="10203148" y="0"/>
            <a:ext cx="1887688" cy="2051771"/>
            <a:chOff x="3346776" y="813692"/>
            <a:chExt cx="1700972" cy="205177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FC919B8-0FFD-1CA8-D65F-F1D15153C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46776" y="813692"/>
              <a:ext cx="1700972" cy="170097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3BDBB9D-E580-0861-1706-33B7690AB45D}"/>
                </a:ext>
              </a:extLst>
            </p:cNvPr>
            <p:cNvSpPr txBox="1"/>
            <p:nvPr/>
          </p:nvSpPr>
          <p:spPr>
            <a:xfrm>
              <a:off x="3811865" y="2280688"/>
              <a:ext cx="871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MPI</a:t>
              </a:r>
              <a:endParaRPr lang="en-GB" sz="3200" b="1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026" name="Picture 2" descr="This is fine' creator reflects on 10 years of the comic meme : NPR">
            <a:extLst>
              <a:ext uri="{FF2B5EF4-FFF2-40B4-BE49-F238E27FC236}">
                <a16:creationId xmlns:a16="http://schemas.microsoft.com/office/drawing/2014/main" id="{908C2B3C-5CF8-86E6-A7E4-7501A78D2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52" y="3429000"/>
            <a:ext cx="5347684" cy="269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Block Arc 15">
            <a:extLst>
              <a:ext uri="{FF2B5EF4-FFF2-40B4-BE49-F238E27FC236}">
                <a16:creationId xmlns:a16="http://schemas.microsoft.com/office/drawing/2014/main" id="{553B06EE-8066-C42D-2524-A07F464687E2}"/>
              </a:ext>
            </a:extLst>
          </p:cNvPr>
          <p:cNvSpPr>
            <a:spLocks/>
          </p:cNvSpPr>
          <p:nvPr/>
        </p:nvSpPr>
        <p:spPr>
          <a:xfrm>
            <a:off x="1159146" y="3502650"/>
            <a:ext cx="4647294" cy="4489129"/>
          </a:xfrm>
          <a:prstGeom prst="blockArc">
            <a:avLst>
              <a:gd name="adj1" fmla="val 10800000"/>
              <a:gd name="adj2" fmla="val 21599925"/>
              <a:gd name="adj3" fmla="val 3244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159652B-3DF2-30C0-A082-B21730780CE7}"/>
              </a:ext>
            </a:extLst>
          </p:cNvPr>
          <p:cNvGrpSpPr/>
          <p:nvPr/>
        </p:nvGrpSpPr>
        <p:grpSpPr>
          <a:xfrm>
            <a:off x="1159146" y="3502650"/>
            <a:ext cx="4799694" cy="4565329"/>
            <a:chOff x="1159146" y="3502650"/>
            <a:chExt cx="4799694" cy="4565329"/>
          </a:xfrm>
        </p:grpSpPr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0798D6DC-7CBF-BA2A-9DB1-20AB7C2FFDC1}"/>
                </a:ext>
              </a:extLst>
            </p:cNvPr>
            <p:cNvSpPr>
              <a:spLocks/>
            </p:cNvSpPr>
            <p:nvPr/>
          </p:nvSpPr>
          <p:spPr>
            <a:xfrm>
              <a:off x="1311546" y="3578850"/>
              <a:ext cx="4647294" cy="4489129"/>
            </a:xfrm>
            <a:prstGeom prst="blockArc">
              <a:avLst>
                <a:gd name="adj1" fmla="val 10800000"/>
                <a:gd name="adj2" fmla="val 13746242"/>
                <a:gd name="adj3" fmla="val 25892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A565F7BF-174C-D757-DBE3-56D723000D3C}"/>
                </a:ext>
              </a:extLst>
            </p:cNvPr>
            <p:cNvSpPr>
              <a:spLocks/>
            </p:cNvSpPr>
            <p:nvPr/>
          </p:nvSpPr>
          <p:spPr>
            <a:xfrm>
              <a:off x="1311546" y="3578850"/>
              <a:ext cx="4647294" cy="4489129"/>
            </a:xfrm>
            <a:prstGeom prst="blockArc">
              <a:avLst>
                <a:gd name="adj1" fmla="val 13979417"/>
                <a:gd name="adj2" fmla="val 17591769"/>
                <a:gd name="adj3" fmla="val 2676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1" name="Block Arc 20">
              <a:extLst>
                <a:ext uri="{FF2B5EF4-FFF2-40B4-BE49-F238E27FC236}">
                  <a16:creationId xmlns:a16="http://schemas.microsoft.com/office/drawing/2014/main" id="{7B38A131-2CEB-4369-8032-729B2681E104}"/>
                </a:ext>
              </a:extLst>
            </p:cNvPr>
            <p:cNvSpPr>
              <a:spLocks/>
            </p:cNvSpPr>
            <p:nvPr/>
          </p:nvSpPr>
          <p:spPr>
            <a:xfrm flipH="1">
              <a:off x="1159146" y="3502650"/>
              <a:ext cx="4647294" cy="4489129"/>
            </a:xfrm>
            <a:prstGeom prst="blockArc">
              <a:avLst>
                <a:gd name="adj1" fmla="val 10800000"/>
                <a:gd name="adj2" fmla="val 14024111"/>
                <a:gd name="adj3" fmla="val 2668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pic>
        <p:nvPicPr>
          <p:cNvPr id="24" name="Graphic 23" descr="A flying arrow">
            <a:extLst>
              <a:ext uri="{FF2B5EF4-FFF2-40B4-BE49-F238E27FC236}">
                <a16:creationId xmlns:a16="http://schemas.microsoft.com/office/drawing/2014/main" id="{083D107B-CA52-618C-A5F2-CEE85EB285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173025">
            <a:off x="3561730" y="5102350"/>
            <a:ext cx="1075680" cy="6580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DD11E76-4BC7-25C9-1672-1C6C937026A7}"/>
              </a:ext>
            </a:extLst>
          </p:cNvPr>
          <p:cNvSpPr txBox="1"/>
          <p:nvPr/>
        </p:nvSpPr>
        <p:spPr>
          <a:xfrm>
            <a:off x="4335841" y="4670881"/>
            <a:ext cx="2226016" cy="424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Catastrophic</a:t>
            </a:r>
            <a:endParaRPr lang="en-US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063155-1043-1856-656D-CBB78140E57E}"/>
              </a:ext>
            </a:extLst>
          </p:cNvPr>
          <p:cNvSpPr txBox="1"/>
          <p:nvPr/>
        </p:nvSpPr>
        <p:spPr>
          <a:xfrm>
            <a:off x="1596001" y="4959096"/>
            <a:ext cx="789378" cy="424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Easy</a:t>
            </a:r>
            <a:endParaRPr lang="en-US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F33E31-625E-4F87-20E2-52089E80EFB3}"/>
              </a:ext>
            </a:extLst>
          </p:cNvPr>
          <p:cNvSpPr txBox="1"/>
          <p:nvPr/>
        </p:nvSpPr>
        <p:spPr>
          <a:xfrm>
            <a:off x="2826495" y="4004372"/>
            <a:ext cx="1249712" cy="424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Medium</a:t>
            </a:r>
            <a:endParaRPr lang="en-US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575A902-F98D-1AE0-F06C-BC925A598151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414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4AD26-69B3-7136-ED5F-4A18F9EB9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66E7ADC-DA2E-BD24-7518-1153AA99E374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113291-CEDD-6090-3C63-C669F4EDE4C9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489965-EED0-EE23-43EF-B2DEAB904204}"/>
              </a:ext>
            </a:extLst>
          </p:cNvPr>
          <p:cNvSpPr/>
          <p:nvPr/>
        </p:nvSpPr>
        <p:spPr>
          <a:xfrm>
            <a:off x="253623" y="239833"/>
            <a:ext cx="426351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What is MPI?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25D90B-C86F-ED8D-D839-E1CD321A2728}"/>
              </a:ext>
            </a:extLst>
          </p:cNvPr>
          <p:cNvSpPr txBox="1"/>
          <p:nvPr/>
        </p:nvSpPr>
        <p:spPr>
          <a:xfrm>
            <a:off x="101163" y="1155597"/>
            <a:ext cx="9697538" cy="1207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</a:pP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Message Passing Interface (MPI):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standardized 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portable framework 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used in parallel computing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multiple computing nodes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which can be either </a:t>
            </a:r>
            <a:r>
              <a:rPr lang="en-US" sz="1600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separate machines 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 </a:t>
            </a:r>
            <a:r>
              <a:rPr lang="en-US" sz="1600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processor cores </a:t>
            </a:r>
            <a:r>
              <a:rPr lang="en-US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within the same machine</a:t>
            </a:r>
            <a:endParaRPr lang="en-CH" sz="16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03159E6-0CDF-2BE9-0133-F0CCE9CAD678}"/>
              </a:ext>
            </a:extLst>
          </p:cNvPr>
          <p:cNvGrpSpPr/>
          <p:nvPr/>
        </p:nvGrpSpPr>
        <p:grpSpPr>
          <a:xfrm>
            <a:off x="10203148" y="0"/>
            <a:ext cx="1887688" cy="2051771"/>
            <a:chOff x="3346776" y="813692"/>
            <a:chExt cx="1700972" cy="205177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1EFC942-F931-9104-D98D-3C4213C255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46776" y="813692"/>
              <a:ext cx="1700972" cy="170097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DF4A6D2-A480-D480-D4D5-75524F123148}"/>
                </a:ext>
              </a:extLst>
            </p:cNvPr>
            <p:cNvSpPr txBox="1"/>
            <p:nvPr/>
          </p:nvSpPr>
          <p:spPr>
            <a:xfrm>
              <a:off x="3811865" y="2280688"/>
              <a:ext cx="871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MPI</a:t>
              </a:r>
              <a:endParaRPr lang="en-GB" sz="3200" b="1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050" name="Picture 2" descr="img">
            <a:extLst>
              <a:ext uri="{FF2B5EF4-FFF2-40B4-BE49-F238E27FC236}">
                <a16:creationId xmlns:a16="http://schemas.microsoft.com/office/drawing/2014/main" id="{09BDC5AE-2FB5-8BFE-6F23-65E192F56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80" y="3158131"/>
            <a:ext cx="5374720" cy="269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Schematic diagram of MPI process mapping to 3D network system is shown. Each circled number indicates a node. Solid lines indicate communications related to spatial grid, and dashed lines indicate communications related to orbitals. See text for details.">
            <a:extLst>
              <a:ext uri="{FF2B5EF4-FFF2-40B4-BE49-F238E27FC236}">
                <a16:creationId xmlns:a16="http://schemas.microsoft.com/office/drawing/2014/main" id="{27DB5D6E-C589-CE73-10EF-45F949293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068" y="3158131"/>
            <a:ext cx="4495740" cy="292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72A516F-72B6-5D33-2F37-988B247A2504}"/>
              </a:ext>
            </a:extLst>
          </p:cNvPr>
          <p:cNvCxnSpPr/>
          <p:nvPr/>
        </p:nvCxnSpPr>
        <p:spPr>
          <a:xfrm flipV="1">
            <a:off x="4681728" y="3584448"/>
            <a:ext cx="731520" cy="557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F46E1BF-7126-F3A2-D8DA-266DD677C5DF}"/>
              </a:ext>
            </a:extLst>
          </p:cNvPr>
          <p:cNvCxnSpPr>
            <a:cxnSpLocks/>
          </p:cNvCxnSpPr>
          <p:nvPr/>
        </p:nvCxnSpPr>
        <p:spPr>
          <a:xfrm>
            <a:off x="4834128" y="4294632"/>
            <a:ext cx="716280" cy="2120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D6702C-90ED-4BB9-627A-EDFB51E0C21E}"/>
              </a:ext>
            </a:extLst>
          </p:cNvPr>
          <p:cNvCxnSpPr>
            <a:cxnSpLocks/>
          </p:cNvCxnSpPr>
          <p:nvPr/>
        </p:nvCxnSpPr>
        <p:spPr>
          <a:xfrm flipH="1" flipV="1">
            <a:off x="4681728" y="4453248"/>
            <a:ext cx="731520" cy="2444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0E532F5-DF1B-DEF2-DFD5-C7DBA3966EC5}"/>
              </a:ext>
            </a:extLst>
          </p:cNvPr>
          <p:cNvCxnSpPr>
            <a:cxnSpLocks/>
          </p:cNvCxnSpPr>
          <p:nvPr/>
        </p:nvCxnSpPr>
        <p:spPr>
          <a:xfrm flipH="1">
            <a:off x="5021055" y="3751039"/>
            <a:ext cx="657369" cy="46428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C4F95E2-AA30-FA66-D445-028AAA7726FE}"/>
              </a:ext>
            </a:extLst>
          </p:cNvPr>
          <p:cNvCxnSpPr>
            <a:cxnSpLocks/>
          </p:cNvCxnSpPr>
          <p:nvPr/>
        </p:nvCxnSpPr>
        <p:spPr>
          <a:xfrm flipH="1" flipV="1">
            <a:off x="1454895" y="3847278"/>
            <a:ext cx="181881" cy="5899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6852159-FEA4-293F-6266-62B0C3B2FFB0}"/>
              </a:ext>
            </a:extLst>
          </p:cNvPr>
          <p:cNvCxnSpPr>
            <a:cxnSpLocks/>
          </p:cNvCxnSpPr>
          <p:nvPr/>
        </p:nvCxnSpPr>
        <p:spPr>
          <a:xfrm>
            <a:off x="1700784" y="3863340"/>
            <a:ext cx="164592" cy="5373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EB6E934-D900-DA2D-2AF1-E338AC4C5D19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541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EFD8C-14AC-8B2D-3F9B-BA1251978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E1E78A0-B8EB-7B94-42D1-578A3532CCD0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201A89B-05CC-9CE5-436E-4375F2D81BCC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487F87-2F7E-E4B4-FCDE-D40D9A4FA730}"/>
              </a:ext>
            </a:extLst>
          </p:cNvPr>
          <p:cNvSpPr/>
          <p:nvPr/>
        </p:nvSpPr>
        <p:spPr>
          <a:xfrm>
            <a:off x="253623" y="239833"/>
            <a:ext cx="426351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MPI Benchmarking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70095D2-8D46-A412-72E3-A94CEC8FCA12}"/>
              </a:ext>
            </a:extLst>
          </p:cNvPr>
          <p:cNvGrpSpPr/>
          <p:nvPr/>
        </p:nvGrpSpPr>
        <p:grpSpPr>
          <a:xfrm>
            <a:off x="10203148" y="0"/>
            <a:ext cx="1887688" cy="2051771"/>
            <a:chOff x="3346776" y="813692"/>
            <a:chExt cx="1700972" cy="205177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86E794E-8EF5-E465-FA42-B304A82B1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46776" y="813692"/>
              <a:ext cx="1700972" cy="170097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A39E563-BCF9-D57A-E108-D3F7F812C146}"/>
                </a:ext>
              </a:extLst>
            </p:cNvPr>
            <p:cNvSpPr txBox="1"/>
            <p:nvPr/>
          </p:nvSpPr>
          <p:spPr>
            <a:xfrm>
              <a:off x="3811865" y="2280688"/>
              <a:ext cx="871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MPI</a:t>
              </a:r>
              <a:endParaRPr lang="en-GB" sz="3200" b="1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A64FA6E-72DE-1D56-1793-8620F04F1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4588" y1="73861" x2="35059" y2="29070"/>
                        <a14:foregroundMark x1="35059" y1="29070" x2="54396" y2="70845"/>
                        <a14:foregroundMark x1="54396" y1="70845" x2="60920" y2="33112"/>
                        <a14:foregroundMark x1="60920" y1="33112" x2="59914" y2="28128"/>
                        <a14:foregroundMark x1="48043" y1="25861" x2="48043" y2="25861"/>
                        <a14:foregroundMark x1="44449" y1="19743" x2="53005" y2="20128"/>
                        <a14:foregroundMark x1="53005" y1="20128" x2="48235" y2="25219"/>
                        <a14:foregroundMark x1="48235" y1="25219" x2="55508" y2="26267"/>
                      </a14:backgroundRemoval>
                    </a14:imgEffect>
                  </a14:imgLayer>
                </a14:imgProps>
              </a:ext>
            </a:extLst>
          </a:blip>
          <a:srcRect l="24978" t="16851" r="25067" b="16850"/>
          <a:stretch>
            <a:fillRect/>
          </a:stretch>
        </p:blipFill>
        <p:spPr>
          <a:xfrm>
            <a:off x="4486215" y="1643049"/>
            <a:ext cx="423511" cy="562069"/>
          </a:xfrm>
          <a:prstGeom prst="rect">
            <a:avLst/>
          </a:prstGeom>
        </p:spPr>
      </p:pic>
      <p:pic>
        <p:nvPicPr>
          <p:cNvPr id="13" name="Graphic 12" descr="Folder Search with solid fill">
            <a:extLst>
              <a:ext uri="{FF2B5EF4-FFF2-40B4-BE49-F238E27FC236}">
                <a16:creationId xmlns:a16="http://schemas.microsoft.com/office/drawing/2014/main" id="{180E1599-7CF0-D316-7012-BFF51BF398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3051" y="2163022"/>
            <a:ext cx="914400" cy="91440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1BF116E-3D7A-DDAB-E7BE-3484A41A9A75}"/>
              </a:ext>
            </a:extLst>
          </p:cNvPr>
          <p:cNvSpPr/>
          <p:nvPr/>
        </p:nvSpPr>
        <p:spPr>
          <a:xfrm>
            <a:off x="99577" y="2866162"/>
            <a:ext cx="1390389" cy="139038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Master Process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E29914E-20A4-478A-BBD1-B1128FAE5BE8}"/>
              </a:ext>
            </a:extLst>
          </p:cNvPr>
          <p:cNvCxnSpPr/>
          <p:nvPr/>
        </p:nvCxnSpPr>
        <p:spPr>
          <a:xfrm flipV="1">
            <a:off x="1711221" y="2498142"/>
            <a:ext cx="1289304" cy="36576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77FD0187-8482-DE19-3FFD-A4032AA93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4588" y1="73861" x2="35059" y2="29070"/>
                        <a14:foregroundMark x1="35059" y1="29070" x2="54396" y2="70845"/>
                        <a14:foregroundMark x1="54396" y1="70845" x2="60920" y2="33112"/>
                        <a14:foregroundMark x1="60920" y1="33112" x2="59914" y2="28128"/>
                        <a14:foregroundMark x1="48043" y1="25861" x2="48043" y2="25861"/>
                        <a14:foregroundMark x1="44449" y1="19743" x2="53005" y2="20128"/>
                        <a14:foregroundMark x1="53005" y1="20128" x2="48235" y2="25219"/>
                        <a14:foregroundMark x1="48235" y1="25219" x2="55508" y2="26267"/>
                      </a14:backgroundRemoval>
                    </a14:imgEffect>
                  </a14:imgLayer>
                </a14:imgProps>
              </a:ext>
            </a:extLst>
          </a:blip>
          <a:srcRect l="24978" t="16851" r="25067" b="16850"/>
          <a:stretch>
            <a:fillRect/>
          </a:stretch>
        </p:blipFill>
        <p:spPr>
          <a:xfrm>
            <a:off x="4486214" y="2339186"/>
            <a:ext cx="423511" cy="5620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33241B-59B9-1551-3E0D-F0E4BF2658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4588" y1="73861" x2="35059" y2="29070"/>
                        <a14:foregroundMark x1="35059" y1="29070" x2="54396" y2="70845"/>
                        <a14:foregroundMark x1="54396" y1="70845" x2="60920" y2="33112"/>
                        <a14:foregroundMark x1="60920" y1="33112" x2="59914" y2="28128"/>
                        <a14:foregroundMark x1="48043" y1="25861" x2="48043" y2="25861"/>
                        <a14:foregroundMark x1="44449" y1="19743" x2="53005" y2="20128"/>
                        <a14:foregroundMark x1="53005" y1="20128" x2="48235" y2="25219"/>
                        <a14:foregroundMark x1="48235" y1="25219" x2="55508" y2="26267"/>
                      </a14:backgroundRemoval>
                    </a14:imgEffect>
                  </a14:imgLayer>
                </a14:imgProps>
              </a:ext>
            </a:extLst>
          </a:blip>
          <a:srcRect l="24978" t="16851" r="25067" b="16850"/>
          <a:stretch>
            <a:fillRect/>
          </a:stretch>
        </p:blipFill>
        <p:spPr>
          <a:xfrm>
            <a:off x="5421841" y="2339186"/>
            <a:ext cx="423511" cy="5620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6A8B9C1-6CE2-8704-D234-3892F5EE6F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4588" y1="73861" x2="35059" y2="29070"/>
                        <a14:foregroundMark x1="35059" y1="29070" x2="54396" y2="70845"/>
                        <a14:foregroundMark x1="54396" y1="70845" x2="60920" y2="33112"/>
                        <a14:foregroundMark x1="60920" y1="33112" x2="59914" y2="28128"/>
                        <a14:foregroundMark x1="48043" y1="25861" x2="48043" y2="25861"/>
                        <a14:foregroundMark x1="44449" y1="19743" x2="53005" y2="20128"/>
                        <a14:foregroundMark x1="53005" y1="20128" x2="48235" y2="25219"/>
                        <a14:foregroundMark x1="48235" y1="25219" x2="55508" y2="26267"/>
                      </a14:backgroundRemoval>
                    </a14:imgEffect>
                  </a14:imgLayer>
                </a14:imgProps>
              </a:ext>
            </a:extLst>
          </a:blip>
          <a:srcRect l="24978" t="16851" r="25067" b="16850"/>
          <a:stretch>
            <a:fillRect/>
          </a:stretch>
        </p:blipFill>
        <p:spPr>
          <a:xfrm>
            <a:off x="5421840" y="1643048"/>
            <a:ext cx="423511" cy="562069"/>
          </a:xfrm>
          <a:prstGeom prst="rect">
            <a:avLst/>
          </a:prstGeom>
        </p:spPr>
      </p:pic>
      <p:sp>
        <p:nvSpPr>
          <p:cNvPr id="19" name="Left Brace 18">
            <a:extLst>
              <a:ext uri="{FF2B5EF4-FFF2-40B4-BE49-F238E27FC236}">
                <a16:creationId xmlns:a16="http://schemas.microsoft.com/office/drawing/2014/main" id="{9E357207-9250-103D-5DB0-5B6AE27498CD}"/>
              </a:ext>
            </a:extLst>
          </p:cNvPr>
          <p:cNvSpPr/>
          <p:nvPr/>
        </p:nvSpPr>
        <p:spPr>
          <a:xfrm>
            <a:off x="3951009" y="1691043"/>
            <a:ext cx="423511" cy="1237967"/>
          </a:xfrm>
          <a:prstGeom prst="leftBrace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E611CF-5943-9B07-171A-689263AD8FA7}"/>
              </a:ext>
            </a:extLst>
          </p:cNvPr>
          <p:cNvSpPr txBox="1"/>
          <p:nvPr/>
        </p:nvSpPr>
        <p:spPr>
          <a:xfrm>
            <a:off x="4841887" y="1616482"/>
            <a:ext cx="535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</a:t>
            </a:r>
            <a:endParaRPr lang="en-GB" sz="4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460CB8-BAFD-ACAA-6899-99EFA85047BA}"/>
              </a:ext>
            </a:extLst>
          </p:cNvPr>
          <p:cNvSpPr txBox="1"/>
          <p:nvPr/>
        </p:nvSpPr>
        <p:spPr>
          <a:xfrm>
            <a:off x="4841888" y="2310026"/>
            <a:ext cx="535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</a:t>
            </a:r>
            <a:endParaRPr lang="en-GB" sz="4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3F7D9AF-806A-2783-E0C5-D36CEA9EC0EC}"/>
              </a:ext>
            </a:extLst>
          </p:cNvPr>
          <p:cNvCxnSpPr>
            <a:cxnSpLocks/>
          </p:cNvCxnSpPr>
          <p:nvPr/>
        </p:nvCxnSpPr>
        <p:spPr>
          <a:xfrm flipH="1">
            <a:off x="1800236" y="2747290"/>
            <a:ext cx="1222663" cy="363439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D74EF84-3246-3D75-43D6-C1CF3E934ED8}"/>
              </a:ext>
            </a:extLst>
          </p:cNvPr>
          <p:cNvCxnSpPr>
            <a:cxnSpLocks/>
          </p:cNvCxnSpPr>
          <p:nvPr/>
        </p:nvCxnSpPr>
        <p:spPr>
          <a:xfrm>
            <a:off x="1711221" y="3955651"/>
            <a:ext cx="1107460" cy="322823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891958D3-2FD2-11D5-510C-D69155ABF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4588" y1="73861" x2="35059" y2="29070"/>
                        <a14:foregroundMark x1="35059" y1="29070" x2="54396" y2="70845"/>
                        <a14:foregroundMark x1="54396" y1="70845" x2="60920" y2="33112"/>
                        <a14:foregroundMark x1="60920" y1="33112" x2="59914" y2="28128"/>
                        <a14:foregroundMark x1="48043" y1="25861" x2="48043" y2="25861"/>
                        <a14:foregroundMark x1="44449" y1="19743" x2="53005" y2="20128"/>
                        <a14:foregroundMark x1="53005" y1="20128" x2="48235" y2="25219"/>
                        <a14:foregroundMark x1="48235" y1="25219" x2="55508" y2="26267"/>
                      </a14:backgroundRemoval>
                    </a14:imgEffect>
                  </a14:imgLayer>
                </a14:imgProps>
              </a:ext>
            </a:extLst>
          </a:blip>
          <a:srcRect l="24978" t="16851" r="25067" b="16850"/>
          <a:stretch>
            <a:fillRect/>
          </a:stretch>
        </p:blipFill>
        <p:spPr>
          <a:xfrm>
            <a:off x="2938934" y="3561356"/>
            <a:ext cx="1262633" cy="167572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A303BF2-008B-B457-BA1E-F10A2FFCA4AF}"/>
              </a:ext>
            </a:extLst>
          </p:cNvPr>
          <p:cNvSpPr txBox="1"/>
          <p:nvPr/>
        </p:nvSpPr>
        <p:spPr>
          <a:xfrm>
            <a:off x="3406137" y="4808589"/>
            <a:ext cx="1242627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.conf</a:t>
            </a:r>
            <a:endParaRPr lang="en-GB" sz="32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275B72A-A7EF-3AF8-F663-67BCA26DA260}"/>
              </a:ext>
            </a:extLst>
          </p:cNvPr>
          <p:cNvCxnSpPr>
            <a:cxnSpLocks/>
          </p:cNvCxnSpPr>
          <p:nvPr/>
        </p:nvCxnSpPr>
        <p:spPr>
          <a:xfrm flipV="1">
            <a:off x="4909725" y="2689489"/>
            <a:ext cx="1844686" cy="1416611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FB6AE966-CFD0-6FB6-4301-2A638F9C2A94}"/>
              </a:ext>
            </a:extLst>
          </p:cNvPr>
          <p:cNvSpPr/>
          <p:nvPr/>
        </p:nvSpPr>
        <p:spPr>
          <a:xfrm>
            <a:off x="6869361" y="2028638"/>
            <a:ext cx="1089573" cy="108957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Worker Process</a:t>
            </a:r>
            <a:endParaRPr lang="en-GB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BB91847-E0C3-DDAE-CA3C-A146466C6638}"/>
              </a:ext>
            </a:extLst>
          </p:cNvPr>
          <p:cNvCxnSpPr>
            <a:cxnSpLocks/>
          </p:cNvCxnSpPr>
          <p:nvPr/>
        </p:nvCxnSpPr>
        <p:spPr>
          <a:xfrm flipV="1">
            <a:off x="4937157" y="4004329"/>
            <a:ext cx="1817254" cy="394792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81D79BA-A018-41E0-45C3-CEFFAE73BC40}"/>
              </a:ext>
            </a:extLst>
          </p:cNvPr>
          <p:cNvCxnSpPr>
            <a:cxnSpLocks/>
          </p:cNvCxnSpPr>
          <p:nvPr/>
        </p:nvCxnSpPr>
        <p:spPr>
          <a:xfrm>
            <a:off x="4909724" y="4725083"/>
            <a:ext cx="1744104" cy="456337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59A78807-7CCD-6211-9B73-BABDC17D7C09}"/>
              </a:ext>
            </a:extLst>
          </p:cNvPr>
          <p:cNvSpPr/>
          <p:nvPr/>
        </p:nvSpPr>
        <p:spPr>
          <a:xfrm>
            <a:off x="6869359" y="3360465"/>
            <a:ext cx="1089573" cy="108957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Worker Process</a:t>
            </a:r>
            <a:endParaRPr lang="en-GB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2F35EC1-8A87-7884-55FF-28D2B4175B1B}"/>
              </a:ext>
            </a:extLst>
          </p:cNvPr>
          <p:cNvSpPr/>
          <p:nvPr/>
        </p:nvSpPr>
        <p:spPr>
          <a:xfrm>
            <a:off x="6869359" y="4692292"/>
            <a:ext cx="1089573" cy="108957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Worker Process</a:t>
            </a:r>
            <a:endParaRPr lang="en-GB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0" name="Graphic 49" descr="Open book outline">
            <a:extLst>
              <a:ext uri="{FF2B5EF4-FFF2-40B4-BE49-F238E27FC236}">
                <a16:creationId xmlns:a16="http://schemas.microsoft.com/office/drawing/2014/main" id="{D25468EB-C501-1819-96C1-E980219117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81417" y="3007311"/>
            <a:ext cx="780966" cy="780966"/>
          </a:xfrm>
          <a:prstGeom prst="rect">
            <a:avLst/>
          </a:prstGeom>
        </p:spPr>
      </p:pic>
      <p:pic>
        <p:nvPicPr>
          <p:cNvPr id="52" name="Graphic 51" descr="Scribble with solid fill">
            <a:extLst>
              <a:ext uri="{FF2B5EF4-FFF2-40B4-BE49-F238E27FC236}">
                <a16:creationId xmlns:a16="http://schemas.microsoft.com/office/drawing/2014/main" id="{EAE1AE01-576B-8624-68CA-C7EB9AF29B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525408" y="3753233"/>
            <a:ext cx="727658" cy="727658"/>
          </a:xfrm>
          <a:prstGeom prst="rect">
            <a:avLst/>
          </a:prstGeom>
        </p:spPr>
      </p:pic>
      <p:sp>
        <p:nvSpPr>
          <p:cNvPr id="53" name="Left Brace 52">
            <a:extLst>
              <a:ext uri="{FF2B5EF4-FFF2-40B4-BE49-F238E27FC236}">
                <a16:creationId xmlns:a16="http://schemas.microsoft.com/office/drawing/2014/main" id="{E03CFEE1-AB9B-998D-4AA1-78509C21A160}"/>
              </a:ext>
            </a:extLst>
          </p:cNvPr>
          <p:cNvSpPr/>
          <p:nvPr/>
        </p:nvSpPr>
        <p:spPr>
          <a:xfrm>
            <a:off x="8084295" y="3077423"/>
            <a:ext cx="423511" cy="1389952"/>
          </a:xfrm>
          <a:prstGeom prst="leftBrace">
            <a:avLst>
              <a:gd name="adj1" fmla="val 8333"/>
              <a:gd name="adj2" fmla="val 59210"/>
            </a:avLst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Graphic 54" descr="Gauge outline">
            <a:extLst>
              <a:ext uri="{FF2B5EF4-FFF2-40B4-BE49-F238E27FC236}">
                <a16:creationId xmlns:a16="http://schemas.microsoft.com/office/drawing/2014/main" id="{52EB35E3-873B-DDFA-95D6-10B335ED82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023579" y="3310926"/>
            <a:ext cx="914400" cy="914400"/>
          </a:xfrm>
          <a:prstGeom prst="rect">
            <a:avLst/>
          </a:prstGeom>
        </p:spPr>
      </p:pic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E0FB89B-A8F4-2276-4272-28E5E3FD5A85}"/>
              </a:ext>
            </a:extLst>
          </p:cNvPr>
          <p:cNvCxnSpPr>
            <a:cxnSpLocks/>
            <a:endCxn id="55" idx="1"/>
          </p:cNvCxnSpPr>
          <p:nvPr/>
        </p:nvCxnSpPr>
        <p:spPr>
          <a:xfrm>
            <a:off x="9227295" y="3768126"/>
            <a:ext cx="796284" cy="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68A28F8-78A8-4392-381F-ABDD34634AA2}"/>
              </a:ext>
            </a:extLst>
          </p:cNvPr>
          <p:cNvSpPr txBox="1"/>
          <p:nvPr/>
        </p:nvSpPr>
        <p:spPr>
          <a:xfrm>
            <a:off x="9728080" y="2844802"/>
            <a:ext cx="1507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Bandwidth</a:t>
            </a:r>
            <a:b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IOPS</a:t>
            </a: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61" name="Freeform: Shape 2060">
            <a:extLst>
              <a:ext uri="{FF2B5EF4-FFF2-40B4-BE49-F238E27FC236}">
                <a16:creationId xmlns:a16="http://schemas.microsoft.com/office/drawing/2014/main" id="{864536A6-0B95-7118-EBE8-A8F1254D1A6F}"/>
              </a:ext>
            </a:extLst>
          </p:cNvPr>
          <p:cNvSpPr/>
          <p:nvPr/>
        </p:nvSpPr>
        <p:spPr>
          <a:xfrm>
            <a:off x="256857" y="3903760"/>
            <a:ext cx="11176988" cy="2315653"/>
          </a:xfrm>
          <a:custGeom>
            <a:avLst/>
            <a:gdLst>
              <a:gd name="connsiteX0" fmla="*/ 10859291 w 11176988"/>
              <a:gd name="connsiteY0" fmla="*/ 0 h 2315653"/>
              <a:gd name="connsiteX1" fmla="*/ 10877579 w 11176988"/>
              <a:gd name="connsiteY1" fmla="*/ 2048256 h 2315653"/>
              <a:gd name="connsiteX2" fmla="*/ 7704611 w 11176988"/>
              <a:gd name="connsiteY2" fmla="*/ 2249424 h 2315653"/>
              <a:gd name="connsiteX3" fmla="*/ 874043 w 11176988"/>
              <a:gd name="connsiteY3" fmla="*/ 2157984 h 2315653"/>
              <a:gd name="connsiteX4" fmla="*/ 307115 w 11176988"/>
              <a:gd name="connsiteY4" fmla="*/ 594360 h 231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76988" h="2315653">
                <a:moveTo>
                  <a:pt x="10859291" y="0"/>
                </a:moveTo>
                <a:cubicBezTo>
                  <a:pt x="11131325" y="836676"/>
                  <a:pt x="11403359" y="1673352"/>
                  <a:pt x="10877579" y="2048256"/>
                </a:cubicBezTo>
                <a:cubicBezTo>
                  <a:pt x="10351799" y="2423160"/>
                  <a:pt x="7704611" y="2249424"/>
                  <a:pt x="7704611" y="2249424"/>
                </a:cubicBezTo>
                <a:cubicBezTo>
                  <a:pt x="6037355" y="2267712"/>
                  <a:pt x="2106959" y="2433828"/>
                  <a:pt x="874043" y="2157984"/>
                </a:cubicBezTo>
                <a:cubicBezTo>
                  <a:pt x="-358873" y="1882140"/>
                  <a:pt x="-25879" y="1238250"/>
                  <a:pt x="307115" y="594360"/>
                </a:cubicBezTo>
              </a:path>
            </a:pathLst>
          </a:cu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62" name="Straight Arrow Connector 2061">
            <a:extLst>
              <a:ext uri="{FF2B5EF4-FFF2-40B4-BE49-F238E27FC236}">
                <a16:creationId xmlns:a16="http://schemas.microsoft.com/office/drawing/2014/main" id="{AEEB8FE7-2FF0-683D-B187-07FDD9F61F70}"/>
              </a:ext>
            </a:extLst>
          </p:cNvPr>
          <p:cNvCxnSpPr>
            <a:cxnSpLocks/>
            <a:stCxn id="2061" idx="4"/>
          </p:cNvCxnSpPr>
          <p:nvPr/>
        </p:nvCxnSpPr>
        <p:spPr>
          <a:xfrm flipV="1">
            <a:off x="563972" y="4308442"/>
            <a:ext cx="121828" cy="189678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65" name="TextBox 2064">
            <a:extLst>
              <a:ext uri="{FF2B5EF4-FFF2-40B4-BE49-F238E27FC236}">
                <a16:creationId xmlns:a16="http://schemas.microsoft.com/office/drawing/2014/main" id="{0C24BFF7-6F7D-111C-DB07-EA7A59882628}"/>
              </a:ext>
            </a:extLst>
          </p:cNvPr>
          <p:cNvSpPr txBox="1"/>
          <p:nvPr/>
        </p:nvSpPr>
        <p:spPr>
          <a:xfrm>
            <a:off x="8135576" y="4396642"/>
            <a:ext cx="1507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</a:t>
            </a: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66" name="TextBox 2065">
            <a:extLst>
              <a:ext uri="{FF2B5EF4-FFF2-40B4-BE49-F238E27FC236}">
                <a16:creationId xmlns:a16="http://schemas.microsoft.com/office/drawing/2014/main" id="{84D1A095-2EE7-C66B-026B-AE11D2C064F6}"/>
              </a:ext>
            </a:extLst>
          </p:cNvPr>
          <p:cNvSpPr txBox="1"/>
          <p:nvPr/>
        </p:nvSpPr>
        <p:spPr>
          <a:xfrm>
            <a:off x="8084295" y="2730939"/>
            <a:ext cx="1507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</a:t>
            </a:r>
            <a:endParaRPr lang="en-GB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B876ED9-2C79-4D70-B54E-815E327625B2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966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08C58-2776-D4CA-2942-AD584F565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A25BE87-094A-A595-397D-1B7A0062DA31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1ECEF7E-C562-4AC7-0AF4-A08B470EAFB1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08EAB2-24FA-5924-03BD-0DE29DF3A8EB}"/>
              </a:ext>
            </a:extLst>
          </p:cNvPr>
          <p:cNvSpPr/>
          <p:nvPr/>
        </p:nvSpPr>
        <p:spPr>
          <a:xfrm>
            <a:off x="-100584" y="4553712"/>
            <a:ext cx="12499848" cy="1746504"/>
          </a:xfrm>
          <a:prstGeom prst="rect">
            <a:avLst/>
          </a:prstGeom>
          <a:solidFill>
            <a:srgbClr val="0A090A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1FADED-E693-9EC5-3ECC-F76B2A4B35B2}"/>
              </a:ext>
            </a:extLst>
          </p:cNvPr>
          <p:cNvSpPr/>
          <p:nvPr/>
        </p:nvSpPr>
        <p:spPr>
          <a:xfrm>
            <a:off x="253623" y="239833"/>
            <a:ext cx="426351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MPI Results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731901C-99C7-896B-CCFB-FB9FE511C3DE}"/>
              </a:ext>
            </a:extLst>
          </p:cNvPr>
          <p:cNvGrpSpPr/>
          <p:nvPr/>
        </p:nvGrpSpPr>
        <p:grpSpPr>
          <a:xfrm>
            <a:off x="10203148" y="0"/>
            <a:ext cx="1887688" cy="2051771"/>
            <a:chOff x="3346776" y="813692"/>
            <a:chExt cx="1700972" cy="205177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403CD5A-2562-8445-68CE-BA4F2DFB1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46776" y="813692"/>
              <a:ext cx="1700972" cy="170097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C4F94E-60B9-4DF1-D887-E9112ED600EF}"/>
                </a:ext>
              </a:extLst>
            </p:cNvPr>
            <p:cNvSpPr txBox="1"/>
            <p:nvPr/>
          </p:nvSpPr>
          <p:spPr>
            <a:xfrm>
              <a:off x="3811865" y="2280688"/>
              <a:ext cx="871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MPI</a:t>
              </a:r>
              <a:endParaRPr lang="en-GB" sz="3200" b="1" i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0" name="Picture 9" descr="A black screen with white text&#10;&#10;AI-generated content may be incorrect.">
            <a:extLst>
              <a:ext uri="{FF2B5EF4-FFF2-40B4-BE49-F238E27FC236}">
                <a16:creationId xmlns:a16="http://schemas.microsoft.com/office/drawing/2014/main" id="{1C0DFF00-18AC-A1C8-9005-7848B48AD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40091"/>
            <a:ext cx="12192000" cy="27181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FC5AD4-989F-868B-E15A-96847DA09FA5}"/>
              </a:ext>
            </a:extLst>
          </p:cNvPr>
          <p:cNvSpPr txBox="1"/>
          <p:nvPr/>
        </p:nvSpPr>
        <p:spPr>
          <a:xfrm>
            <a:off x="101164" y="1287786"/>
            <a:ext cx="103168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mpirun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-np &lt;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nr_of_processes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&gt; --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hostfile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&lt;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host_file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&gt; ./build/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mpi_data_rewrite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&lt;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target_directory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&gt; [--loop] [--rate-limit=&lt;</a:t>
            </a:r>
            <a:r>
              <a:rPr lang="en-GB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rate_limit</a:t>
            </a:r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&gt;]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E0D8608-C3C7-7E7F-33EC-BCAB0E012620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453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AD114-5B4E-10C4-2A9E-0E4F46D54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043E596-4F97-BA0E-12B1-E1F410C8DE21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12/08/2025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474CB81-1247-0A61-6EE3-B20967F4F83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C0718D-4DD1-9B41-3FFB-84B686ECD933}"/>
              </a:ext>
            </a:extLst>
          </p:cNvPr>
          <p:cNvSpPr/>
          <p:nvPr/>
        </p:nvSpPr>
        <p:spPr>
          <a:xfrm>
            <a:off x="253623" y="239833"/>
            <a:ext cx="426351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Phase 2: IO500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D76692-9633-BFD5-8069-85FBCEEE17EF}"/>
              </a:ext>
            </a:extLst>
          </p:cNvPr>
          <p:cNvSpPr txBox="1"/>
          <p:nvPr/>
        </p:nvSpPr>
        <p:spPr>
          <a:xfrm>
            <a:off x="-264598" y="1110982"/>
            <a:ext cx="11621445" cy="1839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</a:pP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Benchmark the </a:t>
            </a: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behavior 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the storage system using IO500.</a:t>
            </a:r>
            <a:b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Scenario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IO500 combines a mix of </a:t>
            </a: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real-world I/O patterns </a:t>
            </a:r>
            <a:r>
              <a:rPr lang="en-US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(sequential and random reads/writes, metadata operations, and small file handling). It was used to go beyond raw throughput and test more </a:t>
            </a:r>
            <a:r>
              <a:rPr lang="en-US" sz="2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subtle behaviors</a:t>
            </a:r>
            <a:endParaRPr lang="en-CH" sz="2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2" descr="IO500 · GitHub">
            <a:extLst>
              <a:ext uri="{FF2B5EF4-FFF2-40B4-BE49-F238E27FC236}">
                <a16:creationId xmlns:a16="http://schemas.microsoft.com/office/drawing/2014/main" id="{C167E33A-A0A9-58A4-2683-C199AAB0D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666" y="107734"/>
            <a:ext cx="1023829" cy="10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DE1B249-1611-4D51-59C0-49C6677A0B8F}"/>
              </a:ext>
            </a:extLst>
          </p:cNvPr>
          <p:cNvSpPr txBox="1"/>
          <p:nvPr/>
        </p:nvSpPr>
        <p:spPr>
          <a:xfrm>
            <a:off x="2714596" y="3738044"/>
            <a:ext cx="8232070" cy="1186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</a:pPr>
            <a:r>
              <a:rPr lang="en-US" sz="6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Benchmarking</a:t>
            </a:r>
            <a:endParaRPr lang="en-CH" sz="66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Graphic 10" descr="Magnifying glass with solid fill">
            <a:extLst>
              <a:ext uri="{FF2B5EF4-FFF2-40B4-BE49-F238E27FC236}">
                <a16:creationId xmlns:a16="http://schemas.microsoft.com/office/drawing/2014/main" id="{6A69D95A-0B5B-6EB0-7188-505419E1E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1692640" y="2969712"/>
            <a:ext cx="3648455" cy="3648455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737249B-BAA9-8ECC-5F83-A1C2B481FF77}"/>
              </a:ext>
            </a:extLst>
          </p:cNvPr>
          <p:cNvSpPr txBox="1">
            <a:spLocks/>
          </p:cNvSpPr>
          <p:nvPr/>
        </p:nvSpPr>
        <p:spPr>
          <a:xfrm>
            <a:off x="5341095" y="63897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Flash Storage Potential in Large-Scale Physics 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597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enlab">
      <a:dk1>
        <a:srgbClr val="000000"/>
      </a:dk1>
      <a:lt1>
        <a:srgbClr val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1116</Words>
  <Application>Microsoft Office PowerPoint</Application>
  <PresentationFormat>Widescreen</PresentationFormat>
  <Paragraphs>190</Paragraphs>
  <Slides>19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Open Sans</vt:lpstr>
      <vt:lpstr>Open Sans Light</vt:lpstr>
      <vt:lpstr>Open Sans SemiBold</vt:lpstr>
      <vt:lpstr>Roboto Slab</vt:lpstr>
      <vt:lpstr>Office Theme</vt:lpstr>
      <vt:lpstr>Flash Storage Potential in Large-Scale Physics Workflows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Velho</dc:creator>
  <cp:lastModifiedBy>Robert-Paul PAŞCA (131871)</cp:lastModifiedBy>
  <cp:revision>39</cp:revision>
  <dcterms:created xsi:type="dcterms:W3CDTF">2024-05-07T11:50:39Z</dcterms:created>
  <dcterms:modified xsi:type="dcterms:W3CDTF">2025-08-12T07:13:15Z</dcterms:modified>
</cp:coreProperties>
</file>