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Open Sans ExtraBold"/>
      <p:bold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OpenSansExtraBold-bold.fntdata"/><Relationship Id="rId14" Type="http://schemas.openxmlformats.org/officeDocument/2006/relationships/slide" Target="slides/slide8.xml"/><Relationship Id="rId17" Type="http://schemas.openxmlformats.org/officeDocument/2006/relationships/font" Target="fonts/OpenSans-regular.fntdata"/><Relationship Id="rId16" Type="http://schemas.openxmlformats.org/officeDocument/2006/relationships/font" Target="fonts/OpenSansExtraBold-boldItalic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OpenSans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4796a4d53_2_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374796a4d53_2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4796a4d53_4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374796a4d53_4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74796a4d53_2_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74796a4d53_2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4796a4d53_2_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74796a4d53_2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74796a4d53_4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74796a4d53_4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4796a4d53_4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374796a4d53_4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4796a4d53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74796a4d53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74796a4d53_2_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74796a4d53_2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1" type="ftr"/>
          </p:nvPr>
        </p:nvSpPr>
        <p:spPr>
          <a:xfrm>
            <a:off x="3028950" y="485060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028950" y="485060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A close-up of a logo&#10;&#10;AI-generated content may be incorrect."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00" y="4879543"/>
            <a:ext cx="685800" cy="21597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-875"/>
            <a:ext cx="9418320" cy="5145245"/>
          </a:xfrm>
          <a:custGeom>
            <a:rect b="b" l="l" r="r" t="t"/>
            <a:pathLst>
              <a:path extrusionOk="0" h="10290489" w="18288000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18403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3559361" y="984863"/>
            <a:ext cx="2025278" cy="627836"/>
          </a:xfrm>
          <a:custGeom>
            <a:rect b="b" l="l" r="r" t="t"/>
            <a:pathLst>
              <a:path extrusionOk="0" h="1255672" w="4050556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5"/>
          <p:cNvSpPr txBox="1"/>
          <p:nvPr/>
        </p:nvSpPr>
        <p:spPr>
          <a:xfrm>
            <a:off x="1680150" y="1750825"/>
            <a:ext cx="57837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CERN Digital Twin: CAD-to-USD with Dynamic LOD Rendering</a:t>
            </a:r>
            <a:endParaRPr sz="700"/>
          </a:p>
        </p:txBody>
      </p:sp>
      <p:sp>
        <p:nvSpPr>
          <p:cNvPr id="62" name="Google Shape;62;p15"/>
          <p:cNvSpPr txBox="1"/>
          <p:nvPr/>
        </p:nvSpPr>
        <p:spPr>
          <a:xfrm>
            <a:off x="2614454" y="3373639"/>
            <a:ext cx="39150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Noa Emien Ette</a:t>
            </a:r>
            <a:endParaRPr sz="1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4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emien.ch</a:t>
            </a:r>
            <a:endParaRPr sz="1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/>
        </p:nvSpPr>
        <p:spPr>
          <a:xfrm>
            <a:off x="495300" y="490625"/>
            <a:ext cx="4224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Digital Twins</a:t>
            </a:r>
            <a:endParaRPr sz="37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" name="Google Shape;68;p16"/>
          <p:cNvSpPr txBox="1"/>
          <p:nvPr/>
        </p:nvSpPr>
        <p:spPr>
          <a:xfrm>
            <a:off x="342900" y="2115050"/>
            <a:ext cx="3375300" cy="1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CERN as a video game level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Practical utilisation (interventions, outreach, simulations)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Thanks to PLM section (git for CAD models), &gt;200k models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p16"/>
          <p:cNvSpPr txBox="1"/>
          <p:nvPr>
            <p:ph idx="11" type="ftr"/>
          </p:nvPr>
        </p:nvSpPr>
        <p:spPr>
          <a:xfrm>
            <a:off x="3028950" y="485060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11/04/2025</a:t>
            </a:r>
            <a:endParaRPr/>
          </a:p>
        </p:txBody>
      </p:sp>
      <p:pic>
        <p:nvPicPr>
          <p:cNvPr id="70" name="Google Shape;70;p16" title="anim-opt-ezgif.com-optimiz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2750" y="1233150"/>
            <a:ext cx="5260826" cy="295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17"/>
          <p:cNvGrpSpPr/>
          <p:nvPr/>
        </p:nvGrpSpPr>
        <p:grpSpPr>
          <a:xfrm>
            <a:off x="1450696" y="2701415"/>
            <a:ext cx="2875641" cy="992902"/>
            <a:chOff x="0" y="0"/>
            <a:chExt cx="7668376" cy="2647737"/>
          </a:xfrm>
        </p:grpSpPr>
        <p:grpSp>
          <p:nvGrpSpPr>
            <p:cNvPr id="76" name="Google Shape;76;p17"/>
            <p:cNvGrpSpPr/>
            <p:nvPr/>
          </p:nvGrpSpPr>
          <p:grpSpPr>
            <a:xfrm>
              <a:off x="0" y="0"/>
              <a:ext cx="7668376" cy="2647737"/>
              <a:chOff x="0" y="0"/>
              <a:chExt cx="1498871" cy="517530"/>
            </a:xfrm>
          </p:grpSpPr>
          <p:sp>
            <p:nvSpPr>
              <p:cNvPr id="77" name="Google Shape;77;p17"/>
              <p:cNvSpPr/>
              <p:nvPr/>
            </p:nvSpPr>
            <p:spPr>
              <a:xfrm>
                <a:off x="0" y="0"/>
                <a:ext cx="1498871" cy="517530"/>
              </a:xfrm>
              <a:custGeom>
                <a:rect b="b" l="l" r="r" t="t"/>
                <a:pathLst>
                  <a:path extrusionOk="0" h="517530" w="1498871">
                    <a:moveTo>
                      <a:pt x="26922" y="0"/>
                    </a:moveTo>
                    <a:lnTo>
                      <a:pt x="1471948" y="0"/>
                    </a:lnTo>
                    <a:cubicBezTo>
                      <a:pt x="1479089" y="0"/>
                      <a:pt x="1485937" y="2836"/>
                      <a:pt x="1490985" y="7885"/>
                    </a:cubicBezTo>
                    <a:cubicBezTo>
                      <a:pt x="1496034" y="12934"/>
                      <a:pt x="1498871" y="19782"/>
                      <a:pt x="1498871" y="26922"/>
                    </a:cubicBezTo>
                    <a:lnTo>
                      <a:pt x="1498871" y="490608"/>
                    </a:lnTo>
                    <a:cubicBezTo>
                      <a:pt x="1498871" y="497748"/>
                      <a:pt x="1496034" y="504596"/>
                      <a:pt x="1490985" y="509645"/>
                    </a:cubicBezTo>
                    <a:cubicBezTo>
                      <a:pt x="1485937" y="514694"/>
                      <a:pt x="1479089" y="517530"/>
                      <a:pt x="1471948" y="517530"/>
                    </a:cubicBezTo>
                    <a:lnTo>
                      <a:pt x="26922" y="517530"/>
                    </a:lnTo>
                    <a:cubicBezTo>
                      <a:pt x="19782" y="517530"/>
                      <a:pt x="12934" y="514694"/>
                      <a:pt x="7885" y="509645"/>
                    </a:cubicBezTo>
                    <a:cubicBezTo>
                      <a:pt x="2836" y="504596"/>
                      <a:pt x="0" y="497748"/>
                      <a:pt x="0" y="490608"/>
                    </a:cubicBezTo>
                    <a:lnTo>
                      <a:pt x="0" y="26922"/>
                    </a:lnTo>
                    <a:cubicBezTo>
                      <a:pt x="0" y="19782"/>
                      <a:pt x="2836" y="12934"/>
                      <a:pt x="7885" y="7885"/>
                    </a:cubicBezTo>
                    <a:cubicBezTo>
                      <a:pt x="12934" y="2836"/>
                      <a:pt x="19782" y="0"/>
                      <a:pt x="26922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cap="sq" cmpd="sng" w="19050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22850" lIns="45725" spcFirstLastPara="1" rIns="45725" wrap="square" tIns="228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17"/>
              <p:cNvSpPr txBox="1"/>
              <p:nvPr/>
            </p:nvSpPr>
            <p:spPr>
              <a:xfrm>
                <a:off x="2" y="5"/>
                <a:ext cx="1498800" cy="517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7538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CAD to USD Conversion pipeline</a:t>
                </a:r>
                <a:endParaRPr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9" name="Google Shape;79;p17"/>
            <p:cNvSpPr txBox="1"/>
            <p:nvPr/>
          </p:nvSpPr>
          <p:spPr>
            <a:xfrm>
              <a:off x="414932" y="445439"/>
              <a:ext cx="69132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698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Step 1:</a:t>
              </a:r>
              <a:endParaRPr b="1" sz="1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80" name="Google Shape;80;p17"/>
          <p:cNvSpPr txBox="1"/>
          <p:nvPr/>
        </p:nvSpPr>
        <p:spPr>
          <a:xfrm>
            <a:off x="1627890" y="566738"/>
            <a:ext cx="5888100" cy="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30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CAD-to-USD with Dynamic LOD Rendering</a:t>
            </a:r>
            <a:endParaRPr sz="3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17"/>
          <p:cNvSpPr txBox="1"/>
          <p:nvPr>
            <p:ph idx="11" type="ftr"/>
          </p:nvPr>
        </p:nvSpPr>
        <p:spPr>
          <a:xfrm>
            <a:off x="3028950" y="485060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11/04/2025</a:t>
            </a:r>
            <a:endParaRPr/>
          </a:p>
        </p:txBody>
      </p:sp>
      <p:grpSp>
        <p:nvGrpSpPr>
          <p:cNvPr id="82" name="Google Shape;82;p17"/>
          <p:cNvGrpSpPr/>
          <p:nvPr/>
        </p:nvGrpSpPr>
        <p:grpSpPr>
          <a:xfrm>
            <a:off x="5033697" y="2701415"/>
            <a:ext cx="2875640" cy="992901"/>
            <a:chOff x="0" y="0"/>
            <a:chExt cx="7668374" cy="2647735"/>
          </a:xfrm>
        </p:grpSpPr>
        <p:grpSp>
          <p:nvGrpSpPr>
            <p:cNvPr id="83" name="Google Shape;83;p17"/>
            <p:cNvGrpSpPr/>
            <p:nvPr/>
          </p:nvGrpSpPr>
          <p:grpSpPr>
            <a:xfrm>
              <a:off x="0" y="0"/>
              <a:ext cx="7668374" cy="2647735"/>
              <a:chOff x="0" y="0"/>
              <a:chExt cx="1498871" cy="517530"/>
            </a:xfrm>
          </p:grpSpPr>
          <p:sp>
            <p:nvSpPr>
              <p:cNvPr id="84" name="Google Shape;84;p17"/>
              <p:cNvSpPr/>
              <p:nvPr/>
            </p:nvSpPr>
            <p:spPr>
              <a:xfrm>
                <a:off x="0" y="0"/>
                <a:ext cx="1498871" cy="517530"/>
              </a:xfrm>
              <a:custGeom>
                <a:rect b="b" l="l" r="r" t="t"/>
                <a:pathLst>
                  <a:path extrusionOk="0" h="517530" w="1498871">
                    <a:moveTo>
                      <a:pt x="26922" y="0"/>
                    </a:moveTo>
                    <a:lnTo>
                      <a:pt x="1471948" y="0"/>
                    </a:lnTo>
                    <a:cubicBezTo>
                      <a:pt x="1479089" y="0"/>
                      <a:pt x="1485937" y="2836"/>
                      <a:pt x="1490985" y="7885"/>
                    </a:cubicBezTo>
                    <a:cubicBezTo>
                      <a:pt x="1496034" y="12934"/>
                      <a:pt x="1498871" y="19782"/>
                      <a:pt x="1498871" y="26922"/>
                    </a:cubicBezTo>
                    <a:lnTo>
                      <a:pt x="1498871" y="490608"/>
                    </a:lnTo>
                    <a:cubicBezTo>
                      <a:pt x="1498871" y="497748"/>
                      <a:pt x="1496034" y="504596"/>
                      <a:pt x="1490985" y="509645"/>
                    </a:cubicBezTo>
                    <a:cubicBezTo>
                      <a:pt x="1485937" y="514694"/>
                      <a:pt x="1479089" y="517530"/>
                      <a:pt x="1471948" y="517530"/>
                    </a:cubicBezTo>
                    <a:lnTo>
                      <a:pt x="26922" y="517530"/>
                    </a:lnTo>
                    <a:cubicBezTo>
                      <a:pt x="19782" y="517530"/>
                      <a:pt x="12934" y="514694"/>
                      <a:pt x="7885" y="509645"/>
                    </a:cubicBezTo>
                    <a:cubicBezTo>
                      <a:pt x="2836" y="504596"/>
                      <a:pt x="0" y="497748"/>
                      <a:pt x="0" y="490608"/>
                    </a:cubicBezTo>
                    <a:lnTo>
                      <a:pt x="0" y="26922"/>
                    </a:lnTo>
                    <a:cubicBezTo>
                      <a:pt x="0" y="19782"/>
                      <a:pt x="2836" y="12934"/>
                      <a:pt x="7885" y="7885"/>
                    </a:cubicBezTo>
                    <a:cubicBezTo>
                      <a:pt x="12934" y="2836"/>
                      <a:pt x="19782" y="0"/>
                      <a:pt x="26922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cap="sq" cmpd="sng" w="19050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22850" lIns="45725" spcFirstLastPara="1" rIns="45725" wrap="square" tIns="228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" name="Google Shape;85;p17"/>
              <p:cNvSpPr txBox="1"/>
              <p:nvPr/>
            </p:nvSpPr>
            <p:spPr>
              <a:xfrm>
                <a:off x="255509" y="57862"/>
                <a:ext cx="1003500" cy="45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Extension for large scene visualisations in NVIDIA Omniverse</a:t>
                </a:r>
                <a:endParaRPr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6" name="Google Shape;86;p17"/>
            <p:cNvSpPr txBox="1"/>
            <p:nvPr/>
          </p:nvSpPr>
          <p:spPr>
            <a:xfrm>
              <a:off x="414932" y="445439"/>
              <a:ext cx="69132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698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Step 2:</a:t>
              </a:r>
              <a:endParaRPr b="1" sz="1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495300" y="338225"/>
            <a:ext cx="2382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OpenUSD</a:t>
            </a:r>
            <a:endParaRPr sz="37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18"/>
          <p:cNvSpPr txBox="1"/>
          <p:nvPr/>
        </p:nvSpPr>
        <p:spPr>
          <a:xfrm>
            <a:off x="495300" y="1200640"/>
            <a:ext cx="6114600" cy="1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Software platform d</a:t>
            </a: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eveloped</a:t>
            </a: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 by Pixar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Designed for high performance and collaboration in large 3d scenes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Application agnostic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Composability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Task: Write script to convert from CATIA to USD using Hoops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8"/>
          <p:cNvSpPr txBox="1"/>
          <p:nvPr>
            <p:ph idx="11" type="ftr"/>
          </p:nvPr>
        </p:nvSpPr>
        <p:spPr>
          <a:xfrm>
            <a:off x="3028950" y="485060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11/04/2025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5550" y="2571350"/>
            <a:ext cx="6312648" cy="222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495300" y="338225"/>
            <a:ext cx="3381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USD Structure</a:t>
            </a:r>
            <a:endParaRPr b="1" sz="37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" y="962125"/>
            <a:ext cx="3515900" cy="3626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1200" y="1721075"/>
            <a:ext cx="2387925" cy="170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2374" y="1489200"/>
            <a:ext cx="2440076" cy="216508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/>
          <p:nvPr/>
        </p:nvSpPr>
        <p:spPr>
          <a:xfrm>
            <a:off x="421375" y="966325"/>
            <a:ext cx="3513600" cy="3634500"/>
          </a:xfrm>
          <a:prstGeom prst="rect">
            <a:avLst/>
          </a:prstGeom>
          <a:solidFill>
            <a:srgbClr val="EFEFEF">
              <a:alpha val="67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4009525" y="1723525"/>
            <a:ext cx="2408700" cy="1701900"/>
          </a:xfrm>
          <a:prstGeom prst="rect">
            <a:avLst/>
          </a:prstGeom>
          <a:solidFill>
            <a:srgbClr val="EFEFEF">
              <a:alpha val="67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9"/>
          <p:cNvSpPr/>
          <p:nvPr/>
        </p:nvSpPr>
        <p:spPr>
          <a:xfrm>
            <a:off x="6511850" y="1492750"/>
            <a:ext cx="2459100" cy="2170500"/>
          </a:xfrm>
          <a:prstGeom prst="rect">
            <a:avLst/>
          </a:prstGeom>
          <a:solidFill>
            <a:srgbClr val="EFEFEF">
              <a:alpha val="67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9"/>
          <p:cNvSpPr txBox="1"/>
          <p:nvPr/>
        </p:nvSpPr>
        <p:spPr>
          <a:xfrm>
            <a:off x="1663950" y="2509075"/>
            <a:ext cx="9795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assembly</a:t>
            </a:r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4962250" y="2419350"/>
            <a:ext cx="5595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</a:t>
            </a:r>
            <a:endParaRPr/>
          </a:p>
        </p:txBody>
      </p:sp>
      <p:sp>
        <p:nvSpPr>
          <p:cNvPr id="108" name="Google Shape;108;p19"/>
          <p:cNvSpPr txBox="1"/>
          <p:nvPr/>
        </p:nvSpPr>
        <p:spPr>
          <a:xfrm>
            <a:off x="7385450" y="2432875"/>
            <a:ext cx="6873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mesh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/>
        </p:nvSpPr>
        <p:spPr>
          <a:xfrm>
            <a:off x="495300" y="338225"/>
            <a:ext cx="304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Visualisation</a:t>
            </a:r>
            <a:endParaRPr sz="37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20"/>
          <p:cNvSpPr txBox="1"/>
          <p:nvPr/>
        </p:nvSpPr>
        <p:spPr>
          <a:xfrm>
            <a:off x="495300" y="1200640"/>
            <a:ext cx="61146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Recommendations: 10GB min, 24–48GB Recommended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Running on A2000 (6GB VRAM)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→ Need for Optimization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Asynchronous LOD Switching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Hierarchical</a:t>
            </a: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 space partitioning: O(n) → O(log(d))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F243E"/>
              </a:buClr>
              <a:buSzPts val="1300"/>
              <a:buFont typeface="Open Sans"/>
              <a:buChar char="-"/>
            </a:pPr>
            <a:r>
              <a:rPr lang="en-GB" sz="13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Frustum culling</a:t>
            </a:r>
            <a:endParaRPr sz="13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Google Shape;115;p20"/>
          <p:cNvSpPr txBox="1"/>
          <p:nvPr>
            <p:ph idx="11" type="ftr"/>
          </p:nvPr>
        </p:nvSpPr>
        <p:spPr>
          <a:xfrm>
            <a:off x="3028950" y="485060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11/04/2025</a:t>
            </a:r>
            <a:endParaRPr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0775" y="305040"/>
            <a:ext cx="2866512" cy="1744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0775" y="2236022"/>
            <a:ext cx="3138900" cy="1470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5300" y="2868990"/>
            <a:ext cx="4090879" cy="17443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/>
        </p:nvSpPr>
        <p:spPr>
          <a:xfrm>
            <a:off x="84075" y="59675"/>
            <a:ext cx="304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0F243E"/>
                </a:solidFill>
                <a:latin typeface="Open Sans"/>
                <a:ea typeface="Open Sans"/>
                <a:cs typeface="Open Sans"/>
                <a:sym typeface="Open Sans"/>
              </a:rPr>
              <a:t>Octree</a:t>
            </a:r>
            <a:endParaRPr sz="37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188" y="629075"/>
            <a:ext cx="8357624" cy="407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200" y="629075"/>
            <a:ext cx="8357601" cy="408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2060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0" y="-1744"/>
            <a:ext cx="9144000" cy="5145245"/>
          </a:xfrm>
          <a:custGeom>
            <a:rect b="b" l="l" r="r" t="t"/>
            <a:pathLst>
              <a:path extrusionOk="0" h="10290489" w="18288000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61000"/>
            </a:blip>
            <a:stretch>
              <a:fillRect b="0" l="0" r="0" t="-18403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2"/>
          <p:cNvSpPr txBox="1"/>
          <p:nvPr/>
        </p:nvSpPr>
        <p:spPr>
          <a:xfrm>
            <a:off x="3147955" y="1432798"/>
            <a:ext cx="2848091" cy="5086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7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Thank you!</a:t>
            </a:r>
            <a:endParaRPr sz="700"/>
          </a:p>
        </p:txBody>
      </p:sp>
      <p:sp>
        <p:nvSpPr>
          <p:cNvPr id="132" name="Google Shape;132;p22"/>
          <p:cNvSpPr txBox="1"/>
          <p:nvPr/>
        </p:nvSpPr>
        <p:spPr>
          <a:xfrm>
            <a:off x="2717137" y="2348990"/>
            <a:ext cx="3709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Email | </a:t>
            </a:r>
            <a:r>
              <a:rPr lang="en-GB" sz="1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noaemien@gmail.com</a:t>
            </a:r>
            <a:endParaRPr sz="1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p22"/>
          <p:cNvSpPr txBox="1"/>
          <p:nvPr/>
        </p:nvSpPr>
        <p:spPr>
          <a:xfrm>
            <a:off x="2919676" y="2780500"/>
            <a:ext cx="30765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Website | </a:t>
            </a:r>
            <a:r>
              <a:rPr lang="en-GB" sz="1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emien.ch</a:t>
            </a:r>
            <a:endParaRPr sz="13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