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10287000" cx="18288000"/>
  <p:notesSz cx="6858000" cy="9144000"/>
  <p:embeddedFontLst>
    <p:embeddedFont>
      <p:font typeface="Roboto"/>
      <p:regular r:id="rId14"/>
      <p:bold r:id="rId15"/>
      <p:italic r:id="rId16"/>
      <p:boldItalic r:id="rId17"/>
    </p:embeddedFont>
    <p:embeddedFont>
      <p:font typeface="Open Sans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22" roundtripDataSignature="AMtx7mge6ohwqu8kVTbhTBjjeCiGXmIO4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penSans-italic.fntdata"/><Relationship Id="rId11" Type="http://schemas.openxmlformats.org/officeDocument/2006/relationships/slide" Target="slides/slide6.xml"/><Relationship Id="rId22" Type="http://customschemas.google.com/relationships/presentationmetadata" Target="metadata"/><Relationship Id="rId10" Type="http://schemas.openxmlformats.org/officeDocument/2006/relationships/slide" Target="slides/slide5.xml"/><Relationship Id="rId21" Type="http://schemas.openxmlformats.org/officeDocument/2006/relationships/font" Target="fonts/OpenSans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oboto-bold.fntdata"/><Relationship Id="rId14" Type="http://schemas.openxmlformats.org/officeDocument/2006/relationships/font" Target="fonts/Roboto-regular.fntdata"/><Relationship Id="rId17" Type="http://schemas.openxmlformats.org/officeDocument/2006/relationships/font" Target="fonts/Roboto-boldItalic.fntdata"/><Relationship Id="rId16" Type="http://schemas.openxmlformats.org/officeDocument/2006/relationships/font" Target="fonts/Roboto-italic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OpenSans-bold.fntdata"/><Relationship Id="rId6" Type="http://schemas.openxmlformats.org/officeDocument/2006/relationships/slide" Target="slides/slide1.xml"/><Relationship Id="rId18" Type="http://schemas.openxmlformats.org/officeDocument/2006/relationships/font" Target="fonts/OpenSans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" name="Google Shape;18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g363d9ba5add_0_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" name="Google Shape;28;g363d9ba5add_0_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g34528a89bf2_0_1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" name="Google Shape;43;g34528a89bf2_0_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63d9ba5add_0_2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g363d9ba5add_0_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63d9ba5add_0_4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g363d9ba5add_0_4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363d9ba5add_0_6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g363d9ba5add_0_6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363d9ba5add_0_8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g363d9ba5add_0_8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6"/>
          <p:cNvSpPr txBox="1"/>
          <p:nvPr>
            <p:ph idx="11" type="ftr"/>
          </p:nvPr>
        </p:nvSpPr>
        <p:spPr>
          <a:xfrm>
            <a:off x="6057900" y="9701212"/>
            <a:ext cx="6172200" cy="5476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6"/>
          <p:cNvSpPr txBox="1"/>
          <p:nvPr>
            <p:ph idx="12" type="sldNum"/>
          </p:nvPr>
        </p:nvSpPr>
        <p:spPr>
          <a:xfrm>
            <a:off x="17113568" y="9499702"/>
            <a:ext cx="1097400" cy="787500"/>
          </a:xfrm>
          <a:prstGeom prst="rect">
            <a:avLst/>
          </a:prstGeom>
        </p:spPr>
        <p:txBody>
          <a:bodyPr anchorCtr="0" anchor="t" bIns="167625" lIns="167625" spcFirstLastPara="1" rIns="167625" wrap="square" tIns="1676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"/>
          <p:cNvSpPr txBox="1"/>
          <p:nvPr>
            <p:ph idx="11" type="ftr"/>
          </p:nvPr>
        </p:nvSpPr>
        <p:spPr>
          <a:xfrm>
            <a:off x="6057900" y="9701212"/>
            <a:ext cx="6172200" cy="5476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A close-up of a logo&#10;&#10;AI-generated content may be incorrect." id="11" name="Google Shape;11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62000" y="9759086"/>
            <a:ext cx="1371600" cy="43194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5"/>
          <p:cNvSpPr txBox="1"/>
          <p:nvPr>
            <p:ph idx="12" type="sldNum"/>
          </p:nvPr>
        </p:nvSpPr>
        <p:spPr>
          <a:xfrm>
            <a:off x="17113568" y="9499702"/>
            <a:ext cx="1097400" cy="7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167625" lIns="167625" spcFirstLastPara="1" rIns="167625" wrap="square" tIns="167625">
            <a:noAutofit/>
          </a:bodyPr>
          <a:lstStyle>
            <a:lvl1pPr lvl="0" algn="r">
              <a:buNone/>
              <a:defRPr sz="2400">
                <a:solidFill>
                  <a:schemeClr val="tx1"/>
                </a:solidFill>
              </a:defRPr>
            </a:lvl1pPr>
            <a:lvl2pPr lvl="1" algn="r">
              <a:buNone/>
              <a:defRPr sz="2400">
                <a:solidFill>
                  <a:schemeClr val="tx1"/>
                </a:solidFill>
              </a:defRPr>
            </a:lvl2pPr>
            <a:lvl3pPr lvl="2" algn="r">
              <a:buNone/>
              <a:defRPr sz="2400">
                <a:solidFill>
                  <a:schemeClr val="tx1"/>
                </a:solidFill>
              </a:defRPr>
            </a:lvl3pPr>
            <a:lvl4pPr lvl="3" algn="r">
              <a:buNone/>
              <a:defRPr sz="2400">
                <a:solidFill>
                  <a:schemeClr val="tx1"/>
                </a:solidFill>
              </a:defRPr>
            </a:lvl4pPr>
            <a:lvl5pPr lvl="4" algn="r">
              <a:buNone/>
              <a:defRPr sz="2400">
                <a:solidFill>
                  <a:schemeClr val="tx1"/>
                </a:solidFill>
              </a:defRPr>
            </a:lvl5pPr>
            <a:lvl6pPr lvl="5" algn="r">
              <a:buNone/>
              <a:defRPr sz="2400">
                <a:solidFill>
                  <a:schemeClr val="tx1"/>
                </a:solidFill>
              </a:defRPr>
            </a:lvl6pPr>
            <a:lvl7pPr lvl="6" algn="r">
              <a:buNone/>
              <a:defRPr sz="2400">
                <a:solidFill>
                  <a:schemeClr val="tx1"/>
                </a:solidFill>
              </a:defRPr>
            </a:lvl7pPr>
            <a:lvl8pPr lvl="7" algn="r">
              <a:buNone/>
              <a:defRPr sz="2400">
                <a:solidFill>
                  <a:schemeClr val="tx1"/>
                </a:solidFill>
              </a:defRPr>
            </a:lvl8pPr>
            <a:lvl9pPr lvl="8" algn="r">
              <a:buNone/>
              <a:defRPr sz="2400">
                <a:solidFill>
                  <a:schemeClr val="tx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7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7.png"/><Relationship Id="rId4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7.png"/><Relationship Id="rId4" Type="http://schemas.openxmlformats.org/officeDocument/2006/relationships/image" Target="../media/image9.png"/><Relationship Id="rId5" Type="http://schemas.openxmlformats.org/officeDocument/2006/relationships/image" Target="../media/image4.png"/><Relationship Id="rId6" Type="http://schemas.openxmlformats.org/officeDocument/2006/relationships/image" Target="../media/image8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7.png"/><Relationship Id="rId4" Type="http://schemas.openxmlformats.org/officeDocument/2006/relationships/image" Target="../media/image10.png"/><Relationship Id="rId5" Type="http://schemas.openxmlformats.org/officeDocument/2006/relationships/image" Target="../media/image13.png"/><Relationship Id="rId6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7.png"/><Relationship Id="rId4" Type="http://schemas.openxmlformats.org/officeDocument/2006/relationships/image" Target="../media/image1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7.png"/><Relationship Id="rId4" Type="http://schemas.openxmlformats.org/officeDocument/2006/relationships/image" Target="../media/image14.png"/><Relationship Id="rId5" Type="http://schemas.openxmlformats.org/officeDocument/2006/relationships/image" Target="../media/image1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jp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"/>
          <p:cNvSpPr/>
          <p:nvPr/>
        </p:nvSpPr>
        <p:spPr>
          <a:xfrm>
            <a:off x="0" y="-3489"/>
            <a:ext cx="18288000" cy="10290489"/>
          </a:xfrm>
          <a:custGeom>
            <a:rect b="b" l="l" r="r" t="t"/>
            <a:pathLst>
              <a:path extrusionOk="0" h="10290489" w="18288000">
                <a:moveTo>
                  <a:pt x="0" y="0"/>
                </a:moveTo>
                <a:lnTo>
                  <a:pt x="18288000" y="0"/>
                </a:lnTo>
                <a:lnTo>
                  <a:pt x="18288000" y="10290489"/>
                </a:lnTo>
                <a:lnTo>
                  <a:pt x="0" y="1029048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-18403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4008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21" name="Google Shape;21;p1"/>
          <p:cNvSpPr/>
          <p:nvPr/>
        </p:nvSpPr>
        <p:spPr>
          <a:xfrm>
            <a:off x="7118722" y="1969725"/>
            <a:ext cx="4050556" cy="1255672"/>
          </a:xfrm>
          <a:custGeom>
            <a:rect b="b" l="l" r="r" t="t"/>
            <a:pathLst>
              <a:path extrusionOk="0" h="1255672" w="4050556">
                <a:moveTo>
                  <a:pt x="0" y="0"/>
                </a:moveTo>
                <a:lnTo>
                  <a:pt x="4050556" y="0"/>
                </a:lnTo>
                <a:lnTo>
                  <a:pt x="4050556" y="1255672"/>
                </a:lnTo>
                <a:lnTo>
                  <a:pt x="0" y="125567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22;p1"/>
          <p:cNvSpPr txBox="1"/>
          <p:nvPr/>
        </p:nvSpPr>
        <p:spPr>
          <a:xfrm>
            <a:off x="5004251" y="4211371"/>
            <a:ext cx="8279400" cy="13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40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Cross-Site Data Integrity Check with Ceph and Kafka</a:t>
            </a:r>
            <a:endParaRPr sz="4000">
              <a:solidFill>
                <a:schemeClr val="lt1"/>
              </a:solidFill>
            </a:endParaRPr>
          </a:p>
        </p:txBody>
      </p:sp>
      <p:sp>
        <p:nvSpPr>
          <p:cNvPr id="23" name="Google Shape;23;p1"/>
          <p:cNvSpPr txBox="1"/>
          <p:nvPr/>
        </p:nvSpPr>
        <p:spPr>
          <a:xfrm>
            <a:off x="11666758" y="8847804"/>
            <a:ext cx="7830300" cy="72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140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BBB5AC"/>
                </a:solidFill>
                <a:latin typeface="Open Sans"/>
                <a:ea typeface="Open Sans"/>
                <a:cs typeface="Open Sans"/>
                <a:sym typeface="Open Sans"/>
              </a:rPr>
              <a:t>Dawid Grabowski</a:t>
            </a:r>
            <a:endParaRPr sz="2400">
              <a:solidFill>
                <a:srgbClr val="BBB5AC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ctr">
              <a:lnSpc>
                <a:spcPct val="114008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2000">
                <a:solidFill>
                  <a:srgbClr val="BBB5AC"/>
                </a:solidFill>
                <a:latin typeface="Open Sans"/>
                <a:ea typeface="Open Sans"/>
                <a:cs typeface="Open Sans"/>
                <a:sym typeface="Open Sans"/>
              </a:rPr>
              <a:t>Supervisor: Enrico Bocchi</a:t>
            </a:r>
            <a:endParaRPr sz="2000"/>
          </a:p>
        </p:txBody>
      </p:sp>
      <p:sp>
        <p:nvSpPr>
          <p:cNvPr id="24" name="Google Shape;24;p1"/>
          <p:cNvSpPr txBox="1"/>
          <p:nvPr/>
        </p:nvSpPr>
        <p:spPr>
          <a:xfrm>
            <a:off x="7643950" y="5587300"/>
            <a:ext cx="3000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40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BBB5AC"/>
                </a:solidFill>
                <a:latin typeface="Open Sans"/>
                <a:ea typeface="Open Sans"/>
                <a:cs typeface="Open Sans"/>
                <a:sym typeface="Open Sans"/>
              </a:rPr>
              <a:t>12.08.2025</a:t>
            </a:r>
            <a:endParaRPr sz="1500"/>
          </a:p>
        </p:txBody>
      </p:sp>
      <p:sp>
        <p:nvSpPr>
          <p:cNvPr id="25" name="Google Shape;25;p1"/>
          <p:cNvSpPr txBox="1"/>
          <p:nvPr>
            <p:ph idx="12" type="sldNum"/>
          </p:nvPr>
        </p:nvSpPr>
        <p:spPr>
          <a:xfrm>
            <a:off x="17113568" y="9499702"/>
            <a:ext cx="1097400" cy="787500"/>
          </a:xfrm>
          <a:prstGeom prst="rect">
            <a:avLst/>
          </a:prstGeom>
        </p:spPr>
        <p:txBody>
          <a:bodyPr anchorCtr="0" anchor="t" bIns="167625" lIns="167625" spcFirstLastPara="1" rIns="167625" wrap="square" tIns="167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BBB5AC"/>
                </a:solidFill>
              </a:rPr>
              <a:t>‹#›</a:t>
            </a:fld>
            <a:endParaRPr>
              <a:solidFill>
                <a:srgbClr val="BBB5AC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g363d9ba5add_0_3"/>
          <p:cNvSpPr txBox="1"/>
          <p:nvPr/>
        </p:nvSpPr>
        <p:spPr>
          <a:xfrm>
            <a:off x="3255756" y="787500"/>
            <a:ext cx="11776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6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Open-Source Distributed Storage Platform</a:t>
            </a:r>
            <a:endParaRPr b="1" sz="3600">
              <a:solidFill>
                <a:srgbClr val="0F243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1" name="Google Shape;31;g363d9ba5add_0_3"/>
          <p:cNvSpPr txBox="1"/>
          <p:nvPr/>
        </p:nvSpPr>
        <p:spPr>
          <a:xfrm>
            <a:off x="1265425" y="6604300"/>
            <a:ext cx="7803000" cy="197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80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chemeClr val="dk1"/>
                </a:solidFill>
              </a:rPr>
              <a:t>Ceph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❖"/>
            </a:pPr>
            <a:r>
              <a:rPr lang="en-US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Open-source software to provision and orchestrate distributed storage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❖"/>
            </a:pPr>
            <a:r>
              <a:rPr lang="en-US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Self-managing: Handles failures and replication automatically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❖"/>
            </a:pPr>
            <a:r>
              <a:rPr lang="en-US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S3-compatible: RGW component provides familiar S3 interface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❖"/>
            </a:pPr>
            <a:r>
              <a:rPr lang="en-US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Multisite: Built-in object replication between 2 or more data centers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" name="Google Shape;32;g363d9ba5add_0_3"/>
          <p:cNvSpPr txBox="1"/>
          <p:nvPr>
            <p:ph idx="11" type="ftr"/>
          </p:nvPr>
        </p:nvSpPr>
        <p:spPr>
          <a:xfrm>
            <a:off x="6057900" y="9701212"/>
            <a:ext cx="6172200" cy="54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4008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1500">
                <a:solidFill>
                  <a:srgbClr val="BBB5AC"/>
                </a:solidFill>
              </a:rPr>
              <a:t>12</a:t>
            </a:r>
            <a:r>
              <a:rPr lang="en-US" sz="1500">
                <a:solidFill>
                  <a:srgbClr val="BBB5AC"/>
                </a:solidFill>
              </a:rPr>
              <a:t>.08.2025</a:t>
            </a:r>
            <a:endParaRPr/>
          </a:p>
        </p:txBody>
      </p:sp>
      <p:pic>
        <p:nvPicPr>
          <p:cNvPr descr="File:Ceph Logo Stacked RGB.png - Wikimedia Commons" id="33" name="Google Shape;33;g363d9ba5add_0_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9077" y="-197876"/>
            <a:ext cx="2194306" cy="27297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atei:Ceph stack.png – Wikipedia" id="34" name="Google Shape;34;g363d9ba5add_0_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486818" y="4071500"/>
            <a:ext cx="7209989" cy="5097975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g363d9ba5add_0_3"/>
          <p:cNvSpPr txBox="1"/>
          <p:nvPr>
            <p:ph idx="12" type="sldNum"/>
          </p:nvPr>
        </p:nvSpPr>
        <p:spPr>
          <a:xfrm>
            <a:off x="17113568" y="9499702"/>
            <a:ext cx="1097400" cy="787500"/>
          </a:xfrm>
          <a:prstGeom prst="rect">
            <a:avLst/>
          </a:prstGeom>
        </p:spPr>
        <p:txBody>
          <a:bodyPr anchorCtr="0" anchor="t" bIns="167625" lIns="167625" spcFirstLastPara="1" rIns="167625" wrap="square" tIns="167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BBB5AC"/>
                </a:solidFill>
              </a:rPr>
              <a:t>‹#›</a:t>
            </a:fld>
            <a:endParaRPr>
              <a:solidFill>
                <a:srgbClr val="BBB5AC"/>
              </a:solidFill>
            </a:endParaRPr>
          </a:p>
        </p:txBody>
      </p:sp>
      <p:sp>
        <p:nvSpPr>
          <p:cNvPr id="36" name="Google Shape;36;g363d9ba5add_0_3"/>
          <p:cNvSpPr txBox="1"/>
          <p:nvPr/>
        </p:nvSpPr>
        <p:spPr>
          <a:xfrm>
            <a:off x="7703825" y="1794025"/>
            <a:ext cx="74577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666666"/>
                </a:solidFill>
                <a:latin typeface="Courier New"/>
                <a:ea typeface="Courier New"/>
                <a:cs typeface="Courier New"/>
                <a:sym typeface="Courier New"/>
              </a:rPr>
              <a:t>Applications/Tools → S3 Protocol → Any Storage System</a:t>
            </a:r>
            <a:endParaRPr>
              <a:solidFill>
                <a:srgbClr val="666666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666666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                       ├── AWS S3</a:t>
            </a:r>
            <a:endParaRPr>
              <a:solidFill>
                <a:srgbClr val="666666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666666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                       ├── Ceph RGW  ← Our focus</a:t>
            </a:r>
            <a:endParaRPr>
              <a:solidFill>
                <a:srgbClr val="666666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666666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                       </a:t>
            </a:r>
            <a:r>
              <a:rPr lang="en-US">
                <a:solidFill>
                  <a:srgbClr val="666666"/>
                </a:solidFill>
                <a:latin typeface="Courier New"/>
                <a:ea typeface="Courier New"/>
                <a:cs typeface="Courier New"/>
                <a:sym typeface="Courier New"/>
              </a:rPr>
              <a:t>├── CERN EOS</a:t>
            </a:r>
            <a:endParaRPr>
              <a:solidFill>
                <a:srgbClr val="666666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666666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                       ├── MinIO</a:t>
            </a:r>
            <a:endParaRPr>
              <a:solidFill>
                <a:srgbClr val="666666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666666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                       └── Other systems</a:t>
            </a:r>
            <a:endParaRPr sz="1700">
              <a:solidFill>
                <a:srgbClr val="666666"/>
              </a:solidFill>
            </a:endParaRPr>
          </a:p>
        </p:txBody>
      </p:sp>
      <p:sp>
        <p:nvSpPr>
          <p:cNvPr id="37" name="Google Shape;37;g363d9ba5add_0_3"/>
          <p:cNvSpPr txBox="1"/>
          <p:nvPr/>
        </p:nvSpPr>
        <p:spPr>
          <a:xfrm>
            <a:off x="1265425" y="2467550"/>
            <a:ext cx="6725700" cy="34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80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chemeClr val="dk1"/>
                </a:solidFill>
              </a:rPr>
              <a:t>S3 Protocol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❖"/>
            </a:pPr>
            <a:r>
              <a:rPr lang="en-US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S3 Protocol = Widely-adopted way to manage objects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❖"/>
            </a:pPr>
            <a:r>
              <a:rPr lang="en-US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Simple HTTP-based commands: 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➢"/>
            </a:pPr>
            <a:r>
              <a:rPr lang="en-US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PUT (upload), 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➢"/>
            </a:pPr>
            <a:r>
              <a:rPr lang="en-US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GET (download), 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➢"/>
            </a:pPr>
            <a:r>
              <a:rPr lang="en-US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DELETE (remove)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❖"/>
            </a:pPr>
            <a:r>
              <a:rPr lang="en-US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Thousands of existing tools and libraries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❖"/>
            </a:pPr>
            <a:r>
              <a:rPr lang="en-US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Provides familiar interface for users and tools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❖"/>
            </a:pPr>
            <a:r>
              <a:rPr lang="en-US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No vendor lock-in - standard protocol everyone implements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❖"/>
            </a:pPr>
            <a:r>
              <a:rPr lang="en-US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Easy integration with existing workflows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" name="Google Shape;38;g363d9ba5add_0_3"/>
          <p:cNvSpPr/>
          <p:nvPr/>
        </p:nvSpPr>
        <p:spPr>
          <a:xfrm>
            <a:off x="12816000" y="3513600"/>
            <a:ext cx="446400" cy="6768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accen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g363d9ba5add_0_3"/>
          <p:cNvSpPr/>
          <p:nvPr/>
        </p:nvSpPr>
        <p:spPr>
          <a:xfrm>
            <a:off x="12168000" y="4190400"/>
            <a:ext cx="1771200" cy="3211200"/>
          </a:xfrm>
          <a:prstGeom prst="round2SameRect">
            <a:avLst>
              <a:gd fmla="val 16667" name="adj1"/>
              <a:gd fmla="val 0" name="adj2"/>
            </a:avLst>
          </a:prstGeom>
          <a:noFill/>
          <a:ln cap="flat" cmpd="sng" w="2857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  <a:effectLst>
            <a:outerShdw blurRad="914400" rotWithShape="0" algn="bl" dir="9900000" dist="400050">
              <a:schemeClr val="accent2">
                <a:alpha val="20000"/>
              </a:schemeClr>
            </a:outerShdw>
          </a:effectLst>
        </p:spPr>
        <p:txBody>
          <a:bodyPr anchorCtr="0" anchor="ctr" bIns="91425" lIns="91425" spcFirstLastPara="1" rIns="91425" wrap="square" tIns="4572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File:Amazon-S3-Logo.svg - Wikimedia Commons" id="40" name="Google Shape;40;g363d9ba5add_0_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6375425" y="247313"/>
            <a:ext cx="1537573" cy="1839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g34528a89bf2_0_10"/>
          <p:cNvSpPr txBox="1"/>
          <p:nvPr/>
        </p:nvSpPr>
        <p:spPr>
          <a:xfrm>
            <a:off x="1640249" y="542900"/>
            <a:ext cx="15007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Multisite: Built-in replication between data centers — The Problem</a:t>
            </a:r>
            <a:endParaRPr b="1" sz="3600">
              <a:solidFill>
                <a:srgbClr val="0F243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6" name="Google Shape;46;g34528a89bf2_0_10"/>
          <p:cNvSpPr txBox="1"/>
          <p:nvPr>
            <p:ph idx="11" type="ftr"/>
          </p:nvPr>
        </p:nvSpPr>
        <p:spPr>
          <a:xfrm>
            <a:off x="6057900" y="9701212"/>
            <a:ext cx="6172200" cy="54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4008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1500">
                <a:solidFill>
                  <a:srgbClr val="BBB5AC"/>
                </a:solidFill>
              </a:rPr>
              <a:t>12.08.2025</a:t>
            </a:r>
            <a:endParaRPr/>
          </a:p>
        </p:txBody>
      </p:sp>
      <p:sp>
        <p:nvSpPr>
          <p:cNvPr id="47" name="Google Shape;47;g34528a89bf2_0_10"/>
          <p:cNvSpPr txBox="1"/>
          <p:nvPr>
            <p:ph idx="12" type="sldNum"/>
          </p:nvPr>
        </p:nvSpPr>
        <p:spPr>
          <a:xfrm>
            <a:off x="17113568" y="9499702"/>
            <a:ext cx="1097400" cy="787500"/>
          </a:xfrm>
          <a:prstGeom prst="rect">
            <a:avLst/>
          </a:prstGeom>
        </p:spPr>
        <p:txBody>
          <a:bodyPr anchorCtr="0" anchor="t" bIns="167625" lIns="167625" spcFirstLastPara="1" rIns="167625" wrap="square" tIns="167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BBB5AC"/>
                </a:solidFill>
              </a:rPr>
              <a:t>‹#›</a:t>
            </a:fld>
            <a:endParaRPr>
              <a:solidFill>
                <a:srgbClr val="BBB5AC"/>
              </a:solidFill>
            </a:endParaRPr>
          </a:p>
        </p:txBody>
      </p:sp>
      <p:pic>
        <p:nvPicPr>
          <p:cNvPr id="48" name="Google Shape;48;g34528a89bf2_0_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7200" y="1646675"/>
            <a:ext cx="9182250" cy="7504851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g34528a89bf2_0_10"/>
          <p:cNvSpPr txBox="1"/>
          <p:nvPr/>
        </p:nvSpPr>
        <p:spPr>
          <a:xfrm>
            <a:off x="9918675" y="1909775"/>
            <a:ext cx="8049300" cy="71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80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</a:rPr>
              <a:t>Problem 1: Missing Replication After Creation</a:t>
            </a:r>
            <a:endParaRPr b="1" sz="2000">
              <a:solidFill>
                <a:schemeClr val="dk1"/>
              </a:solidFill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Roboto"/>
              <a:buChar char="●"/>
            </a:pPr>
            <a:r>
              <a:rPr lang="en-US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Scenario: Object successfully created on master (Prevessin)</a:t>
            </a:r>
            <a:endParaRPr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Roboto"/>
              <a:buChar char="●"/>
            </a:pPr>
            <a:r>
              <a:rPr lang="en-US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Issue: Sync process fails silently → no replication to secondary</a:t>
            </a:r>
            <a:endParaRPr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Roboto"/>
              <a:buChar char="●"/>
            </a:pPr>
            <a:r>
              <a:rPr lang="en-US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Result: Object exists only on master, missing from Meyrin completely</a:t>
            </a:r>
            <a:endParaRPr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Roboto"/>
              <a:buChar char="●"/>
            </a:pPr>
            <a:r>
              <a:rPr lang="en-US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Detection Challenge: Absence of expected sync events</a:t>
            </a:r>
            <a:endParaRPr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180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</a:rPr>
              <a:t>Problem 2: Incomplete Delete Propagation</a:t>
            </a:r>
            <a:endParaRPr b="1" sz="2000">
              <a:solidFill>
                <a:schemeClr val="dk1"/>
              </a:solidFill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Roboto"/>
              <a:buChar char="●"/>
            </a:pPr>
            <a:r>
              <a:rPr lang="en-US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Scenario: Object deleted on master successfully</a:t>
            </a:r>
            <a:endParaRPr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Roboto"/>
              <a:buChar char="●"/>
            </a:pPr>
            <a:r>
              <a:rPr lang="en-US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Issue: Delete operation not replicated to secondary site</a:t>
            </a:r>
            <a:endParaRPr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Roboto"/>
              <a:buChar char="●"/>
            </a:pPr>
            <a:r>
              <a:rPr lang="en-US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Result: Stale object persists on Meyrin after master deletion</a:t>
            </a:r>
            <a:endParaRPr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Roboto"/>
              <a:buChar char="●"/>
            </a:pPr>
            <a:r>
              <a:rPr lang="en-US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Detection Challenge: Secondary shows outdated state</a:t>
            </a:r>
            <a:endParaRPr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180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</a:rPr>
              <a:t>Problem 3: Multipart Upload Failures</a:t>
            </a:r>
            <a:endParaRPr b="1" sz="2000">
              <a:solidFill>
                <a:schemeClr val="dk1"/>
              </a:solidFill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Roboto"/>
              <a:buChar char="●"/>
            </a:pPr>
            <a:r>
              <a:rPr lang="en-US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Scenario: Large objects uploaded in multiple parts (1+ GB files)</a:t>
            </a:r>
            <a:endParaRPr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Roboto"/>
              <a:buChar char="●"/>
            </a:pPr>
            <a:r>
              <a:rPr lang="en-US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Issue: Multipart upload incomplete or failed during transfer</a:t>
            </a:r>
            <a:endParaRPr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Roboto"/>
              <a:buChar char="●"/>
            </a:pPr>
            <a:r>
              <a:rPr lang="en-US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Result: Partial objects on master, no replication to secondary</a:t>
            </a:r>
            <a:endParaRPr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Roboto"/>
              <a:buChar char="●"/>
            </a:pPr>
            <a:r>
              <a:rPr lang="en-US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Detection Challenge: Missing multipart completion events</a:t>
            </a:r>
            <a:endParaRPr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180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</a:rPr>
              <a:t>Problem 4: Failover Data Loss Risk</a:t>
            </a:r>
            <a:endParaRPr b="1" sz="2000">
              <a:solidFill>
                <a:schemeClr val="dk1"/>
              </a:solidFill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Roboto"/>
              <a:buChar char="●"/>
            </a:pPr>
            <a:r>
              <a:rPr lang="en-US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Scenario: Master zone (Prevessin) fails before completing ongoing replication</a:t>
            </a:r>
            <a:endParaRPr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Roboto"/>
              <a:buChar char="●"/>
            </a:pPr>
            <a:r>
              <a:rPr lang="en-US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Issue: Objects created just before failure not yet synced to secondary</a:t>
            </a:r>
            <a:endParaRPr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Roboto"/>
              <a:buChar char="●"/>
            </a:pPr>
            <a:r>
              <a:rPr lang="en-US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Result: Data permanently lost if master doesn't recover</a:t>
            </a:r>
            <a:endParaRPr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Roboto"/>
              <a:buChar char="●"/>
            </a:pPr>
            <a:r>
              <a:rPr lang="en-US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Detection Challenge: Identifying non-replicated objects during failover window</a:t>
            </a:r>
            <a:endParaRPr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g363d9ba5add_0_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88472" y="2351012"/>
            <a:ext cx="10217923" cy="4887401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g363d9ba5add_0_24"/>
          <p:cNvSpPr txBox="1"/>
          <p:nvPr/>
        </p:nvSpPr>
        <p:spPr>
          <a:xfrm>
            <a:off x="3255781" y="1133475"/>
            <a:ext cx="11776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6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Real-time Event Monitoring with Bucket Notifications</a:t>
            </a:r>
            <a:endParaRPr b="1" sz="3600">
              <a:solidFill>
                <a:srgbClr val="0F243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6" name="Google Shape;56;g363d9ba5add_0_24"/>
          <p:cNvSpPr txBox="1"/>
          <p:nvPr/>
        </p:nvSpPr>
        <p:spPr>
          <a:xfrm>
            <a:off x="1088000" y="2179500"/>
            <a:ext cx="5939100" cy="61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900">
                <a:solidFill>
                  <a:schemeClr val="dk1"/>
                </a:solidFill>
              </a:rPr>
              <a:t>Ceph Buckets: Where Data Lives</a:t>
            </a:r>
            <a:endParaRPr b="1" sz="1900"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❖"/>
            </a:pPr>
            <a:r>
              <a:rPr lang="en-US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Bucket = Container for your objects (e.g. </a:t>
            </a:r>
            <a:r>
              <a:rPr lang="en-US" sz="1250">
                <a:solidFill>
                  <a:srgbClr val="188038"/>
                </a:solidFill>
                <a:latin typeface="Courier New"/>
                <a:ea typeface="Courier New"/>
                <a:cs typeface="Courier New"/>
                <a:sym typeface="Courier New"/>
              </a:rPr>
              <a:t>fish</a:t>
            </a:r>
            <a:r>
              <a:rPr lang="en-US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)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❖"/>
            </a:pPr>
            <a:r>
              <a:rPr lang="en-US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Configured with notification rules that define what events to track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❖"/>
            </a:pPr>
            <a:r>
              <a:rPr lang="en-US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Generates events when objects are created, deleted, or modified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❖"/>
            </a:pPr>
            <a:r>
              <a:rPr lang="en-US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Each bucket can have different notification settings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900">
                <a:solidFill>
                  <a:schemeClr val="dk1"/>
                </a:solidFill>
              </a:rPr>
              <a:t>Kafka Topics: Where Events Are Collected</a:t>
            </a:r>
            <a:endParaRPr b="1" sz="1900"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❖"/>
            </a:pPr>
            <a:r>
              <a:rPr lang="en-US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Topic = Named stream of events (e.g. </a:t>
            </a:r>
            <a:r>
              <a:rPr lang="en-US" sz="1250">
                <a:solidFill>
                  <a:srgbClr val="188038"/>
                </a:solidFill>
                <a:latin typeface="Courier New"/>
                <a:ea typeface="Courier New"/>
                <a:cs typeface="Courier New"/>
                <a:sym typeface="Courier New"/>
              </a:rPr>
              <a:t>TopicA</a:t>
            </a:r>
            <a:r>
              <a:rPr lang="en-US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)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❖"/>
            </a:pPr>
            <a:r>
              <a:rPr lang="en-US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Central collection point for notifications from multiple sources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❖"/>
            </a:pPr>
            <a:r>
              <a:rPr lang="en-US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Persistent storage - events stay available for processing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❖"/>
            </a:pPr>
            <a:r>
              <a:rPr lang="en-US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Multiple consumers can read the same events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900">
                <a:solidFill>
                  <a:schemeClr val="dk1"/>
                </a:solidFill>
              </a:rPr>
              <a:t>How Buckets &amp; Topics Work Together</a:t>
            </a:r>
            <a:endParaRPr b="1" sz="1900"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❖"/>
            </a:pPr>
            <a:r>
              <a:rPr lang="en-US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Step 1: User performs operation on bucket (e.g. PUT/DELETE object)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❖"/>
            </a:pPr>
            <a:r>
              <a:rPr lang="en-US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Step 2: Ceph RGW detects operation and generates notification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❖"/>
            </a:pPr>
            <a:r>
              <a:rPr lang="en-US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Step 3: Notification sent directly to Kafka topic over network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❖"/>
            </a:pPr>
            <a:r>
              <a:rPr lang="en-US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Step 4: Monitoring system reads notifications to analyze events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900">
                <a:solidFill>
                  <a:schemeClr val="dk1"/>
                </a:solidFill>
              </a:rPr>
              <a:t>Our Test Setup</a:t>
            </a:r>
            <a:endParaRPr b="1" sz="1900"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❖"/>
            </a:pPr>
            <a:r>
              <a:rPr lang="en-US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Two Ceph clusters in two regions</a:t>
            </a:r>
            <a:endParaRPr sz="1250">
              <a:solidFill>
                <a:srgbClr val="188038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❖"/>
            </a:pPr>
            <a:r>
              <a:rPr lang="en-US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One bucket for each cluster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❖"/>
            </a:pPr>
            <a:r>
              <a:rPr lang="en-US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One Kafka topic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❖"/>
            </a:pPr>
            <a:r>
              <a:rPr lang="en-US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Monitor System reading Kafka topic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7" name="Google Shape;57;g363d9ba5add_0_24"/>
          <p:cNvSpPr txBox="1"/>
          <p:nvPr>
            <p:ph idx="11" type="ftr"/>
          </p:nvPr>
        </p:nvSpPr>
        <p:spPr>
          <a:xfrm>
            <a:off x="6057900" y="9701212"/>
            <a:ext cx="6172200" cy="54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4008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1500">
                <a:solidFill>
                  <a:srgbClr val="BBB5AC"/>
                </a:solidFill>
              </a:rPr>
              <a:t>12</a:t>
            </a:r>
            <a:r>
              <a:rPr lang="en-US" sz="1500">
                <a:solidFill>
                  <a:srgbClr val="BBB5AC"/>
                </a:solidFill>
              </a:rPr>
              <a:t>.08.2025</a:t>
            </a:r>
            <a:endParaRPr/>
          </a:p>
        </p:txBody>
      </p:sp>
      <p:sp>
        <p:nvSpPr>
          <p:cNvPr id="58" name="Google Shape;58;g363d9ba5add_0_24"/>
          <p:cNvSpPr txBox="1"/>
          <p:nvPr>
            <p:ph idx="12" type="sldNum"/>
          </p:nvPr>
        </p:nvSpPr>
        <p:spPr>
          <a:xfrm>
            <a:off x="17113568" y="9499702"/>
            <a:ext cx="1097400" cy="787500"/>
          </a:xfrm>
          <a:prstGeom prst="rect">
            <a:avLst/>
          </a:prstGeom>
        </p:spPr>
        <p:txBody>
          <a:bodyPr anchorCtr="0" anchor="t" bIns="167625" lIns="167625" spcFirstLastPara="1" rIns="167625" wrap="square" tIns="167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BBB5AC"/>
                </a:solidFill>
              </a:rPr>
              <a:t>‹#›</a:t>
            </a:fld>
            <a:endParaRPr>
              <a:solidFill>
                <a:srgbClr val="BBB5AC"/>
              </a:solidFill>
            </a:endParaRPr>
          </a:p>
        </p:txBody>
      </p:sp>
      <p:pic>
        <p:nvPicPr>
          <p:cNvPr descr="File:Ceph Logo Stacked RGB.png - Wikimedia Commons" id="59" name="Google Shape;59;g363d9ba5add_0_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6442151" y="4024825"/>
            <a:ext cx="958800" cy="11927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ile:Ceph Logo Stacked RGB.png - Wikimedia Commons" id="60" name="Google Shape;60;g363d9ba5add_0_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448376" y="5376300"/>
            <a:ext cx="958800" cy="119275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g363d9ba5add_0_24"/>
          <p:cNvSpPr txBox="1"/>
          <p:nvPr/>
        </p:nvSpPr>
        <p:spPr>
          <a:xfrm>
            <a:off x="9505875" y="7246300"/>
            <a:ext cx="7607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CCCCCC"/>
                </a:solidFill>
              </a:rPr>
              <a:t>Source: </a:t>
            </a:r>
            <a:r>
              <a:rPr lang="en-US">
                <a:solidFill>
                  <a:srgbClr val="CCCCCC"/>
                </a:solidFill>
              </a:rPr>
              <a:t>https://ai-on-openshift.io/patterns/bucket-notifications/bucket-notifications/</a:t>
            </a:r>
            <a:endParaRPr>
              <a:solidFill>
                <a:srgbClr val="CCCCCC"/>
              </a:solidFill>
            </a:endParaRPr>
          </a:p>
        </p:txBody>
      </p:sp>
      <p:pic>
        <p:nvPicPr>
          <p:cNvPr descr="Empty tin bucket (provided by Getty Images)" id="62" name="Google Shape;62;g363d9ba5add_0_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5891575" y="283987"/>
            <a:ext cx="1509375" cy="2253076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g363d9ba5add_0_24"/>
          <p:cNvSpPr txBox="1"/>
          <p:nvPr/>
        </p:nvSpPr>
        <p:spPr>
          <a:xfrm>
            <a:off x="4556112" y="8000825"/>
            <a:ext cx="6276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accent2"/>
                </a:solidFill>
              </a:rPr>
              <a:t>⇐</a:t>
            </a:r>
            <a:r>
              <a:rPr b="1" lang="en-US">
                <a:solidFill>
                  <a:schemeClr val="accent2"/>
                </a:solidFill>
              </a:rPr>
              <a:t> Development effort</a:t>
            </a:r>
            <a:endParaRPr b="1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63d9ba5add_0_45"/>
          <p:cNvSpPr txBox="1"/>
          <p:nvPr/>
        </p:nvSpPr>
        <p:spPr>
          <a:xfrm>
            <a:off x="3563381" y="661088"/>
            <a:ext cx="11776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6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Stream processing Platform for Event Collection</a:t>
            </a:r>
            <a:endParaRPr b="1" sz="3600">
              <a:solidFill>
                <a:srgbClr val="0F243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9" name="Google Shape;69;g363d9ba5add_0_45"/>
          <p:cNvSpPr txBox="1"/>
          <p:nvPr/>
        </p:nvSpPr>
        <p:spPr>
          <a:xfrm>
            <a:off x="5257179" y="1854200"/>
            <a:ext cx="8388900" cy="31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❖"/>
            </a:pPr>
            <a:r>
              <a:rPr lang="en-US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What Kafka Does for Us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➢"/>
            </a:pPr>
            <a:r>
              <a:rPr lang="en-US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Collects notifications from both Ceph sites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➢"/>
            </a:pPr>
            <a:r>
              <a:rPr lang="en-US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Stores all events in one central topic</a:t>
            </a:r>
            <a:endParaRPr sz="1450">
              <a:solidFill>
                <a:srgbClr val="188038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➢"/>
            </a:pPr>
            <a:r>
              <a:rPr lang="en-US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Reliable delivery ensures we don't miss critical events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❖"/>
            </a:pPr>
            <a:r>
              <a:rPr lang="en-US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Why We Need Kafka Here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➢"/>
            </a:pPr>
            <a:r>
              <a:rPr lang="en-US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Single Source of Truth: All storage events from Prevessin + Meyrin in one place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➢"/>
            </a:pPr>
            <a:r>
              <a:rPr lang="en-US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Comparison Enabled: Lets us compare master events vs secondary sync events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❖"/>
            </a:pPr>
            <a:r>
              <a:rPr lang="en-US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How It Fits Our Architecture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➢"/>
            </a:pPr>
            <a:r>
              <a:rPr lang="en-US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Both Ceph RGW instances send notifications directly to Kafka over network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➢"/>
            </a:pPr>
            <a:r>
              <a:rPr lang="en-US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We consume events from Kafka clients to detect missing or mismatched events.</a:t>
            </a:r>
            <a:endParaRPr sz="19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ctr">
              <a:lnSpc>
                <a:spcPct val="14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0" name="Google Shape;70;g363d9ba5add_0_45"/>
          <p:cNvSpPr txBox="1"/>
          <p:nvPr>
            <p:ph idx="11" type="ftr"/>
          </p:nvPr>
        </p:nvSpPr>
        <p:spPr>
          <a:xfrm>
            <a:off x="6057900" y="9701212"/>
            <a:ext cx="6172200" cy="54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4008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1500">
                <a:solidFill>
                  <a:srgbClr val="BBB5AC"/>
                </a:solidFill>
              </a:rPr>
              <a:t>12</a:t>
            </a:r>
            <a:r>
              <a:rPr lang="en-US" sz="1500">
                <a:solidFill>
                  <a:srgbClr val="BBB5AC"/>
                </a:solidFill>
              </a:rPr>
              <a:t>.08.2025</a:t>
            </a:r>
            <a:endParaRPr/>
          </a:p>
        </p:txBody>
      </p:sp>
      <p:pic>
        <p:nvPicPr>
          <p:cNvPr id="71" name="Google Shape;71;g363d9ba5add_0_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8125" y="209875"/>
            <a:ext cx="3195375" cy="1456550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g363d9ba5add_0_45"/>
          <p:cNvSpPr txBox="1"/>
          <p:nvPr>
            <p:ph idx="12" type="sldNum"/>
          </p:nvPr>
        </p:nvSpPr>
        <p:spPr>
          <a:xfrm>
            <a:off x="17113568" y="9499702"/>
            <a:ext cx="1097400" cy="787500"/>
          </a:xfrm>
          <a:prstGeom prst="rect">
            <a:avLst/>
          </a:prstGeom>
        </p:spPr>
        <p:txBody>
          <a:bodyPr anchorCtr="0" anchor="t" bIns="167625" lIns="167625" spcFirstLastPara="1" rIns="167625" wrap="square" tIns="167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BBB5AC"/>
                </a:solidFill>
              </a:rPr>
              <a:t>‹#›</a:t>
            </a:fld>
            <a:endParaRPr>
              <a:solidFill>
                <a:srgbClr val="BBB5AC"/>
              </a:solidFill>
            </a:endParaRPr>
          </a:p>
        </p:txBody>
      </p:sp>
      <p:pic>
        <p:nvPicPr>
          <p:cNvPr id="73" name="Google Shape;73;g363d9ba5add_0_4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745513" y="5425945"/>
            <a:ext cx="11412225" cy="389729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ile:Ceph Logo Stacked RGB.png - Wikimedia Commons" id="74" name="Google Shape;74;g363d9ba5add_0_4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995130" y="6106849"/>
            <a:ext cx="980000" cy="1219125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g363d9ba5add_0_45"/>
          <p:cNvSpPr txBox="1"/>
          <p:nvPr/>
        </p:nvSpPr>
        <p:spPr>
          <a:xfrm>
            <a:off x="5943875" y="9323250"/>
            <a:ext cx="7631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B7B7B7"/>
                </a:solidFill>
              </a:rPr>
              <a:t>Source: </a:t>
            </a:r>
            <a:r>
              <a:rPr lang="en-US">
                <a:solidFill>
                  <a:srgbClr val="B7B7B7"/>
                </a:solidFill>
              </a:rPr>
              <a:t>https://hazelcast.com/foundations/data-and-middleware-technologies/kafka/</a:t>
            </a:r>
            <a:endParaRPr>
              <a:solidFill>
                <a:srgbClr val="B7B7B7"/>
              </a:solidFill>
            </a:endParaRPr>
          </a:p>
        </p:txBody>
      </p:sp>
      <p:pic>
        <p:nvPicPr>
          <p:cNvPr id="76" name="Google Shape;76;g363d9ba5add_0_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536202" y="4767175"/>
            <a:ext cx="1215573" cy="554100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g363d9ba5add_0_45"/>
          <p:cNvSpPr/>
          <p:nvPr/>
        </p:nvSpPr>
        <p:spPr>
          <a:xfrm>
            <a:off x="6353375" y="5376325"/>
            <a:ext cx="6068100" cy="3993300"/>
          </a:xfrm>
          <a:prstGeom prst="rect">
            <a:avLst/>
          </a:prstGeom>
          <a:noFill/>
          <a:ln cap="flat" cmpd="sng" w="2857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</p:txBody>
      </p:sp>
      <p:sp>
        <p:nvSpPr>
          <p:cNvPr id="78" name="Google Shape;78;g363d9ba5add_0_45"/>
          <p:cNvSpPr txBox="1"/>
          <p:nvPr/>
        </p:nvSpPr>
        <p:spPr>
          <a:xfrm>
            <a:off x="13016975" y="6589150"/>
            <a:ext cx="19878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/>
              <a:t>Monitoring System</a:t>
            </a:r>
            <a:endParaRPr b="1" sz="16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63d9ba5add_0_64"/>
          <p:cNvSpPr txBox="1"/>
          <p:nvPr/>
        </p:nvSpPr>
        <p:spPr>
          <a:xfrm>
            <a:off x="3255756" y="159750"/>
            <a:ext cx="11776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6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Prevessin ↔ Meyrin Data Replication</a:t>
            </a:r>
            <a:endParaRPr b="1" sz="3600">
              <a:solidFill>
                <a:srgbClr val="0F243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4" name="Google Shape;84;g363d9ba5add_0_64"/>
          <p:cNvSpPr txBox="1"/>
          <p:nvPr/>
        </p:nvSpPr>
        <p:spPr>
          <a:xfrm>
            <a:off x="5558702" y="1744150"/>
            <a:ext cx="3884400" cy="3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5" name="Google Shape;85;g363d9ba5add_0_64"/>
          <p:cNvSpPr txBox="1"/>
          <p:nvPr>
            <p:ph idx="11" type="ftr"/>
          </p:nvPr>
        </p:nvSpPr>
        <p:spPr>
          <a:xfrm>
            <a:off x="6057900" y="9701212"/>
            <a:ext cx="6172200" cy="54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4008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1500">
                <a:solidFill>
                  <a:srgbClr val="BBB5AC"/>
                </a:solidFill>
              </a:rPr>
              <a:t>12</a:t>
            </a:r>
            <a:r>
              <a:rPr lang="en-US" sz="1500">
                <a:solidFill>
                  <a:srgbClr val="BBB5AC"/>
                </a:solidFill>
              </a:rPr>
              <a:t>.08.2025</a:t>
            </a:r>
            <a:endParaRPr/>
          </a:p>
        </p:txBody>
      </p:sp>
      <p:sp>
        <p:nvSpPr>
          <p:cNvPr id="86" name="Google Shape;86;g363d9ba5add_0_64"/>
          <p:cNvSpPr txBox="1"/>
          <p:nvPr>
            <p:ph idx="12" type="sldNum"/>
          </p:nvPr>
        </p:nvSpPr>
        <p:spPr>
          <a:xfrm>
            <a:off x="17113568" y="9499702"/>
            <a:ext cx="1097400" cy="787500"/>
          </a:xfrm>
          <a:prstGeom prst="rect">
            <a:avLst/>
          </a:prstGeom>
        </p:spPr>
        <p:txBody>
          <a:bodyPr anchorCtr="0" anchor="t" bIns="167625" lIns="167625" spcFirstLastPara="1" rIns="167625" wrap="square" tIns="167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BBB5AC"/>
                </a:solidFill>
              </a:rPr>
              <a:t>‹#›</a:t>
            </a:fld>
            <a:endParaRPr>
              <a:solidFill>
                <a:srgbClr val="BBB5AC"/>
              </a:solidFill>
            </a:endParaRPr>
          </a:p>
        </p:txBody>
      </p:sp>
      <p:pic>
        <p:nvPicPr>
          <p:cNvPr id="87" name="Google Shape;87;g363d9ba5add_0_6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77378" y="1022525"/>
            <a:ext cx="7780401" cy="8241951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g363d9ba5add_0_64"/>
          <p:cNvSpPr/>
          <p:nvPr/>
        </p:nvSpPr>
        <p:spPr>
          <a:xfrm>
            <a:off x="8251925" y="3635825"/>
            <a:ext cx="769500" cy="285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g363d9ba5add_0_64"/>
          <p:cNvSpPr/>
          <p:nvPr/>
        </p:nvSpPr>
        <p:spPr>
          <a:xfrm>
            <a:off x="9443100" y="3586075"/>
            <a:ext cx="198600" cy="397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g363d9ba5add_0_64"/>
          <p:cNvSpPr/>
          <p:nvPr/>
        </p:nvSpPr>
        <p:spPr>
          <a:xfrm>
            <a:off x="8797925" y="3602900"/>
            <a:ext cx="769500" cy="554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g363d9ba5add_0_64"/>
          <p:cNvSpPr/>
          <p:nvPr/>
        </p:nvSpPr>
        <p:spPr>
          <a:xfrm>
            <a:off x="5177375" y="4864300"/>
            <a:ext cx="7392900" cy="1905300"/>
          </a:xfrm>
          <a:prstGeom prst="rect">
            <a:avLst/>
          </a:prstGeom>
          <a:noFill/>
          <a:ln cap="flat" cmpd="sng" w="2857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g363d9ba5add_0_64"/>
          <p:cNvSpPr/>
          <p:nvPr/>
        </p:nvSpPr>
        <p:spPr>
          <a:xfrm>
            <a:off x="9530050" y="7644000"/>
            <a:ext cx="1749600" cy="285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g363d9ba5add_0_64"/>
          <p:cNvSpPr txBox="1"/>
          <p:nvPr/>
        </p:nvSpPr>
        <p:spPr>
          <a:xfrm>
            <a:off x="9395859" y="7606348"/>
            <a:ext cx="2047500" cy="3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300">
                <a:solidFill>
                  <a:srgbClr val="434343"/>
                </a:solidFill>
                <a:latin typeface="Courier New"/>
                <a:ea typeface="Courier New"/>
                <a:cs typeface="Courier New"/>
                <a:sym typeface="Courier New"/>
              </a:rPr>
              <a:t>Monitoring Service </a:t>
            </a:r>
            <a:endParaRPr b="1" sz="1300">
              <a:solidFill>
                <a:srgbClr val="434343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363d9ba5add_0_82"/>
          <p:cNvSpPr txBox="1"/>
          <p:nvPr/>
        </p:nvSpPr>
        <p:spPr>
          <a:xfrm>
            <a:off x="3255756" y="370550"/>
            <a:ext cx="11776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6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Detecting Data Inconsistencies: Our Mission</a:t>
            </a:r>
            <a:endParaRPr b="1" sz="3600">
              <a:solidFill>
                <a:srgbClr val="0F243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9" name="Google Shape;99;g363d9ba5add_0_82"/>
          <p:cNvSpPr txBox="1"/>
          <p:nvPr/>
        </p:nvSpPr>
        <p:spPr>
          <a:xfrm>
            <a:off x="918475" y="2894571"/>
            <a:ext cx="8624100" cy="52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80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chemeClr val="dk1"/>
                </a:solidFill>
              </a:rPr>
              <a:t>Our Solution: Beyond Basic Monitoring</a:t>
            </a:r>
            <a:endParaRPr b="1" sz="2100">
              <a:solidFill>
                <a:schemeClr val="dk1"/>
              </a:solidFill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Roboto"/>
              <a:buChar char="❖"/>
            </a:pPr>
            <a:r>
              <a:rPr lang="en-US" sz="2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Active stress testing: Concurrently sending upload and delete requests to main storage site</a:t>
            </a:r>
            <a:endParaRPr sz="2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Roboto"/>
              <a:buChar char="❖"/>
            </a:pPr>
            <a:r>
              <a:rPr lang="en-US" sz="2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Real-time sync monitoring: Continuously tracking replication process across all operations</a:t>
            </a:r>
            <a:endParaRPr sz="2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Roboto"/>
              <a:buChar char="❖"/>
            </a:pPr>
            <a:r>
              <a:rPr lang="en-US" sz="2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Comprehensive log collection: Gathering RGW logs, Synchronization logs, and network metrics</a:t>
            </a:r>
            <a:endParaRPr sz="2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Roboto"/>
              <a:buChar char="❖"/>
            </a:pPr>
            <a:r>
              <a:rPr lang="en-US" sz="2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System state monitoring: Tracking cluster health, network latency, and storage performance</a:t>
            </a:r>
            <a:endParaRPr sz="2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Roboto"/>
              <a:buChar char="❖"/>
            </a:pPr>
            <a:r>
              <a:rPr lang="en-US" sz="2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Alerting about any inconsistencies</a:t>
            </a:r>
            <a:endParaRPr sz="2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0" name="Google Shape;100;g363d9ba5add_0_82"/>
          <p:cNvSpPr txBox="1"/>
          <p:nvPr>
            <p:ph idx="11" type="ftr"/>
          </p:nvPr>
        </p:nvSpPr>
        <p:spPr>
          <a:xfrm>
            <a:off x="6057900" y="9701212"/>
            <a:ext cx="6172200" cy="54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4008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1500">
                <a:solidFill>
                  <a:srgbClr val="BBB5AC"/>
                </a:solidFill>
              </a:rPr>
              <a:t>12</a:t>
            </a:r>
            <a:r>
              <a:rPr lang="en-US" sz="1500">
                <a:solidFill>
                  <a:srgbClr val="BBB5AC"/>
                </a:solidFill>
              </a:rPr>
              <a:t>.08.2025</a:t>
            </a:r>
            <a:endParaRPr/>
          </a:p>
        </p:txBody>
      </p:sp>
      <p:sp>
        <p:nvSpPr>
          <p:cNvPr id="101" name="Google Shape;101;g363d9ba5add_0_82"/>
          <p:cNvSpPr txBox="1"/>
          <p:nvPr>
            <p:ph idx="12" type="sldNum"/>
          </p:nvPr>
        </p:nvSpPr>
        <p:spPr>
          <a:xfrm>
            <a:off x="17113568" y="9499702"/>
            <a:ext cx="1097400" cy="787500"/>
          </a:xfrm>
          <a:prstGeom prst="rect">
            <a:avLst/>
          </a:prstGeom>
        </p:spPr>
        <p:txBody>
          <a:bodyPr anchorCtr="0" anchor="t" bIns="167625" lIns="167625" spcFirstLastPara="1" rIns="167625" wrap="square" tIns="167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BBB5AC"/>
                </a:solidFill>
              </a:rPr>
              <a:t>‹#›</a:t>
            </a:fld>
            <a:endParaRPr>
              <a:solidFill>
                <a:srgbClr val="BBB5AC"/>
              </a:solidFill>
            </a:endParaRPr>
          </a:p>
        </p:txBody>
      </p:sp>
      <p:pic>
        <p:nvPicPr>
          <p:cNvPr id="102" name="Google Shape;102;g363d9ba5add_0_8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005000" y="1168384"/>
            <a:ext cx="5651910" cy="8186363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g363d9ba5add_0_82"/>
          <p:cNvSpPr/>
          <p:nvPr/>
        </p:nvSpPr>
        <p:spPr>
          <a:xfrm>
            <a:off x="11614750" y="6365775"/>
            <a:ext cx="1861200" cy="148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g363d9ba5add_0_82"/>
          <p:cNvSpPr/>
          <p:nvPr/>
        </p:nvSpPr>
        <p:spPr>
          <a:xfrm>
            <a:off x="12309650" y="1985425"/>
            <a:ext cx="893400" cy="2235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5" name="Google Shape;105;g363d9ba5add_0_82" title="Screenshot from 2025-08-12 12-09-37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2242000" y="1963825"/>
            <a:ext cx="1028700" cy="266700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g363d9ba5add_0_82"/>
          <p:cNvSpPr/>
          <p:nvPr/>
        </p:nvSpPr>
        <p:spPr>
          <a:xfrm>
            <a:off x="10876498" y="3478471"/>
            <a:ext cx="3421800" cy="6021300"/>
          </a:xfrm>
          <a:prstGeom prst="rect">
            <a:avLst/>
          </a:prstGeom>
          <a:noFill/>
          <a:ln cap="flat" cmpd="sng" w="2857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g363d9ba5add_0_82"/>
          <p:cNvSpPr txBox="1"/>
          <p:nvPr/>
        </p:nvSpPr>
        <p:spPr>
          <a:xfrm>
            <a:off x="4490750" y="9025150"/>
            <a:ext cx="6276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accent2"/>
                </a:solidFill>
              </a:rPr>
              <a:t>D</a:t>
            </a:r>
            <a:r>
              <a:rPr b="1" lang="en-US">
                <a:solidFill>
                  <a:schemeClr val="accent2"/>
                </a:solidFill>
              </a:rPr>
              <a:t>evelopment effort ⇒</a:t>
            </a:r>
            <a:endParaRPr b="1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2060"/>
        </a:solidFill>
      </p:bgPr>
    </p:bg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4"/>
          <p:cNvSpPr/>
          <p:nvPr/>
        </p:nvSpPr>
        <p:spPr>
          <a:xfrm>
            <a:off x="-50" y="-1739"/>
            <a:ext cx="18288000" cy="10290489"/>
          </a:xfrm>
          <a:custGeom>
            <a:rect b="b" l="l" r="r" t="t"/>
            <a:pathLst>
              <a:path extrusionOk="0" h="10290489" w="18288000">
                <a:moveTo>
                  <a:pt x="0" y="0"/>
                </a:moveTo>
                <a:lnTo>
                  <a:pt x="18288000" y="0"/>
                </a:lnTo>
                <a:lnTo>
                  <a:pt x="18288000" y="10290489"/>
                </a:lnTo>
                <a:lnTo>
                  <a:pt x="0" y="1029048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61000"/>
            </a:blip>
            <a:stretch>
              <a:fillRect b="0" l="0" r="0" t="-18403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4"/>
          <p:cNvSpPr txBox="1"/>
          <p:nvPr/>
        </p:nvSpPr>
        <p:spPr>
          <a:xfrm>
            <a:off x="6295909" y="2920332"/>
            <a:ext cx="5696100" cy="1138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6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7396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Thank you!</a:t>
            </a:r>
            <a:endParaRPr/>
          </a:p>
        </p:txBody>
      </p:sp>
      <p:sp>
        <p:nvSpPr>
          <p:cNvPr id="114" name="Google Shape;114;p4"/>
          <p:cNvSpPr txBox="1"/>
          <p:nvPr/>
        </p:nvSpPr>
        <p:spPr>
          <a:xfrm>
            <a:off x="5434148" y="4524229"/>
            <a:ext cx="7419600" cy="4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655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Email | </a:t>
            </a:r>
            <a:r>
              <a:rPr lang="en-US" sz="2655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dawid.wiktor.grabowski</a:t>
            </a:r>
            <a:r>
              <a:rPr lang="en-US" sz="2655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@cern.ch</a:t>
            </a:r>
            <a:endParaRPr sz="2655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5" name="Google Shape;115;p4"/>
          <p:cNvSpPr txBox="1"/>
          <p:nvPr/>
        </p:nvSpPr>
        <p:spPr>
          <a:xfrm>
            <a:off x="5046450" y="5263175"/>
            <a:ext cx="8195100" cy="98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655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LinkedIn</a:t>
            </a:r>
            <a:r>
              <a:rPr b="1" lang="en-US" sz="2655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|</a:t>
            </a:r>
            <a:r>
              <a:rPr lang="en-US" sz="2655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www.linkedin.com/in/dawidgraabowski</a:t>
            </a:r>
            <a:endParaRPr sz="2655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55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6" name="Google Shape;116;p4"/>
          <p:cNvSpPr txBox="1"/>
          <p:nvPr>
            <p:ph idx="12" type="sldNum"/>
          </p:nvPr>
        </p:nvSpPr>
        <p:spPr>
          <a:xfrm>
            <a:off x="17113568" y="9499702"/>
            <a:ext cx="1097400" cy="787500"/>
          </a:xfrm>
          <a:prstGeom prst="rect">
            <a:avLst/>
          </a:prstGeom>
        </p:spPr>
        <p:txBody>
          <a:bodyPr anchorCtr="0" anchor="t" bIns="167625" lIns="167625" spcFirstLastPara="1" rIns="167625" wrap="square" tIns="167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17" name="Google Shape;117;p4"/>
          <p:cNvPicPr preferRelativeResize="0"/>
          <p:nvPr/>
        </p:nvPicPr>
        <p:blipFill rotWithShape="1">
          <a:blip r:embed="rId4">
            <a:alphaModFix/>
          </a:blip>
          <a:srcRect b="13228" l="24527" r="24816" t="42778"/>
          <a:stretch/>
        </p:blipFill>
        <p:spPr>
          <a:xfrm>
            <a:off x="7822400" y="6243875"/>
            <a:ext cx="2643100" cy="26679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</cp:coreProperties>
</file>