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92000"/>
  <p:notesSz cx="6858000" cy="9144000"/>
  <p:embeddedFontLst>
    <p:embeddedFont>
      <p:font typeface="Open Sans SemiBold"/>
      <p:regular r:id="rId20"/>
      <p:bold r:id="rId21"/>
      <p:italic r:id="rId22"/>
      <p:boldItalic r:id="rId23"/>
    </p:embeddedFont>
    <p:embeddedFont>
      <p:font typeface="Open Sans ExtraBold"/>
      <p:bold r:id="rId24"/>
      <p:boldItalic r:id="rId25"/>
    </p:embeddedFont>
    <p:embeddedFont>
      <p:font typeface="DM Sans"/>
      <p:regular r:id="rId26"/>
      <p:bold r:id="rId27"/>
      <p:italic r:id="rId28"/>
      <p:boldItalic r:id="rId29"/>
    </p:embeddedFont>
    <p:embeddedFont>
      <p:font typeface="Open Sans Light"/>
      <p:regular r:id="rId30"/>
      <p:bold r:id="rId31"/>
      <p:italic r:id="rId32"/>
      <p:boldItalic r:id="rId33"/>
    </p:embeddedFont>
    <p:embeddedFont>
      <p:font typeface="Open Sans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8" roundtripDataSignature="AMtx7mggfH7ablmEoZsB8N2s4JDLN+7bJ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Giovanni Guerrieri"/>
  <p:cmAuthor clrIdx="1" id="1" initials="" lastIdx="1" name="Tomáš Ondrejka"/>
  <p:cmAuthor clrIdx="2" id="2" initials="" lastIdx="1" name="Kike Garcia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SemiBold-regular.fntdata"/><Relationship Id="rId22" Type="http://schemas.openxmlformats.org/officeDocument/2006/relationships/font" Target="fonts/OpenSansSemiBold-italic.fntdata"/><Relationship Id="rId21" Type="http://schemas.openxmlformats.org/officeDocument/2006/relationships/font" Target="fonts/OpenSansSemiBold-bold.fntdata"/><Relationship Id="rId24" Type="http://schemas.openxmlformats.org/officeDocument/2006/relationships/font" Target="fonts/OpenSansExtraBold-bold.fntdata"/><Relationship Id="rId23" Type="http://schemas.openxmlformats.org/officeDocument/2006/relationships/font" Target="fonts/OpenSansSemiBold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DMSans-regular.fntdata"/><Relationship Id="rId25" Type="http://schemas.openxmlformats.org/officeDocument/2006/relationships/font" Target="fonts/OpenSansExtraBold-boldItalic.fntdata"/><Relationship Id="rId28" Type="http://schemas.openxmlformats.org/officeDocument/2006/relationships/font" Target="fonts/DMSans-italic.fntdata"/><Relationship Id="rId27" Type="http://schemas.openxmlformats.org/officeDocument/2006/relationships/font" Target="fonts/DM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DM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Light-bold.fntdata"/><Relationship Id="rId30" Type="http://schemas.openxmlformats.org/officeDocument/2006/relationships/font" Target="fonts/OpenSansLight-regular.fntdata"/><Relationship Id="rId11" Type="http://schemas.openxmlformats.org/officeDocument/2006/relationships/slide" Target="slides/slide6.xml"/><Relationship Id="rId33" Type="http://schemas.openxmlformats.org/officeDocument/2006/relationships/font" Target="fonts/OpenSansLight-boldItalic.fntdata"/><Relationship Id="rId10" Type="http://schemas.openxmlformats.org/officeDocument/2006/relationships/slide" Target="slides/slide5.xml"/><Relationship Id="rId32" Type="http://schemas.openxmlformats.org/officeDocument/2006/relationships/font" Target="fonts/OpenSansLight-italic.fntdata"/><Relationship Id="rId13" Type="http://schemas.openxmlformats.org/officeDocument/2006/relationships/slide" Target="slides/slide8.xml"/><Relationship Id="rId35" Type="http://schemas.openxmlformats.org/officeDocument/2006/relationships/font" Target="fonts/OpenSans-bold.fntdata"/><Relationship Id="rId12" Type="http://schemas.openxmlformats.org/officeDocument/2006/relationships/slide" Target="slides/slide7.xml"/><Relationship Id="rId34" Type="http://schemas.openxmlformats.org/officeDocument/2006/relationships/font" Target="fonts/OpenSans-regular.fntdata"/><Relationship Id="rId15" Type="http://schemas.openxmlformats.org/officeDocument/2006/relationships/slide" Target="slides/slide10.xml"/><Relationship Id="rId37" Type="http://schemas.openxmlformats.org/officeDocument/2006/relationships/font" Target="fonts/OpenSans-boldItalic.fntdata"/><Relationship Id="rId14" Type="http://schemas.openxmlformats.org/officeDocument/2006/relationships/slide" Target="slides/slide9.xml"/><Relationship Id="rId36" Type="http://schemas.openxmlformats.org/officeDocument/2006/relationships/font" Target="fonts/OpenSans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customschemas.google.com/relationships/presentationmetadata" Target="meta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5-08-12T08:09:38.827">
    <p:pos x="6000" y="0"/>
    <p:text>Do we want to write something here? Or do we leave just the image?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n4AKEss"/>
      </p:ext>
    </p:extLst>
  </p:cm>
  <p:cm authorId="1" idx="1" dt="2025-08-12T08:09:38.827">
    <p:pos x="6000" y="0"/>
    <p:text>I can add simple bullet points for myself</p:text>
    <p:extLst>
      <p:ext uri="{C676402C-5697-4E1C-873F-D02D1690AC5C}">
        <p15:threadingInfo timeZoneBias="0">
          <p15:parentCm authorId="0" idx="1"/>
        </p15:threadingInfo>
      </p:ext>
      <p:ext uri="http://customooxmlschemas.google.com/">
        <go:slidesCustomData xmlns:go="http://customooxmlschemas.google.com/" commentPostId="AAABn4Bi3hQ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2" idx="1" dt="2025-08-12T08:05:04.130">
    <p:pos x="159" y="867"/>
    <p:text>Despite that it's a backup slide, you can make the text prettier: larger and centered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n4Bi3hI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" name="Google Shape;2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7468280787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g37468280787_0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4531af2fcd_5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" name="Google Shape;147;g34531af2fcd_5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74570cd687_0_1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g374570cd687_0_1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74570cd687_0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g374570cd687_0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745bc8b7a0_1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g3745bc8b7a0_1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63de6a971e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" name="Google Shape;34;g363de6a971e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74570cd687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Analysis facility, developed during european project, escape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Within the jlab UI, aggregation of different services, to connect full environment using authentication and authorization inrfastructure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Authnz equivalent to CERN SSO, we are using ESCAPE IAM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One of the services beside of rucio that VRE is </a:t>
            </a:r>
            <a:r>
              <a:rPr lang="en-GB"/>
              <a:t>connecting</a:t>
            </a:r>
            <a:r>
              <a:rPr lang="en-GB"/>
              <a:t> to is reana,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" name="Google Shape;58;g374570cd687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3de6a971e_0_1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" name="Google Shape;68;g363de6a971e_0_1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74570cd687_0_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" name="Google Shape;78;g374570cd687_0_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74570cd687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374570cd687_0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74570cd687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Change reana server to be compatible with oAuth2 and OIDC tokens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Improved the REANA API to compatible with JWT tokens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At the same time that </a:t>
            </a:r>
            <a:r>
              <a:rPr lang="en-GB"/>
              <a:t>adapted</a:t>
            </a:r>
            <a:r>
              <a:rPr lang="en-GB"/>
              <a:t> the REANA CLI to communicate via tokens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Improved the REANA DB to be compatible with these changes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" name="Google Shape;102;g374570cd687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7468280787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g37468280787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531af2fcd_5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g34531af2fcd_5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/>
          <p:nvPr>
            <p:ph idx="10" type="dt"/>
          </p:nvPr>
        </p:nvSpPr>
        <p:spPr>
          <a:xfrm>
            <a:off x="1454895" y="642014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11" type="ftr"/>
          </p:nvPr>
        </p:nvSpPr>
        <p:spPr>
          <a:xfrm>
            <a:off x="4655295" y="64201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0"/>
          <p:cNvSpPr txBox="1"/>
          <p:nvPr>
            <p:ph idx="12" type="sldNum"/>
          </p:nvPr>
        </p:nvSpPr>
        <p:spPr>
          <a:xfrm>
            <a:off x="9227295" y="642014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282" y="6434813"/>
            <a:ext cx="1166758" cy="36743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1"/>
          <p:cNvSpPr txBox="1"/>
          <p:nvPr>
            <p:ph idx="10" type="dt"/>
          </p:nvPr>
        </p:nvSpPr>
        <p:spPr>
          <a:xfrm>
            <a:off x="1454895" y="642014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1" type="ftr"/>
          </p:nvPr>
        </p:nvSpPr>
        <p:spPr>
          <a:xfrm>
            <a:off x="4655295" y="64201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2" type="sldNum"/>
          </p:nvPr>
        </p:nvSpPr>
        <p:spPr>
          <a:xfrm>
            <a:off x="9227295" y="642014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282" y="6434813"/>
            <a:ext cx="1166758" cy="36743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8"/>
          <p:cNvSpPr txBox="1"/>
          <p:nvPr>
            <p:ph idx="10" type="dt"/>
          </p:nvPr>
        </p:nvSpPr>
        <p:spPr>
          <a:xfrm>
            <a:off x="1454895" y="642014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1" type="ftr"/>
          </p:nvPr>
        </p:nvSpPr>
        <p:spPr>
          <a:xfrm>
            <a:off x="4655295" y="642014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2" type="sldNum"/>
          </p:nvPr>
        </p:nvSpPr>
        <p:spPr>
          <a:xfrm>
            <a:off x="9227295" y="642014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gif"/><Relationship Id="rId4" Type="http://schemas.openxmlformats.org/officeDocument/2006/relationships/image" Target="../media/image13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comments" Target="../comments/comment2.xml"/><Relationship Id="rId4" Type="http://schemas.openxmlformats.org/officeDocument/2006/relationships/hyperlink" Target="https://codimd.web.cern.ch/pb_arxC5RWSZwbXY9HSGIg#REANA-Tokens-Rework-Shared-Doc" TargetMode="External"/><Relationship Id="rId5" Type="http://schemas.openxmlformats.org/officeDocument/2006/relationships/hyperlink" Target="https://github.com/orgs/vre-hub/projects/7/views/1" TargetMode="External"/><Relationship Id="rId6" Type="http://schemas.openxmlformats.org/officeDocument/2006/relationships/hyperlink" Target="https://auth0.com/intro-to-iam/what-is-oauth-2" TargetMode="External"/><Relationship Id="rId7" Type="http://schemas.openxmlformats.org/officeDocument/2006/relationships/hyperlink" Target="https://openid.net/" TargetMode="External"/><Relationship Id="rId8" Type="http://schemas.openxmlformats.org/officeDocument/2006/relationships/hyperlink" Target="https://www.openiam.com/what-is-just-in-time-provision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1.xml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gif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"/>
          <p:cNvSpPr txBox="1"/>
          <p:nvPr>
            <p:ph type="ctrTitle"/>
          </p:nvPr>
        </p:nvSpPr>
        <p:spPr>
          <a:xfrm>
            <a:off x="994098" y="1647140"/>
            <a:ext cx="4515300" cy="5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b="1" lang="en-GB" sz="36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REANA Auth Layer Modernization</a:t>
            </a:r>
            <a:endParaRPr b="1" i="0" sz="3600" u="none" cap="none" strike="noStrike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9" name="Google Shape;29;p1"/>
          <p:cNvSpPr txBox="1"/>
          <p:nvPr/>
        </p:nvSpPr>
        <p:spPr>
          <a:xfrm>
            <a:off x="686300" y="2670656"/>
            <a:ext cx="3615600" cy="5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64850" lIns="364850" spcFirstLastPara="1" rIns="364850" wrap="square" tIns="364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Tomas Ondrejka</a:t>
            </a:r>
            <a:endParaRPr b="0" i="0" sz="24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30" name="Google Shape;3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6875" y="5373547"/>
            <a:ext cx="2298700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"/>
          <p:cNvSpPr txBox="1"/>
          <p:nvPr/>
        </p:nvSpPr>
        <p:spPr>
          <a:xfrm>
            <a:off x="994100" y="3241550"/>
            <a:ext cx="30000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GB" sz="15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Supervisors:</a:t>
            </a:r>
            <a:endParaRPr b="1" sz="15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Enrique Garcia Garcia 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Giovanni Guerrieri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7468280787_0_27"/>
          <p:cNvSpPr/>
          <p:nvPr/>
        </p:nvSpPr>
        <p:spPr>
          <a:xfrm>
            <a:off x="253625" y="239825"/>
            <a:ext cx="37362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REANA CLI </a:t>
            </a:r>
            <a:r>
              <a:rPr b="1" i="0" lang="en-GB" sz="32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Demo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37468280787_0_27"/>
          <p:cNvSpPr txBox="1"/>
          <p:nvPr/>
        </p:nvSpPr>
        <p:spPr>
          <a:xfrm>
            <a:off x="185850" y="1650450"/>
            <a:ext cx="6022200" cy="14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Before: 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Open the REANA UI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Copy each environment variable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Export them in the CLI environment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Use the REANA CLI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g37468280787_0_27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42" name="Google Shape;142;g37468280787_0_27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143" name="Google Shape;143;g37468280787_0_27" title="Adobe Express - Adobe Express - 2025-08-11 19-17-28 GOOD ONE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850" y="3264338"/>
            <a:ext cx="6092323" cy="301442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37468280787_0_27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4531af2fcd_5_32"/>
          <p:cNvSpPr/>
          <p:nvPr/>
        </p:nvSpPr>
        <p:spPr>
          <a:xfrm>
            <a:off x="253625" y="239825"/>
            <a:ext cx="37362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REANA CLI </a:t>
            </a:r>
            <a:r>
              <a:rPr b="1" i="0" lang="en-GB" sz="32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Demo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34531af2fcd_5_32"/>
          <p:cNvSpPr txBox="1"/>
          <p:nvPr/>
        </p:nvSpPr>
        <p:spPr>
          <a:xfrm>
            <a:off x="185850" y="1650450"/>
            <a:ext cx="6022200" cy="14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Before: 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Open the REANA UI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Copy each environment variable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Export them in the CLI environment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Use the REANA CLI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Google Shape;151;g34531af2fcd_5_32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52" name="Google Shape;152;g34531af2fcd_5_32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53" name="Google Shape;153;g34531af2fcd_5_32"/>
          <p:cNvSpPr txBox="1"/>
          <p:nvPr/>
        </p:nvSpPr>
        <p:spPr>
          <a:xfrm>
            <a:off x="8522629" y="3264350"/>
            <a:ext cx="3395700" cy="11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After: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Run reana-client auth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Open the generated URL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Use the REANA CLI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4" name="Google Shape;154;g34531af2fcd_5_32" title="Adobe Express - Adobe Express - 2025-08-11 19-17-28 GOOD ONE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850" y="3264338"/>
            <a:ext cx="6092323" cy="3014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34531af2fcd_5_32" title="Adobe Express - Adobe Express - 2025-08-11 19-20-55 GOOD SECOND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8125" y="135575"/>
            <a:ext cx="6245198" cy="3083574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34531af2fcd_5_32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74570cd687_0_142"/>
          <p:cNvSpPr/>
          <p:nvPr/>
        </p:nvSpPr>
        <p:spPr>
          <a:xfrm>
            <a:off x="253625" y="239825"/>
            <a:ext cx="42054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Summary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374570cd687_0_142"/>
          <p:cNvSpPr txBox="1"/>
          <p:nvPr/>
        </p:nvSpPr>
        <p:spPr>
          <a:xfrm>
            <a:off x="253623" y="1376628"/>
            <a:ext cx="9225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g374570cd687_0_142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64" name="Google Shape;164;g374570cd687_0_142"/>
          <p:cNvSpPr txBox="1"/>
          <p:nvPr/>
        </p:nvSpPr>
        <p:spPr>
          <a:xfrm>
            <a:off x="253625" y="1580425"/>
            <a:ext cx="105714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We integrated REANA in the VRE with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seamless, standards-based authentication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: no more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re-authentication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or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manual token copying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Key Outcomes: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Adopted OAuth2/OIDC + JWT for REANA flows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Removed Invenio auth, reducing codebase size and complexity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Unified login across UI, CLI, and automation tools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Implemented VRE integration for instant REANA access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Impact: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Researchers can now run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reproducible workflows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faster, easier, and more securely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381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REANA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now features a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future-proof OAuth2/JWT authentication setup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, ready for diverse environments and planned complex features.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g374570cd687_0_142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66" name="Google Shape;166;g374570cd687_0_142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g374570cd687_0_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282" y="5328452"/>
            <a:ext cx="2537242" cy="79902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374570cd687_0_57"/>
          <p:cNvSpPr txBox="1"/>
          <p:nvPr/>
        </p:nvSpPr>
        <p:spPr>
          <a:xfrm>
            <a:off x="1953712" y="1858900"/>
            <a:ext cx="26454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 SemiBold"/>
              <a:buNone/>
            </a:pPr>
            <a:r>
              <a:rPr b="1" i="0" lang="en-GB" sz="32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Merci beaucoup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374570cd687_0_57"/>
          <p:cNvSpPr txBox="1"/>
          <p:nvPr/>
        </p:nvSpPr>
        <p:spPr>
          <a:xfrm>
            <a:off x="157925" y="2853675"/>
            <a:ext cx="36156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Big thanks to</a:t>
            </a:r>
            <a:r>
              <a:rPr b="1" lang="en-GB" sz="15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:</a:t>
            </a:r>
            <a:endParaRPr b="1" sz="15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Open Sans"/>
              <a:buChar char="●"/>
            </a:pP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Enrique Garcia Garci</a:t>
            </a: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 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Open Sans"/>
              <a:buChar char="●"/>
            </a:pP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Giovanni Guerrieri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Open Sans"/>
              <a:buChar char="●"/>
            </a:pP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Tibor Simko</a:t>
            </a: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	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2"/>
                </a:ext>
              </a:extLst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Open Sans"/>
              <a:buChar char="●"/>
            </a:pP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Cameron Duncan McClymont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Open Sans"/>
              <a:buChar char="●"/>
            </a:pPr>
            <a:r>
              <a:rPr lang="en-GB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Michael Buchar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745bc8b7a0_1_29"/>
          <p:cNvSpPr/>
          <p:nvPr/>
        </p:nvSpPr>
        <p:spPr>
          <a:xfrm>
            <a:off x="253625" y="239825"/>
            <a:ext cx="31704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More Reading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3745bc8b7a0_1_29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08/08/2025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80" name="Google Shape;180;g3745bc8b7a0_1_29"/>
          <p:cNvSpPr txBox="1"/>
          <p:nvPr/>
        </p:nvSpPr>
        <p:spPr>
          <a:xfrm>
            <a:off x="253626" y="1376625"/>
            <a:ext cx="117168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i="0" lang="en-GB" sz="2000" u="none" cap="none" strike="noStrike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Documentation: </a:t>
            </a:r>
            <a:r>
              <a:rPr i="0" lang="en-GB" sz="2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https://codimd.web.cern.ch/pb_arxC5RWSZwbXY9HSGIg</a:t>
            </a:r>
            <a:endParaRPr sz="20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i="0" lang="en-GB" sz="2000" u="none" cap="none" strike="noStrike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GitHub Project: </a:t>
            </a:r>
            <a:r>
              <a:rPr i="0" lang="en-GB" sz="2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https://github.com/orgs/vre-hub/projects/7/views/1</a:t>
            </a:r>
            <a:endParaRPr sz="20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i="0" lang="en-GB" sz="2000" u="none" cap="none" strike="noStrike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OAuth2.0: </a:t>
            </a:r>
            <a:r>
              <a:rPr i="0" lang="en-GB" sz="2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https://auth0.com/intro-to-iam/what-is-oauth-2</a:t>
            </a:r>
            <a:endParaRPr sz="20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i="0" lang="en-GB" sz="2000" u="none" cap="none" strike="noStrike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OpenID: </a:t>
            </a:r>
            <a:r>
              <a:rPr i="0" lang="en-GB" sz="2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https://openid.net/</a:t>
            </a:r>
            <a:endParaRPr sz="20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i="0" lang="en-GB" sz="2000" u="none" cap="none" strike="noStrike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JIT: </a:t>
            </a:r>
            <a:r>
              <a:rPr i="0" lang="en-GB" sz="2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https://www.openiam.com/what-is-just-in-time-provisioning</a:t>
            </a:r>
            <a:endParaRPr i="0" sz="2000" u="none" cap="none" strike="noStrike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Google Shape;181;g3745bc8b7a0_1_29"/>
          <p:cNvSpPr txBox="1"/>
          <p:nvPr>
            <p:ph idx="11" type="ftr"/>
          </p:nvPr>
        </p:nvSpPr>
        <p:spPr>
          <a:xfrm>
            <a:off x="4655295" y="6421184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82" name="Google Shape;182;g3745bc8b7a0_1_29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363de6a971e_0_2"/>
          <p:cNvSpPr txBox="1"/>
          <p:nvPr/>
        </p:nvSpPr>
        <p:spPr>
          <a:xfrm>
            <a:off x="14548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7" name="Google Shape;37;g363de6a971e_0_2"/>
          <p:cNvSpPr txBox="1"/>
          <p:nvPr/>
        </p:nvSpPr>
        <p:spPr>
          <a:xfrm>
            <a:off x="92272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8" name="Google Shape;38;g363de6a971e_0_2"/>
          <p:cNvSpPr txBox="1"/>
          <p:nvPr/>
        </p:nvSpPr>
        <p:spPr>
          <a:xfrm>
            <a:off x="5341095" y="639888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g363de6a971e_0_2"/>
          <p:cNvSpPr/>
          <p:nvPr/>
        </p:nvSpPr>
        <p:spPr>
          <a:xfrm>
            <a:off x="253623" y="239833"/>
            <a:ext cx="38655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Table of Contents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g363de6a971e_0_2"/>
          <p:cNvSpPr txBox="1"/>
          <p:nvPr/>
        </p:nvSpPr>
        <p:spPr>
          <a:xfrm>
            <a:off x="1459557" y="1332109"/>
            <a:ext cx="988800" cy="4734000"/>
          </a:xfrm>
          <a:prstGeom prst="rect">
            <a:avLst/>
          </a:prstGeom>
          <a:solidFill>
            <a:srgbClr val="21295B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588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highlight>
                <a:srgbClr val="21295B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g363de6a971e_0_2"/>
          <p:cNvSpPr txBox="1"/>
          <p:nvPr/>
        </p:nvSpPr>
        <p:spPr>
          <a:xfrm>
            <a:off x="1465809" y="1397043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63de6a971e_0_2"/>
          <p:cNvSpPr txBox="1"/>
          <p:nvPr/>
        </p:nvSpPr>
        <p:spPr>
          <a:xfrm>
            <a:off x="1459557" y="2049894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g363de6a971e_0_2"/>
          <p:cNvSpPr txBox="1"/>
          <p:nvPr/>
        </p:nvSpPr>
        <p:spPr>
          <a:xfrm>
            <a:off x="1459557" y="2702745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63de6a971e_0_2"/>
          <p:cNvSpPr txBox="1"/>
          <p:nvPr/>
        </p:nvSpPr>
        <p:spPr>
          <a:xfrm>
            <a:off x="1459557" y="3355596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g363de6a971e_0_2"/>
          <p:cNvSpPr txBox="1"/>
          <p:nvPr/>
        </p:nvSpPr>
        <p:spPr>
          <a:xfrm>
            <a:off x="1485410" y="4013140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g363de6a971e_0_2"/>
          <p:cNvSpPr txBox="1"/>
          <p:nvPr/>
        </p:nvSpPr>
        <p:spPr>
          <a:xfrm>
            <a:off x="1485410" y="4665991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g363de6a971e_0_2"/>
          <p:cNvSpPr txBox="1"/>
          <p:nvPr/>
        </p:nvSpPr>
        <p:spPr>
          <a:xfrm>
            <a:off x="2602557" y="1498330"/>
            <a:ext cx="57906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24"/>
              <a:buFont typeface="Arial"/>
              <a:buNone/>
            </a:pPr>
            <a:r>
              <a:rPr b="0" i="0" lang="en-GB" sz="2524" u="none" cap="none" strike="noStrike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Background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g363de6a971e_0_2"/>
          <p:cNvSpPr txBox="1"/>
          <p:nvPr/>
        </p:nvSpPr>
        <p:spPr>
          <a:xfrm>
            <a:off x="2602557" y="2192132"/>
            <a:ext cx="6076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24"/>
              <a:buFont typeface="Arial"/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Goal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g363de6a971e_0_2"/>
          <p:cNvSpPr txBox="1"/>
          <p:nvPr/>
        </p:nvSpPr>
        <p:spPr>
          <a:xfrm>
            <a:off x="2602556" y="2827948"/>
            <a:ext cx="57906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24"/>
              <a:buFont typeface="Arial"/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Auth Concepts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g363de6a971e_0_2"/>
          <p:cNvSpPr txBox="1"/>
          <p:nvPr/>
        </p:nvSpPr>
        <p:spPr>
          <a:xfrm>
            <a:off x="2602556" y="3509741"/>
            <a:ext cx="6076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24"/>
              <a:buFont typeface="Arial"/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Approach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g363de6a971e_0_2"/>
          <p:cNvSpPr txBox="1"/>
          <p:nvPr/>
        </p:nvSpPr>
        <p:spPr>
          <a:xfrm>
            <a:off x="2602555" y="4165660"/>
            <a:ext cx="6076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24"/>
              <a:buFont typeface="Arial"/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Design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g363de6a971e_0_2"/>
          <p:cNvSpPr txBox="1"/>
          <p:nvPr/>
        </p:nvSpPr>
        <p:spPr>
          <a:xfrm>
            <a:off x="2602556" y="5472987"/>
            <a:ext cx="57906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24"/>
              <a:buFont typeface="Arial"/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REANA CLI Demo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g363de6a971e_0_2"/>
          <p:cNvSpPr txBox="1"/>
          <p:nvPr/>
        </p:nvSpPr>
        <p:spPr>
          <a:xfrm>
            <a:off x="1485408" y="5318842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g363de6a971e_0_2"/>
          <p:cNvSpPr txBox="1"/>
          <p:nvPr/>
        </p:nvSpPr>
        <p:spPr>
          <a:xfrm>
            <a:off x="2602554" y="4791194"/>
            <a:ext cx="6076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24"/>
              <a:buFont typeface="Arial"/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VRE + REANA Demo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g363de6a971e_0_2"/>
          <p:cNvSpPr txBox="1"/>
          <p:nvPr>
            <p:ph idx="11" type="ftr"/>
          </p:nvPr>
        </p:nvSpPr>
        <p:spPr>
          <a:xfrm>
            <a:off x="5388447" y="63988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74570cd687_0_25"/>
          <p:cNvSpPr/>
          <p:nvPr/>
        </p:nvSpPr>
        <p:spPr>
          <a:xfrm>
            <a:off x="253625" y="239825"/>
            <a:ext cx="37173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Background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g374570cd687_0_25"/>
          <p:cNvSpPr txBox="1"/>
          <p:nvPr/>
        </p:nvSpPr>
        <p:spPr>
          <a:xfrm>
            <a:off x="253625" y="1760100"/>
            <a:ext cx="7885800" cy="40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Virtual Research Environment (VRE)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Analysis facility developed under the European ESCAPE project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Platform for creating and running reproducible workflows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Integrates with JupyterLab for full-environment access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Uses a common authentication system (ESCAPE IAM)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Aggregates multiple services, including REANA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REANA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Open-source platform for reusable and reproducible research data analysis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Executes and manages scientific workflows 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Developed at CERN, active since January 2017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Composed of over 10 components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" name="Google Shape;62;g374570cd687_0_25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63" name="Google Shape;63;g374570cd687_0_25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  <p:sp>
        <p:nvSpPr>
          <p:cNvPr id="64" name="Google Shape;64;g374570cd687_0_25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65" name="Google Shape;65;g374570cd687_0_25" title="VRE-diagr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4525" y="605850"/>
            <a:ext cx="5232550" cy="3924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63de6a971e_0_154"/>
          <p:cNvSpPr/>
          <p:nvPr/>
        </p:nvSpPr>
        <p:spPr>
          <a:xfrm>
            <a:off x="253625" y="239825"/>
            <a:ext cx="19794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Goal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363de6a971e_0_154"/>
          <p:cNvSpPr txBox="1"/>
          <p:nvPr/>
        </p:nvSpPr>
        <p:spPr>
          <a:xfrm>
            <a:off x="183800" y="2466700"/>
            <a:ext cx="7213500" cy="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To integrate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REANA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authentication in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VRE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without requiring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re-login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, so users can access it seamlessly, eliminating the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current manual process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of copying server URLs and tokens and removing unnecessary friction.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Google Shape;72;g363de6a971e_0_154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73" name="Google Shape;73;g363de6a971e_0_154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74" name="Google Shape;74;g363de6a971e_0_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1350" y="1119950"/>
            <a:ext cx="4729150" cy="3715376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363de6a971e_0_154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74570cd687_0_41"/>
          <p:cNvSpPr/>
          <p:nvPr/>
        </p:nvSpPr>
        <p:spPr>
          <a:xfrm>
            <a:off x="253625" y="239825"/>
            <a:ext cx="45324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Auth Concepts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374570cd687_0_41"/>
          <p:cNvSpPr txBox="1"/>
          <p:nvPr/>
        </p:nvSpPr>
        <p:spPr>
          <a:xfrm>
            <a:off x="253623" y="1376628"/>
            <a:ext cx="9225000" cy="40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Identity Provider (IdP) Server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Issues and signs JWTs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Uses OAuth2 / OIDC protocols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Examples: CERN, universities, GitHub SSO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OAuth2 / OIDC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Industry standard for authentication and authorization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Retrieve basic user info (name, email, roles)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Supports multiple apps with one login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JWT (pronounced "jot")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Portable digital ID card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Contains user claims (ID, roles, expiry)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Sent with each request to an API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Google Shape;82;g374570cd687_0_41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83" name="Google Shape;83;g374570cd687_0_41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84" name="Google Shape;84;g374570cd687_0_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5550" y="114825"/>
            <a:ext cx="3921850" cy="360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g374570cd687_0_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0375" y="3352175"/>
            <a:ext cx="6886973" cy="289537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374570cd687_0_41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4570cd687_0_89"/>
          <p:cNvSpPr/>
          <p:nvPr/>
        </p:nvSpPr>
        <p:spPr>
          <a:xfrm>
            <a:off x="253625" y="239825"/>
            <a:ext cx="42054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Approach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374570cd687_0_89"/>
          <p:cNvSpPr txBox="1"/>
          <p:nvPr/>
        </p:nvSpPr>
        <p:spPr>
          <a:xfrm>
            <a:off x="253623" y="1376628"/>
            <a:ext cx="9225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374570cd687_0_89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94" name="Google Shape;94;g374570cd687_0_89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95" name="Google Shape;95;g374570cd687_0_89"/>
          <p:cNvSpPr txBox="1"/>
          <p:nvPr/>
        </p:nvSpPr>
        <p:spPr>
          <a:xfrm>
            <a:off x="7035325" y="55416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REANA Ecosystem</a:t>
            </a:r>
            <a:endParaRPr b="1" sz="2000">
              <a:solidFill>
                <a:schemeClr val="lt1"/>
              </a:solidFill>
            </a:endParaRPr>
          </a:p>
        </p:txBody>
      </p:sp>
      <p:sp>
        <p:nvSpPr>
          <p:cNvPr id="96" name="Google Shape;96;g374570cd687_0_89"/>
          <p:cNvSpPr txBox="1"/>
          <p:nvPr/>
        </p:nvSpPr>
        <p:spPr>
          <a:xfrm>
            <a:off x="5563125" y="4057438"/>
            <a:ext cx="4205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REANA CLI Device Auth Flow</a:t>
            </a:r>
            <a:endParaRPr b="1" sz="13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7" name="Google Shape;97;g374570cd687_0_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7425" y="377625"/>
            <a:ext cx="5166925" cy="58076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374570cd687_0_89"/>
          <p:cNvSpPr txBox="1"/>
          <p:nvPr/>
        </p:nvSpPr>
        <p:spPr>
          <a:xfrm>
            <a:off x="243050" y="2100900"/>
            <a:ext cx="5166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Looked simple: omit direct login, reuse token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Hidden backend complexity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Touched many REANA components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Onboarded future-ready features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Long-term value for REANA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g374570cd687_0_89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74570cd687_0_33"/>
          <p:cNvSpPr/>
          <p:nvPr/>
        </p:nvSpPr>
        <p:spPr>
          <a:xfrm>
            <a:off x="253625" y="239825"/>
            <a:ext cx="37686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Design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374570cd687_0_33"/>
          <p:cNvSpPr txBox="1"/>
          <p:nvPr/>
        </p:nvSpPr>
        <p:spPr>
          <a:xfrm>
            <a:off x="338299" y="1429525"/>
            <a:ext cx="6625500" cy="3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Adopt OAuth2/OIDC industry standards in REANA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Remove legacy Invenio auth package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○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Uses ½ of DB tables only for auth &amp; authz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○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Increases codebase size and complexity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○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Duplicates responsibilities already handled by IdP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Use JWTs for UI, CLI, and automation tools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○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Meets </a:t>
            </a: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all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REANA requirements</a:t>
            </a: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and needs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●"/>
            </a:pPr>
            <a:r>
              <a:rPr b="1"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Unify fragmented login methods into one flow (JWT)</a:t>
            </a:r>
            <a:endParaRPr b="1"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○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Custom REANA Access Tokens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○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GitLab Access Tokens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Char char="○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Flask Sessions IDs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Google Shape;106;g374570cd687_0_33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07" name="Google Shape;107;g374570cd687_0_33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108" name="Google Shape;108;g374570cd687_0_33"/>
          <p:cNvPicPr preferRelativeResize="0"/>
          <p:nvPr/>
        </p:nvPicPr>
        <p:blipFill rotWithShape="1">
          <a:blip r:embed="rId3">
            <a:alphaModFix/>
          </a:blip>
          <a:srcRect b="50670" l="0" r="0" t="0"/>
          <a:stretch/>
        </p:blipFill>
        <p:spPr>
          <a:xfrm>
            <a:off x="7080825" y="999425"/>
            <a:ext cx="4249875" cy="2593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374570cd687_0_33"/>
          <p:cNvPicPr preferRelativeResize="0"/>
          <p:nvPr/>
        </p:nvPicPr>
        <p:blipFill rotWithShape="1">
          <a:blip r:embed="rId3">
            <a:alphaModFix/>
          </a:blip>
          <a:srcRect b="0" l="0" r="0" t="55656"/>
          <a:stretch/>
        </p:blipFill>
        <p:spPr>
          <a:xfrm>
            <a:off x="7080825" y="3762299"/>
            <a:ext cx="4249875" cy="2331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374570cd687_0_33"/>
          <p:cNvSpPr txBox="1"/>
          <p:nvPr/>
        </p:nvSpPr>
        <p:spPr>
          <a:xfrm>
            <a:off x="6479400" y="1824525"/>
            <a:ext cx="954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Before: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Google Shape;111;g374570cd687_0_33"/>
          <p:cNvSpPr txBox="1"/>
          <p:nvPr/>
        </p:nvSpPr>
        <p:spPr>
          <a:xfrm>
            <a:off x="6479400" y="4573525"/>
            <a:ext cx="954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After: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g374570cd687_0_33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7468280787_0_3"/>
          <p:cNvSpPr/>
          <p:nvPr/>
        </p:nvSpPr>
        <p:spPr>
          <a:xfrm>
            <a:off x="253625" y="239825"/>
            <a:ext cx="42054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VRE + REANA </a:t>
            </a:r>
            <a:r>
              <a:rPr b="1" i="0" lang="en-GB" sz="32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Demo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37468280787_0_3"/>
          <p:cNvSpPr txBox="1"/>
          <p:nvPr/>
        </p:nvSpPr>
        <p:spPr>
          <a:xfrm>
            <a:off x="253624" y="1078275"/>
            <a:ext cx="4452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Before: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Log in to the VRE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Open the REANA UI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Manually copy each credential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Access REANA + VRE integration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37468280787_0_3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20" name="Google Shape;120;g37468280787_0_3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121" name="Google Shape;121;g37468280787_0_3" title="Adobe Express - 2025-08-11 19-24-08 FIRST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250" y="2806342"/>
            <a:ext cx="6994675" cy="3475484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37468280787_0_3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4531af2fcd_5_21"/>
          <p:cNvSpPr/>
          <p:nvPr/>
        </p:nvSpPr>
        <p:spPr>
          <a:xfrm>
            <a:off x="253625" y="239825"/>
            <a:ext cx="42054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VRE + REANA </a:t>
            </a:r>
            <a:r>
              <a:rPr b="1" i="0" lang="en-GB" sz="32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Demo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4531af2fcd_5_21"/>
          <p:cNvSpPr txBox="1"/>
          <p:nvPr/>
        </p:nvSpPr>
        <p:spPr>
          <a:xfrm>
            <a:off x="253624" y="1078275"/>
            <a:ext cx="4452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Before: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Log in to the VRE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Open the REANA UI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Manually copy each credential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Access REANA + VRE integration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34531af2fcd_5_21"/>
          <p:cNvSpPr txBox="1"/>
          <p:nvPr>
            <p:ph idx="10" type="dt"/>
          </p:nvPr>
        </p:nvSpPr>
        <p:spPr>
          <a:xfrm>
            <a:off x="14548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/08/2025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30" name="Google Shape;130;g34531af2fcd_5_21"/>
          <p:cNvSpPr txBox="1"/>
          <p:nvPr>
            <p:ph idx="12" type="sldNum"/>
          </p:nvPr>
        </p:nvSpPr>
        <p:spPr>
          <a:xfrm>
            <a:off x="9227295" y="642118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31" name="Google Shape;131;g34531af2fcd_5_21"/>
          <p:cNvSpPr txBox="1"/>
          <p:nvPr/>
        </p:nvSpPr>
        <p:spPr>
          <a:xfrm>
            <a:off x="7716749" y="4798988"/>
            <a:ext cx="4355100" cy="14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After: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Log in to the VRE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1600"/>
              <a:buFont typeface="Open Sans"/>
              <a:buAutoNum type="arabicPeriod"/>
            </a:pPr>
            <a:r>
              <a:rPr lang="en-GB" sz="1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Access REANA + VRE integration</a:t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" name="Google Shape;132;g34531af2fcd_5_21" title="Adobe Express - 2025-08-11 19-24-08 FIRST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250" y="2806342"/>
            <a:ext cx="6994675" cy="3475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g34531af2fcd_5_21" title="Adobe Express - Adobe Express - 2025-08-11 19-28-41 SECOND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28225" y="298388"/>
            <a:ext cx="4542275" cy="4500603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g34531af2fcd_5_21"/>
          <p:cNvSpPr txBox="1"/>
          <p:nvPr>
            <p:ph idx="11" type="ftr"/>
          </p:nvPr>
        </p:nvSpPr>
        <p:spPr>
          <a:xfrm>
            <a:off x="5388447" y="6421175"/>
            <a:ext cx="141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Tomas Ondrejka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2024-02-16T15:39:04Z</dcterms:created>
  <dc:creator>Mariana Velho</dc:creator>
</cp:coreProperties>
</file>