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0"/>
    <p:restoredTop sz="94703"/>
  </p:normalViewPr>
  <p:slideViewPr>
    <p:cSldViewPr snapToGrid="0">
      <p:cViewPr varScale="1">
        <p:scale>
          <a:sx n="123" d="100"/>
          <a:sy n="123" d="100"/>
        </p:scale>
        <p:origin x="2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1143000" y="685800"/>
            <a:ext cx="4572000" cy="3429000"/>
          </a:xfrm>
          <a:prstGeom prst="rect">
            <a:avLst/>
          </a:prstGeom>
        </p:spPr>
        <p:txBody>
          <a:bodyPr/>
          <a:lstStyle/>
          <a:p>
            <a:endParaRPr/>
          </a:p>
        </p:txBody>
      </p:sp>
      <p:sp>
        <p:nvSpPr>
          <p:cNvPr id="264" name="Shape 26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ogo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xt and Picture">
    <p:bg>
      <p:bgPr>
        <a:solidFill>
          <a:srgbClr val="FFFFFF"/>
        </a:solidFill>
        <a:effectLst/>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02" name="Title Text"/>
          <p:cNvSpPr txBox="1">
            <a:spLocks noGrp="1"/>
          </p:cNvSpPr>
          <p:nvPr>
            <p:ph type="title"/>
          </p:nvPr>
        </p:nvSpPr>
        <p:spPr>
          <a:xfrm>
            <a:off x="407989" y="373592"/>
            <a:ext cx="5616574" cy="1065744"/>
          </a:xfrm>
          <a:prstGeom prst="rect">
            <a:avLst/>
          </a:prstGeom>
        </p:spPr>
        <p:txBody>
          <a:bodyPr>
            <a:normAutofit/>
          </a:bodyPr>
          <a:lstStyle/>
          <a:p>
            <a:r>
              <a:t>Title Text</a:t>
            </a:r>
          </a:p>
        </p:txBody>
      </p:sp>
      <p:sp>
        <p:nvSpPr>
          <p:cNvPr id="103"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04" name="Picture Placeholder 8"/>
          <p:cNvSpPr>
            <a:spLocks noGrp="1"/>
          </p:cNvSpPr>
          <p:nvPr>
            <p:ph type="pic" idx="21"/>
          </p:nvPr>
        </p:nvSpPr>
        <p:spPr>
          <a:xfrm>
            <a:off x="6167437" y="0"/>
            <a:ext cx="6024563" cy="6317987"/>
          </a:xfrm>
          <a:prstGeom prst="rect">
            <a:avLst/>
          </a:prstGeom>
        </p:spPr>
        <p:txBody>
          <a:bodyPr lIns="91439" tIns="45719" rIns="91439" bIns="45719"/>
          <a:lstStyle/>
          <a:p>
            <a:endParaRPr/>
          </a:p>
        </p:txBody>
      </p:sp>
      <p:sp>
        <p:nvSpPr>
          <p:cNvPr id="10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and 2 Pictures horizontal">
    <p:bg>
      <p:bgPr>
        <a:solidFill>
          <a:srgbClr val="FFFFFF"/>
        </a:solidFill>
        <a:effectLst/>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13"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14"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1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16" name="Picture Placeholder 5"/>
          <p:cNvSpPr>
            <a:spLocks noGrp="1"/>
          </p:cNvSpPr>
          <p:nvPr>
            <p:ph type="pic" sz="quarter" idx="21"/>
          </p:nvPr>
        </p:nvSpPr>
        <p:spPr>
          <a:xfrm>
            <a:off x="6167437" y="1592262"/>
            <a:ext cx="5616576" cy="2232026"/>
          </a:xfrm>
          <a:prstGeom prst="rect">
            <a:avLst/>
          </a:prstGeom>
        </p:spPr>
        <p:txBody>
          <a:bodyPr lIns="91439" tIns="45719" rIns="91439" bIns="45719"/>
          <a:lstStyle/>
          <a:p>
            <a:endParaRPr/>
          </a:p>
        </p:txBody>
      </p:sp>
      <p:sp>
        <p:nvSpPr>
          <p:cNvPr id="117" name="Picture Placeholder 5"/>
          <p:cNvSpPr>
            <a:spLocks noGrp="1"/>
          </p:cNvSpPr>
          <p:nvPr>
            <p:ph type="pic" sz="quarter" idx="22"/>
          </p:nvPr>
        </p:nvSpPr>
        <p:spPr>
          <a:xfrm>
            <a:off x="6167437" y="3969703"/>
            <a:ext cx="5616576" cy="2232026"/>
          </a:xfrm>
          <a:prstGeom prst="rect">
            <a:avLst/>
          </a:prstGeom>
        </p:spPr>
        <p:txBody>
          <a:bodyPr lIns="91439" tIns="45719" rIns="91439" bIns="45719"/>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ext and 4 Pictures">
    <p:bg>
      <p:bgPr>
        <a:solidFill>
          <a:srgbClr val="FFFFFF"/>
        </a:solidFill>
        <a:effectLst/>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25"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26" name="Body Level One…"/>
          <p:cNvSpPr txBox="1">
            <a:spLocks noGrp="1"/>
          </p:cNvSpPr>
          <p:nvPr>
            <p:ph type="body" sz="half" idx="1"/>
          </p:nvPr>
        </p:nvSpPr>
        <p:spPr>
          <a:xfrm>
            <a:off x="407987" y="1598658"/>
            <a:ext cx="3708402"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28" name="Picture Placeholder 5"/>
          <p:cNvSpPr>
            <a:spLocks noGrp="1"/>
          </p:cNvSpPr>
          <p:nvPr>
            <p:ph type="pic" sz="quarter" idx="21"/>
          </p:nvPr>
        </p:nvSpPr>
        <p:spPr>
          <a:xfrm>
            <a:off x="8075613" y="1592262"/>
            <a:ext cx="3708401" cy="2232026"/>
          </a:xfrm>
          <a:prstGeom prst="rect">
            <a:avLst/>
          </a:prstGeom>
        </p:spPr>
        <p:txBody>
          <a:bodyPr lIns="91439" tIns="45719" rIns="91439" bIns="45719"/>
          <a:lstStyle/>
          <a:p>
            <a:endParaRPr/>
          </a:p>
        </p:txBody>
      </p:sp>
      <p:sp>
        <p:nvSpPr>
          <p:cNvPr id="129" name="Picture Placeholder 5"/>
          <p:cNvSpPr>
            <a:spLocks noGrp="1"/>
          </p:cNvSpPr>
          <p:nvPr>
            <p:ph type="pic" sz="quarter" idx="22"/>
          </p:nvPr>
        </p:nvSpPr>
        <p:spPr>
          <a:xfrm>
            <a:off x="8124680" y="3969703"/>
            <a:ext cx="3659333" cy="2232026"/>
          </a:xfrm>
          <a:prstGeom prst="rect">
            <a:avLst/>
          </a:prstGeom>
        </p:spPr>
        <p:txBody>
          <a:bodyPr lIns="91439" tIns="45719" rIns="91439" bIns="45719"/>
          <a:lstStyle/>
          <a:p>
            <a:endParaRPr/>
          </a:p>
        </p:txBody>
      </p:sp>
      <p:sp>
        <p:nvSpPr>
          <p:cNvPr id="130" name="Picture Placeholder 5"/>
          <p:cNvSpPr>
            <a:spLocks noGrp="1"/>
          </p:cNvSpPr>
          <p:nvPr>
            <p:ph type="pic" sz="quarter" idx="23"/>
          </p:nvPr>
        </p:nvSpPr>
        <p:spPr>
          <a:xfrm>
            <a:off x="4259262" y="1592262"/>
            <a:ext cx="3659333" cy="2232026"/>
          </a:xfrm>
          <a:prstGeom prst="rect">
            <a:avLst/>
          </a:prstGeom>
        </p:spPr>
        <p:txBody>
          <a:bodyPr lIns="91439" tIns="45719" rIns="91439" bIns="45719"/>
          <a:lstStyle/>
          <a:p>
            <a:endParaRPr/>
          </a:p>
        </p:txBody>
      </p:sp>
      <p:sp>
        <p:nvSpPr>
          <p:cNvPr id="131" name="Picture Placeholder 5"/>
          <p:cNvSpPr>
            <a:spLocks noGrp="1"/>
          </p:cNvSpPr>
          <p:nvPr>
            <p:ph type="pic" sz="quarter" idx="24"/>
          </p:nvPr>
        </p:nvSpPr>
        <p:spPr>
          <a:xfrm>
            <a:off x="4259262" y="3978014"/>
            <a:ext cx="3659333" cy="2232026"/>
          </a:xfrm>
          <a:prstGeom prst="rect">
            <a:avLst/>
          </a:prstGeom>
        </p:spPr>
        <p:txBody>
          <a:bodyPr lIns="91439" tIns="45719" rIns="91439" bIns="45719"/>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ubtitles and 2 Pictures ">
    <p:bg>
      <p:bgPr>
        <a:solidFill>
          <a:srgbClr val="FFFFFF"/>
        </a:solidFill>
        <a:effectLst/>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39"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40"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41"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142" name="Picture Placeholder 10"/>
          <p:cNvSpPr>
            <a:spLocks noGrp="1"/>
          </p:cNvSpPr>
          <p:nvPr>
            <p:ph type="pic" sz="half" idx="22"/>
          </p:nvPr>
        </p:nvSpPr>
        <p:spPr>
          <a:xfrm>
            <a:off x="407987" y="2420938"/>
            <a:ext cx="5616576" cy="3779838"/>
          </a:xfrm>
          <a:prstGeom prst="rect">
            <a:avLst/>
          </a:prstGeom>
        </p:spPr>
        <p:txBody>
          <a:bodyPr lIns="91439" tIns="45719" rIns="91439" bIns="45719"/>
          <a:lstStyle/>
          <a:p>
            <a:endParaRPr/>
          </a:p>
        </p:txBody>
      </p:sp>
      <p:sp>
        <p:nvSpPr>
          <p:cNvPr id="14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44" name="Picture Placeholder 7"/>
          <p:cNvSpPr>
            <a:spLocks noGrp="1"/>
          </p:cNvSpPr>
          <p:nvPr>
            <p:ph type="pic" sz="half" idx="23"/>
          </p:nvPr>
        </p:nvSpPr>
        <p:spPr>
          <a:xfrm>
            <a:off x="6172200" y="2420938"/>
            <a:ext cx="5616575" cy="3779838"/>
          </a:xfrm>
          <a:prstGeom prst="rect">
            <a:avLst/>
          </a:prstGeom>
        </p:spPr>
        <p:txBody>
          <a:bodyPr lIns="91439" tIns="45719" rIns="91439" bIns="45719"/>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ubtitle and 3 Pictures">
    <p:bg>
      <p:bgPr>
        <a:solidFill>
          <a:srgbClr val="FFFFFF"/>
        </a:solidFill>
        <a:effectLst/>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5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53" name="Body Level One…"/>
          <p:cNvSpPr txBox="1">
            <a:spLocks noGrp="1"/>
          </p:cNvSpPr>
          <p:nvPr>
            <p:ph type="body" sz="quarter" idx="1"/>
          </p:nvPr>
        </p:nvSpPr>
        <p:spPr>
          <a:xfrm>
            <a:off x="407987" y="1592262"/>
            <a:ext cx="3708402" cy="668338"/>
          </a:xfrm>
          <a:prstGeom prst="rect">
            <a:avLst/>
          </a:prstGeom>
        </p:spPr>
        <p:txBody>
          <a:bodyPr>
            <a:normAutofit/>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54" name="Text Placeholder 4"/>
          <p:cNvSpPr>
            <a:spLocks noGrp="1"/>
          </p:cNvSpPr>
          <p:nvPr>
            <p:ph type="body" sz="quarter" idx="21"/>
          </p:nvPr>
        </p:nvSpPr>
        <p:spPr>
          <a:xfrm>
            <a:off x="8075611" y="1604965"/>
            <a:ext cx="3713188" cy="655635"/>
          </a:xfrm>
          <a:prstGeom prst="rect">
            <a:avLst/>
          </a:prstGeom>
        </p:spPr>
        <p:txBody>
          <a:bodyPr>
            <a:normAutofit/>
          </a:bodyPr>
          <a:lstStyle/>
          <a:p>
            <a:pPr>
              <a:spcBef>
                <a:spcPts val="400"/>
              </a:spcBef>
              <a:defRPr sz="2400">
                <a:solidFill>
                  <a:schemeClr val="accent2"/>
                </a:solidFill>
              </a:defRPr>
            </a:pPr>
            <a:endParaRPr/>
          </a:p>
        </p:txBody>
      </p:sp>
      <p:sp>
        <p:nvSpPr>
          <p:cNvPr id="155" name="Picture Placeholder 10"/>
          <p:cNvSpPr>
            <a:spLocks noGrp="1"/>
          </p:cNvSpPr>
          <p:nvPr>
            <p:ph type="pic" sz="quarter" idx="22"/>
          </p:nvPr>
        </p:nvSpPr>
        <p:spPr>
          <a:xfrm>
            <a:off x="407989" y="2420938"/>
            <a:ext cx="3708401" cy="3779838"/>
          </a:xfrm>
          <a:prstGeom prst="rect">
            <a:avLst/>
          </a:prstGeom>
        </p:spPr>
        <p:txBody>
          <a:bodyPr lIns="91439" tIns="45719" rIns="91439" bIns="45719"/>
          <a:lstStyle/>
          <a:p>
            <a:endParaRPr/>
          </a:p>
        </p:txBody>
      </p:sp>
      <p:sp>
        <p:nvSpPr>
          <p:cNvPr id="156" name="Picture Placeholder 12"/>
          <p:cNvSpPr>
            <a:spLocks noGrp="1"/>
          </p:cNvSpPr>
          <p:nvPr>
            <p:ph type="pic" sz="quarter" idx="23"/>
          </p:nvPr>
        </p:nvSpPr>
        <p:spPr>
          <a:xfrm>
            <a:off x="8075613" y="2416175"/>
            <a:ext cx="3713188" cy="3779838"/>
          </a:xfrm>
          <a:prstGeom prst="rect">
            <a:avLst/>
          </a:prstGeom>
        </p:spPr>
        <p:txBody>
          <a:bodyPr lIns="91439" tIns="45719" rIns="91439" bIns="45719"/>
          <a:lstStyle/>
          <a:p>
            <a:endParaRPr/>
          </a:p>
        </p:txBody>
      </p:sp>
      <p:sp>
        <p:nvSpPr>
          <p:cNvPr id="157" name="Text Placeholder 2"/>
          <p:cNvSpPr>
            <a:spLocks noGrp="1"/>
          </p:cNvSpPr>
          <p:nvPr>
            <p:ph type="body" sz="quarter" idx="24"/>
          </p:nvPr>
        </p:nvSpPr>
        <p:spPr>
          <a:xfrm>
            <a:off x="4253846" y="1601226"/>
            <a:ext cx="3708402" cy="668338"/>
          </a:xfrm>
          <a:prstGeom prst="rect">
            <a:avLst/>
          </a:prstGeom>
        </p:spPr>
        <p:txBody>
          <a:bodyPr>
            <a:normAutofit/>
          </a:bodyPr>
          <a:lstStyle/>
          <a:p>
            <a:pPr>
              <a:spcBef>
                <a:spcPts val="400"/>
              </a:spcBef>
              <a:defRPr>
                <a:solidFill>
                  <a:schemeClr val="accent2"/>
                </a:solidFill>
              </a:defRPr>
            </a:pPr>
            <a:endParaRPr/>
          </a:p>
        </p:txBody>
      </p:sp>
      <p:sp>
        <p:nvSpPr>
          <p:cNvPr id="158" name="Picture Placeholder 10"/>
          <p:cNvSpPr>
            <a:spLocks noGrp="1"/>
          </p:cNvSpPr>
          <p:nvPr>
            <p:ph type="pic" sz="quarter" idx="25"/>
          </p:nvPr>
        </p:nvSpPr>
        <p:spPr>
          <a:xfrm>
            <a:off x="4253848" y="2429902"/>
            <a:ext cx="3708401" cy="3779838"/>
          </a:xfrm>
          <a:prstGeom prst="rect">
            <a:avLst/>
          </a:prstGeom>
        </p:spPr>
        <p:txBody>
          <a:bodyPr lIns="91439" tIns="45719" rIns="91439" bIns="45719"/>
          <a:lstStyle/>
          <a:p>
            <a:endParaRPr/>
          </a:p>
        </p:txBody>
      </p:sp>
      <p:sp>
        <p:nvSpPr>
          <p:cNvPr id="15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and 3 Pictures with boxes">
    <p:bg>
      <p:bgPr>
        <a:solidFill>
          <a:srgbClr val="FFFFFF"/>
        </a:solidFill>
        <a:effectLst/>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67"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68" name="Body Level One…"/>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69" name="Picture Placeholder 10"/>
          <p:cNvSpPr>
            <a:spLocks noGrp="1"/>
          </p:cNvSpPr>
          <p:nvPr>
            <p:ph type="pic" sz="quarter" idx="21"/>
          </p:nvPr>
        </p:nvSpPr>
        <p:spPr>
          <a:xfrm>
            <a:off x="4116385" y="2732441"/>
            <a:ext cx="3959226" cy="3477298"/>
          </a:xfrm>
          <a:prstGeom prst="rect">
            <a:avLst/>
          </a:prstGeom>
        </p:spPr>
        <p:txBody>
          <a:bodyPr lIns="91439" tIns="45719" rIns="91439" bIns="45719"/>
          <a:lstStyle/>
          <a:p>
            <a:endParaRPr/>
          </a:p>
        </p:txBody>
      </p:sp>
      <p:sp>
        <p:nvSpPr>
          <p:cNvPr id="17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71"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2" name="Picture Placeholder 10"/>
          <p:cNvSpPr>
            <a:spLocks noGrp="1"/>
          </p:cNvSpPr>
          <p:nvPr>
            <p:ph type="pic" sz="quarter" idx="23"/>
          </p:nvPr>
        </p:nvSpPr>
        <p:spPr>
          <a:xfrm>
            <a:off x="4049" y="1601375"/>
            <a:ext cx="3959226" cy="3477299"/>
          </a:xfrm>
          <a:prstGeom prst="rect">
            <a:avLst/>
          </a:prstGeom>
        </p:spPr>
        <p:txBody>
          <a:bodyPr lIns="91439" tIns="45719" rIns="91439" bIns="45719"/>
          <a:lstStyle/>
          <a:p>
            <a:endParaRPr/>
          </a:p>
        </p:txBody>
      </p:sp>
      <p:sp>
        <p:nvSpPr>
          <p:cNvPr id="173"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4" name="Picture Placeholder 10"/>
          <p:cNvSpPr>
            <a:spLocks noGrp="1"/>
          </p:cNvSpPr>
          <p:nvPr>
            <p:ph type="pic" sz="quarter" idx="25"/>
          </p:nvPr>
        </p:nvSpPr>
        <p:spPr>
          <a:xfrm>
            <a:off x="8232388" y="1601375"/>
            <a:ext cx="3959226" cy="3477299"/>
          </a:xfrm>
          <a:prstGeom prst="rect">
            <a:avLst/>
          </a:prstGeom>
        </p:spPr>
        <p:txBody>
          <a:bodyPr lIns="91439" tIns="45719" rIns="91439" bIns="45719"/>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Horizontal and texts">
    <p:bg>
      <p:bgPr>
        <a:solidFill>
          <a:srgbClr val="FFFFFF"/>
        </a:solidFill>
        <a:effectLst/>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8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83" name="Picture Placeholder 10"/>
          <p:cNvSpPr>
            <a:spLocks noGrp="1"/>
          </p:cNvSpPr>
          <p:nvPr>
            <p:ph type="pic" sz="half" idx="21"/>
          </p:nvPr>
        </p:nvSpPr>
        <p:spPr>
          <a:xfrm>
            <a:off x="412776" y="1592262"/>
            <a:ext cx="11376025" cy="2563907"/>
          </a:xfrm>
          <a:prstGeom prst="rect">
            <a:avLst/>
          </a:prstGeom>
        </p:spPr>
        <p:txBody>
          <a:bodyPr lIns="91439" tIns="45719" rIns="91439" bIns="45719"/>
          <a:lstStyle/>
          <a:p>
            <a:endParaRPr/>
          </a:p>
        </p:txBody>
      </p:sp>
      <p:sp>
        <p:nvSpPr>
          <p:cNvPr id="184" name="Body Level One…"/>
          <p:cNvSpPr txBox="1">
            <a:spLocks noGrp="1"/>
          </p:cNvSpPr>
          <p:nvPr>
            <p:ph type="body" sz="quarter" idx="1"/>
          </p:nvPr>
        </p:nvSpPr>
        <p:spPr>
          <a:xfrm>
            <a:off x="407989" y="4294187"/>
            <a:ext cx="3708401" cy="190658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85" name="Text Placeholder 5"/>
          <p:cNvSpPr>
            <a:spLocks noGrp="1"/>
          </p:cNvSpPr>
          <p:nvPr>
            <p:ph type="body" sz="quarter" idx="22"/>
          </p:nvPr>
        </p:nvSpPr>
        <p:spPr>
          <a:xfrm>
            <a:off x="4267201" y="4294187"/>
            <a:ext cx="3665538" cy="1906587"/>
          </a:xfrm>
          <a:prstGeom prst="rect">
            <a:avLst/>
          </a:prstGeom>
        </p:spPr>
        <p:txBody>
          <a:bodyPr>
            <a:normAutofit/>
          </a:bodyPr>
          <a:lstStyle/>
          <a:p>
            <a:endParaRPr/>
          </a:p>
        </p:txBody>
      </p:sp>
      <p:sp>
        <p:nvSpPr>
          <p:cNvPr id="18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87" name="Text Placeholder 5"/>
          <p:cNvSpPr>
            <a:spLocks noGrp="1"/>
          </p:cNvSpPr>
          <p:nvPr>
            <p:ph type="body" sz="quarter" idx="23"/>
          </p:nvPr>
        </p:nvSpPr>
        <p:spPr>
          <a:xfrm>
            <a:off x="8085667" y="4294187"/>
            <a:ext cx="3703133" cy="1906587"/>
          </a:xfrm>
          <a:prstGeom prst="rect">
            <a:avLst/>
          </a:prstGeom>
        </p:spPr>
        <p:txBody>
          <a:bodyPr>
            <a:norm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icture Horizontal and text in boxes">
    <p:bg>
      <p:bgPr>
        <a:solidFill>
          <a:srgbClr val="FFFFFF"/>
        </a:solidFill>
        <a:effectLst/>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95"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96" name="Picture Placeholder 10"/>
          <p:cNvSpPr>
            <a:spLocks noGrp="1"/>
          </p:cNvSpPr>
          <p:nvPr>
            <p:ph type="pic" idx="21"/>
          </p:nvPr>
        </p:nvSpPr>
        <p:spPr>
          <a:xfrm>
            <a:off x="0" y="1592262"/>
            <a:ext cx="12192000" cy="2945871"/>
          </a:xfrm>
          <a:prstGeom prst="rect">
            <a:avLst/>
          </a:prstGeom>
        </p:spPr>
        <p:txBody>
          <a:bodyPr lIns="91439" tIns="45719" rIns="91439" bIns="45719"/>
          <a:lstStyle/>
          <a:p>
            <a:endParaRPr/>
          </a:p>
        </p:txBody>
      </p:sp>
      <p:sp>
        <p:nvSpPr>
          <p:cNvPr id="197" name="Body Level One…"/>
          <p:cNvSpPr txBox="1">
            <a:spLocks noGrp="1"/>
          </p:cNvSpPr>
          <p:nvPr>
            <p:ph type="body" sz="quarter" idx="1"/>
          </p:nvPr>
        </p:nvSpPr>
        <p:spPr>
          <a:xfrm>
            <a:off x="407989" y="4294187"/>
            <a:ext cx="3708401" cy="1906588"/>
          </a:xfrm>
          <a:prstGeom prst="rect">
            <a:avLst/>
          </a:prstGeom>
          <a:solidFill>
            <a:schemeClr val="accent1"/>
          </a:solidFill>
        </p:spPr>
        <p:txBody>
          <a:bodyPr>
            <a:normAutofit/>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r>
              <a:t>Body Level One</a:t>
            </a:r>
          </a:p>
          <a:p>
            <a:pPr lvl="1"/>
            <a:r>
              <a:t>Body Level Two</a:t>
            </a:r>
          </a:p>
          <a:p>
            <a:pPr lvl="2"/>
            <a:r>
              <a:t>Body Level Three</a:t>
            </a:r>
          </a:p>
          <a:p>
            <a:pPr lvl="3"/>
            <a:r>
              <a:t>Body Level Four</a:t>
            </a:r>
          </a:p>
          <a:p>
            <a:pPr lvl="4"/>
            <a:r>
              <a:t>Body Level Five</a:t>
            </a:r>
          </a:p>
        </p:txBody>
      </p:sp>
      <p:sp>
        <p:nvSpPr>
          <p:cNvPr id="198" name="Text Placeholder 5"/>
          <p:cNvSpPr>
            <a:spLocks noGrp="1"/>
          </p:cNvSpPr>
          <p:nvPr>
            <p:ph type="body" sz="quarter" idx="22"/>
          </p:nvPr>
        </p:nvSpPr>
        <p:spPr>
          <a:xfrm>
            <a:off x="4267201" y="4294187"/>
            <a:ext cx="3665538" cy="1906587"/>
          </a:xfrm>
          <a:prstGeom prst="rect">
            <a:avLst/>
          </a:prstGeom>
          <a:solidFill>
            <a:schemeClr val="accent1"/>
          </a:solidFill>
        </p:spPr>
        <p:txBody>
          <a:bodyPr>
            <a:normAutofit/>
          </a:bodyPr>
          <a:lstStyle/>
          <a:p>
            <a:pPr algn="ctr">
              <a:defRPr>
                <a:solidFill>
                  <a:srgbClr val="F8F8F8"/>
                </a:solidFill>
              </a:defRPr>
            </a:pPr>
            <a:endParaRPr/>
          </a:p>
        </p:txBody>
      </p:sp>
      <p:sp>
        <p:nvSpPr>
          <p:cNvPr id="19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00" name="Text Placeholder 5"/>
          <p:cNvSpPr>
            <a:spLocks noGrp="1"/>
          </p:cNvSpPr>
          <p:nvPr>
            <p:ph type="body" sz="quarter" idx="23"/>
          </p:nvPr>
        </p:nvSpPr>
        <p:spPr>
          <a:xfrm>
            <a:off x="8085667" y="4294187"/>
            <a:ext cx="3703133" cy="1906587"/>
          </a:xfrm>
          <a:prstGeom prst="rect">
            <a:avLst/>
          </a:prstGeom>
          <a:solidFill>
            <a:schemeClr val="accent1"/>
          </a:solidFill>
        </p:spPr>
        <p:txBody>
          <a:bodyPr>
            <a:normAutofit/>
          </a:bodyPr>
          <a:lstStyle/>
          <a:p>
            <a:pPr algn="ctr">
              <a:defRPr>
                <a:solidFill>
                  <a:srgbClr val="F8F8F8"/>
                </a:solidFill>
              </a:defRPr>
            </a:pPr>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hapter Header">
    <p:bg>
      <p:bgPr>
        <a:solidFill>
          <a:srgbClr val="FFFFFF"/>
        </a:solidFill>
        <a:effectLst/>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8" name="Title Text"/>
          <p:cNvSpPr txBox="1">
            <a:spLocks noGrp="1"/>
          </p:cNvSpPr>
          <p:nvPr>
            <p:ph type="title"/>
          </p:nvPr>
        </p:nvSpPr>
        <p:spPr>
          <a:xfrm>
            <a:off x="407987" y="1709738"/>
            <a:ext cx="11376026" cy="2852737"/>
          </a:xfrm>
          <a:prstGeom prst="rect">
            <a:avLst/>
          </a:prstGeom>
        </p:spPr>
        <p:txBody>
          <a:bodyPr anchor="b">
            <a:normAutofit/>
          </a:bodyPr>
          <a:lstStyle>
            <a:lvl1pPr>
              <a:defRPr sz="5000"/>
            </a:lvl1pPr>
          </a:lstStyle>
          <a:p>
            <a:r>
              <a:t>Title Text</a:t>
            </a:r>
          </a:p>
        </p:txBody>
      </p:sp>
      <p:sp>
        <p:nvSpPr>
          <p:cNvPr id="209" name="Body Level One…"/>
          <p:cNvSpPr txBox="1">
            <a:spLocks noGrp="1"/>
          </p:cNvSpPr>
          <p:nvPr>
            <p:ph type="body" sz="half" idx="1"/>
          </p:nvPr>
        </p:nvSpPr>
        <p:spPr>
          <a:xfrm>
            <a:off x="407987" y="4589462"/>
            <a:ext cx="11376026" cy="150018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21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
    <p:bg>
      <p:bgPr>
        <a:solidFill>
          <a:srgbClr val="FFFFFF"/>
        </a:solidFill>
        <a:effectLst/>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18"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21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
    <p:bg>
      <p:bgPr>
        <a:solidFill>
          <a:srgbClr val="FFFFFF"/>
        </a:solidFill>
        <a:effectLst/>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 name="Title Text"/>
          <p:cNvSpPr txBox="1">
            <a:spLocks noGrp="1"/>
          </p:cNvSpPr>
          <p:nvPr>
            <p:ph type="title"/>
          </p:nvPr>
        </p:nvSpPr>
        <p:spPr>
          <a:xfrm>
            <a:off x="1524000" y="1046162"/>
            <a:ext cx="9144000" cy="2387601"/>
          </a:xfrm>
          <a:prstGeom prst="rect">
            <a:avLst/>
          </a:prstGeom>
        </p:spPr>
        <p:txBody>
          <a:bodyPr anchor="b">
            <a:normAutofit/>
          </a:bodyPr>
          <a:lstStyle>
            <a:lvl1pPr algn="ctr">
              <a:defRPr sz="6000"/>
            </a:lvl1pPr>
          </a:lstStyle>
          <a:p>
            <a:r>
              <a:t>Title Text</a:t>
            </a:r>
          </a:p>
        </p:txBody>
      </p:sp>
      <p:sp>
        <p:nvSpPr>
          <p:cNvPr id="21" name="Body Level One…"/>
          <p:cNvSpPr txBox="1">
            <a:spLocks noGrp="1"/>
          </p:cNvSpPr>
          <p:nvPr>
            <p:ph type="body" sz="quarter" idx="1"/>
          </p:nvPr>
        </p:nvSpPr>
        <p:spPr>
          <a:xfrm>
            <a:off x="1524000" y="3602037"/>
            <a:ext cx="9144000" cy="1655763"/>
          </a:xfrm>
          <a:prstGeom prst="rect">
            <a:avLst/>
          </a:prstGeom>
        </p:spPr>
        <p:txBody>
          <a:bodyPr>
            <a:normAutofit/>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Blank">
    <p:bg>
      <p:bgPr>
        <a:solidFill>
          <a:srgbClr val="FFFFFF"/>
        </a:solidFill>
        <a:effectLst/>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st slide">
    <p:bg>
      <p:bgPr>
        <a:solidFill>
          <a:srgbClr val="FFFFFF"/>
        </a:solidFill>
        <a:effectLst/>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home.cern</a:t>
            </a:r>
          </a:p>
        </p:txBody>
      </p:sp>
      <p:pic>
        <p:nvPicPr>
          <p:cNvPr id="235" name="Picture 4" descr="Picture 4"/>
          <p:cNvPicPr>
            <a:picLocks noChangeAspect="1"/>
          </p:cNvPicPr>
          <p:nvPr/>
        </p:nvPicPr>
        <p:blipFill>
          <a:blip r:embed="rId2"/>
          <a:stretch>
            <a:fillRect/>
          </a:stretch>
        </p:blipFill>
        <p:spPr>
          <a:xfrm>
            <a:off x="5231903" y="2244863"/>
            <a:ext cx="1728193" cy="1728193"/>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ontent  ">
    <p:bg>
      <p:bgPr>
        <a:solidFill>
          <a:srgbClr val="FFFFFF"/>
        </a:solidFill>
        <a:effectLst/>
      </p:bgPr>
    </p:bg>
    <p:spTree>
      <p:nvGrpSpPr>
        <p:cNvPr id="1" name=""/>
        <p:cNvGrpSpPr/>
        <p:nvPr/>
      </p:nvGrpSpPr>
      <p:grpSpPr>
        <a:xfrm>
          <a:off x="0" y="0"/>
          <a:ext cx="0" cy="0"/>
          <a:chOff x="0" y="0"/>
          <a:chExt cx="0" cy="0"/>
        </a:xfrm>
      </p:grpSpPr>
      <p:pic>
        <p:nvPicPr>
          <p:cNvPr id="243"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44" name="Body Level One…"/>
          <p:cNvSpPr txBox="1">
            <a:spLocks noGrp="1"/>
          </p:cNvSpPr>
          <p:nvPr>
            <p:ph type="body" idx="1"/>
          </p:nvPr>
        </p:nvSpPr>
        <p:spPr>
          <a:xfrm>
            <a:off x="407989" y="1592262"/>
            <a:ext cx="11376025" cy="4608514"/>
          </a:xfrm>
          <a:prstGeom prst="rect">
            <a:avLst/>
          </a:prstGeom>
        </p:spPr>
        <p:txBody>
          <a:bodyPr>
            <a:normAutofit/>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245"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24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47" name="B. Salvachua - FCCee Machine Protection Task Force 15/05/2025"/>
          <p:cNvSpPr txBox="1"/>
          <p:nvPr/>
        </p:nvSpPr>
        <p:spPr>
          <a:xfrm>
            <a:off x="1155013" y="6510798"/>
            <a:ext cx="372360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000">
                <a:solidFill>
                  <a:srgbClr val="EBEBEB"/>
                </a:solidFill>
                <a:latin typeface="+mj-lt"/>
                <a:ea typeface="+mj-ea"/>
                <a:cs typeface="+mj-cs"/>
                <a:sym typeface="Helvetica"/>
              </a:defRPr>
            </a:lvl1pPr>
          </a:lstStyle>
          <a:p>
            <a:r>
              <a:t>B. Salvachua - FCCee Machine Protection Task Force 15/05/2025</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stretch>
            <a:fillRect/>
          </a:stretch>
        </p:blipFill>
        <p:spPr>
          <a:xfrm>
            <a:off x="5106130" y="710117"/>
            <a:ext cx="1990425" cy="1970421"/>
          </a:xfrm>
          <a:prstGeom prst="rect">
            <a:avLst/>
          </a:prstGeom>
          <a:ln w="12700">
            <a:miter lim="400000"/>
          </a:ln>
        </p:spPr>
      </p:pic>
      <p:sp>
        <p:nvSpPr>
          <p:cNvPr id="30" name="Click to edit Master title style"/>
          <p:cNvSpPr txBox="1">
            <a:spLocks noGrp="1"/>
          </p:cNvSpPr>
          <p:nvPr>
            <p:ph type="title" hasCustomPrompt="1"/>
          </p:nvPr>
        </p:nvSpPr>
        <p:spPr>
          <a:xfrm>
            <a:off x="407987" y="3429000"/>
            <a:ext cx="11376026" cy="2153266"/>
          </a:xfrm>
          <a:prstGeom prst="rect">
            <a:avLst/>
          </a:prstGeom>
        </p:spPr>
        <p:txBody>
          <a:bodyPr>
            <a:normAutofit/>
          </a:bodyPr>
          <a:lstStyle>
            <a:lvl1pPr>
              <a:defRPr sz="5000">
                <a:solidFill>
                  <a:srgbClr val="FFFFFF"/>
                </a:solidFill>
              </a:defRPr>
            </a:lvl1pPr>
          </a:lstStyle>
          <a:p>
            <a:r>
              <a:t>Click to edit Master title style</a:t>
            </a:r>
          </a:p>
        </p:txBody>
      </p:sp>
      <p:sp>
        <p:nvSpPr>
          <p:cNvPr id="31" name="Body Level One…"/>
          <p:cNvSpPr txBox="1">
            <a:spLocks noGrp="1"/>
          </p:cNvSpPr>
          <p:nvPr>
            <p:ph type="body" sz="quarter" idx="1"/>
          </p:nvPr>
        </p:nvSpPr>
        <p:spPr>
          <a:xfrm>
            <a:off x="407987" y="5700252"/>
            <a:ext cx="11376027" cy="803788"/>
          </a:xfrm>
          <a:prstGeom prst="rect">
            <a:avLst/>
          </a:prstGeom>
        </p:spPr>
        <p:txBody>
          <a:bodyPr>
            <a:normAutofit/>
          </a:bodyPr>
          <a:lstStyle>
            <a:lvl1pPr>
              <a:defRPr sz="2000" b="0">
                <a:solidFill>
                  <a:srgbClr val="FFFFFF"/>
                </a:solidFill>
              </a:defRPr>
            </a:lvl1pPr>
            <a:lvl2pPr marL="0" indent="457200">
              <a:buSzTx/>
              <a:buNone/>
              <a:defRPr sz="2000" b="0">
                <a:solidFill>
                  <a:srgbClr val="FFFFFF"/>
                </a:solidFill>
              </a:defRPr>
            </a:lvl2pPr>
            <a:lvl3pPr marL="0" indent="914400">
              <a:buSzTx/>
              <a:buNone/>
              <a:defRPr sz="2000" b="0">
                <a:solidFill>
                  <a:srgbClr val="FFFFFF"/>
                </a:solidFill>
              </a:defRPr>
            </a:lvl3pPr>
            <a:lvl4pPr marL="0" indent="1371600">
              <a:buSzTx/>
              <a:buNone/>
              <a:defRPr sz="2000" b="0">
                <a:solidFill>
                  <a:srgbClr val="FFFFFF"/>
                </a:solidFill>
              </a:defRPr>
            </a:lvl4pPr>
            <a:lvl5pPr marL="0" indent="1828800">
              <a:buSzTx/>
              <a:buNone/>
              <a:defRPr sz="2000"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  ">
    <p:bg>
      <p:bgPr>
        <a:solidFill>
          <a:srgbClr val="FFFFFF"/>
        </a:solidFill>
        <a:effectLst/>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40" name="Body Level One…"/>
          <p:cNvSpPr txBox="1">
            <a:spLocks noGrp="1"/>
          </p:cNvSpPr>
          <p:nvPr>
            <p:ph type="body" idx="1"/>
          </p:nvPr>
        </p:nvSpPr>
        <p:spPr>
          <a:xfrm>
            <a:off x="407989" y="1592262"/>
            <a:ext cx="11376025" cy="4608514"/>
          </a:xfrm>
          <a:prstGeom prst="rect">
            <a:avLst/>
          </a:prstGeom>
        </p:spPr>
        <p:txBody>
          <a:bodyPr>
            <a:normAutofit/>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4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4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43" name="B. Salvachua - FCCee Machine Protection Task Force 15/05/2025"/>
          <p:cNvSpPr txBox="1"/>
          <p:nvPr/>
        </p:nvSpPr>
        <p:spPr>
          <a:xfrm>
            <a:off x="1155013" y="6510798"/>
            <a:ext cx="372360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000">
                <a:solidFill>
                  <a:srgbClr val="EBEBEB"/>
                </a:solidFill>
                <a:latin typeface="+mj-lt"/>
                <a:ea typeface="+mj-ea"/>
                <a:cs typeface="+mj-cs"/>
                <a:sym typeface="Helvetica"/>
              </a:defRPr>
            </a:lvl1pPr>
          </a:lstStyle>
          <a:p>
            <a:r>
              <a:t>B. Salvachua - FCCee Machine Protection Task Force 15/05/2025</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ed Content">
    <p:bg>
      <p:bgPr>
        <a:solidFill>
          <a:srgbClr val="FFFFFF"/>
        </a:solidFill>
        <a:effectLst/>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51" name="Body Level One…"/>
          <p:cNvSpPr txBox="1">
            <a:spLocks noGrp="1"/>
          </p:cNvSpPr>
          <p:nvPr>
            <p:ph type="body" idx="1" hasCustomPrompt="1"/>
          </p:nvPr>
        </p:nvSpPr>
        <p:spPr>
          <a:xfrm>
            <a:off x="407989" y="1592262"/>
            <a:ext cx="11376025" cy="4608514"/>
          </a:xfrm>
          <a:prstGeom prst="rect">
            <a:avLst/>
          </a:prstGeom>
        </p:spPr>
        <p:txBody>
          <a:bodyPr>
            <a:normAutofit/>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r>
              <a:t>Click to edit Master text styles</a:t>
            </a:r>
          </a:p>
          <a:p>
            <a:pPr lvl="1"/>
            <a:endParaRPr/>
          </a:p>
          <a:p>
            <a:pPr lvl="2"/>
            <a:endParaRPr/>
          </a:p>
          <a:p>
            <a:pPr lvl="3"/>
            <a:endParaRPr/>
          </a:p>
          <a:p>
            <a:pPr lvl="4"/>
            <a:endParaRPr/>
          </a:p>
        </p:txBody>
      </p:sp>
      <p:sp>
        <p:nvSpPr>
          <p:cNvPr id="52"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5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ig Picture">
    <p:bg>
      <p:bgPr>
        <a:solidFill>
          <a:srgbClr val="FFFFFF"/>
        </a:solidFill>
        <a:effectLst/>
      </p:bgPr>
    </p:bg>
    <p:spTree>
      <p:nvGrpSpPr>
        <p:cNvPr id="1" name=""/>
        <p:cNvGrpSpPr/>
        <p:nvPr/>
      </p:nvGrpSpPr>
      <p:grpSpPr>
        <a:xfrm>
          <a:off x="0" y="0"/>
          <a:ext cx="0" cy="0"/>
          <a:chOff x="0" y="0"/>
          <a:chExt cx="0" cy="0"/>
        </a:xfrm>
      </p:grpSpPr>
      <p:pic>
        <p:nvPicPr>
          <p:cNvPr id="6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6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6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63" name="Picture Placeholder 3"/>
          <p:cNvSpPr>
            <a:spLocks noGrp="1"/>
          </p:cNvSpPr>
          <p:nvPr>
            <p:ph type="pic" idx="21"/>
          </p:nvPr>
        </p:nvSpPr>
        <p:spPr>
          <a:xfrm>
            <a:off x="407987" y="1439862"/>
            <a:ext cx="11376026" cy="4760914"/>
          </a:xfrm>
          <a:prstGeom prst="rect">
            <a:avLst/>
          </a:prstGeom>
        </p:spPr>
        <p:txBody>
          <a:bodyPr lIns="91439" tIns="45719" rIns="91439" bIns="45719"/>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ull page Picture">
    <p:bg>
      <p:bgPr>
        <a:solidFill>
          <a:srgbClr val="FFFFFF"/>
        </a:solidFill>
        <a:effectLst/>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71" name="Picture Placeholder 3"/>
          <p:cNvSpPr>
            <a:spLocks noGrp="1"/>
          </p:cNvSpPr>
          <p:nvPr>
            <p:ph type="pic" idx="21"/>
          </p:nvPr>
        </p:nvSpPr>
        <p:spPr>
          <a:xfrm>
            <a:off x="0" y="-29981"/>
            <a:ext cx="12192000" cy="6351589"/>
          </a:xfrm>
          <a:prstGeom prst="rect">
            <a:avLst/>
          </a:prstGeom>
        </p:spPr>
        <p:txBody>
          <a:bodyPr lIns="91439" tIns="45719" rIns="91439" bIns="45719"/>
          <a:lstStyle/>
          <a:p>
            <a:endParaRPr/>
          </a:p>
        </p:txBody>
      </p:sp>
      <p:sp>
        <p:nvSpPr>
          <p:cNvPr id="72" name="Body Level One…"/>
          <p:cNvSpPr txBox="1">
            <a:spLocks noGrp="1"/>
          </p:cNvSpPr>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 Contents">
    <p:bg>
      <p:bgPr>
        <a:solidFill>
          <a:srgbClr val="FFFFFF"/>
        </a:solidFill>
        <a:effectLst/>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8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82" name="Body Level One…"/>
          <p:cNvSpPr txBox="1">
            <a:spLocks noGrp="1"/>
          </p:cNvSpPr>
          <p:nvPr>
            <p:ph type="body" sz="half" idx="1"/>
          </p:nvPr>
        </p:nvSpPr>
        <p:spPr>
          <a:xfrm>
            <a:off x="407987" y="1592263"/>
            <a:ext cx="5616576" cy="4608514"/>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8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ubtitle and Comparison">
    <p:bg>
      <p:bgPr>
        <a:solidFill>
          <a:srgbClr val="FFFFFF"/>
        </a:solidFill>
        <a:effectLst/>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91"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92"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93"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94"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4"/>
          <a:stretch>
            <a:fillRect/>
          </a:stretch>
        </p:blipFill>
        <p:spPr>
          <a:xfrm>
            <a:off x="4836402" y="2169047"/>
            <a:ext cx="2520001" cy="2494675"/>
          </a:xfrm>
          <a:prstGeom prst="rect">
            <a:avLst/>
          </a:prstGeom>
          <a:ln w="12700">
            <a:miter lim="400000"/>
          </a:ln>
        </p:spPr>
      </p:pic>
      <p:sp>
        <p:nvSpPr>
          <p:cNvPr id="3" name="Title Text"/>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Title Text</a:t>
            </a: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med"/>
  <p:txStyles>
    <p:titleStyle>
      <a:lvl1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sz="2100" b="1" i="0" u="none" strike="noStrike" cap="none" spc="0" baseline="0">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ds.cern.ch/record/2853690?ln=it"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t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hyperlink" Target="https://accelconf.web.cern.ch/p05/papers/rppe018.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americanelements.com/meltingpoint.html" TargetMode="External"/><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hyperlink" Target="https://www.engineersedge.com/materials/densities_of_metals_and_elements_table_13976.ht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BLM system for FCCee"/>
          <p:cNvSpPr txBox="1">
            <a:spLocks noGrp="1"/>
          </p:cNvSpPr>
          <p:nvPr>
            <p:ph type="title"/>
          </p:nvPr>
        </p:nvSpPr>
        <p:spPr>
          <a:prstGeom prst="rect">
            <a:avLst/>
          </a:prstGeom>
        </p:spPr>
        <p:txBody>
          <a:bodyPr/>
          <a:lstStyle/>
          <a:p>
            <a:r>
              <a:t>BLM system for FCCee</a:t>
            </a:r>
          </a:p>
        </p:txBody>
      </p:sp>
      <p:sp>
        <p:nvSpPr>
          <p:cNvPr id="267" name="B.Salvachua…"/>
          <p:cNvSpPr txBox="1">
            <a:spLocks noGrp="1"/>
          </p:cNvSpPr>
          <p:nvPr>
            <p:ph type="body" sz="quarter" idx="1"/>
          </p:nvPr>
        </p:nvSpPr>
        <p:spPr>
          <a:xfrm>
            <a:off x="407987" y="5088969"/>
            <a:ext cx="11376027" cy="1415070"/>
          </a:xfrm>
          <a:prstGeom prst="rect">
            <a:avLst/>
          </a:prstGeom>
        </p:spPr>
        <p:txBody>
          <a:bodyPr/>
          <a:lstStyle/>
          <a:p>
            <a:r>
              <a:t>B.Salvachua</a:t>
            </a:r>
          </a:p>
          <a:p>
            <a:r>
              <a:t>With inputs from the Machine Protection Task Force and contributions from:</a:t>
            </a:r>
            <a:br/>
            <a:r>
              <a:t>B.Humann, A.Lechner, T.Lefevre, F.Titz, C.Zamantzas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R&amp;D on BLM radiation tolerant electronics (CERN-THESIS-2022-333 F.Martina)…"/>
          <p:cNvSpPr txBox="1">
            <a:spLocks noGrp="1"/>
          </p:cNvSpPr>
          <p:nvPr>
            <p:ph type="body" sz="half" idx="1"/>
          </p:nvPr>
        </p:nvSpPr>
        <p:spPr>
          <a:xfrm>
            <a:off x="306950" y="1334053"/>
            <a:ext cx="7299823" cy="3832611"/>
          </a:xfrm>
          <a:prstGeom prst="rect">
            <a:avLst/>
          </a:prstGeom>
        </p:spPr>
        <p:txBody>
          <a:bodyPr/>
          <a:lstStyle/>
          <a:p>
            <a:pPr defTabSz="886968">
              <a:spcBef>
                <a:spcPts val="1700"/>
              </a:spcBef>
              <a:defRPr sz="2037"/>
            </a:pPr>
            <a:r>
              <a:rPr dirty="0"/>
              <a:t>R&amp;D on BLM radiation tolerant electronics </a:t>
            </a:r>
            <a:r>
              <a:rPr b="0" dirty="0"/>
              <a:t>(</a:t>
            </a:r>
            <a:r>
              <a:rPr b="0" u="sng" dirty="0">
                <a:solidFill>
                  <a:srgbClr val="6D2466"/>
                </a:solidFill>
                <a:uFill>
                  <a:solidFill>
                    <a:srgbClr val="6D2466"/>
                  </a:solidFill>
                </a:uFill>
                <a:hlinkClick r:id="rId2"/>
              </a:rPr>
              <a:t>CERN-THESIS-2022-333 F.Martina</a:t>
            </a:r>
            <a:r>
              <a:rPr b="0" dirty="0"/>
              <a:t>)</a:t>
            </a:r>
          </a:p>
          <a:p>
            <a:pPr marL="573806" lvl="1" indent="-204236" defTabSz="886968">
              <a:spcBef>
                <a:spcPts val="1700"/>
              </a:spcBef>
              <a:defRPr sz="2037" b="0"/>
            </a:pPr>
            <a:r>
              <a:rPr dirty="0"/>
              <a:t>HL-LHC and SPS upgrade during LS3 (2026-2029) </a:t>
            </a:r>
          </a:p>
          <a:p>
            <a:pPr marL="573806" lvl="1" indent="-204236" defTabSz="886968">
              <a:spcBef>
                <a:spcPts val="1700"/>
              </a:spcBef>
              <a:defRPr sz="2037" b="0">
                <a:solidFill>
                  <a:schemeClr val="accent3"/>
                </a:solidFill>
              </a:defRPr>
            </a:pPr>
            <a:r>
              <a:rPr dirty="0"/>
              <a:t>20 years lifetime with TID 6 x 6kGy</a:t>
            </a:r>
          </a:p>
          <a:p>
            <a:pPr marL="573806" lvl="1" indent="-204236" defTabSz="886968">
              <a:spcBef>
                <a:spcPts val="1700"/>
              </a:spcBef>
              <a:defRPr sz="2037" b="0"/>
            </a:pPr>
            <a:r>
              <a:rPr dirty="0"/>
              <a:t>Commercial products cannot fulfil this requirement</a:t>
            </a:r>
          </a:p>
          <a:p>
            <a:pPr marL="573806" lvl="1" indent="-204236" defTabSz="886968">
              <a:spcBef>
                <a:spcPts val="1700"/>
              </a:spcBef>
              <a:defRPr sz="2037" b="0"/>
            </a:pPr>
            <a:r>
              <a:rPr dirty="0"/>
              <a:t>Design of a new front-end board with an application-specific integrated circuit (BLMASIC)</a:t>
            </a:r>
          </a:p>
          <a:p>
            <a:pPr marL="573806" lvl="1" indent="-204236" defTabSz="886968">
              <a:spcBef>
                <a:spcPts val="1700"/>
              </a:spcBef>
              <a:defRPr sz="2037" b="0"/>
            </a:pPr>
            <a:r>
              <a:rPr dirty="0"/>
              <a:t>BLMASIC tested for TID up to 1MGy</a:t>
            </a:r>
          </a:p>
          <a:p>
            <a:pPr marL="573806" lvl="1" indent="-204236" defTabSz="886968">
              <a:spcBef>
                <a:spcPts val="1700"/>
              </a:spcBef>
              <a:defRPr sz="2037" b="0"/>
            </a:pPr>
            <a:r>
              <a:rPr dirty="0"/>
              <a:t>Complete front-end board tested for TID up to 3.3kGy</a:t>
            </a:r>
          </a:p>
        </p:txBody>
      </p:sp>
      <p:sp>
        <p:nvSpPr>
          <p:cNvPr id="394" name="Slide on ASIC - present levels of rad. Hardness"/>
          <p:cNvSpPr txBox="1">
            <a:spLocks noGrp="1"/>
          </p:cNvSpPr>
          <p:nvPr>
            <p:ph type="title"/>
          </p:nvPr>
        </p:nvSpPr>
        <p:spPr>
          <a:prstGeom prst="rect">
            <a:avLst/>
          </a:prstGeom>
        </p:spPr>
        <p:txBody>
          <a:bodyPr/>
          <a:lstStyle/>
          <a:p>
            <a:r>
              <a:rPr lang="en-US" dirty="0"/>
              <a:t>BLM</a:t>
            </a:r>
            <a:r>
              <a:rPr dirty="0"/>
              <a:t>ASIC - present levels of rad. Hardness</a:t>
            </a:r>
          </a:p>
        </p:txBody>
      </p:sp>
      <p:sp>
        <p:nvSpPr>
          <p:cNvPr id="39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10</a:t>
            </a:fld>
            <a:endParaRPr/>
          </a:p>
        </p:txBody>
      </p:sp>
      <p:pic>
        <p:nvPicPr>
          <p:cNvPr id="396" name="pasted-movie.png" descr="pasted-movie.png"/>
          <p:cNvPicPr>
            <a:picLocks noChangeAspect="1"/>
          </p:cNvPicPr>
          <p:nvPr/>
        </p:nvPicPr>
        <p:blipFill>
          <a:blip r:embed="rId3"/>
          <a:stretch>
            <a:fillRect/>
          </a:stretch>
        </p:blipFill>
        <p:spPr>
          <a:xfrm rot="5400000">
            <a:off x="8924962" y="951897"/>
            <a:ext cx="1671020" cy="3817587"/>
          </a:xfrm>
          <a:prstGeom prst="rect">
            <a:avLst/>
          </a:prstGeom>
          <a:ln w="12700">
            <a:miter lim="400000"/>
          </a:ln>
        </p:spPr>
      </p:pic>
      <p:sp>
        <p:nvSpPr>
          <p:cNvPr id="397" name="Rectangle"/>
          <p:cNvSpPr/>
          <p:nvPr/>
        </p:nvSpPr>
        <p:spPr>
          <a:xfrm>
            <a:off x="10221044" y="1963237"/>
            <a:ext cx="485022" cy="1794907"/>
          </a:xfrm>
          <a:prstGeom prst="rect">
            <a:avLst/>
          </a:prstGeom>
          <a:ln w="38100">
            <a:solidFill>
              <a:schemeClr val="accent3"/>
            </a:solidFill>
            <a:miter/>
          </a:ln>
        </p:spPr>
        <p:txBody>
          <a:bodyPr lIns="45719" rIns="45719" anchor="ctr"/>
          <a:lstStyle/>
          <a:p>
            <a:endParaRPr/>
          </a:p>
        </p:txBody>
      </p:sp>
      <p:sp>
        <p:nvSpPr>
          <p:cNvPr id="398" name="BLMASIC…"/>
          <p:cNvSpPr txBox="1"/>
          <p:nvPr/>
        </p:nvSpPr>
        <p:spPr>
          <a:xfrm>
            <a:off x="10086725" y="3859512"/>
            <a:ext cx="1519331" cy="5259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ctr">
              <a:defRPr>
                <a:solidFill>
                  <a:schemeClr val="accent3"/>
                </a:solidFill>
              </a:defRPr>
            </a:pPr>
            <a:r>
              <a:t>BLMASIC</a:t>
            </a:r>
          </a:p>
          <a:p>
            <a:pPr algn="ctr">
              <a:defRPr>
                <a:solidFill>
                  <a:schemeClr val="accent3"/>
                </a:solidFill>
              </a:defRPr>
            </a:pPr>
            <a:r>
              <a:t>(v2 and v3)</a:t>
            </a:r>
          </a:p>
        </p:txBody>
      </p:sp>
      <p:sp>
        <p:nvSpPr>
          <p:cNvPr id="399" name="Top view of BLM front-end"/>
          <p:cNvSpPr txBox="1"/>
          <p:nvPr/>
        </p:nvSpPr>
        <p:spPr>
          <a:xfrm>
            <a:off x="7376661" y="1602647"/>
            <a:ext cx="2668278"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chemeClr val="accent1">
                    <a:lumOff val="-6274"/>
                  </a:schemeClr>
                </a:solidFill>
              </a:defRPr>
            </a:lvl1pPr>
          </a:lstStyle>
          <a:p>
            <a:r>
              <a:t>Top view of BLM front-end</a:t>
            </a:r>
          </a:p>
        </p:txBody>
      </p:sp>
      <p:sp>
        <p:nvSpPr>
          <p:cNvPr id="400" name="Optical transceivers"/>
          <p:cNvSpPr txBox="1"/>
          <p:nvPr/>
        </p:nvSpPr>
        <p:spPr>
          <a:xfrm>
            <a:off x="8006884" y="3825972"/>
            <a:ext cx="1407831" cy="5259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chemeClr val="accent1">
                    <a:lumOff val="-6274"/>
                  </a:schemeClr>
                </a:solidFill>
              </a:defRPr>
            </a:lvl1pPr>
          </a:lstStyle>
          <a:p>
            <a:r>
              <a:t>Optical transceivers</a:t>
            </a:r>
          </a:p>
        </p:txBody>
      </p:sp>
      <p:sp>
        <p:nvSpPr>
          <p:cNvPr id="401" name="Expected Yearly dose levels:…"/>
          <p:cNvSpPr txBox="1"/>
          <p:nvPr/>
        </p:nvSpPr>
        <p:spPr>
          <a:xfrm>
            <a:off x="216250" y="5347749"/>
            <a:ext cx="10434242" cy="787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90000"/>
              </a:lnSpc>
              <a:spcBef>
                <a:spcPts val="600"/>
              </a:spcBef>
              <a:defRPr sz="1600" b="1" i="1">
                <a:solidFill>
                  <a:schemeClr val="accent2">
                    <a:satOff val="-19422"/>
                    <a:lumOff val="-12078"/>
                  </a:schemeClr>
                </a:solidFill>
              </a:defRPr>
            </a:pPr>
            <a:r>
              <a:rPr dirty="0"/>
              <a:t>Expected Yearly dose levels:</a:t>
            </a:r>
          </a:p>
          <a:p>
            <a:pPr>
              <a:lnSpc>
                <a:spcPct val="90000"/>
              </a:lnSpc>
              <a:spcBef>
                <a:spcPts val="600"/>
              </a:spcBef>
              <a:defRPr sz="1600" i="1">
                <a:solidFill>
                  <a:schemeClr val="accent2">
                    <a:satOff val="-19422"/>
                    <a:lumOff val="-12078"/>
                  </a:schemeClr>
                </a:solidFill>
              </a:defRPr>
            </a:pPr>
            <a:r>
              <a:rPr dirty="0"/>
              <a:t>At the tunnel walls: from &lt;10kGy to 20kGy (</a:t>
            </a:r>
            <a:r>
              <a:rPr dirty="0" err="1"/>
              <a:t>B.Humann</a:t>
            </a:r>
            <a:r>
              <a:rPr dirty="0"/>
              <a:t> @ 13th FCC-ee Radiation and Shielding Meeting)</a:t>
            </a:r>
          </a:p>
          <a:p>
            <a:pPr>
              <a:lnSpc>
                <a:spcPct val="90000"/>
              </a:lnSpc>
              <a:spcBef>
                <a:spcPts val="600"/>
              </a:spcBef>
              <a:defRPr sz="1600" i="1">
                <a:solidFill>
                  <a:schemeClr val="accent2">
                    <a:satOff val="-19422"/>
                    <a:lumOff val="-12078"/>
                  </a:schemeClr>
                </a:solidFill>
              </a:defRPr>
            </a:pPr>
            <a:r>
              <a:rPr dirty="0"/>
              <a:t>Inside the electronics bunker: around 10 Gy (</a:t>
            </a:r>
            <a:r>
              <a:rPr dirty="0" err="1"/>
              <a:t>A.Lechner</a:t>
            </a:r>
            <a:r>
              <a:rPr dirty="0"/>
              <a:t>: FCC-ee Radiation Environment and Shielding - IPAC 2025)</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FCC BLM detector counting"/>
          <p:cNvSpPr txBox="1">
            <a:spLocks noGrp="1"/>
          </p:cNvSpPr>
          <p:nvPr>
            <p:ph type="title"/>
          </p:nvPr>
        </p:nvSpPr>
        <p:spPr>
          <a:prstGeom prst="rect">
            <a:avLst/>
          </a:prstGeom>
        </p:spPr>
        <p:txBody>
          <a:bodyPr/>
          <a:lstStyle/>
          <a:p>
            <a:r>
              <a:t>FCC BLM detector counting</a:t>
            </a:r>
          </a:p>
        </p:txBody>
      </p:sp>
      <p:sp>
        <p:nvSpPr>
          <p:cNvPr id="404" name="Slide Number"/>
          <p:cNvSpPr txBox="1">
            <a:spLocks noGrp="1"/>
          </p:cNvSpPr>
          <p:nvPr>
            <p:ph type="sldNum" sz="quarter" idx="2"/>
          </p:nvPr>
        </p:nvSpPr>
        <p:spPr>
          <a:xfrm>
            <a:off x="11644262" y="6471139"/>
            <a:ext cx="144538"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pic>
        <p:nvPicPr>
          <p:cNvPr id="405" name="Image" descr="Image"/>
          <p:cNvPicPr>
            <a:picLocks noChangeAspect="1"/>
          </p:cNvPicPr>
          <p:nvPr/>
        </p:nvPicPr>
        <p:blipFill>
          <a:blip r:embed="rId2"/>
          <a:stretch>
            <a:fillRect/>
          </a:stretch>
        </p:blipFill>
        <p:spPr>
          <a:xfrm>
            <a:off x="205953" y="1503868"/>
            <a:ext cx="5805774" cy="3396920"/>
          </a:xfrm>
          <a:prstGeom prst="rect">
            <a:avLst/>
          </a:prstGeom>
          <a:ln w="12700">
            <a:miter lim="400000"/>
          </a:ln>
        </p:spPr>
      </p:pic>
      <p:sp>
        <p:nvSpPr>
          <p:cNvPr id="406" name="For BI equipment 1-2 racks is needed per quadrupole, to read-out Beam Loss Monitors and Beam Position Monitors"/>
          <p:cNvSpPr txBox="1"/>
          <p:nvPr/>
        </p:nvSpPr>
        <p:spPr>
          <a:xfrm>
            <a:off x="521776" y="5212081"/>
            <a:ext cx="4889501" cy="792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For BI equipment 1-2 racks is needed per quadrupole, to read-out Beam Loss Monitors and Beam Position Monitors</a:t>
            </a:r>
          </a:p>
        </p:txBody>
      </p:sp>
      <p:pic>
        <p:nvPicPr>
          <p:cNvPr id="407" name="pasted-movie.png" descr="pasted-movie.png"/>
          <p:cNvPicPr>
            <a:picLocks noChangeAspect="1"/>
          </p:cNvPicPr>
          <p:nvPr/>
        </p:nvPicPr>
        <p:blipFill>
          <a:blip r:embed="rId3"/>
          <a:stretch>
            <a:fillRect/>
          </a:stretch>
        </p:blipFill>
        <p:spPr>
          <a:xfrm>
            <a:off x="6763152" y="1688932"/>
            <a:ext cx="5016483" cy="1317524"/>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Collimator system:…"/>
          <p:cNvSpPr txBox="1">
            <a:spLocks noGrp="1"/>
          </p:cNvSpPr>
          <p:nvPr>
            <p:ph type="body" sz="half" idx="1"/>
          </p:nvPr>
        </p:nvSpPr>
        <p:spPr>
          <a:xfrm>
            <a:off x="228363" y="1920555"/>
            <a:ext cx="4839121" cy="4261368"/>
          </a:xfrm>
          <a:prstGeom prst="rect">
            <a:avLst/>
          </a:prstGeom>
        </p:spPr>
        <p:txBody>
          <a:bodyPr>
            <a:normAutofit lnSpcReduction="10000"/>
          </a:bodyPr>
          <a:lstStyle/>
          <a:p>
            <a:pPr>
              <a:defRPr>
                <a:solidFill>
                  <a:schemeClr val="accent1">
                    <a:lumOff val="-6274"/>
                  </a:schemeClr>
                </a:solidFill>
              </a:defRPr>
            </a:pPr>
            <a:r>
              <a:t>Collimator system:</a:t>
            </a:r>
          </a:p>
          <a:p>
            <a:pPr marL="591552" lvl="1" indent="-210552">
              <a:defRPr b="0">
                <a:solidFill>
                  <a:schemeClr val="accent1">
                    <a:lumOff val="-6274"/>
                  </a:schemeClr>
                </a:solidFill>
              </a:defRPr>
            </a:pPr>
            <a:r>
              <a:t>Beam halo cleaning, designed to protect the machine against beam losses</a:t>
            </a:r>
          </a:p>
          <a:p>
            <a:pPr marL="591552" lvl="1" indent="-210552">
              <a:defRPr b="0">
                <a:solidFill>
                  <a:schemeClr val="accent1">
                    <a:lumOff val="-6274"/>
                  </a:schemeClr>
                </a:solidFill>
              </a:defRPr>
            </a:pPr>
            <a:r>
              <a:t>SR cleaning, design to protect the experiment detectors against SR photons</a:t>
            </a:r>
          </a:p>
          <a:p>
            <a:pPr>
              <a:defRPr>
                <a:solidFill>
                  <a:schemeClr val="accent1">
                    <a:lumOff val="-6274"/>
                  </a:schemeClr>
                </a:solidFill>
              </a:defRPr>
            </a:pPr>
            <a:r>
              <a:t>Injection and Extraction:</a:t>
            </a:r>
          </a:p>
          <a:p>
            <a:pPr marL="591552" lvl="1" indent="-210552">
              <a:defRPr b="0">
                <a:solidFill>
                  <a:schemeClr val="accent1">
                    <a:lumOff val="-6274"/>
                  </a:schemeClr>
                </a:solidFill>
              </a:defRPr>
            </a:pPr>
            <a:r>
              <a:t>Monitoring is needed at the location of collimators, beam masks, absorbers and kickers and septum magnets.</a:t>
            </a:r>
          </a:p>
        </p:txBody>
      </p:sp>
      <p:sp>
        <p:nvSpPr>
          <p:cNvPr id="410" name="Fast Beam Loss monitors"/>
          <p:cNvSpPr txBox="1">
            <a:spLocks noGrp="1"/>
          </p:cNvSpPr>
          <p:nvPr>
            <p:ph type="title"/>
          </p:nvPr>
        </p:nvSpPr>
        <p:spPr>
          <a:prstGeom prst="rect">
            <a:avLst/>
          </a:prstGeom>
        </p:spPr>
        <p:txBody>
          <a:bodyPr/>
          <a:lstStyle/>
          <a:p>
            <a:r>
              <a:t>Fast Beam Loss monitors</a:t>
            </a:r>
          </a:p>
        </p:txBody>
      </p:sp>
      <p:sp>
        <p:nvSpPr>
          <p:cNvPr id="41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12</a:t>
            </a:fld>
            <a:endParaRPr/>
          </a:p>
        </p:txBody>
      </p:sp>
      <p:pic>
        <p:nvPicPr>
          <p:cNvPr id="412" name="pasted-movie.png" descr="pasted-movie.png"/>
          <p:cNvPicPr>
            <a:picLocks noChangeAspect="1"/>
          </p:cNvPicPr>
          <p:nvPr/>
        </p:nvPicPr>
        <p:blipFill>
          <a:blip r:embed="rId2"/>
          <a:stretch>
            <a:fillRect/>
          </a:stretch>
        </p:blipFill>
        <p:spPr>
          <a:xfrm>
            <a:off x="5203004" y="2519123"/>
            <a:ext cx="6679275" cy="3385657"/>
          </a:xfrm>
          <a:prstGeom prst="rect">
            <a:avLst/>
          </a:prstGeom>
          <a:ln w="12700">
            <a:miter lim="400000"/>
          </a:ln>
        </p:spPr>
      </p:pic>
      <p:sp>
        <p:nvSpPr>
          <p:cNvPr id="413" name="A bunch-by-bunch system is proposed to monitor the losses at the injection/extraction and the circulating beam collimation system."/>
          <p:cNvSpPr txBox="1"/>
          <p:nvPr/>
        </p:nvSpPr>
        <p:spPr>
          <a:xfrm>
            <a:off x="262043" y="1168788"/>
            <a:ext cx="11376025" cy="7443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nSpc>
                <a:spcPct val="90000"/>
              </a:lnSpc>
              <a:spcBef>
                <a:spcPts val="1800"/>
              </a:spcBef>
              <a:defRPr sz="2400" b="1">
                <a:solidFill>
                  <a:srgbClr val="2F2F2F"/>
                </a:solidFill>
              </a:defRPr>
            </a:lvl1pPr>
          </a:lstStyle>
          <a:p>
            <a:r>
              <a:t>A bunch-by-bunch system is proposed to monitor the losses at the injection/extraction and the circulating beam collimation system.</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What are the beam loss scenarios?…"/>
          <p:cNvSpPr txBox="1">
            <a:spLocks noGrp="1"/>
          </p:cNvSpPr>
          <p:nvPr>
            <p:ph type="body" idx="1"/>
          </p:nvPr>
        </p:nvSpPr>
        <p:spPr>
          <a:prstGeom prst="rect">
            <a:avLst/>
          </a:prstGeom>
        </p:spPr>
        <p:txBody>
          <a:bodyPr/>
          <a:lstStyle/>
          <a:p>
            <a:r>
              <a:t>What are the beam loss scenarios?</a:t>
            </a:r>
          </a:p>
          <a:p>
            <a:r>
              <a:t>Where is the beam lost? And How?</a:t>
            </a:r>
          </a:p>
          <a:p>
            <a:r>
              <a:t>What is the Machine Protection strategy?</a:t>
            </a:r>
          </a:p>
        </p:txBody>
      </p:sp>
      <p:sp>
        <p:nvSpPr>
          <p:cNvPr id="416" name="Beam Loss Measurements specifications"/>
          <p:cNvSpPr txBox="1">
            <a:spLocks noGrp="1"/>
          </p:cNvSpPr>
          <p:nvPr>
            <p:ph type="title"/>
          </p:nvPr>
        </p:nvSpPr>
        <p:spPr>
          <a:prstGeom prst="rect">
            <a:avLst/>
          </a:prstGeom>
        </p:spPr>
        <p:txBody>
          <a:bodyPr/>
          <a:lstStyle/>
          <a:p>
            <a:r>
              <a:t>Beam Loss Measurements specifications</a:t>
            </a:r>
          </a:p>
        </p:txBody>
      </p:sp>
      <p:sp>
        <p:nvSpPr>
          <p:cNvPr id="41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13</a:t>
            </a:fld>
            <a:endParaRPr/>
          </a:p>
        </p:txBody>
      </p:sp>
      <p:sp>
        <p:nvSpPr>
          <p:cNvPr id="418" name="Currently, all this is not yet defined"/>
          <p:cNvSpPr txBox="1"/>
          <p:nvPr/>
        </p:nvSpPr>
        <p:spPr>
          <a:xfrm>
            <a:off x="7291189" y="2012844"/>
            <a:ext cx="3489921"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Currently, all this is not yet defined</a:t>
            </a:r>
          </a:p>
        </p:txBody>
      </p:sp>
      <p:sp>
        <p:nvSpPr>
          <p:cNvPr id="419" name="But we still need to certain specifications in order to start the needed R&amp;D on a Beam Loss System for the FCCee."/>
          <p:cNvSpPr txBox="1"/>
          <p:nvPr/>
        </p:nvSpPr>
        <p:spPr>
          <a:xfrm>
            <a:off x="608038" y="3459359"/>
            <a:ext cx="10053494" cy="5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But we still need to certain specifications in order to start the needed R&amp;D on a Beam Loss System for the FCCee.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Beam loss scenarios"/>
          <p:cNvSpPr txBox="1">
            <a:spLocks noGrp="1"/>
          </p:cNvSpPr>
          <p:nvPr>
            <p:ph type="title"/>
          </p:nvPr>
        </p:nvSpPr>
        <p:spPr>
          <a:prstGeom prst="rect">
            <a:avLst/>
          </a:prstGeom>
        </p:spPr>
        <p:txBody>
          <a:bodyPr/>
          <a:lstStyle/>
          <a:p>
            <a:r>
              <a:t>Beam loss scenarios</a:t>
            </a:r>
          </a:p>
        </p:txBody>
      </p:sp>
      <p:sp>
        <p:nvSpPr>
          <p:cNvPr id="42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14</a:t>
            </a:fld>
            <a:endParaRPr/>
          </a:p>
        </p:txBody>
      </p:sp>
      <p:graphicFrame>
        <p:nvGraphicFramePr>
          <p:cNvPr id="423" name="Table 1"/>
          <p:cNvGraphicFramePr/>
          <p:nvPr>
            <p:extLst>
              <p:ext uri="{D42A27DB-BD31-4B8C-83A1-F6EECF244321}">
                <p14:modId xmlns:p14="http://schemas.microsoft.com/office/powerpoint/2010/main" val="488267239"/>
              </p:ext>
            </p:extLst>
          </p:nvPr>
        </p:nvGraphicFramePr>
        <p:xfrm>
          <a:off x="796434" y="1104305"/>
          <a:ext cx="9808632" cy="4306468"/>
        </p:xfrm>
        <a:graphic>
          <a:graphicData uri="http://schemas.openxmlformats.org/drawingml/2006/table">
            <a:tbl>
              <a:tblPr bandRow="1">
                <a:tableStyleId>{C7B018BB-80A7-4F77-B60F-C8B233D01FF8}</a:tableStyleId>
              </a:tblPr>
              <a:tblGrid>
                <a:gridCol w="2452158">
                  <a:extLst>
                    <a:ext uri="{9D8B030D-6E8A-4147-A177-3AD203B41FA5}">
                      <a16:colId xmlns:a16="http://schemas.microsoft.com/office/drawing/2014/main" val="20000"/>
                    </a:ext>
                  </a:extLst>
                </a:gridCol>
                <a:gridCol w="2452158">
                  <a:extLst>
                    <a:ext uri="{9D8B030D-6E8A-4147-A177-3AD203B41FA5}">
                      <a16:colId xmlns:a16="http://schemas.microsoft.com/office/drawing/2014/main" val="20001"/>
                    </a:ext>
                  </a:extLst>
                </a:gridCol>
                <a:gridCol w="2723173">
                  <a:extLst>
                    <a:ext uri="{9D8B030D-6E8A-4147-A177-3AD203B41FA5}">
                      <a16:colId xmlns:a16="http://schemas.microsoft.com/office/drawing/2014/main" val="20002"/>
                    </a:ext>
                  </a:extLst>
                </a:gridCol>
                <a:gridCol w="2181143">
                  <a:extLst>
                    <a:ext uri="{9D8B030D-6E8A-4147-A177-3AD203B41FA5}">
                      <a16:colId xmlns:a16="http://schemas.microsoft.com/office/drawing/2014/main" val="20003"/>
                    </a:ext>
                  </a:extLst>
                </a:gridCol>
              </a:tblGrid>
              <a:tr h="450743">
                <a:tc>
                  <a:txBody>
                    <a:bodyPr/>
                    <a:lstStyle/>
                    <a:p>
                      <a:pPr algn="ctr">
                        <a:defRPr sz="1200" b="1">
                          <a:solidFill>
                            <a:srgbClr val="FFFFFF"/>
                          </a:solidFill>
                        </a:defRPr>
                      </a:pPr>
                      <a:endParaRPr/>
                    </a:p>
                  </a:txBody>
                  <a:tcPr marL="0" marR="0" marT="0" marB="0" anchor="ctr" horzOverflow="overflow">
                    <a:solidFill>
                      <a:schemeClr val="accent1">
                        <a:lumOff val="-6274"/>
                      </a:schemeClr>
                    </a:solidFill>
                  </a:tcPr>
                </a:tc>
                <a:tc>
                  <a:txBody>
                    <a:bodyPr/>
                    <a:lstStyle/>
                    <a:p>
                      <a:pPr algn="ctr">
                        <a:defRPr sz="1800">
                          <a:solidFill>
                            <a:srgbClr val="000000"/>
                          </a:solidFill>
                        </a:defRPr>
                      </a:pPr>
                      <a:r>
                        <a:rPr sz="1200" b="1">
                          <a:solidFill>
                            <a:srgbClr val="FFFFFF"/>
                          </a:solidFill>
                        </a:rPr>
                        <a:t>Reason</a:t>
                      </a:r>
                    </a:p>
                  </a:txBody>
                  <a:tcPr marL="0" marR="0" marT="0" marB="0" anchor="ctr" horzOverflow="overflow">
                    <a:solidFill>
                      <a:schemeClr val="accent1">
                        <a:lumOff val="-6274"/>
                      </a:schemeClr>
                    </a:solidFill>
                  </a:tcPr>
                </a:tc>
                <a:tc>
                  <a:txBody>
                    <a:bodyPr/>
                    <a:lstStyle/>
                    <a:p>
                      <a:pPr algn="ctr">
                        <a:defRPr sz="1800">
                          <a:solidFill>
                            <a:srgbClr val="000000"/>
                          </a:solidFill>
                        </a:defRPr>
                      </a:pPr>
                      <a:r>
                        <a:rPr sz="1200" b="1">
                          <a:solidFill>
                            <a:srgbClr val="FFFFFF"/>
                          </a:solidFill>
                        </a:rPr>
                        <a:t>Source of losses</a:t>
                      </a:r>
                    </a:p>
                  </a:txBody>
                  <a:tcPr marL="0" marR="0" marT="0" marB="0" anchor="ctr" horzOverflow="overflow">
                    <a:solidFill>
                      <a:schemeClr val="accent1">
                        <a:lumOff val="-6274"/>
                      </a:schemeClr>
                    </a:solidFill>
                  </a:tcPr>
                </a:tc>
                <a:tc>
                  <a:txBody>
                    <a:bodyPr/>
                    <a:lstStyle/>
                    <a:p>
                      <a:pPr algn="ctr">
                        <a:defRPr sz="1800">
                          <a:solidFill>
                            <a:srgbClr val="000000"/>
                          </a:solidFill>
                        </a:defRPr>
                      </a:pPr>
                      <a:r>
                        <a:rPr sz="1200" b="1">
                          <a:solidFill>
                            <a:srgbClr val="FFFFFF"/>
                          </a:solidFill>
                        </a:rPr>
                        <a:t>Location of losses</a:t>
                      </a:r>
                    </a:p>
                  </a:txBody>
                  <a:tcPr marL="0" marR="0" marT="0" marB="0" anchor="ctr" horzOverflow="overflow">
                    <a:solidFill>
                      <a:schemeClr val="accent1">
                        <a:lumOff val="-6274"/>
                      </a:schemeClr>
                    </a:solidFill>
                  </a:tcPr>
                </a:tc>
                <a:extLst>
                  <a:ext uri="{0D108BD9-81ED-4DB2-BD59-A6C34878D82A}">
                    <a16:rowId xmlns:a16="http://schemas.microsoft.com/office/drawing/2014/main" val="10000"/>
                  </a:ext>
                </a:extLst>
              </a:tr>
              <a:tr h="312929">
                <a:tc rowSpan="5">
                  <a:txBody>
                    <a:bodyPr/>
                    <a:lstStyle/>
                    <a:p>
                      <a:pPr algn="l">
                        <a:defRPr sz="1800">
                          <a:solidFill>
                            <a:srgbClr val="000000"/>
                          </a:solidFill>
                        </a:defRPr>
                      </a:pPr>
                      <a:r>
                        <a:rPr sz="1200">
                          <a:solidFill>
                            <a:schemeClr val="accent1"/>
                          </a:solidFill>
                        </a:rPr>
                        <a:t>Steady losses</a:t>
                      </a:r>
                    </a:p>
                  </a:txBody>
                  <a:tcPr marL="0" marR="0" marT="0" marB="0" anchor="ctr" horzOverflow="overflow"/>
                </a:tc>
                <a:tc rowSpan="4">
                  <a:txBody>
                    <a:bodyPr/>
                    <a:lstStyle/>
                    <a:p>
                      <a:pPr algn="l">
                        <a:defRPr sz="1800">
                          <a:solidFill>
                            <a:srgbClr val="000000"/>
                          </a:solidFill>
                        </a:defRPr>
                      </a:pPr>
                      <a:r>
                        <a:rPr sz="1200">
                          <a:solidFill>
                            <a:schemeClr val="accent1"/>
                          </a:solidFill>
                        </a:rPr>
                        <a:t>Nominal machine - unavoidable </a:t>
                      </a:r>
                    </a:p>
                  </a:txBody>
                  <a:tcPr marL="0" marR="0" marT="0" marB="0" anchor="ctr" horzOverflow="overflow"/>
                </a:tc>
                <a:tc>
                  <a:txBody>
                    <a:bodyPr/>
                    <a:lstStyle/>
                    <a:p>
                      <a:pPr algn="l">
                        <a:defRPr sz="1800">
                          <a:solidFill>
                            <a:srgbClr val="000000"/>
                          </a:solidFill>
                        </a:defRPr>
                      </a:pPr>
                      <a:r>
                        <a:rPr sz="1200">
                          <a:solidFill>
                            <a:schemeClr val="accent1"/>
                          </a:solidFill>
                        </a:rPr>
                        <a:t>Beam halo at collimators </a:t>
                      </a:r>
                    </a:p>
                  </a:txBody>
                  <a:tcPr marL="0" marR="0" marT="0" marB="0" anchor="ctr" horzOverflow="overflow"/>
                </a:tc>
                <a:tc>
                  <a:txBody>
                    <a:bodyPr/>
                    <a:lstStyle/>
                    <a:p>
                      <a:pPr algn="l">
                        <a:defRPr sz="1800">
                          <a:solidFill>
                            <a:srgbClr val="000000"/>
                          </a:solidFill>
                        </a:defRPr>
                      </a:pPr>
                      <a:r>
                        <a:rPr sz="1200">
                          <a:solidFill>
                            <a:schemeClr val="accent1"/>
                          </a:solidFill>
                        </a:rPr>
                        <a:t>Collimators in PF
Collimators in PA/D/G/J</a:t>
                      </a:r>
                    </a:p>
                  </a:txBody>
                  <a:tcPr marL="0" marR="0" marT="0" marB="0" anchor="ctr" horzOverflow="overflow"/>
                </a:tc>
                <a:extLst>
                  <a:ext uri="{0D108BD9-81ED-4DB2-BD59-A6C34878D82A}">
                    <a16:rowId xmlns:a16="http://schemas.microsoft.com/office/drawing/2014/main" val="10001"/>
                  </a:ext>
                </a:extLst>
              </a:tr>
              <a:tr h="1605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Beam gas interaction</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Everywhere</a:t>
                      </a:r>
                    </a:p>
                  </a:txBody>
                  <a:tcPr marL="0" marR="0" marT="0" marB="0" anchor="ctr" horzOverflow="overflow">
                    <a:solidFill>
                      <a:srgbClr val="E6E7F0"/>
                    </a:solidFill>
                  </a:tcPr>
                </a:tc>
                <a:extLst>
                  <a:ext uri="{0D108BD9-81ED-4DB2-BD59-A6C34878D82A}">
                    <a16:rowId xmlns:a16="http://schemas.microsoft.com/office/drawing/2014/main" val="10002"/>
                  </a:ext>
                </a:extLst>
              </a:tr>
              <a:tr h="1605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Synchrotron radiation</a:t>
                      </a:r>
                    </a:p>
                  </a:txBody>
                  <a:tcPr marL="0" marR="0" marT="0" marB="0" anchor="ctr" horzOverflow="overflow"/>
                </a:tc>
                <a:tc>
                  <a:txBody>
                    <a:bodyPr/>
                    <a:lstStyle/>
                    <a:p>
                      <a:pPr algn="l">
                        <a:defRPr sz="1800">
                          <a:solidFill>
                            <a:srgbClr val="000000"/>
                          </a:solidFill>
                        </a:defRPr>
                      </a:pPr>
                      <a:r>
                        <a:rPr sz="1200">
                          <a:solidFill>
                            <a:schemeClr val="accent1"/>
                          </a:solidFill>
                        </a:rPr>
                        <a:t>Everywhere</a:t>
                      </a:r>
                    </a:p>
                  </a:txBody>
                  <a:tcPr marL="0" marR="0" marT="0" marB="0" anchor="ctr" horzOverflow="overflow"/>
                </a:tc>
                <a:extLst>
                  <a:ext uri="{0D108BD9-81ED-4DB2-BD59-A6C34878D82A}">
                    <a16:rowId xmlns:a16="http://schemas.microsoft.com/office/drawing/2014/main" val="10003"/>
                  </a:ext>
                </a:extLst>
              </a:tr>
              <a:tr h="1859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dirty="0">
                          <a:solidFill>
                            <a:schemeClr val="accent1"/>
                          </a:solidFill>
                        </a:rPr>
                        <a:t>Collisions </a:t>
                      </a:r>
                      <a:r>
                        <a:rPr lang="en-US" sz="1200" dirty="0">
                          <a:solidFill>
                            <a:schemeClr val="accent1"/>
                          </a:solidFill>
                        </a:rPr>
                        <a:t>and beam-beam </a:t>
                      </a:r>
                      <a:r>
                        <a:rPr sz="1200" dirty="0">
                          <a:solidFill>
                            <a:schemeClr val="accent1"/>
                          </a:solidFill>
                        </a:rPr>
                        <a:t>products</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Around colliding points PA/D/G/J</a:t>
                      </a:r>
                    </a:p>
                  </a:txBody>
                  <a:tcPr marL="0" marR="0" marT="0" marB="0" anchor="ctr" horzOverflow="overflow">
                    <a:solidFill>
                      <a:srgbClr val="E6E7F0"/>
                    </a:solidFill>
                  </a:tcPr>
                </a:tc>
                <a:extLst>
                  <a:ext uri="{0D108BD9-81ED-4DB2-BD59-A6C34878D82A}">
                    <a16:rowId xmlns:a16="http://schemas.microsoft.com/office/drawing/2014/main" val="10004"/>
                  </a:ext>
                </a:extLst>
              </a:tr>
              <a:tr h="185929">
                <a:tc vMerge="1">
                  <a:txBody>
                    <a:bodyPr/>
                    <a:lstStyle/>
                    <a:p>
                      <a:endParaRPr lang="en-CH"/>
                    </a:p>
                  </a:txBody>
                  <a:tcPr/>
                </a:tc>
                <a:tc>
                  <a:txBody>
                    <a:bodyPr/>
                    <a:lstStyle/>
                    <a:p>
                      <a:pPr algn="l">
                        <a:defRPr sz="1800">
                          <a:solidFill>
                            <a:srgbClr val="000000"/>
                          </a:solidFill>
                        </a:defRPr>
                      </a:pPr>
                      <a:r>
                        <a:rPr sz="1200">
                          <a:solidFill>
                            <a:schemeClr val="accent1"/>
                          </a:solidFill>
                        </a:rPr>
                        <a:t>Degraded machine</a:t>
                      </a:r>
                    </a:p>
                  </a:txBody>
                  <a:tcPr marL="0" marR="0" marT="0" marB="0" anchor="ctr" horzOverflow="overflow"/>
                </a:tc>
                <a:tc>
                  <a:txBody>
                    <a:bodyPr/>
                    <a:lstStyle/>
                    <a:p>
                      <a:pPr algn="l">
                        <a:defRPr sz="1800">
                          <a:solidFill>
                            <a:srgbClr val="000000"/>
                          </a:solidFill>
                        </a:defRPr>
                      </a:pPr>
                      <a:r>
                        <a:rPr sz="1200">
                          <a:solidFill>
                            <a:schemeClr val="accent1"/>
                          </a:solidFill>
                        </a:rPr>
                        <a:t>Vacuum degradation ,i.e. when installing new equipment</a:t>
                      </a:r>
                    </a:p>
                  </a:txBody>
                  <a:tcPr marL="0" marR="0" marT="0" marB="0" anchor="ctr" horzOverflow="overflow"/>
                </a:tc>
                <a:tc>
                  <a:txBody>
                    <a:bodyPr/>
                    <a:lstStyle/>
                    <a:p>
                      <a:pPr algn="l">
                        <a:defRPr sz="1800">
                          <a:solidFill>
                            <a:srgbClr val="000000"/>
                          </a:solidFill>
                        </a:defRPr>
                      </a:pPr>
                      <a:r>
                        <a:rPr sz="1200">
                          <a:solidFill>
                            <a:schemeClr val="accent1"/>
                          </a:solidFill>
                        </a:rPr>
                        <a:t>Local - several meters</a:t>
                      </a:r>
                    </a:p>
                  </a:txBody>
                  <a:tcPr marL="0" marR="0" marT="0" marB="0" anchor="ctr" horzOverflow="overflow"/>
                </a:tc>
                <a:extLst>
                  <a:ext uri="{0D108BD9-81ED-4DB2-BD59-A6C34878D82A}">
                    <a16:rowId xmlns:a16="http://schemas.microsoft.com/office/drawing/2014/main" val="10005"/>
                  </a:ext>
                </a:extLst>
              </a:tr>
              <a:tr h="185929">
                <a:tc rowSpan="4">
                  <a:txBody>
                    <a:bodyPr/>
                    <a:lstStyle/>
                    <a:p>
                      <a:pPr algn="l">
                        <a:defRPr sz="1800">
                          <a:solidFill>
                            <a:srgbClr val="000000"/>
                          </a:solidFill>
                        </a:defRPr>
                      </a:pPr>
                      <a:r>
                        <a:rPr sz="1200">
                          <a:solidFill>
                            <a:schemeClr val="accent1"/>
                          </a:solidFill>
                        </a:rPr>
                        <a:t>Slow transient losses</a:t>
                      </a:r>
                    </a:p>
                  </a:txBody>
                  <a:tcPr marL="0" marR="0" marT="0" marB="0" anchor="ctr" horzOverflow="overflow">
                    <a:solidFill>
                      <a:srgbClr val="E6E7F0"/>
                    </a:solidFill>
                  </a:tcPr>
                </a:tc>
                <a:tc rowSpan="4">
                  <a:txBody>
                    <a:bodyPr/>
                    <a:lstStyle/>
                    <a:p>
                      <a:pPr algn="l">
                        <a:defRPr sz="1800">
                          <a:solidFill>
                            <a:srgbClr val="000000"/>
                          </a:solidFill>
                        </a:defRPr>
                      </a:pPr>
                      <a:r>
                        <a:rPr sz="1200">
                          <a:solidFill>
                            <a:schemeClr val="accent1"/>
                          </a:solidFill>
                        </a:rPr>
                        <a:t>Beam manipulations and measurements</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Local orbit bumps, collapsing beam separation, squeeze, etc.</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Local - several meters
Collimators in PF</a:t>
                      </a:r>
                    </a:p>
                  </a:txBody>
                  <a:tcPr marL="0" marR="0" marT="0" marB="0" anchor="ctr" horzOverflow="overflow">
                    <a:solidFill>
                      <a:srgbClr val="E6E7F0"/>
                    </a:solidFill>
                  </a:tcPr>
                </a:tc>
                <a:extLst>
                  <a:ext uri="{0D108BD9-81ED-4DB2-BD59-A6C34878D82A}">
                    <a16:rowId xmlns:a16="http://schemas.microsoft.com/office/drawing/2014/main" val="10006"/>
                  </a:ext>
                </a:extLst>
              </a:tr>
              <a:tr h="1859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Injection</a:t>
                      </a:r>
                    </a:p>
                  </a:txBody>
                  <a:tcPr marL="0" marR="0" marT="0" marB="0" anchor="ctr" horzOverflow="overflow"/>
                </a:tc>
                <a:tc>
                  <a:txBody>
                    <a:bodyPr/>
                    <a:lstStyle/>
                    <a:p>
                      <a:pPr algn="l">
                        <a:defRPr sz="1800">
                          <a:solidFill>
                            <a:srgbClr val="000000"/>
                          </a:solidFill>
                        </a:defRPr>
                      </a:pPr>
                      <a:r>
                        <a:rPr sz="1200">
                          <a:solidFill>
                            <a:schemeClr val="accent1"/>
                          </a:solidFill>
                        </a:rPr>
                        <a:t>Injection points</a:t>
                      </a:r>
                    </a:p>
                  </a:txBody>
                  <a:tcPr marL="0" marR="0" marT="0" marB="0" anchor="ctr" horzOverflow="overflow"/>
                </a:tc>
                <a:extLst>
                  <a:ext uri="{0D108BD9-81ED-4DB2-BD59-A6C34878D82A}">
                    <a16:rowId xmlns:a16="http://schemas.microsoft.com/office/drawing/2014/main" val="10007"/>
                  </a:ext>
                </a:extLst>
              </a:tr>
              <a:tr h="1859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Global corrections (tunes, coupling, etc.)</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Collimators in PF</a:t>
                      </a:r>
                    </a:p>
                  </a:txBody>
                  <a:tcPr marL="0" marR="0" marT="0" marB="0" anchor="ctr" horzOverflow="overflow">
                    <a:solidFill>
                      <a:srgbClr val="E6E7F0"/>
                    </a:solidFill>
                  </a:tcPr>
                </a:tc>
                <a:extLst>
                  <a:ext uri="{0D108BD9-81ED-4DB2-BD59-A6C34878D82A}">
                    <a16:rowId xmlns:a16="http://schemas.microsoft.com/office/drawing/2014/main" val="10008"/>
                  </a:ext>
                </a:extLst>
              </a:tr>
              <a:tr h="1859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Beam scans with wires, gas jets, etc.</a:t>
                      </a:r>
                    </a:p>
                  </a:txBody>
                  <a:tcPr marL="0" marR="0" marT="0" marB="0" anchor="ctr" horzOverflow="overflow"/>
                </a:tc>
                <a:tc>
                  <a:txBody>
                    <a:bodyPr/>
                    <a:lstStyle/>
                    <a:p>
                      <a:pPr algn="l">
                        <a:defRPr sz="1800">
                          <a:solidFill>
                            <a:srgbClr val="000000"/>
                          </a:solidFill>
                        </a:defRPr>
                      </a:pPr>
                      <a:r>
                        <a:rPr sz="1200">
                          <a:solidFill>
                            <a:schemeClr val="accent1"/>
                          </a:solidFill>
                        </a:rPr>
                        <a:t>Local - several meters</a:t>
                      </a:r>
                    </a:p>
                  </a:txBody>
                  <a:tcPr marL="0" marR="0" marT="0" marB="0" anchor="ctr" horzOverflow="overflow"/>
                </a:tc>
                <a:extLst>
                  <a:ext uri="{0D108BD9-81ED-4DB2-BD59-A6C34878D82A}">
                    <a16:rowId xmlns:a16="http://schemas.microsoft.com/office/drawing/2014/main" val="10009"/>
                  </a:ext>
                </a:extLst>
              </a:tr>
              <a:tr h="185929">
                <a:tc rowSpan="5">
                  <a:txBody>
                    <a:bodyPr/>
                    <a:lstStyle/>
                    <a:p>
                      <a:pPr algn="l">
                        <a:defRPr sz="1800">
                          <a:solidFill>
                            <a:srgbClr val="000000"/>
                          </a:solidFill>
                        </a:defRPr>
                      </a:pPr>
                      <a:r>
                        <a:rPr sz="1200">
                          <a:solidFill>
                            <a:schemeClr val="accent1"/>
                          </a:solidFill>
                        </a:rPr>
                        <a:t>Fast losses</a:t>
                      </a:r>
                    </a:p>
                  </a:txBody>
                  <a:tcPr marL="0" marR="0" marT="0" marB="0" anchor="ctr" horzOverflow="overflow">
                    <a:solidFill>
                      <a:srgbClr val="E6E7F0"/>
                    </a:solidFill>
                  </a:tcPr>
                </a:tc>
                <a:tc rowSpan="2">
                  <a:txBody>
                    <a:bodyPr/>
                    <a:lstStyle/>
                    <a:p>
                      <a:pPr algn="l">
                        <a:defRPr sz="1800">
                          <a:solidFill>
                            <a:srgbClr val="000000"/>
                          </a:solidFill>
                        </a:defRPr>
                      </a:pPr>
                      <a:r>
                        <a:rPr sz="1200">
                          <a:solidFill>
                            <a:schemeClr val="accent1"/>
                          </a:solidFill>
                        </a:rPr>
                        <a:t>Kickers failure</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Injection error</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Injection points and 
Collimators in PF</a:t>
                      </a:r>
                    </a:p>
                  </a:txBody>
                  <a:tcPr marL="0" marR="0" marT="0" marB="0" anchor="ctr" horzOverflow="overflow">
                    <a:solidFill>
                      <a:srgbClr val="E6E7F0"/>
                    </a:solidFill>
                  </a:tcPr>
                </a:tc>
                <a:extLst>
                  <a:ext uri="{0D108BD9-81ED-4DB2-BD59-A6C34878D82A}">
                    <a16:rowId xmlns:a16="http://schemas.microsoft.com/office/drawing/2014/main" val="10010"/>
                  </a:ext>
                </a:extLst>
              </a:tr>
              <a:tr h="185929">
                <a:tc vMerge="1">
                  <a:txBody>
                    <a:bodyPr/>
                    <a:lstStyle/>
                    <a:p>
                      <a:endParaRPr lang="en-CH"/>
                    </a:p>
                  </a:txBody>
                  <a:tcPr/>
                </a:tc>
                <a:tc vMerge="1">
                  <a:txBody>
                    <a:bodyPr/>
                    <a:lstStyle/>
                    <a:p>
                      <a:endParaRPr lang="en-CH"/>
                    </a:p>
                  </a:txBody>
                  <a:tcPr/>
                </a:tc>
                <a:tc>
                  <a:txBody>
                    <a:bodyPr/>
                    <a:lstStyle/>
                    <a:p>
                      <a:pPr algn="l">
                        <a:defRPr sz="1800">
                          <a:solidFill>
                            <a:srgbClr val="000000"/>
                          </a:solidFill>
                        </a:defRPr>
                      </a:pPr>
                      <a:r>
                        <a:rPr sz="1200">
                          <a:solidFill>
                            <a:schemeClr val="accent1"/>
                          </a:solidFill>
                        </a:rPr>
                        <a:t>Dump error</a:t>
                      </a:r>
                    </a:p>
                  </a:txBody>
                  <a:tcPr marL="0" marR="0" marT="0" marB="0" anchor="ctr" horzOverflow="overflow"/>
                </a:tc>
                <a:tc>
                  <a:txBody>
                    <a:bodyPr/>
                    <a:lstStyle/>
                    <a:p>
                      <a:pPr algn="l">
                        <a:defRPr sz="1800">
                          <a:solidFill>
                            <a:srgbClr val="000000"/>
                          </a:solidFill>
                        </a:defRPr>
                      </a:pPr>
                      <a:r>
                        <a:rPr sz="1200">
                          <a:solidFill>
                            <a:schemeClr val="accent1"/>
                          </a:solidFill>
                        </a:rPr>
                        <a:t>Dump point and 
Collimators in PF</a:t>
                      </a:r>
                    </a:p>
                  </a:txBody>
                  <a:tcPr marL="0" marR="0" marT="0" marB="0" anchor="ctr" horzOverflow="overflow"/>
                </a:tc>
                <a:extLst>
                  <a:ext uri="{0D108BD9-81ED-4DB2-BD59-A6C34878D82A}">
                    <a16:rowId xmlns:a16="http://schemas.microsoft.com/office/drawing/2014/main" val="10011"/>
                  </a:ext>
                </a:extLst>
              </a:tr>
              <a:tr h="185929">
                <a:tc vMerge="1">
                  <a:txBody>
                    <a:bodyPr/>
                    <a:lstStyle/>
                    <a:p>
                      <a:endParaRPr lang="en-CH"/>
                    </a:p>
                  </a:txBody>
                  <a:tcPr/>
                </a:tc>
                <a:tc>
                  <a:txBody>
                    <a:bodyPr/>
                    <a:lstStyle/>
                    <a:p>
                      <a:pPr algn="l">
                        <a:defRPr sz="1800">
                          <a:solidFill>
                            <a:srgbClr val="000000"/>
                          </a:solidFill>
                        </a:defRPr>
                      </a:pPr>
                      <a:r>
                        <a:rPr sz="1200">
                          <a:solidFill>
                            <a:schemeClr val="accent1"/>
                          </a:solidFill>
                        </a:rPr>
                        <a:t>Power converter trip</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Magnets</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Collimators in PF</a:t>
                      </a:r>
                    </a:p>
                  </a:txBody>
                  <a:tcPr marL="0" marR="0" marT="0" marB="0" anchor="ctr" horzOverflow="overflow">
                    <a:solidFill>
                      <a:srgbClr val="E6E7F0"/>
                    </a:solidFill>
                  </a:tcPr>
                </a:tc>
                <a:extLst>
                  <a:ext uri="{0D108BD9-81ED-4DB2-BD59-A6C34878D82A}">
                    <a16:rowId xmlns:a16="http://schemas.microsoft.com/office/drawing/2014/main" val="10012"/>
                  </a:ext>
                </a:extLst>
              </a:tr>
              <a:tr h="185929">
                <a:tc vMerge="1">
                  <a:txBody>
                    <a:bodyPr/>
                    <a:lstStyle/>
                    <a:p>
                      <a:endParaRPr lang="en-CH"/>
                    </a:p>
                  </a:txBody>
                  <a:tcPr/>
                </a:tc>
                <a:tc>
                  <a:txBody>
                    <a:bodyPr/>
                    <a:lstStyle/>
                    <a:p>
                      <a:pPr algn="l">
                        <a:defRPr sz="1800">
                          <a:solidFill>
                            <a:srgbClr val="000000"/>
                          </a:solidFill>
                        </a:defRPr>
                      </a:pPr>
                      <a:r>
                        <a:rPr sz="1200">
                          <a:solidFill>
                            <a:schemeClr val="accent1"/>
                          </a:solidFill>
                        </a:rPr>
                        <a:t>Degraded machine</a:t>
                      </a:r>
                    </a:p>
                  </a:txBody>
                  <a:tcPr marL="0" marR="0" marT="0" marB="0" anchor="ctr" horzOverflow="overflow"/>
                </a:tc>
                <a:tc>
                  <a:txBody>
                    <a:bodyPr/>
                    <a:lstStyle/>
                    <a:p>
                      <a:pPr algn="l">
                        <a:defRPr sz="1800">
                          <a:solidFill>
                            <a:srgbClr val="000000"/>
                          </a:solidFill>
                        </a:defRPr>
                      </a:pPr>
                      <a:r>
                        <a:rPr sz="1200">
                          <a:solidFill>
                            <a:schemeClr val="accent1"/>
                          </a:solidFill>
                        </a:rPr>
                        <a:t>Beam dust particle interations</a:t>
                      </a:r>
                    </a:p>
                  </a:txBody>
                  <a:tcPr marL="0" marR="0" marT="0" marB="0" anchor="ctr" horzOverflow="overflow"/>
                </a:tc>
                <a:tc>
                  <a:txBody>
                    <a:bodyPr/>
                    <a:lstStyle/>
                    <a:p>
                      <a:pPr algn="l">
                        <a:defRPr sz="1800">
                          <a:solidFill>
                            <a:srgbClr val="000000"/>
                          </a:solidFill>
                        </a:defRPr>
                      </a:pPr>
                      <a:r>
                        <a:rPr sz="1200">
                          <a:solidFill>
                            <a:schemeClr val="accent1"/>
                          </a:solidFill>
                        </a:rPr>
                        <a:t>Local - several meters and 
Collimators in PF</a:t>
                      </a:r>
                    </a:p>
                  </a:txBody>
                  <a:tcPr marL="0" marR="0" marT="0" marB="0" anchor="ctr" horzOverflow="overflow"/>
                </a:tc>
                <a:extLst>
                  <a:ext uri="{0D108BD9-81ED-4DB2-BD59-A6C34878D82A}">
                    <a16:rowId xmlns:a16="http://schemas.microsoft.com/office/drawing/2014/main" val="10013"/>
                  </a:ext>
                </a:extLst>
              </a:tr>
              <a:tr h="185929">
                <a:tc vMerge="1">
                  <a:txBody>
                    <a:bodyPr/>
                    <a:lstStyle/>
                    <a:p>
                      <a:endParaRPr lang="en-CH"/>
                    </a:p>
                  </a:txBody>
                  <a:tcPr/>
                </a:tc>
                <a:tc>
                  <a:txBody>
                    <a:bodyPr/>
                    <a:lstStyle/>
                    <a:p>
                      <a:pPr algn="l">
                        <a:defRPr sz="1800">
                          <a:solidFill>
                            <a:srgbClr val="000000"/>
                          </a:solidFill>
                        </a:defRPr>
                      </a:pPr>
                      <a:r>
                        <a:rPr sz="1200">
                          <a:solidFill>
                            <a:schemeClr val="accent1"/>
                          </a:solidFill>
                        </a:rPr>
                        <a:t>Beam Instabilities</a:t>
                      </a:r>
                    </a:p>
                  </a:txBody>
                  <a:tcPr marL="0" marR="0" marT="0" marB="0" anchor="ctr" horzOverflow="overflow">
                    <a:solidFill>
                      <a:srgbClr val="E6E7F0"/>
                    </a:solidFill>
                  </a:tcPr>
                </a:tc>
                <a:tc>
                  <a:txBody>
                    <a:bodyPr/>
                    <a:lstStyle/>
                    <a:p>
                      <a:pPr algn="l">
                        <a:defRPr sz="1800">
                          <a:solidFill>
                            <a:srgbClr val="000000"/>
                          </a:solidFill>
                        </a:defRPr>
                      </a:pPr>
                      <a:r>
                        <a:rPr sz="1200">
                          <a:solidFill>
                            <a:schemeClr val="accent1"/>
                          </a:solidFill>
                        </a:rPr>
                        <a:t>Drifting beam or transverse blow-up</a:t>
                      </a:r>
                    </a:p>
                  </a:txBody>
                  <a:tcPr marL="0" marR="0" marT="0" marB="0" anchor="ctr" horzOverflow="overflow">
                    <a:solidFill>
                      <a:srgbClr val="E6E7F0"/>
                    </a:solidFill>
                  </a:tcPr>
                </a:tc>
                <a:tc>
                  <a:txBody>
                    <a:bodyPr/>
                    <a:lstStyle/>
                    <a:p>
                      <a:pPr algn="l">
                        <a:defRPr sz="1800">
                          <a:solidFill>
                            <a:srgbClr val="000000"/>
                          </a:solidFill>
                        </a:defRPr>
                      </a:pPr>
                      <a:r>
                        <a:rPr sz="1200" dirty="0">
                          <a:solidFill>
                            <a:schemeClr val="accent1"/>
                          </a:solidFill>
                        </a:rPr>
                        <a:t>Collimators in PF</a:t>
                      </a:r>
                    </a:p>
                  </a:txBody>
                  <a:tcPr marL="0" marR="0" marT="0" marB="0" anchor="ctr" horzOverflow="overflow">
                    <a:solidFill>
                      <a:srgbClr val="E6E7F0"/>
                    </a:solidFill>
                  </a:tcPr>
                </a:tc>
                <a:extLst>
                  <a:ext uri="{0D108BD9-81ED-4DB2-BD59-A6C34878D82A}">
                    <a16:rowId xmlns:a16="http://schemas.microsoft.com/office/drawing/2014/main" val="10014"/>
                  </a:ext>
                </a:extLst>
              </a:tr>
            </a:tbl>
          </a:graphicData>
        </a:graphic>
      </p:graphicFrame>
      <p:sp>
        <p:nvSpPr>
          <p:cNvPr id="424" name="Not an exhaustive list but just a starting point"/>
          <p:cNvSpPr txBox="1"/>
          <p:nvPr/>
        </p:nvSpPr>
        <p:spPr>
          <a:xfrm>
            <a:off x="3426205" y="5819718"/>
            <a:ext cx="4549093"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Not an exhaustive list but just a starting point</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Design of the LHC protection system is based on the assumption of damage limits…"/>
          <p:cNvSpPr txBox="1">
            <a:spLocks noGrp="1"/>
          </p:cNvSpPr>
          <p:nvPr>
            <p:ph type="body" sz="half" idx="1"/>
          </p:nvPr>
        </p:nvSpPr>
        <p:spPr>
          <a:xfrm>
            <a:off x="321596" y="1512105"/>
            <a:ext cx="11548808" cy="2464424"/>
          </a:xfrm>
          <a:prstGeom prst="rect">
            <a:avLst/>
          </a:prstGeom>
        </p:spPr>
        <p:txBody>
          <a:bodyPr/>
          <a:lstStyle/>
          <a:p>
            <a:pPr defTabSz="786384">
              <a:spcBef>
                <a:spcPts val="1500"/>
              </a:spcBef>
              <a:defRPr sz="1806"/>
            </a:pPr>
            <a:r>
              <a:t>Design of the LHC protection system is based on the assumption of damage limits</a:t>
            </a:r>
          </a:p>
          <a:p>
            <a:pPr defTabSz="786384">
              <a:spcBef>
                <a:spcPts val="1500"/>
              </a:spcBef>
              <a:buClr>
                <a:srgbClr val="2F2F2F"/>
              </a:buClr>
              <a:defRPr sz="1806" b="0"/>
            </a:pPr>
            <a:r>
              <a:t>Simulations studies and beam tests have been done for more than 20 years:</a:t>
            </a:r>
          </a:p>
          <a:p>
            <a:pPr marL="508735" lvl="1" indent="-181075" defTabSz="786384">
              <a:spcBef>
                <a:spcPts val="1500"/>
              </a:spcBef>
              <a:buClr>
                <a:srgbClr val="2F2F2F"/>
              </a:buClr>
              <a:defRPr sz="1806" b="0"/>
            </a:pPr>
            <a:r>
              <a:t>Multi-turn tracking simulations (in particular for Collimators)</a:t>
            </a:r>
          </a:p>
          <a:p>
            <a:pPr marL="508735" lvl="1" indent="-181075" defTabSz="786384">
              <a:spcBef>
                <a:spcPts val="1500"/>
              </a:spcBef>
              <a:buClr>
                <a:srgbClr val="2F2F2F"/>
              </a:buClr>
              <a:defRPr sz="1806" b="0"/>
            </a:pPr>
            <a:r>
              <a:t>Energy deposition simulations (Monte Carlo)</a:t>
            </a:r>
          </a:p>
          <a:p>
            <a:pPr marL="508735" lvl="1" indent="-181075" defTabSz="786384">
              <a:spcBef>
                <a:spcPts val="1500"/>
              </a:spcBef>
              <a:buClr>
                <a:srgbClr val="2F2F2F"/>
              </a:buClr>
              <a:defRPr sz="1806" b="0"/>
            </a:pPr>
            <a:r>
              <a:t>Thermo-mechanical simulations (finite element, heat and stress)</a:t>
            </a:r>
          </a:p>
          <a:p>
            <a:pPr marL="508735" lvl="1" indent="-181075" defTabSz="786384">
              <a:spcBef>
                <a:spcPts val="1500"/>
              </a:spcBef>
              <a:buClr>
                <a:srgbClr val="2F2F2F"/>
              </a:buClr>
              <a:defRPr sz="1806" b="0"/>
            </a:pPr>
            <a:r>
              <a:t>Verification with beam tests </a:t>
            </a:r>
          </a:p>
        </p:txBody>
      </p:sp>
      <p:sp>
        <p:nvSpPr>
          <p:cNvPr id="427" name="Beam effect on material damage"/>
          <p:cNvSpPr txBox="1">
            <a:spLocks noGrp="1"/>
          </p:cNvSpPr>
          <p:nvPr>
            <p:ph type="title"/>
          </p:nvPr>
        </p:nvSpPr>
        <p:spPr>
          <a:prstGeom prst="rect">
            <a:avLst/>
          </a:prstGeom>
        </p:spPr>
        <p:txBody>
          <a:bodyPr/>
          <a:lstStyle/>
          <a:p>
            <a:r>
              <a:t>Beam effect on material damage</a:t>
            </a:r>
          </a:p>
        </p:txBody>
      </p:sp>
      <p:sp>
        <p:nvSpPr>
          <p:cNvPr id="42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15</a:t>
            </a:fld>
            <a:endParaRPr/>
          </a:p>
        </p:txBody>
      </p:sp>
      <p:pic>
        <p:nvPicPr>
          <p:cNvPr id="429" name="pasted-movie.png" descr="pasted-movie.png"/>
          <p:cNvPicPr>
            <a:picLocks noChangeAspect="1"/>
          </p:cNvPicPr>
          <p:nvPr/>
        </p:nvPicPr>
        <p:blipFill>
          <a:blip r:embed="rId2"/>
          <a:stretch>
            <a:fillRect/>
          </a:stretch>
        </p:blipFill>
        <p:spPr>
          <a:xfrm>
            <a:off x="6876348" y="3740370"/>
            <a:ext cx="4549744" cy="2295367"/>
          </a:xfrm>
          <a:prstGeom prst="rect">
            <a:avLst/>
          </a:prstGeom>
          <a:ln w="12700">
            <a:miter lim="400000"/>
          </a:ln>
        </p:spPr>
      </p:pic>
      <p:sp>
        <p:nvSpPr>
          <p:cNvPr id="430" name="Melting"/>
          <p:cNvSpPr txBox="1"/>
          <p:nvPr/>
        </p:nvSpPr>
        <p:spPr>
          <a:xfrm>
            <a:off x="9441585" y="5512381"/>
            <a:ext cx="1851238"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rgbClr val="FFFFFF"/>
                </a:solidFill>
              </a:defRPr>
            </a:lvl1pPr>
          </a:lstStyle>
          <a:p>
            <a:r>
              <a:t>Melting</a:t>
            </a:r>
          </a:p>
        </p:txBody>
      </p:sp>
      <p:pic>
        <p:nvPicPr>
          <p:cNvPr id="431" name="pasted-movie.png" descr="pasted-movie.png"/>
          <p:cNvPicPr>
            <a:picLocks noChangeAspect="1"/>
          </p:cNvPicPr>
          <p:nvPr/>
        </p:nvPicPr>
        <p:blipFill>
          <a:blip r:embed="rId3"/>
          <a:stretch>
            <a:fillRect/>
          </a:stretch>
        </p:blipFill>
        <p:spPr>
          <a:xfrm>
            <a:off x="3831365" y="3778485"/>
            <a:ext cx="2980861" cy="2100566"/>
          </a:xfrm>
          <a:prstGeom prst="rect">
            <a:avLst/>
          </a:prstGeom>
          <a:ln w="12700">
            <a:miter lim="400000"/>
          </a:ln>
        </p:spPr>
      </p:pic>
      <p:sp>
        <p:nvSpPr>
          <p:cNvPr id="432" name="Sandwiched target irradiated with different intensities"/>
          <p:cNvSpPr txBox="1"/>
          <p:nvPr/>
        </p:nvSpPr>
        <p:spPr>
          <a:xfrm>
            <a:off x="3581834" y="5809269"/>
            <a:ext cx="3299541" cy="5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lstStyle>
          <a:p>
            <a:r>
              <a:t>Sandwiched target irradiated with different intensities</a:t>
            </a:r>
          </a:p>
        </p:txBody>
      </p:sp>
      <p:sp>
        <p:nvSpPr>
          <p:cNvPr id="433" name="Discolouration but not melting"/>
          <p:cNvSpPr txBox="1"/>
          <p:nvPr/>
        </p:nvSpPr>
        <p:spPr>
          <a:xfrm>
            <a:off x="6987713" y="5379031"/>
            <a:ext cx="2018408" cy="5259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rgbClr val="FFFFFF"/>
                </a:solidFill>
              </a:defRPr>
            </a:lvl1pPr>
          </a:lstStyle>
          <a:p>
            <a:r>
              <a:t>Discolouration but not melting</a:t>
            </a:r>
          </a:p>
        </p:txBody>
      </p:sp>
      <p:sp>
        <p:nvSpPr>
          <p:cNvPr id="434" name="7.9x1012 protons @ 450 GeV"/>
          <p:cNvSpPr txBox="1"/>
          <p:nvPr/>
        </p:nvSpPr>
        <p:spPr>
          <a:xfrm>
            <a:off x="7735909" y="3450439"/>
            <a:ext cx="3148334" cy="2715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ctr"/>
            <a:r>
              <a:t>7.9x10</a:t>
            </a:r>
            <a:r>
              <a:rPr sz="1900" baseline="31999"/>
              <a:t>12</a:t>
            </a:r>
            <a:r>
              <a:t> protons @ 450 GeV</a:t>
            </a:r>
          </a:p>
        </p:txBody>
      </p:sp>
      <p:sp>
        <p:nvSpPr>
          <p:cNvPr id="435" name="Arrow"/>
          <p:cNvSpPr/>
          <p:nvPr/>
        </p:nvSpPr>
        <p:spPr>
          <a:xfrm rot="5400000">
            <a:off x="-236788" y="2956723"/>
            <a:ext cx="1475280" cy="542821"/>
          </a:xfrm>
          <a:prstGeom prst="rightArrow">
            <a:avLst>
              <a:gd name="adj1" fmla="val 21233"/>
              <a:gd name="adj2" fmla="val 53437"/>
            </a:avLst>
          </a:prstGeom>
          <a:solidFill>
            <a:srgbClr val="FFFFFF"/>
          </a:solidFill>
          <a:ln w="12700">
            <a:solidFill>
              <a:schemeClr val="accent1"/>
            </a:solidFill>
            <a:miter/>
          </a:ln>
        </p:spPr>
        <p:txBody>
          <a:bodyPr lIns="45719" rIns="45719" anchor="ctr"/>
          <a:lstStyle/>
          <a:p>
            <a:endParaRPr/>
          </a:p>
        </p:txBody>
      </p:sp>
      <p:sp>
        <p:nvSpPr>
          <p:cNvPr id="436" name="Example: Material damage test with 450 GeV protons on copper (link)…"/>
          <p:cNvSpPr txBox="1"/>
          <p:nvPr/>
        </p:nvSpPr>
        <p:spPr>
          <a:xfrm>
            <a:off x="311671" y="4395135"/>
            <a:ext cx="2980862" cy="1502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nSpc>
                <a:spcPct val="90000"/>
              </a:lnSpc>
              <a:spcBef>
                <a:spcPts val="2000"/>
              </a:spcBef>
            </a:pPr>
            <a:r>
              <a:rPr i="1">
                <a:solidFill>
                  <a:srgbClr val="000000"/>
                </a:solidFill>
              </a:rPr>
              <a:t>Example: </a:t>
            </a:r>
            <a:r>
              <a:t>Material damage test with 450 GeV protons on copper (</a:t>
            </a:r>
            <a:r>
              <a:rPr u="sng">
                <a:uFill>
                  <a:solidFill>
                    <a:srgbClr val="6D2466"/>
                  </a:solidFill>
                </a:uFill>
                <a:hlinkClick r:id="rId4"/>
              </a:rPr>
              <a:t>link</a:t>
            </a:r>
            <a:r>
              <a:t>)</a:t>
            </a:r>
          </a:p>
          <a:p>
            <a:pPr>
              <a:defRPr b="1">
                <a:solidFill>
                  <a:srgbClr val="000000"/>
                </a:solidFill>
              </a:defRPr>
            </a:pPr>
            <a:r>
              <a:t>Remarkable agreement with simulations!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Nearly 18000 BLMs are planned to cover the Colliding Ring Arc.…"/>
          <p:cNvSpPr txBox="1">
            <a:spLocks noGrp="1"/>
          </p:cNvSpPr>
          <p:nvPr>
            <p:ph type="body" sz="quarter" idx="1"/>
          </p:nvPr>
        </p:nvSpPr>
        <p:spPr>
          <a:xfrm>
            <a:off x="407987" y="1375160"/>
            <a:ext cx="11376026" cy="852234"/>
          </a:xfrm>
          <a:prstGeom prst="rect">
            <a:avLst/>
          </a:prstGeom>
        </p:spPr>
        <p:txBody>
          <a:bodyPr>
            <a:normAutofit fontScale="92500" lnSpcReduction="20000"/>
          </a:bodyPr>
          <a:lstStyle/>
          <a:p>
            <a:pPr>
              <a:defRPr b="0"/>
            </a:pPr>
            <a:r>
              <a:rPr dirty="0"/>
              <a:t>Nearly 18000 BLMs are planned to cover the Colliding Ring Arc.</a:t>
            </a:r>
          </a:p>
          <a:p>
            <a:pPr>
              <a:defRPr b="0"/>
            </a:pPr>
            <a:r>
              <a:rPr dirty="0"/>
              <a:t>Being warm magnets the Beam Loss Monitoring strategy should be to avoid </a:t>
            </a:r>
            <a:r>
              <a:rPr lang="en-US" dirty="0"/>
              <a:t>damage to the vacuum chambers and interconnects</a:t>
            </a:r>
            <a:r>
              <a:rPr dirty="0"/>
              <a:t>. </a:t>
            </a:r>
          </a:p>
        </p:txBody>
      </p:sp>
      <p:sp>
        <p:nvSpPr>
          <p:cNvPr id="439" name="BLM in the ARC"/>
          <p:cNvSpPr txBox="1">
            <a:spLocks noGrp="1"/>
          </p:cNvSpPr>
          <p:nvPr>
            <p:ph type="title"/>
          </p:nvPr>
        </p:nvSpPr>
        <p:spPr>
          <a:prstGeom prst="rect">
            <a:avLst/>
          </a:prstGeom>
        </p:spPr>
        <p:txBody>
          <a:bodyPr/>
          <a:lstStyle/>
          <a:p>
            <a:r>
              <a:t>BLM in the ARC</a:t>
            </a:r>
          </a:p>
        </p:txBody>
      </p:sp>
      <p:sp>
        <p:nvSpPr>
          <p:cNvPr id="44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16</a:t>
            </a:fld>
            <a:endParaRPr/>
          </a:p>
        </p:txBody>
      </p:sp>
      <p:sp>
        <p:nvSpPr>
          <p:cNvPr id="441" name="Direct beam impact into the magnet, which could be:…"/>
          <p:cNvSpPr txBox="1"/>
          <p:nvPr/>
        </p:nvSpPr>
        <p:spPr>
          <a:xfrm>
            <a:off x="407987" y="2401102"/>
            <a:ext cx="11376026" cy="32568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nSpc>
                <a:spcPct val="90000"/>
              </a:lnSpc>
              <a:spcBef>
                <a:spcPts val="1800"/>
              </a:spcBef>
              <a:defRPr sz="2100" b="1">
                <a:solidFill>
                  <a:srgbClr val="2F2F2F"/>
                </a:solidFill>
              </a:defRPr>
            </a:pPr>
            <a:r>
              <a:t>Direct beam impact into the magnet, which could be:</a:t>
            </a:r>
          </a:p>
          <a:p>
            <a:pPr marL="591552" lvl="1" indent="-210552">
              <a:lnSpc>
                <a:spcPct val="90000"/>
              </a:lnSpc>
              <a:spcBef>
                <a:spcPts val="1800"/>
              </a:spcBef>
              <a:buSzPct val="100000"/>
              <a:buChar char="•"/>
              <a:defRPr sz="2100">
                <a:solidFill>
                  <a:srgbClr val="2F2F2F"/>
                </a:solidFill>
              </a:defRPr>
            </a:pPr>
            <a:r>
              <a:t>In the synchrotron radiation absorbers: copper</a:t>
            </a:r>
          </a:p>
          <a:p>
            <a:pPr marL="591552" lvl="1" indent="-210552">
              <a:lnSpc>
                <a:spcPct val="90000"/>
              </a:lnSpc>
              <a:spcBef>
                <a:spcPts val="1800"/>
              </a:spcBef>
              <a:buSzPct val="100000"/>
              <a:buChar char="•"/>
              <a:defRPr sz="2100">
                <a:solidFill>
                  <a:srgbClr val="2F2F2F"/>
                </a:solidFill>
              </a:defRPr>
            </a:pPr>
            <a:r>
              <a:t>In the beam screener: copper</a:t>
            </a:r>
          </a:p>
          <a:p>
            <a:pPr>
              <a:lnSpc>
                <a:spcPct val="90000"/>
              </a:lnSpc>
              <a:spcBef>
                <a:spcPts val="1800"/>
              </a:spcBef>
              <a:defRPr sz="2100">
                <a:solidFill>
                  <a:srgbClr val="2F2F2F"/>
                </a:solidFill>
              </a:defRPr>
            </a:pPr>
            <a:r>
              <a:t>When this happens we expect sudden energy deposition and increase of temperature.</a:t>
            </a:r>
          </a:p>
          <a:p>
            <a:pPr>
              <a:lnSpc>
                <a:spcPct val="90000"/>
              </a:lnSpc>
              <a:spcBef>
                <a:spcPts val="1800"/>
              </a:spcBef>
              <a:defRPr sz="2100" i="1">
                <a:solidFill>
                  <a:srgbClr val="2F2F2F"/>
                </a:solidFill>
              </a:defRPr>
            </a:pPr>
            <a:r>
              <a:t>While detail studies need to be considered for the fine tuning of the amount of losses that can be withstand (thermal expansion, thermal shock, etc.). We can still make some approximations to estimate the maximum and minimum detection ranges based on previous studies.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Beam impacts needed to melt copper"/>
          <p:cNvSpPr txBox="1">
            <a:spLocks noGrp="1"/>
          </p:cNvSpPr>
          <p:nvPr>
            <p:ph type="title"/>
          </p:nvPr>
        </p:nvSpPr>
        <p:spPr>
          <a:prstGeom prst="rect">
            <a:avLst/>
          </a:prstGeom>
        </p:spPr>
        <p:txBody>
          <a:bodyPr/>
          <a:lstStyle/>
          <a:p>
            <a:r>
              <a:t>Beam impacts needed to melt copper</a:t>
            </a:r>
          </a:p>
        </p:txBody>
      </p:sp>
      <p:sp>
        <p:nvSpPr>
          <p:cNvPr id="44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17</a:t>
            </a:fld>
            <a:endParaRPr/>
          </a:p>
        </p:txBody>
      </p:sp>
      <mc:AlternateContent xmlns:mc="http://schemas.openxmlformats.org/markup-compatibility/2006">
        <mc:Choice xmlns:a14="http://schemas.microsoft.com/office/drawing/2010/main" Requires="a14">
          <p:sp>
            <p:nvSpPr>
              <p:cNvPr id="445" name="Equation"/>
              <p:cNvSpPr txBox="1"/>
              <p:nvPr/>
            </p:nvSpPr>
            <p:spPr>
              <a:xfrm>
                <a:off x="5465307" y="2573102"/>
                <a:ext cx="1406543" cy="537440"/>
              </a:xfrm>
              <a:prstGeom prst="rect">
                <a:avLst/>
              </a:prstGeom>
              <a:ln w="12700">
                <a:miter lim="400000"/>
              </a:ln>
            </p:spPr>
            <p:txBody>
              <a:bodyPr wrap="none" lIns="0" tIns="0" rIns="0" bIns="0">
                <a:spAutoFit/>
              </a:bodyPr>
              <a:lstStyle/>
              <a:p>
                <a:pPr latinLnBrk="1">
                  <a:defRPr>
                    <a:solidFill>
                      <a:srgbClr val="000000"/>
                    </a:solidFill>
                  </a:defRPr>
                </a:pPr>
                <a14:m>
                  <m:oMathPara xmlns:m="http://schemas.openxmlformats.org/officeDocument/2006/math">
                    <m:oMathParaPr>
                      <m:jc m:val="centerGroup"/>
                    </m:oMathParaPr>
                    <m:oMath xmlns:m="http://schemas.openxmlformats.org/officeDocument/2006/math">
                      <m:r>
                        <m:rPr>
                          <m:sty m:val="p"/>
                        </m:rPr>
                        <a:rPr sz="1800" i="1">
                          <a:solidFill>
                            <a:srgbClr val="0033A0"/>
                          </a:solidFill>
                          <a:latin typeface="Cambria Math" panose="02040503050406030204" pitchFamily="18" charset="0"/>
                        </a:rPr>
                        <m:t>Δ</m:t>
                      </m:r>
                      <m:r>
                        <a:rPr sz="1800" i="1">
                          <a:solidFill>
                            <a:srgbClr val="0033A0"/>
                          </a:solidFill>
                          <a:latin typeface="Cambria Math" panose="02040503050406030204" pitchFamily="18" charset="0"/>
                        </a:rPr>
                        <m:t>𝑇</m:t>
                      </m:r>
                      <m:r>
                        <a:rPr sz="1800" i="1">
                          <a:solidFill>
                            <a:srgbClr val="0033A0"/>
                          </a:solidFill>
                          <a:latin typeface="Cambria Math" panose="02040503050406030204" pitchFamily="18" charset="0"/>
                        </a:rPr>
                        <m:t>=</m:t>
                      </m:r>
                      <m:f>
                        <m:fPr>
                          <m:ctrlPr>
                            <a:rPr sz="1800" i="1">
                              <a:solidFill>
                                <a:srgbClr val="0033A0"/>
                              </a:solidFill>
                              <a:latin typeface="Cambria Math" panose="02040503050406030204" pitchFamily="18" charset="0"/>
                            </a:rPr>
                          </m:ctrlPr>
                        </m:fPr>
                        <m:num>
                          <m:r>
                            <m:rPr>
                              <m:sty m:val="p"/>
                            </m:rPr>
                            <a:rPr sz="1800" i="1">
                              <a:solidFill>
                                <a:srgbClr val="0033A0"/>
                              </a:solidFill>
                              <a:latin typeface="Cambria Math" panose="02040503050406030204" pitchFamily="18" charset="0"/>
                            </a:rPr>
                            <m:t>Δ</m:t>
                          </m:r>
                          <m:r>
                            <a:rPr sz="1800" i="1">
                              <a:solidFill>
                                <a:srgbClr val="0033A0"/>
                              </a:solidFill>
                              <a:latin typeface="Cambria Math" panose="02040503050406030204" pitchFamily="18" charset="0"/>
                            </a:rPr>
                            <m:t>𝐸</m:t>
                          </m:r>
                        </m:num>
                        <m:den>
                          <m:r>
                            <m:rPr>
                              <m:sty m:val="p"/>
                            </m:rPr>
                            <a:rPr sz="1800" i="1">
                              <a:solidFill>
                                <a:srgbClr val="0033A0"/>
                              </a:solidFill>
                              <a:latin typeface="Cambria Math" panose="02040503050406030204" pitchFamily="18" charset="0"/>
                            </a:rPr>
                            <m:t>Δ</m:t>
                          </m:r>
                          <m:r>
                            <a:rPr sz="1800" i="1">
                              <a:solidFill>
                                <a:srgbClr val="0033A0"/>
                              </a:solidFill>
                              <a:latin typeface="Cambria Math" panose="02040503050406030204" pitchFamily="18" charset="0"/>
                            </a:rPr>
                            <m:t>𝑉</m:t>
                          </m:r>
                        </m:den>
                      </m:f>
                      <m:f>
                        <m:fPr>
                          <m:ctrlPr>
                            <a:rPr sz="1800" i="1">
                              <a:solidFill>
                                <a:srgbClr val="0033A0"/>
                              </a:solidFill>
                              <a:latin typeface="Cambria Math" panose="02040503050406030204" pitchFamily="18" charset="0"/>
                            </a:rPr>
                          </m:ctrlPr>
                        </m:fPr>
                        <m:num>
                          <m:r>
                            <a:rPr sz="1800" i="1">
                              <a:solidFill>
                                <a:srgbClr val="0033A0"/>
                              </a:solidFill>
                              <a:latin typeface="Cambria Math" panose="02040503050406030204" pitchFamily="18" charset="0"/>
                            </a:rPr>
                            <m:t>1</m:t>
                          </m:r>
                        </m:num>
                        <m:den>
                          <m:sSub>
                            <m:sSubPr>
                              <m:ctrlPr>
                                <a:rPr sz="1800" i="1">
                                  <a:solidFill>
                                    <a:srgbClr val="0033A0"/>
                                  </a:solidFill>
                                  <a:latin typeface="Cambria Math" panose="02040503050406030204" pitchFamily="18" charset="0"/>
                                </a:rPr>
                              </m:ctrlPr>
                            </m:sSubPr>
                            <m:e>
                              <m:r>
                                <a:rPr sz="1800" i="1">
                                  <a:solidFill>
                                    <a:srgbClr val="0033A0"/>
                                  </a:solidFill>
                                  <a:latin typeface="Cambria Math" panose="02040503050406030204" pitchFamily="18" charset="0"/>
                                </a:rPr>
                                <m:t>𝐶</m:t>
                              </m:r>
                            </m:e>
                            <m:sub>
                              <m:r>
                                <a:rPr sz="1800" i="1">
                                  <a:solidFill>
                                    <a:srgbClr val="0033A0"/>
                                  </a:solidFill>
                                  <a:latin typeface="Cambria Math" panose="02040503050406030204" pitchFamily="18" charset="0"/>
                                </a:rPr>
                                <m:t>𝑃</m:t>
                              </m:r>
                            </m:sub>
                          </m:sSub>
                          <m:r>
                            <a:rPr sz="1800" i="1">
                              <a:solidFill>
                                <a:srgbClr val="0033A0"/>
                              </a:solidFill>
                              <a:latin typeface="Cambria Math" panose="02040503050406030204" pitchFamily="18" charset="0"/>
                            </a:rPr>
                            <m:t>𝜌</m:t>
                          </m:r>
                        </m:den>
                      </m:f>
                    </m:oMath>
                  </m:oMathPara>
                </a14:m>
                <a:endParaRPr>
                  <a:solidFill>
                    <a:srgbClr val="0033A0"/>
                  </a:solidFill>
                </a:endParaRPr>
              </a:p>
            </p:txBody>
          </p:sp>
        </mc:Choice>
        <mc:Fallback>
          <p:sp>
            <p:nvSpPr>
              <p:cNvPr id="445" name="Equation"/>
              <p:cNvSpPr txBox="1">
                <a:spLocks noRot="1" noChangeAspect="1" noMove="1" noResize="1" noEditPoints="1" noAdjustHandles="1" noChangeArrowheads="1" noChangeShapeType="1" noTextEdit="1"/>
              </p:cNvSpPr>
              <p:nvPr/>
            </p:nvSpPr>
            <p:spPr>
              <a:xfrm>
                <a:off x="5465307" y="2573102"/>
                <a:ext cx="1406543" cy="537440"/>
              </a:xfrm>
              <a:prstGeom prst="rect">
                <a:avLst/>
              </a:prstGeom>
              <a:blipFill>
                <a:blip r:embed="rId2"/>
                <a:stretch>
                  <a:fillRect l="-901" t="-4651" r="-1802" b="-20930"/>
                </a:stretch>
              </a:blipFill>
              <a:ln w="12700">
                <a:miter lim="400000"/>
              </a:ln>
            </p:spPr>
            <p:txBody>
              <a:bodyPr/>
              <a:lstStyle/>
              <a:p>
                <a:r>
                  <a:rPr lang="en-CH">
                    <a:noFill/>
                  </a:rPr>
                  <a:t> </a:t>
                </a:r>
              </a:p>
            </p:txBody>
          </p:sp>
        </mc:Fallback>
      </mc:AlternateContent>
      <p:sp>
        <p:nvSpPr>
          <p:cNvPr id="446" name="1st approximation"/>
          <p:cNvSpPr txBox="1"/>
          <p:nvPr/>
        </p:nvSpPr>
        <p:spPr>
          <a:xfrm>
            <a:off x="5434564" y="1895242"/>
            <a:ext cx="1616572" cy="2219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600"/>
            </a:lvl1pPr>
          </a:lstStyle>
          <a:p>
            <a:r>
              <a:t>1st approximation</a:t>
            </a:r>
          </a:p>
        </p:txBody>
      </p:sp>
      <p:graphicFrame>
        <p:nvGraphicFramePr>
          <p:cNvPr id="447" name="Table 1-1"/>
          <p:cNvGraphicFramePr/>
          <p:nvPr/>
        </p:nvGraphicFramePr>
        <p:xfrm>
          <a:off x="7165238" y="1759765"/>
          <a:ext cx="4439772" cy="1352895"/>
        </p:xfrm>
        <a:graphic>
          <a:graphicData uri="http://schemas.openxmlformats.org/drawingml/2006/table">
            <a:tbl>
              <a:tblPr bandRow="1">
                <a:tableStyleId>{4C3C2611-4C71-4FC5-86AE-919BDF0F9419}</a:tableStyleId>
              </a:tblPr>
              <a:tblGrid>
                <a:gridCol w="2350723">
                  <a:extLst>
                    <a:ext uri="{9D8B030D-6E8A-4147-A177-3AD203B41FA5}">
                      <a16:colId xmlns:a16="http://schemas.microsoft.com/office/drawing/2014/main" val="20000"/>
                    </a:ext>
                  </a:extLst>
                </a:gridCol>
                <a:gridCol w="935752">
                  <a:extLst>
                    <a:ext uri="{9D8B030D-6E8A-4147-A177-3AD203B41FA5}">
                      <a16:colId xmlns:a16="http://schemas.microsoft.com/office/drawing/2014/main" val="20001"/>
                    </a:ext>
                  </a:extLst>
                </a:gridCol>
                <a:gridCol w="1153297">
                  <a:extLst>
                    <a:ext uri="{9D8B030D-6E8A-4147-A177-3AD203B41FA5}">
                      <a16:colId xmlns:a16="http://schemas.microsoft.com/office/drawing/2014/main" val="20002"/>
                    </a:ext>
                  </a:extLst>
                </a:gridCol>
              </a:tblGrid>
              <a:tr h="192695">
                <a:tc>
                  <a:txBody>
                    <a:bodyPr/>
                    <a:lstStyle/>
                    <a:p>
                      <a:pPr algn="l">
                        <a:defRPr sz="1200"/>
                      </a:pPr>
                      <a:endParaRPr/>
                    </a:p>
                  </a:txBody>
                  <a:tcPr marL="0" marR="0" marT="0" marB="0" horzOverflow="overflow">
                    <a:lnT w="25400">
                      <a:solidFill>
                        <a:schemeClr val="accent1"/>
                      </a:solidFill>
                    </a:lnT>
                  </a:tcPr>
                </a:tc>
                <a:tc>
                  <a:txBody>
                    <a:bodyPr/>
                    <a:lstStyle/>
                    <a:p>
                      <a:pPr algn="l">
                        <a:defRPr sz="1800">
                          <a:solidFill>
                            <a:srgbClr val="000000"/>
                          </a:solidFill>
                        </a:defRPr>
                      </a:pPr>
                      <a:r>
                        <a:rPr sz="1200" b="1">
                          <a:solidFill>
                            <a:schemeClr val="accent1"/>
                          </a:solidFill>
                        </a:rPr>
                        <a:t>Copper</a:t>
                      </a:r>
                    </a:p>
                  </a:txBody>
                  <a:tcPr marL="0" marR="0" marT="0" marB="0" horzOverflow="overflow">
                    <a:lnT w="25400">
                      <a:solidFill>
                        <a:schemeClr val="accent1"/>
                      </a:solidFill>
                    </a:lnT>
                  </a:tcPr>
                </a:tc>
                <a:tc>
                  <a:txBody>
                    <a:bodyPr/>
                    <a:lstStyle/>
                    <a:p>
                      <a:pPr algn="l">
                        <a:defRPr sz="1800">
                          <a:solidFill>
                            <a:srgbClr val="000000"/>
                          </a:solidFill>
                        </a:defRPr>
                      </a:pPr>
                      <a:r>
                        <a:rPr sz="1200" b="1">
                          <a:solidFill>
                            <a:schemeClr val="accent1"/>
                          </a:solidFill>
                        </a:rPr>
                        <a:t>Tungsten</a:t>
                      </a:r>
                    </a:p>
                  </a:txBody>
                  <a:tcPr marL="0" marR="0" marT="0" marB="0" horzOverflow="overflow">
                    <a:lnT w="25400">
                      <a:solidFill>
                        <a:schemeClr val="accent1"/>
                      </a:solidFill>
                    </a:lnT>
                  </a:tcPr>
                </a:tc>
                <a:extLst>
                  <a:ext uri="{0D108BD9-81ED-4DB2-BD59-A6C34878D82A}">
                    <a16:rowId xmlns:a16="http://schemas.microsoft.com/office/drawing/2014/main" val="10000"/>
                  </a:ext>
                </a:extLst>
              </a:tr>
              <a:tr h="192695">
                <a:tc>
                  <a:txBody>
                    <a:bodyPr/>
                    <a:lstStyle/>
                    <a:p>
                      <a:pPr algn="l">
                        <a:defRPr sz="1800">
                          <a:solidFill>
                            <a:srgbClr val="000000"/>
                          </a:solidFill>
                        </a:defRPr>
                      </a:pPr>
                      <a:r>
                        <a:rPr sz="1200">
                          <a:solidFill>
                            <a:schemeClr val="accent1"/>
                          </a:solidFill>
                        </a:rPr>
                        <a:t>Melting temperature of materials</a:t>
                      </a:r>
                    </a:p>
                  </a:txBody>
                  <a:tcPr marL="0" marR="0" marT="0" marB="0" horzOverflow="overflow"/>
                </a:tc>
                <a:tc>
                  <a:txBody>
                    <a:bodyPr/>
                    <a:lstStyle/>
                    <a:p>
                      <a:pPr algn="l">
                        <a:defRPr sz="1800">
                          <a:solidFill>
                            <a:srgbClr val="000000"/>
                          </a:solidFill>
                        </a:defRPr>
                      </a:pPr>
                      <a:r>
                        <a:rPr sz="1200">
                          <a:solidFill>
                            <a:schemeClr val="accent1"/>
                          </a:solidFill>
                        </a:rPr>
                        <a:t>1084.62 C</a:t>
                      </a:r>
                    </a:p>
                  </a:txBody>
                  <a:tcPr marL="0" marR="0" marT="0" marB="0" horzOverflow="overflow"/>
                </a:tc>
                <a:tc>
                  <a:txBody>
                    <a:bodyPr/>
                    <a:lstStyle/>
                    <a:p>
                      <a:pPr algn="l">
                        <a:defRPr sz="1800">
                          <a:solidFill>
                            <a:srgbClr val="000000"/>
                          </a:solidFill>
                        </a:defRPr>
                      </a:pPr>
                      <a:r>
                        <a:rPr sz="1200">
                          <a:solidFill>
                            <a:schemeClr val="accent1"/>
                          </a:solidFill>
                        </a:rPr>
                        <a:t>3422 C</a:t>
                      </a:r>
                    </a:p>
                  </a:txBody>
                  <a:tcPr marL="0" marR="0" marT="0" marB="0" horzOverflow="overflow"/>
                </a:tc>
                <a:extLst>
                  <a:ext uri="{0D108BD9-81ED-4DB2-BD59-A6C34878D82A}">
                    <a16:rowId xmlns:a16="http://schemas.microsoft.com/office/drawing/2014/main" val="10001"/>
                  </a:ext>
                </a:extLst>
              </a:tr>
              <a:tr h="192695">
                <a:tc>
                  <a:txBody>
                    <a:bodyPr/>
                    <a:lstStyle/>
                    <a:p>
                      <a:pPr algn="l">
                        <a:defRPr sz="1800">
                          <a:solidFill>
                            <a:srgbClr val="000000"/>
                          </a:solidFill>
                        </a:defRPr>
                      </a:pPr>
                      <a:r>
                        <a:rPr sz="1200">
                          <a:solidFill>
                            <a:schemeClr val="accent1"/>
                          </a:solidFill>
                        </a:rPr>
                        <a:t>Melting temperature of materials</a:t>
                      </a:r>
                    </a:p>
                  </a:txBody>
                  <a:tcPr marL="0" marR="0" marT="0" marB="0" horzOverflow="overflow"/>
                </a:tc>
                <a:tc>
                  <a:txBody>
                    <a:bodyPr/>
                    <a:lstStyle/>
                    <a:p>
                      <a:pPr algn="l">
                        <a:defRPr sz="1800">
                          <a:solidFill>
                            <a:srgbClr val="000000"/>
                          </a:solidFill>
                        </a:defRPr>
                      </a:pPr>
                      <a:r>
                        <a:rPr sz="1200">
                          <a:solidFill>
                            <a:schemeClr val="accent1"/>
                          </a:solidFill>
                        </a:rPr>
                        <a:t>1357.79 K</a:t>
                      </a:r>
                    </a:p>
                  </a:txBody>
                  <a:tcPr marL="0" marR="0" marT="0" marB="0" horzOverflow="overflow"/>
                </a:tc>
                <a:tc>
                  <a:txBody>
                    <a:bodyPr/>
                    <a:lstStyle/>
                    <a:p>
                      <a:pPr algn="l">
                        <a:defRPr sz="1800">
                          <a:solidFill>
                            <a:srgbClr val="000000"/>
                          </a:solidFill>
                        </a:defRPr>
                      </a:pPr>
                      <a:r>
                        <a:rPr sz="1200">
                          <a:solidFill>
                            <a:schemeClr val="accent1"/>
                          </a:solidFill>
                        </a:rPr>
                        <a:t>3695.15</a:t>
                      </a:r>
                    </a:p>
                  </a:txBody>
                  <a:tcPr marL="0" marR="0" marT="0" marB="0" horzOverflow="overflow"/>
                </a:tc>
                <a:extLst>
                  <a:ext uri="{0D108BD9-81ED-4DB2-BD59-A6C34878D82A}">
                    <a16:rowId xmlns:a16="http://schemas.microsoft.com/office/drawing/2014/main" val="10002"/>
                  </a:ext>
                </a:extLst>
              </a:tr>
              <a:tr h="192695">
                <a:tc>
                  <a:txBody>
                    <a:bodyPr/>
                    <a:lstStyle/>
                    <a:p>
                      <a:pPr algn="l">
                        <a:defRPr sz="1200"/>
                      </a:pPr>
                      <a:r>
                        <a:t>Densities, </a:t>
                      </a:r>
                      <a:r>
                        <a:rPr i="1"/>
                        <a:t>⍴</a:t>
                      </a:r>
                    </a:p>
                  </a:txBody>
                  <a:tcPr marL="0" marR="0" marT="0" marB="0" horzOverflow="overflow"/>
                </a:tc>
                <a:tc>
                  <a:txBody>
                    <a:bodyPr/>
                    <a:lstStyle/>
                    <a:p>
                      <a:pPr algn="l">
                        <a:defRPr sz="1200"/>
                      </a:pPr>
                      <a:r>
                        <a:t>8.96 g/cm</a:t>
                      </a:r>
                      <a:r>
                        <a:rPr baseline="31999"/>
                        <a:t>3</a:t>
                      </a:r>
                    </a:p>
                  </a:txBody>
                  <a:tcPr marL="0" marR="0" marT="0" marB="0" horzOverflow="overflow"/>
                </a:tc>
                <a:tc>
                  <a:txBody>
                    <a:bodyPr/>
                    <a:lstStyle/>
                    <a:p>
                      <a:pPr algn="l">
                        <a:defRPr sz="1800">
                          <a:solidFill>
                            <a:srgbClr val="000000"/>
                          </a:solidFill>
                        </a:defRPr>
                      </a:pPr>
                      <a:r>
                        <a:rPr sz="1200">
                          <a:solidFill>
                            <a:schemeClr val="accent1"/>
                          </a:solidFill>
                        </a:rPr>
                        <a:t>19.3 g/cm3</a:t>
                      </a:r>
                    </a:p>
                  </a:txBody>
                  <a:tcPr marL="0" marR="0" marT="0" marB="0" horzOverflow="overflow"/>
                </a:tc>
                <a:extLst>
                  <a:ext uri="{0D108BD9-81ED-4DB2-BD59-A6C34878D82A}">
                    <a16:rowId xmlns:a16="http://schemas.microsoft.com/office/drawing/2014/main" val="10003"/>
                  </a:ext>
                </a:extLst>
              </a:tr>
              <a:tr h="196725">
                <a:tc>
                  <a:txBody>
                    <a:bodyPr/>
                    <a:lstStyle/>
                    <a:p>
                      <a:pPr algn="l">
                        <a:defRPr sz="1200"/>
                      </a:pPr>
                      <a:r>
                        <a:t>Heat Capacity, </a:t>
                      </a:r>
                      <a:r>
                        <a:rPr i="1">
                          <a:latin typeface="Times New Roman"/>
                          <a:ea typeface="Times New Roman"/>
                          <a:cs typeface="Times New Roman"/>
                          <a:sym typeface="Times New Roman"/>
                        </a:rPr>
                        <a:t>C</a:t>
                      </a:r>
                      <a:r>
                        <a:rPr i="1" baseline="-5999">
                          <a:latin typeface="Times New Roman"/>
                          <a:ea typeface="Times New Roman"/>
                          <a:cs typeface="Times New Roman"/>
                          <a:sym typeface="Times New Roman"/>
                        </a:rPr>
                        <a:t>P</a:t>
                      </a:r>
                    </a:p>
                  </a:txBody>
                  <a:tcPr marL="0" marR="0" marT="0" marB="0" horzOverflow="overflow"/>
                </a:tc>
                <a:tc>
                  <a:txBody>
                    <a:bodyPr/>
                    <a:lstStyle/>
                    <a:p>
                      <a:pPr algn="l">
                        <a:defRPr sz="1800">
                          <a:solidFill>
                            <a:srgbClr val="000000"/>
                          </a:solidFill>
                        </a:defRPr>
                      </a:pPr>
                      <a:r>
                        <a:rPr sz="1200">
                          <a:solidFill>
                            <a:schemeClr val="accent1"/>
                          </a:solidFill>
                        </a:rPr>
                        <a:t>0.385 J/g/K</a:t>
                      </a:r>
                    </a:p>
                  </a:txBody>
                  <a:tcPr marL="0" marR="0" marT="0" marB="0" horzOverflow="overflow"/>
                </a:tc>
                <a:tc>
                  <a:txBody>
                    <a:bodyPr/>
                    <a:lstStyle/>
                    <a:p>
                      <a:pPr algn="l">
                        <a:defRPr sz="1800">
                          <a:solidFill>
                            <a:srgbClr val="000000"/>
                          </a:solidFill>
                        </a:defRPr>
                      </a:pPr>
                      <a:r>
                        <a:rPr sz="1200">
                          <a:solidFill>
                            <a:schemeClr val="accent1"/>
                          </a:solidFill>
                        </a:rPr>
                        <a:t>0.134 J/g/K</a:t>
                      </a:r>
                    </a:p>
                  </a:txBody>
                  <a:tcPr marL="0" marR="0" marT="0" marB="0" horzOverflow="overflow"/>
                </a:tc>
                <a:extLst>
                  <a:ext uri="{0D108BD9-81ED-4DB2-BD59-A6C34878D82A}">
                    <a16:rowId xmlns:a16="http://schemas.microsoft.com/office/drawing/2014/main" val="10004"/>
                  </a:ext>
                </a:extLst>
              </a:tr>
              <a:tr h="192695">
                <a:tc>
                  <a:txBody>
                    <a:bodyPr/>
                    <a:lstStyle/>
                    <a:p>
                      <a:pPr algn="l">
                        <a:defRPr sz="1800">
                          <a:solidFill>
                            <a:srgbClr val="000000"/>
                          </a:solidFill>
                        </a:defRPr>
                      </a:pPr>
                      <a:r>
                        <a:rPr sz="1200" b="1">
                          <a:solidFill>
                            <a:schemeClr val="accent3"/>
                          </a:solidFill>
                        </a:rPr>
                        <a:t>Energy Deposition for Melting</a:t>
                      </a:r>
                    </a:p>
                  </a:txBody>
                  <a:tcPr marL="0" marR="0" marT="0" marB="0" horzOverflow="overflow"/>
                </a:tc>
                <a:tc>
                  <a:txBody>
                    <a:bodyPr/>
                    <a:lstStyle/>
                    <a:p>
                      <a:pPr algn="l">
                        <a:defRPr sz="1200" b="1">
                          <a:solidFill>
                            <a:schemeClr val="accent3"/>
                          </a:solidFill>
                        </a:defRPr>
                      </a:pPr>
                      <a:r>
                        <a:t>4.5 kJ/cm</a:t>
                      </a:r>
                      <a:r>
                        <a:rPr baseline="31999"/>
                        <a:t>3</a:t>
                      </a:r>
                    </a:p>
                  </a:txBody>
                  <a:tcPr marL="0" marR="0" marT="0" marB="0" horzOverflow="overflow"/>
                </a:tc>
                <a:tc>
                  <a:txBody>
                    <a:bodyPr/>
                    <a:lstStyle/>
                    <a:p>
                      <a:pPr algn="l">
                        <a:defRPr sz="1200" b="1">
                          <a:solidFill>
                            <a:schemeClr val="accent3"/>
                          </a:solidFill>
                        </a:defRPr>
                      </a:pPr>
                      <a:r>
                        <a:t>9.4 kJ/cm</a:t>
                      </a:r>
                      <a:r>
                        <a:rPr baseline="31999"/>
                        <a:t>3</a:t>
                      </a:r>
                    </a:p>
                  </a:txBody>
                  <a:tcPr marL="0" marR="0" marT="0" marB="0" horzOverflow="overflow"/>
                </a:tc>
                <a:extLst>
                  <a:ext uri="{0D108BD9-81ED-4DB2-BD59-A6C34878D82A}">
                    <a16:rowId xmlns:a16="http://schemas.microsoft.com/office/drawing/2014/main" val="10005"/>
                  </a:ext>
                </a:extLst>
              </a:tr>
              <a:tr h="192695">
                <a:tc>
                  <a:txBody>
                    <a:bodyPr/>
                    <a:lstStyle/>
                    <a:p>
                      <a:pPr algn="l">
                        <a:defRPr sz="1800">
                          <a:solidFill>
                            <a:srgbClr val="000000"/>
                          </a:solidFill>
                        </a:defRPr>
                      </a:pPr>
                      <a:r>
                        <a:rPr sz="1200" b="1">
                          <a:solidFill>
                            <a:schemeClr val="accent1"/>
                          </a:solidFill>
                        </a:rPr>
                        <a:t>BLM Detection (5%)</a:t>
                      </a:r>
                    </a:p>
                  </a:txBody>
                  <a:tcPr marL="0" marR="0" marT="0" marB="0" horzOverflow="overflow">
                    <a:lnB w="25400">
                      <a:solidFill>
                        <a:schemeClr val="accent1"/>
                      </a:solidFill>
                    </a:lnB>
                  </a:tcPr>
                </a:tc>
                <a:tc>
                  <a:txBody>
                    <a:bodyPr/>
                    <a:lstStyle/>
                    <a:p>
                      <a:pPr algn="l">
                        <a:defRPr sz="1200" b="1"/>
                      </a:pPr>
                      <a:r>
                        <a:t>0.2 kJ/cm</a:t>
                      </a:r>
                      <a:r>
                        <a:rPr baseline="31999"/>
                        <a:t>3</a:t>
                      </a:r>
                    </a:p>
                  </a:txBody>
                  <a:tcPr marL="0" marR="0" marT="0" marB="0" horzOverflow="overflow">
                    <a:lnB w="25400">
                      <a:solidFill>
                        <a:schemeClr val="accent1"/>
                      </a:solidFill>
                    </a:lnB>
                  </a:tcPr>
                </a:tc>
                <a:tc>
                  <a:txBody>
                    <a:bodyPr/>
                    <a:lstStyle/>
                    <a:p>
                      <a:pPr algn="l">
                        <a:defRPr sz="1200" b="1"/>
                      </a:pPr>
                      <a:r>
                        <a:t>0.45 kJ/cm</a:t>
                      </a:r>
                      <a:r>
                        <a:rPr baseline="31999"/>
                        <a:t>3</a:t>
                      </a:r>
                    </a:p>
                  </a:txBody>
                  <a:tcPr marL="0" marR="0" marT="0" marB="0" horzOverflow="overflow">
                    <a:lnB w="25400">
                      <a:solidFill>
                        <a:schemeClr val="accent1"/>
                      </a:solidFill>
                    </a:lnB>
                  </a:tcPr>
                </a:tc>
                <a:extLst>
                  <a:ext uri="{0D108BD9-81ED-4DB2-BD59-A6C34878D82A}">
                    <a16:rowId xmlns:a16="http://schemas.microsoft.com/office/drawing/2014/main" val="10006"/>
                  </a:ext>
                </a:extLst>
              </a:tr>
            </a:tbl>
          </a:graphicData>
        </a:graphic>
      </p:graphicFrame>
      <p:sp>
        <p:nvSpPr>
          <p:cNvPr id="448" name="https://www.americanelements.com/meltingpoint.html…"/>
          <p:cNvSpPr txBox="1"/>
          <p:nvPr/>
        </p:nvSpPr>
        <p:spPr>
          <a:xfrm>
            <a:off x="7144487" y="3137133"/>
            <a:ext cx="3788260" cy="2637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700"/>
            </a:pPr>
            <a:r>
              <a:rPr u="sng">
                <a:solidFill>
                  <a:srgbClr val="6D2466"/>
                </a:solidFill>
                <a:uFill>
                  <a:solidFill>
                    <a:srgbClr val="6D2466"/>
                  </a:solidFill>
                </a:uFill>
                <a:hlinkClick r:id="rId3"/>
              </a:rPr>
              <a:t>https://www.americanelements.com/meltingpoint.html</a:t>
            </a:r>
          </a:p>
          <a:p>
            <a:pPr>
              <a:defRPr sz="700"/>
            </a:pPr>
            <a:r>
              <a:rPr u="sng">
                <a:solidFill>
                  <a:srgbClr val="6D2466"/>
                </a:solidFill>
                <a:uFill>
                  <a:solidFill>
                    <a:srgbClr val="6D2466"/>
                  </a:solidFill>
                </a:uFill>
                <a:hlinkClick r:id="rId4"/>
              </a:rPr>
              <a:t>https://www.engineersedge.com/materials/densities_of_metals_and_elements_table_13976.htm</a:t>
            </a:r>
          </a:p>
        </p:txBody>
      </p:sp>
      <p:sp>
        <p:nvSpPr>
          <p:cNvPr id="449" name="Peak energy density for 1 bunch impacting in copper at the different FCCee beam energies."/>
          <p:cNvSpPr txBox="1"/>
          <p:nvPr/>
        </p:nvSpPr>
        <p:spPr>
          <a:xfrm>
            <a:off x="368589" y="3051531"/>
            <a:ext cx="4184580" cy="754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700" i="1">
                <a:solidFill>
                  <a:srgbClr val="000000"/>
                </a:solidFill>
              </a:defRPr>
            </a:lvl1pPr>
          </a:lstStyle>
          <a:p>
            <a:r>
              <a:t>Peak energy density for 1 bunch impacting in copper at the different FCCee beam energies.</a:t>
            </a:r>
          </a:p>
        </p:txBody>
      </p:sp>
      <p:graphicFrame>
        <p:nvGraphicFramePr>
          <p:cNvPr id="450" name="Table 1"/>
          <p:cNvGraphicFramePr/>
          <p:nvPr/>
        </p:nvGraphicFramePr>
        <p:xfrm>
          <a:off x="6249440" y="3640369"/>
          <a:ext cx="5234757" cy="1397703"/>
        </p:xfrm>
        <a:graphic>
          <a:graphicData uri="http://schemas.openxmlformats.org/drawingml/2006/table">
            <a:tbl>
              <a:tblPr bandRow="1">
                <a:tableStyleId>{4C3C2611-4C71-4FC5-86AE-919BDF0F9419}</a:tableStyleId>
              </a:tblPr>
              <a:tblGrid>
                <a:gridCol w="1335247">
                  <a:extLst>
                    <a:ext uri="{9D8B030D-6E8A-4147-A177-3AD203B41FA5}">
                      <a16:colId xmlns:a16="http://schemas.microsoft.com/office/drawing/2014/main" val="20000"/>
                    </a:ext>
                  </a:extLst>
                </a:gridCol>
                <a:gridCol w="1127875">
                  <a:extLst>
                    <a:ext uri="{9D8B030D-6E8A-4147-A177-3AD203B41FA5}">
                      <a16:colId xmlns:a16="http://schemas.microsoft.com/office/drawing/2014/main" val="20001"/>
                    </a:ext>
                  </a:extLst>
                </a:gridCol>
                <a:gridCol w="965338">
                  <a:extLst>
                    <a:ext uri="{9D8B030D-6E8A-4147-A177-3AD203B41FA5}">
                      <a16:colId xmlns:a16="http://schemas.microsoft.com/office/drawing/2014/main" val="20002"/>
                    </a:ext>
                  </a:extLst>
                </a:gridCol>
                <a:gridCol w="1806297">
                  <a:extLst>
                    <a:ext uri="{9D8B030D-6E8A-4147-A177-3AD203B41FA5}">
                      <a16:colId xmlns:a16="http://schemas.microsoft.com/office/drawing/2014/main" val="20003"/>
                    </a:ext>
                  </a:extLst>
                </a:gridCol>
              </a:tblGrid>
              <a:tr h="384769">
                <a:tc>
                  <a:txBody>
                    <a:bodyPr/>
                    <a:lstStyle/>
                    <a:p>
                      <a:pPr algn="l">
                        <a:defRPr sz="1200"/>
                      </a:pPr>
                      <a:endParaRP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Energy</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Bunch Intensity</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Bunch fraction needed to melt copper</a:t>
                      </a:r>
                    </a:p>
                  </a:txBody>
                  <a:tcPr marL="0" marR="0" marT="0" marB="0" anchor="ctr" horzOverflow="overflow">
                    <a:lnT w="25400">
                      <a:solidFill>
                        <a:schemeClr val="accent1"/>
                      </a:solidFill>
                    </a:lnT>
                  </a:tcPr>
                </a:tc>
                <a:extLst>
                  <a:ext uri="{0D108BD9-81ED-4DB2-BD59-A6C34878D82A}">
                    <a16:rowId xmlns:a16="http://schemas.microsoft.com/office/drawing/2014/main" val="10000"/>
                  </a:ext>
                </a:extLst>
              </a:tr>
              <a:tr h="192435">
                <a:tc>
                  <a:txBody>
                    <a:bodyPr/>
                    <a:lstStyle/>
                    <a:p>
                      <a:pPr algn="l">
                        <a:defRPr sz="1800">
                          <a:solidFill>
                            <a:srgbClr val="000000"/>
                          </a:solidFill>
                        </a:defRPr>
                      </a:pPr>
                      <a:r>
                        <a:rPr sz="1200">
                          <a:solidFill>
                            <a:schemeClr val="accent1"/>
                          </a:solidFill>
                        </a:rPr>
                        <a:t>HL-LHC</a:t>
                      </a:r>
                    </a:p>
                  </a:txBody>
                  <a:tcPr marL="0" marR="0" marT="0" marB="0" horzOverflow="overflow"/>
                </a:tc>
                <a:tc>
                  <a:txBody>
                    <a:bodyPr/>
                    <a:lstStyle/>
                    <a:p>
                      <a:pPr algn="l">
                        <a:defRPr sz="1800">
                          <a:solidFill>
                            <a:srgbClr val="000000"/>
                          </a:solidFill>
                        </a:defRPr>
                      </a:pPr>
                      <a:r>
                        <a:rPr sz="1200">
                          <a:solidFill>
                            <a:schemeClr val="accent1"/>
                          </a:solidFill>
                        </a:rPr>
                        <a:t>7 TeV</a:t>
                      </a:r>
                    </a:p>
                  </a:txBody>
                  <a:tcPr marL="0" marR="0" marT="0" marB="0" horzOverflow="overflow"/>
                </a:tc>
                <a:tc>
                  <a:txBody>
                    <a:bodyPr/>
                    <a:lstStyle/>
                    <a:p>
                      <a:pPr algn="l">
                        <a:defRPr sz="1200"/>
                      </a:pPr>
                      <a:r>
                        <a:t>2.2x10</a:t>
                      </a:r>
                      <a:r>
                        <a:rPr baseline="31999"/>
                        <a:t>11</a:t>
                      </a:r>
                      <a:r>
                        <a:t> p</a:t>
                      </a:r>
                    </a:p>
                  </a:txBody>
                  <a:tcPr marL="0" marR="0" marT="0" marB="0" horzOverflow="overflow"/>
                </a:tc>
                <a:tc>
                  <a:txBody>
                    <a:bodyPr/>
                    <a:lstStyle/>
                    <a:p>
                      <a:pPr algn="ctr">
                        <a:defRPr sz="1800">
                          <a:solidFill>
                            <a:srgbClr val="000000"/>
                          </a:solidFill>
                        </a:defRPr>
                      </a:pPr>
                      <a:r>
                        <a:rPr sz="1200">
                          <a:solidFill>
                            <a:schemeClr val="accent1"/>
                          </a:solidFill>
                        </a:rPr>
                        <a:t>7%</a:t>
                      </a:r>
                    </a:p>
                  </a:txBody>
                  <a:tcPr marL="0" marR="0" marT="0" marB="0" horzOverflow="overflow"/>
                </a:tc>
                <a:extLst>
                  <a:ext uri="{0D108BD9-81ED-4DB2-BD59-A6C34878D82A}">
                    <a16:rowId xmlns:a16="http://schemas.microsoft.com/office/drawing/2014/main" val="10001"/>
                  </a:ext>
                </a:extLst>
              </a:tr>
              <a:tr h="204522">
                <a:tc>
                  <a:txBody>
                    <a:bodyPr/>
                    <a:lstStyle/>
                    <a:p>
                      <a:pPr algn="l">
                        <a:defRPr sz="1800">
                          <a:solidFill>
                            <a:srgbClr val="000000"/>
                          </a:solidFill>
                        </a:defRPr>
                      </a:pPr>
                      <a:r>
                        <a:rPr sz="1200">
                          <a:solidFill>
                            <a:schemeClr val="accent1"/>
                          </a:solidFill>
                        </a:rPr>
                        <a:t>FCC-ee (Z)</a:t>
                      </a:r>
                    </a:p>
                  </a:txBody>
                  <a:tcPr marL="0" marR="0" marT="0" marB="0" horzOverflow="overflow"/>
                </a:tc>
                <a:tc>
                  <a:txBody>
                    <a:bodyPr/>
                    <a:lstStyle/>
                    <a:p>
                      <a:pPr algn="l">
                        <a:defRPr sz="1800">
                          <a:solidFill>
                            <a:srgbClr val="000000"/>
                          </a:solidFill>
                        </a:defRPr>
                      </a:pPr>
                      <a:r>
                        <a:rPr sz="1200">
                          <a:solidFill>
                            <a:schemeClr val="accent1"/>
                          </a:solidFill>
                        </a:rPr>
                        <a:t>45.6 GeV</a:t>
                      </a:r>
                    </a:p>
                  </a:txBody>
                  <a:tcPr marL="0" marR="0" marT="0" marB="0" horzOverflow="overflow"/>
                </a:tc>
                <a:tc>
                  <a:txBody>
                    <a:bodyPr/>
                    <a:lstStyle/>
                    <a:p>
                      <a:pPr algn="l">
                        <a:defRPr sz="1200"/>
                      </a:pPr>
                      <a:r>
                        <a:t>2.14x10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a:solidFill>
                            <a:schemeClr val="accent1"/>
                          </a:solidFill>
                        </a:rPr>
                        <a:t>50%</a:t>
                      </a:r>
                    </a:p>
                  </a:txBody>
                  <a:tcPr marL="0" marR="0" marT="0" marB="0" horzOverflow="overflow"/>
                </a:tc>
                <a:extLst>
                  <a:ext uri="{0D108BD9-81ED-4DB2-BD59-A6C34878D82A}">
                    <a16:rowId xmlns:a16="http://schemas.microsoft.com/office/drawing/2014/main" val="10002"/>
                  </a:ext>
                </a:extLst>
              </a:tr>
              <a:tr h="204522">
                <a:tc>
                  <a:txBody>
                    <a:bodyPr/>
                    <a:lstStyle/>
                    <a:p>
                      <a:pPr algn="l">
                        <a:defRPr sz="1800">
                          <a:solidFill>
                            <a:srgbClr val="000000"/>
                          </a:solidFill>
                        </a:defRPr>
                      </a:pPr>
                      <a:r>
                        <a:rPr sz="1200">
                          <a:solidFill>
                            <a:schemeClr val="accent1"/>
                          </a:solidFill>
                        </a:rPr>
                        <a:t>FCC-ee (W)</a:t>
                      </a:r>
                    </a:p>
                  </a:txBody>
                  <a:tcPr marL="0" marR="0" marT="0" marB="0" horzOverflow="overflow"/>
                </a:tc>
                <a:tc>
                  <a:txBody>
                    <a:bodyPr/>
                    <a:lstStyle/>
                    <a:p>
                      <a:pPr algn="l">
                        <a:defRPr sz="1800">
                          <a:solidFill>
                            <a:srgbClr val="000000"/>
                          </a:solidFill>
                        </a:defRPr>
                      </a:pPr>
                      <a:r>
                        <a:rPr sz="1200">
                          <a:solidFill>
                            <a:schemeClr val="accent1"/>
                          </a:solidFill>
                        </a:rPr>
                        <a:t>80 GeV</a:t>
                      </a:r>
                    </a:p>
                  </a:txBody>
                  <a:tcPr marL="0" marR="0" marT="0" marB="0" horzOverflow="overflow"/>
                </a:tc>
                <a:tc>
                  <a:txBody>
                    <a:bodyPr/>
                    <a:lstStyle/>
                    <a:p>
                      <a:pPr algn="l">
                        <a:defRPr sz="1200"/>
                      </a:pPr>
                      <a:r>
                        <a:t>1.45x10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a:solidFill>
                            <a:schemeClr val="accent1"/>
                          </a:solidFill>
                        </a:rPr>
                        <a:t>75%</a:t>
                      </a:r>
                    </a:p>
                  </a:txBody>
                  <a:tcPr marL="0" marR="0" marT="0" marB="0" horzOverflow="overflow"/>
                </a:tc>
                <a:extLst>
                  <a:ext uri="{0D108BD9-81ED-4DB2-BD59-A6C34878D82A}">
                    <a16:rowId xmlns:a16="http://schemas.microsoft.com/office/drawing/2014/main" val="10003"/>
                  </a:ext>
                </a:extLst>
              </a:tr>
              <a:tr h="204522">
                <a:tc>
                  <a:txBody>
                    <a:bodyPr/>
                    <a:lstStyle/>
                    <a:p>
                      <a:pPr algn="l">
                        <a:defRPr sz="1800">
                          <a:solidFill>
                            <a:srgbClr val="000000"/>
                          </a:solidFill>
                        </a:defRPr>
                      </a:pPr>
                      <a:r>
                        <a:rPr sz="1200">
                          <a:solidFill>
                            <a:schemeClr val="accent1"/>
                          </a:solidFill>
                        </a:rPr>
                        <a:t>FCC-ee (ZH)</a:t>
                      </a:r>
                    </a:p>
                  </a:txBody>
                  <a:tcPr marL="0" marR="0" marT="0" marB="0" horzOverflow="overflow"/>
                </a:tc>
                <a:tc>
                  <a:txBody>
                    <a:bodyPr/>
                    <a:lstStyle/>
                    <a:p>
                      <a:pPr algn="l">
                        <a:defRPr sz="1800">
                          <a:solidFill>
                            <a:srgbClr val="000000"/>
                          </a:solidFill>
                        </a:defRPr>
                      </a:pPr>
                      <a:r>
                        <a:rPr sz="1200">
                          <a:solidFill>
                            <a:schemeClr val="accent1"/>
                          </a:solidFill>
                        </a:rPr>
                        <a:t>120 GeV</a:t>
                      </a:r>
                    </a:p>
                  </a:txBody>
                  <a:tcPr marL="0" marR="0" marT="0" marB="0" horzOverflow="overflow"/>
                </a:tc>
                <a:tc>
                  <a:txBody>
                    <a:bodyPr/>
                    <a:lstStyle/>
                    <a:p>
                      <a:pPr algn="l">
                        <a:defRPr sz="1200"/>
                      </a:pPr>
                      <a:r>
                        <a:t>1.32x10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a:solidFill>
                            <a:schemeClr val="accent1"/>
                          </a:solidFill>
                        </a:rPr>
                        <a:t>30%</a:t>
                      </a:r>
                    </a:p>
                  </a:txBody>
                  <a:tcPr marL="0" marR="0" marT="0" marB="0" horzOverflow="overflow"/>
                </a:tc>
                <a:extLst>
                  <a:ext uri="{0D108BD9-81ED-4DB2-BD59-A6C34878D82A}">
                    <a16:rowId xmlns:a16="http://schemas.microsoft.com/office/drawing/2014/main" val="10004"/>
                  </a:ext>
                </a:extLst>
              </a:tr>
              <a:tr h="206933">
                <a:tc>
                  <a:txBody>
                    <a:bodyPr/>
                    <a:lstStyle/>
                    <a:p>
                      <a:pPr algn="l">
                        <a:defRPr sz="1800">
                          <a:solidFill>
                            <a:srgbClr val="000000"/>
                          </a:solidFill>
                        </a:defRPr>
                      </a:pPr>
                      <a:r>
                        <a:rPr sz="1200">
                          <a:solidFill>
                            <a:schemeClr val="accent1"/>
                          </a:solidFill>
                        </a:rPr>
                        <a:t>FCC-ee (ttbar)</a:t>
                      </a:r>
                    </a:p>
                  </a:txBody>
                  <a:tcPr marL="0" marR="0" marT="0" marB="0" horzOverflow="overflow">
                    <a:lnB w="25400">
                      <a:solidFill>
                        <a:schemeClr val="accent1"/>
                      </a:solidFill>
                    </a:lnB>
                  </a:tcPr>
                </a:tc>
                <a:tc>
                  <a:txBody>
                    <a:bodyPr/>
                    <a:lstStyle/>
                    <a:p>
                      <a:pPr algn="l">
                        <a:defRPr sz="1800">
                          <a:solidFill>
                            <a:srgbClr val="000000"/>
                          </a:solidFill>
                        </a:defRPr>
                      </a:pPr>
                      <a:r>
                        <a:rPr sz="1200">
                          <a:solidFill>
                            <a:schemeClr val="accent1"/>
                          </a:solidFill>
                        </a:rPr>
                        <a:t>182.5 GeV</a:t>
                      </a:r>
                    </a:p>
                  </a:txBody>
                  <a:tcPr marL="0" marR="0" marT="0" marB="0" horzOverflow="overflow">
                    <a:lnB w="25400">
                      <a:solidFill>
                        <a:schemeClr val="accent1"/>
                      </a:solidFill>
                    </a:lnB>
                  </a:tcPr>
                </a:tc>
                <a:tc>
                  <a:txBody>
                    <a:bodyPr/>
                    <a:lstStyle/>
                    <a:p>
                      <a:pPr algn="l">
                        <a:defRPr sz="1200"/>
                      </a:pPr>
                      <a:r>
                        <a:t>1.64x10</a:t>
                      </a:r>
                      <a:r>
                        <a:rPr baseline="31999"/>
                        <a:t>11</a:t>
                      </a:r>
                      <a:r>
                        <a:t> e</a:t>
                      </a:r>
                      <a:r>
                        <a:rPr baseline="31999"/>
                        <a:t>-</a:t>
                      </a:r>
                    </a:p>
                  </a:txBody>
                  <a:tcPr marL="0" marR="0" marT="0" marB="0" horzOverflow="overflow">
                    <a:lnB w="25400">
                      <a:solidFill>
                        <a:schemeClr val="accent1"/>
                      </a:solidFill>
                    </a:lnB>
                  </a:tcPr>
                </a:tc>
                <a:tc>
                  <a:txBody>
                    <a:bodyPr/>
                    <a:lstStyle/>
                    <a:p>
                      <a:pPr algn="ctr">
                        <a:defRPr sz="1800">
                          <a:solidFill>
                            <a:srgbClr val="000000"/>
                          </a:solidFill>
                        </a:defRPr>
                      </a:pPr>
                      <a:r>
                        <a:rPr sz="1200">
                          <a:solidFill>
                            <a:schemeClr val="accent1"/>
                          </a:solidFill>
                        </a:rPr>
                        <a:t>28%</a:t>
                      </a:r>
                    </a:p>
                  </a:txBody>
                  <a:tcPr marL="0" marR="0" marT="0" marB="0" horzOverflow="overflow">
                    <a:lnB w="25400">
                      <a:solidFill>
                        <a:schemeClr val="accent1"/>
                      </a:solidFill>
                    </a:lnB>
                  </a:tcPr>
                </a:tc>
                <a:extLst>
                  <a:ext uri="{0D108BD9-81ED-4DB2-BD59-A6C34878D82A}">
                    <a16:rowId xmlns:a16="http://schemas.microsoft.com/office/drawing/2014/main" val="10005"/>
                  </a:ext>
                </a:extLst>
              </a:tr>
            </a:tbl>
          </a:graphicData>
        </a:graphic>
      </p:graphicFrame>
      <p:grpSp>
        <p:nvGrpSpPr>
          <p:cNvPr id="453" name="Group"/>
          <p:cNvGrpSpPr/>
          <p:nvPr/>
        </p:nvGrpSpPr>
        <p:grpSpPr>
          <a:xfrm>
            <a:off x="159602" y="3899929"/>
            <a:ext cx="4839070" cy="2164053"/>
            <a:chOff x="0" y="0"/>
            <a:chExt cx="4839068" cy="2164051"/>
          </a:xfrm>
        </p:grpSpPr>
        <p:pic>
          <p:nvPicPr>
            <p:cNvPr id="451" name="pasted-movie.png" descr="pasted-movie.png"/>
            <p:cNvPicPr>
              <a:picLocks noChangeAspect="1"/>
            </p:cNvPicPr>
            <p:nvPr/>
          </p:nvPicPr>
          <p:blipFill>
            <a:blip r:embed="rId5"/>
            <a:srcRect b="35973"/>
            <a:stretch>
              <a:fillRect/>
            </a:stretch>
          </p:blipFill>
          <p:spPr>
            <a:xfrm>
              <a:off x="0" y="0"/>
              <a:ext cx="4839069" cy="2164052"/>
            </a:xfrm>
            <a:prstGeom prst="rect">
              <a:avLst/>
            </a:prstGeom>
            <a:ln w="12700" cap="flat">
              <a:noFill/>
              <a:miter lim="400000"/>
            </a:ln>
            <a:effectLst/>
          </p:spPr>
        </p:pic>
        <p:sp>
          <p:nvSpPr>
            <p:cNvPr id="452" name="A.Lechner"/>
            <p:cNvSpPr txBox="1"/>
            <p:nvPr/>
          </p:nvSpPr>
          <p:spPr>
            <a:xfrm>
              <a:off x="3533918" y="1122493"/>
              <a:ext cx="591643" cy="1355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numCol="1" anchor="t">
              <a:spAutoFit/>
            </a:bodyPr>
            <a:lstStyle>
              <a:lvl1pPr>
                <a:defRPr sz="1000">
                  <a:solidFill>
                    <a:srgbClr val="535353"/>
                  </a:solidFill>
                </a:defRPr>
              </a:lvl1pPr>
            </a:lstStyle>
            <a:p>
              <a:r>
                <a:t>A.Lechner</a:t>
              </a:r>
            </a:p>
          </p:txBody>
        </p:sp>
      </p:grpSp>
      <p:sp>
        <p:nvSpPr>
          <p:cNvPr id="454" name="As a 1st approximation, one can calculate the melting point and the equivalent energy deposition needed to reach the melting temperature."/>
          <p:cNvSpPr txBox="1"/>
          <p:nvPr/>
        </p:nvSpPr>
        <p:spPr>
          <a:xfrm>
            <a:off x="278526" y="1421914"/>
            <a:ext cx="4601221" cy="1008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700" i="1">
                <a:solidFill>
                  <a:srgbClr val="000000"/>
                </a:solidFill>
              </a:defRPr>
            </a:lvl1pPr>
          </a:lstStyle>
          <a:p>
            <a:r>
              <a:t>As a 1st approximation, one can calculate the melting point and the equivalent energy deposition needed to reach the melting temperature. </a:t>
            </a:r>
          </a:p>
        </p:txBody>
      </p:sp>
      <p:sp>
        <p:nvSpPr>
          <p:cNvPr id="455" name="First specifications for the ARC BLM is that it should be able to detect:…"/>
          <p:cNvSpPr txBox="1"/>
          <p:nvPr/>
        </p:nvSpPr>
        <p:spPr>
          <a:xfrm>
            <a:off x="4857794" y="5287076"/>
            <a:ext cx="7248246" cy="7926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a:solidFill>
                  <a:schemeClr val="accent3"/>
                </a:solidFill>
              </a:defRPr>
            </a:pPr>
            <a:r>
              <a:t>First specifications for the ARC BLM is that it should be able to detect:</a:t>
            </a:r>
          </a:p>
          <a:p>
            <a:pPr marL="561473" lvl="1" indent="-180473">
              <a:buSzPct val="100000"/>
              <a:buChar char="•"/>
              <a:defRPr>
                <a:solidFill>
                  <a:schemeClr val="accent3"/>
                </a:solidFill>
              </a:defRPr>
            </a:pPr>
            <a:r>
              <a:t> at least 5% of this type of losses</a:t>
            </a:r>
          </a:p>
          <a:p>
            <a:pPr marL="561473" lvl="1" indent="-180473">
              <a:buSzPct val="100000"/>
              <a:buChar char="•"/>
              <a:defRPr>
                <a:solidFill>
                  <a:schemeClr val="accent3"/>
                </a:solidFill>
              </a:defRPr>
            </a:pPr>
            <a:r>
              <a:t> Up to 10 times this damage limit</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tudy basic parameters and ideas:…"/>
          <p:cNvSpPr txBox="1">
            <a:spLocks noGrp="1"/>
          </p:cNvSpPr>
          <p:nvPr>
            <p:ph type="body" sz="half" idx="1"/>
          </p:nvPr>
        </p:nvSpPr>
        <p:spPr>
          <a:xfrm>
            <a:off x="407989" y="1592262"/>
            <a:ext cx="5069365" cy="4411534"/>
          </a:xfrm>
          <a:prstGeom prst="rect">
            <a:avLst/>
          </a:prstGeom>
        </p:spPr>
        <p:txBody>
          <a:bodyPr>
            <a:normAutofit lnSpcReduction="10000"/>
          </a:bodyPr>
          <a:lstStyle/>
          <a:p>
            <a:pPr defTabSz="649223">
              <a:spcBef>
                <a:spcPts val="1200"/>
              </a:spcBef>
              <a:defRPr sz="1491"/>
            </a:pPr>
            <a:r>
              <a:t>Study basic parameters and ideas:</a:t>
            </a:r>
          </a:p>
          <a:p>
            <a:pPr marL="420002" lvl="1" indent="-149492" defTabSz="649223">
              <a:spcBef>
                <a:spcPts val="1200"/>
              </a:spcBef>
              <a:defRPr sz="1491" b="0"/>
            </a:pPr>
            <a:r>
              <a:t>Quantify if the assumption of 3 monitors / beam / half-cell is acceptable.</a:t>
            </a:r>
          </a:p>
          <a:p>
            <a:pPr marL="420002" lvl="1" indent="-149492" defTabSz="649223">
              <a:spcBef>
                <a:spcPts val="1200"/>
              </a:spcBef>
              <a:defRPr sz="1491" b="0"/>
            </a:pPr>
            <a:r>
              <a:t>Quantify the response of ionisation chambers to impacts on different locations of half-cell.</a:t>
            </a:r>
          </a:p>
          <a:p>
            <a:pPr marL="420002" lvl="1" indent="-149492" defTabSz="649223">
              <a:spcBef>
                <a:spcPts val="1200"/>
              </a:spcBef>
              <a:defRPr sz="1491" b="0"/>
            </a:pPr>
            <a:r>
              <a:t>Quantify the signal range of ionisation chambers by comparing them to existing systems.</a:t>
            </a:r>
          </a:p>
          <a:p>
            <a:pPr>
              <a:lnSpc>
                <a:spcPct val="100000"/>
              </a:lnSpc>
              <a:spcBef>
                <a:spcPts val="0"/>
              </a:spcBef>
              <a:tabLst>
                <a:tab pos="241300" algn="l"/>
                <a:tab pos="495300" algn="l"/>
                <a:tab pos="749300" algn="l"/>
                <a:tab pos="1003300" algn="l"/>
                <a:tab pos="1257300" algn="l"/>
                <a:tab pos="1511300" algn="l"/>
                <a:tab pos="1765300" algn="l"/>
                <a:tab pos="2019300" algn="l"/>
                <a:tab pos="2260600" algn="l"/>
                <a:tab pos="2514600" algn="l"/>
                <a:tab pos="2768600" algn="l"/>
                <a:tab pos="3022600" algn="l"/>
              </a:tabLst>
              <a:defRPr sz="1278"/>
            </a:pPr>
            <a:endParaRPr/>
          </a:p>
          <a:p>
            <a:pPr defTabSz="649223">
              <a:spcBef>
                <a:spcPts val="1200"/>
              </a:spcBef>
              <a:defRPr sz="1491"/>
            </a:pPr>
            <a:r>
              <a:t>How:</a:t>
            </a:r>
          </a:p>
          <a:p>
            <a:pPr marL="420002" lvl="1" indent="-149492" defTabSz="649223">
              <a:spcBef>
                <a:spcPts val="1200"/>
              </a:spcBef>
              <a:defRPr sz="1491" b="0"/>
            </a:pPr>
            <a:r>
              <a:t>Start with the Fluka simulation of LHC-type ionisation chambers along the FCC-ee dipole and quadrupole.</a:t>
            </a:r>
          </a:p>
          <a:p>
            <a:pPr marL="420002" lvl="1" indent="-149492" defTabSz="649223">
              <a:spcBef>
                <a:spcPts val="1200"/>
              </a:spcBef>
              <a:defRPr sz="1491" b="0"/>
            </a:pPr>
            <a:r>
              <a:t>Simulate different impact locations (i.e. SR absorbers, beam pipe, top, side, etc.) and compare the expected signal with BLMs located around and along the magnet.</a:t>
            </a:r>
          </a:p>
          <a:p>
            <a:pPr marL="420002" lvl="1" indent="-149492" defTabSz="649223">
              <a:spcBef>
                <a:spcPts val="1200"/>
              </a:spcBef>
              <a:defRPr sz="1491" b="0"/>
            </a:pPr>
            <a:r>
              <a:t>Compare the expected signal for different beam energies (i.e. Z-pole, W-pole, ZH, ttbar)</a:t>
            </a:r>
          </a:p>
        </p:txBody>
      </p:sp>
      <p:sp>
        <p:nvSpPr>
          <p:cNvPr id="458" name="Simulation of beam losses and detector signal"/>
          <p:cNvSpPr txBox="1">
            <a:spLocks noGrp="1"/>
          </p:cNvSpPr>
          <p:nvPr>
            <p:ph type="title"/>
          </p:nvPr>
        </p:nvSpPr>
        <p:spPr>
          <a:prstGeom prst="rect">
            <a:avLst/>
          </a:prstGeom>
        </p:spPr>
        <p:txBody>
          <a:bodyPr/>
          <a:lstStyle/>
          <a:p>
            <a:r>
              <a:t>Simulation of beam losses and detector signal</a:t>
            </a:r>
          </a:p>
        </p:txBody>
      </p:sp>
      <p:sp>
        <p:nvSpPr>
          <p:cNvPr id="4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pic>
        <p:nvPicPr>
          <p:cNvPr id="460" name="pasted-movie.png" descr="pasted-movie.png"/>
          <p:cNvPicPr>
            <a:picLocks noChangeAspect="1"/>
          </p:cNvPicPr>
          <p:nvPr/>
        </p:nvPicPr>
        <p:blipFill>
          <a:blip r:embed="rId2"/>
          <a:stretch>
            <a:fillRect/>
          </a:stretch>
        </p:blipFill>
        <p:spPr>
          <a:xfrm>
            <a:off x="6417304" y="1297179"/>
            <a:ext cx="5211670" cy="2365634"/>
          </a:xfrm>
          <a:prstGeom prst="rect">
            <a:avLst/>
          </a:prstGeom>
          <a:ln w="12700">
            <a:miter lim="400000"/>
          </a:ln>
        </p:spPr>
      </p:pic>
      <p:sp>
        <p:nvSpPr>
          <p:cNvPr id="461" name="Fabian Titz (see poster session)"/>
          <p:cNvSpPr txBox="1"/>
          <p:nvPr/>
        </p:nvSpPr>
        <p:spPr>
          <a:xfrm>
            <a:off x="8405266" y="1407244"/>
            <a:ext cx="3252615"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Fabian Titz (see poster session)</a:t>
            </a:r>
          </a:p>
        </p:txBody>
      </p:sp>
      <p:pic>
        <p:nvPicPr>
          <p:cNvPr id="462" name="pasted-movie.png" descr="pasted-movie.png"/>
          <p:cNvPicPr>
            <a:picLocks noChangeAspect="1"/>
          </p:cNvPicPr>
          <p:nvPr/>
        </p:nvPicPr>
        <p:blipFill>
          <a:blip r:embed="rId3"/>
          <a:stretch>
            <a:fillRect/>
          </a:stretch>
        </p:blipFill>
        <p:spPr>
          <a:xfrm>
            <a:off x="6219491" y="3757946"/>
            <a:ext cx="5607296" cy="2462918"/>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Ionisation chamber (3600 detectors):…"/>
          <p:cNvSpPr txBox="1">
            <a:spLocks noGrp="1"/>
          </p:cNvSpPr>
          <p:nvPr>
            <p:ph type="body" sz="half" idx="1"/>
          </p:nvPr>
        </p:nvSpPr>
        <p:spPr>
          <a:xfrm>
            <a:off x="110104" y="1341109"/>
            <a:ext cx="11376025" cy="2282119"/>
          </a:xfrm>
          <a:prstGeom prst="rect">
            <a:avLst/>
          </a:prstGeom>
        </p:spPr>
        <p:txBody>
          <a:bodyPr>
            <a:normAutofit lnSpcReduction="10000"/>
          </a:bodyPr>
          <a:lstStyle/>
          <a:p>
            <a:pPr defTabSz="649223">
              <a:spcBef>
                <a:spcPts val="1200"/>
              </a:spcBef>
              <a:defRPr sz="1491"/>
            </a:pPr>
            <a:r>
              <a:t>Ionisation chamber (3600 detectors):</a:t>
            </a:r>
          </a:p>
          <a:p>
            <a:pPr marL="0" lvl="2" indent="230039" defTabSz="649223">
              <a:spcBef>
                <a:spcPts val="1200"/>
              </a:spcBef>
              <a:buSzTx/>
              <a:buNone/>
              <a:defRPr sz="1491" b="0"/>
            </a:pPr>
            <a:r>
              <a:t>50 cm cylindrical tube with parallel aluminium electrodes plates (each 0.5 cm)</a:t>
            </a:r>
          </a:p>
          <a:p>
            <a:pPr marL="0" lvl="2" indent="230039" defTabSz="649223">
              <a:spcBef>
                <a:spcPts val="1200"/>
              </a:spcBef>
              <a:buSzTx/>
              <a:buNone/>
              <a:defRPr sz="1491" b="0"/>
            </a:pPr>
            <a:r>
              <a:t>Filled with N2 gas at 100mbar overpressure (1.1 bar) and HV 1.5 kV</a:t>
            </a:r>
          </a:p>
          <a:p>
            <a:pPr marL="0" lvl="2" indent="230039" defTabSz="649223">
              <a:spcBef>
                <a:spcPts val="1200"/>
              </a:spcBef>
              <a:buSzTx/>
              <a:buNone/>
              <a:defRPr sz="1491" b="0"/>
            </a:pPr>
            <a:r>
              <a:t>1.5 L of sensitive volume</a:t>
            </a:r>
          </a:p>
          <a:p>
            <a:pPr defTabSz="649223">
              <a:spcBef>
                <a:spcPts val="1200"/>
              </a:spcBef>
              <a:defRPr sz="1491"/>
            </a:pPr>
            <a:r>
              <a:t>Read-out:</a:t>
            </a:r>
          </a:p>
          <a:p>
            <a:pPr marL="0" lvl="2" indent="230039" defTabSz="649223">
              <a:spcBef>
                <a:spcPts val="1200"/>
              </a:spcBef>
              <a:buSzTx/>
              <a:buNone/>
              <a:defRPr sz="1491" b="0"/>
            </a:pPr>
            <a:r>
              <a:t>Charge-to-Frequency conversion using radiation tolerant electronics with dynamic range &gt; 10</a:t>
            </a:r>
            <a:r>
              <a:rPr baseline="31999"/>
              <a:t>8</a:t>
            </a:r>
            <a:r>
              <a:t> (from 10 pA to 1 mA) </a:t>
            </a:r>
          </a:p>
          <a:p>
            <a:pPr marL="0" lvl="2" indent="230039" defTabSz="649223">
              <a:spcBef>
                <a:spcPts val="1200"/>
              </a:spcBef>
              <a:buSzTx/>
              <a:buNone/>
              <a:defRPr sz="1491" b="0"/>
            </a:pPr>
            <a:r>
              <a:t>Measurements in Gy/s in 12 moving windows ranging from 40 us to 83.9 s</a:t>
            </a:r>
          </a:p>
        </p:txBody>
      </p:sp>
      <p:sp>
        <p:nvSpPr>
          <p:cNvPr id="465" name="LHC Beam Loss Monitors"/>
          <p:cNvSpPr txBox="1">
            <a:spLocks noGrp="1"/>
          </p:cNvSpPr>
          <p:nvPr>
            <p:ph type="title"/>
          </p:nvPr>
        </p:nvSpPr>
        <p:spPr>
          <a:prstGeom prst="rect">
            <a:avLst/>
          </a:prstGeom>
        </p:spPr>
        <p:txBody>
          <a:bodyPr/>
          <a:lstStyle/>
          <a:p>
            <a:r>
              <a:t>LHC Beam Loss Monitors</a:t>
            </a:r>
          </a:p>
        </p:txBody>
      </p:sp>
      <p:sp>
        <p:nvSpPr>
          <p:cNvPr id="4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pic>
        <p:nvPicPr>
          <p:cNvPr id="467" name="Picture10.png" descr="Picture10.png"/>
          <p:cNvPicPr>
            <a:picLocks noChangeAspect="1"/>
          </p:cNvPicPr>
          <p:nvPr/>
        </p:nvPicPr>
        <p:blipFill>
          <a:blip r:embed="rId2"/>
          <a:srcRect t="33427" b="23267"/>
          <a:stretch>
            <a:fillRect/>
          </a:stretch>
        </p:blipFill>
        <p:spPr>
          <a:xfrm rot="16200000" flipH="1">
            <a:off x="8578111" y="2619648"/>
            <a:ext cx="5422009" cy="1117598"/>
          </a:xfrm>
          <a:prstGeom prst="rect">
            <a:avLst/>
          </a:prstGeom>
          <a:ln w="12700">
            <a:miter lim="400000"/>
          </a:ln>
        </p:spPr>
      </p:pic>
      <p:grpSp>
        <p:nvGrpSpPr>
          <p:cNvPr id="470" name="Group"/>
          <p:cNvGrpSpPr/>
          <p:nvPr/>
        </p:nvGrpSpPr>
        <p:grpSpPr>
          <a:xfrm>
            <a:off x="10275021" y="691553"/>
            <a:ext cx="350316" cy="4199047"/>
            <a:chOff x="-67603" y="0"/>
            <a:chExt cx="350315" cy="4199045"/>
          </a:xfrm>
        </p:grpSpPr>
        <p:sp>
          <p:nvSpPr>
            <p:cNvPr id="468" name="Line"/>
            <p:cNvSpPr/>
            <p:nvPr/>
          </p:nvSpPr>
          <p:spPr>
            <a:xfrm flipV="1">
              <a:off x="282712" y="0"/>
              <a:ext cx="1" cy="4199046"/>
            </a:xfrm>
            <a:prstGeom prst="line">
              <a:avLst/>
            </a:prstGeom>
            <a:noFill/>
            <a:ln w="19050" cap="flat">
              <a:solidFill>
                <a:srgbClr val="FF2600"/>
              </a:solidFill>
              <a:prstDash val="solid"/>
              <a:miter lim="400000"/>
              <a:headEnd type="triangle" w="med" len="med"/>
              <a:tailEnd type="triangle" w="med" len="med"/>
            </a:ln>
            <a:effectLst/>
          </p:spPr>
          <p:txBody>
            <a:bodyPr wrap="square" lIns="45719" tIns="45719" rIns="45719" bIns="45719" numCol="1" anchor="t">
              <a:noAutofit/>
            </a:bodyPr>
            <a:lstStyle/>
            <a:p>
              <a:pPr>
                <a:defRPr>
                  <a:solidFill>
                    <a:srgbClr val="0055A0"/>
                  </a:solidFill>
                </a:defRPr>
              </a:pPr>
              <a:endParaRPr/>
            </a:p>
          </p:txBody>
        </p:sp>
        <p:sp>
          <p:nvSpPr>
            <p:cNvPr id="469" name="50 cm"/>
            <p:cNvSpPr txBox="1"/>
            <p:nvPr/>
          </p:nvSpPr>
          <p:spPr>
            <a:xfrm rot="16200000">
              <a:off x="-326076" y="897093"/>
              <a:ext cx="847844" cy="3309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b="1">
                  <a:solidFill>
                    <a:srgbClr val="FF2600"/>
                  </a:solidFill>
                </a:defRPr>
              </a:lvl1pPr>
            </a:lstStyle>
            <a:p>
              <a:r>
                <a:t>50 cm</a:t>
              </a:r>
            </a:p>
          </p:txBody>
        </p:sp>
      </p:grpSp>
      <p:pic>
        <p:nvPicPr>
          <p:cNvPr id="471" name="c0160647-large_hadron_collider_switzerland-spl.jpg" descr="c0160647-large_hadron_collider_switzerland-spl.jpg"/>
          <p:cNvPicPr>
            <a:picLocks noChangeAspect="1"/>
          </p:cNvPicPr>
          <p:nvPr/>
        </p:nvPicPr>
        <p:blipFill>
          <a:blip r:embed="rId3"/>
          <a:srcRect l="40412" t="38473" r="15771" b="35776"/>
          <a:stretch>
            <a:fillRect/>
          </a:stretch>
        </p:blipFill>
        <p:spPr>
          <a:xfrm>
            <a:off x="3017043" y="3763311"/>
            <a:ext cx="6158098" cy="2412702"/>
          </a:xfrm>
          <a:prstGeom prst="rect">
            <a:avLst/>
          </a:prstGeom>
          <a:ln w="12700">
            <a:miter lim="400000"/>
          </a:ln>
        </p:spPr>
      </p:pic>
      <p:sp>
        <p:nvSpPr>
          <p:cNvPr id="472" name="LHC turn is 89 𝜇s"/>
          <p:cNvSpPr txBox="1"/>
          <p:nvPr/>
        </p:nvSpPr>
        <p:spPr>
          <a:xfrm>
            <a:off x="209762" y="4234423"/>
            <a:ext cx="1978842" cy="356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b="1">
                <a:solidFill>
                  <a:srgbClr val="FF2600"/>
                </a:solidFill>
              </a:defRPr>
            </a:lvl1pPr>
          </a:lstStyle>
          <a:p>
            <a:r>
              <a:t>LHC turn is 89 𝜇s</a:t>
            </a:r>
          </a:p>
        </p:txBody>
      </p:sp>
      <p:sp>
        <p:nvSpPr>
          <p:cNvPr id="473" name="Beam extracted in ~ 3 LHC turns"/>
          <p:cNvSpPr txBox="1"/>
          <p:nvPr/>
        </p:nvSpPr>
        <p:spPr>
          <a:xfrm>
            <a:off x="297364" y="4852429"/>
            <a:ext cx="2035633" cy="6648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000" b="1">
                <a:solidFill>
                  <a:srgbClr val="FF2600"/>
                </a:solidFill>
                <a:latin typeface="Times New Roman"/>
                <a:ea typeface="Times New Roman"/>
                <a:cs typeface="Times New Roman"/>
                <a:sym typeface="Times New Roman"/>
              </a:defRPr>
            </a:lvl1pPr>
          </a:lstStyle>
          <a:p>
            <a:r>
              <a:t>Beam extracted in ~ 3 LHC turns</a:t>
            </a:r>
          </a:p>
        </p:txBody>
      </p:sp>
      <p:sp>
        <p:nvSpPr>
          <p:cNvPr id="474" name="Dynamic range defined by quench curves + 2 additional orders of magnitude"/>
          <p:cNvSpPr txBox="1"/>
          <p:nvPr/>
        </p:nvSpPr>
        <p:spPr>
          <a:xfrm>
            <a:off x="6227260" y="2414354"/>
            <a:ext cx="4326192" cy="500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defRPr sz="1700"/>
            </a:lvl1pPr>
          </a:lstStyle>
          <a:p>
            <a:r>
              <a:t>Dynamic range defined by quench curves + 2 additional orders of magnitude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Main purpose and functionality of a beam loss system…"/>
          <p:cNvSpPr txBox="1">
            <a:spLocks noGrp="1"/>
          </p:cNvSpPr>
          <p:nvPr>
            <p:ph type="body" idx="1"/>
          </p:nvPr>
        </p:nvSpPr>
        <p:spPr>
          <a:prstGeom prst="rect">
            <a:avLst/>
          </a:prstGeom>
        </p:spPr>
        <p:txBody>
          <a:bodyPr/>
          <a:lstStyle/>
          <a:p>
            <a:pPr marL="210552" indent="-210552">
              <a:buSzPct val="100000"/>
              <a:buChar char="•"/>
            </a:pPr>
            <a:r>
              <a:t>Main purpose and functionality of a beam loss system</a:t>
            </a:r>
          </a:p>
          <a:p>
            <a:pPr marL="210552" indent="-210552">
              <a:buSzPct val="100000"/>
              <a:buChar char="•"/>
            </a:pPr>
            <a:r>
              <a:t>Proposal of BLM system layout for FCC-ee</a:t>
            </a:r>
          </a:p>
          <a:p>
            <a:pPr marL="210552" indent="-210552">
              <a:buSzPct val="100000"/>
              <a:buChar char="•"/>
            </a:pPr>
            <a:r>
              <a:t>Considerations on BLM electronics</a:t>
            </a:r>
          </a:p>
          <a:p>
            <a:pPr marL="210552" indent="-210552">
              <a:buSzPct val="100000"/>
              <a:buChar char="•"/>
            </a:pPr>
            <a:r>
              <a:t>Defining or finding BLM specifications</a:t>
            </a:r>
          </a:p>
        </p:txBody>
      </p:sp>
      <p:sp>
        <p:nvSpPr>
          <p:cNvPr id="270" name="Outline"/>
          <p:cNvSpPr txBox="1">
            <a:spLocks noGrp="1"/>
          </p:cNvSpPr>
          <p:nvPr>
            <p:ph type="title"/>
          </p:nvPr>
        </p:nvSpPr>
        <p:spPr>
          <a:prstGeom prst="rect">
            <a:avLst/>
          </a:prstGeom>
        </p:spPr>
        <p:txBody>
          <a:bodyPr/>
          <a:lstStyle/>
          <a:p>
            <a:r>
              <a:t>Outline</a:t>
            </a:r>
          </a:p>
        </p:txBody>
      </p:sp>
      <p:sp>
        <p:nvSpPr>
          <p:cNvPr id="27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Expected energy deposition in each of the ionisation chambers per primary electron impacting on the SR absorber."/>
          <p:cNvSpPr txBox="1">
            <a:spLocks noGrp="1"/>
          </p:cNvSpPr>
          <p:nvPr>
            <p:ph type="body" sz="quarter" idx="1"/>
          </p:nvPr>
        </p:nvSpPr>
        <p:spPr>
          <a:xfrm>
            <a:off x="407987" y="1188108"/>
            <a:ext cx="11376026" cy="402076"/>
          </a:xfrm>
          <a:prstGeom prst="rect">
            <a:avLst/>
          </a:prstGeom>
        </p:spPr>
        <p:txBody>
          <a:bodyPr/>
          <a:lstStyle>
            <a:lvl1pPr defTabSz="704087">
              <a:spcBef>
                <a:spcPts val="1300"/>
              </a:spcBef>
              <a:defRPr sz="1617"/>
            </a:lvl1pPr>
          </a:lstStyle>
          <a:p>
            <a:r>
              <a:t>Expected energy deposition in each of the ionisation chambers per primary electron impacting on the SR absorber.</a:t>
            </a:r>
          </a:p>
        </p:txBody>
      </p:sp>
      <p:sp>
        <p:nvSpPr>
          <p:cNvPr id="477" name="Simulations results"/>
          <p:cNvSpPr txBox="1">
            <a:spLocks noGrp="1"/>
          </p:cNvSpPr>
          <p:nvPr>
            <p:ph type="title"/>
          </p:nvPr>
        </p:nvSpPr>
        <p:spPr>
          <a:prstGeom prst="rect">
            <a:avLst/>
          </a:prstGeom>
        </p:spPr>
        <p:txBody>
          <a:bodyPr/>
          <a:lstStyle/>
          <a:p>
            <a:r>
              <a:t>Simulations results</a:t>
            </a:r>
          </a:p>
        </p:txBody>
      </p:sp>
      <p:sp>
        <p:nvSpPr>
          <p:cNvPr id="47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pic>
        <p:nvPicPr>
          <p:cNvPr id="479" name="pasted-movie.png" descr="pasted-movie.png"/>
          <p:cNvPicPr>
            <a:picLocks noChangeAspect="1"/>
          </p:cNvPicPr>
          <p:nvPr/>
        </p:nvPicPr>
        <p:blipFill>
          <a:blip r:embed="rId2"/>
          <a:stretch>
            <a:fillRect/>
          </a:stretch>
        </p:blipFill>
        <p:spPr>
          <a:xfrm>
            <a:off x="423213" y="1686723"/>
            <a:ext cx="6888981" cy="2919548"/>
          </a:xfrm>
          <a:prstGeom prst="rect">
            <a:avLst/>
          </a:prstGeom>
          <a:ln w="12700">
            <a:miter lim="400000"/>
          </a:ln>
        </p:spPr>
      </p:pic>
      <p:graphicFrame>
        <p:nvGraphicFramePr>
          <p:cNvPr id="480" name="Table 1"/>
          <p:cNvGraphicFramePr/>
          <p:nvPr/>
        </p:nvGraphicFramePr>
        <p:xfrm>
          <a:off x="322342" y="4680933"/>
          <a:ext cx="8848816" cy="1561574"/>
        </p:xfrm>
        <a:graphic>
          <a:graphicData uri="http://schemas.openxmlformats.org/drawingml/2006/table">
            <a:tbl>
              <a:tblPr bandRow="1">
                <a:tableStyleId>{4C3C2611-4C71-4FC5-86AE-919BDF0F9419}</a:tableStyleId>
              </a:tblPr>
              <a:tblGrid>
                <a:gridCol w="1250555">
                  <a:extLst>
                    <a:ext uri="{9D8B030D-6E8A-4147-A177-3AD203B41FA5}">
                      <a16:colId xmlns:a16="http://schemas.microsoft.com/office/drawing/2014/main" val="20000"/>
                    </a:ext>
                  </a:extLst>
                </a:gridCol>
                <a:gridCol w="1056337">
                  <a:extLst>
                    <a:ext uri="{9D8B030D-6E8A-4147-A177-3AD203B41FA5}">
                      <a16:colId xmlns:a16="http://schemas.microsoft.com/office/drawing/2014/main" val="20001"/>
                    </a:ext>
                  </a:extLst>
                </a:gridCol>
                <a:gridCol w="904109">
                  <a:extLst>
                    <a:ext uri="{9D8B030D-6E8A-4147-A177-3AD203B41FA5}">
                      <a16:colId xmlns:a16="http://schemas.microsoft.com/office/drawing/2014/main" val="20002"/>
                    </a:ext>
                  </a:extLst>
                </a:gridCol>
                <a:gridCol w="1691728">
                  <a:extLst>
                    <a:ext uri="{9D8B030D-6E8A-4147-A177-3AD203B41FA5}">
                      <a16:colId xmlns:a16="http://schemas.microsoft.com/office/drawing/2014/main" val="20003"/>
                    </a:ext>
                  </a:extLst>
                </a:gridCol>
                <a:gridCol w="1691728">
                  <a:extLst>
                    <a:ext uri="{9D8B030D-6E8A-4147-A177-3AD203B41FA5}">
                      <a16:colId xmlns:a16="http://schemas.microsoft.com/office/drawing/2014/main" val="20004"/>
                    </a:ext>
                  </a:extLst>
                </a:gridCol>
                <a:gridCol w="1117422">
                  <a:extLst>
                    <a:ext uri="{9D8B030D-6E8A-4147-A177-3AD203B41FA5}">
                      <a16:colId xmlns:a16="http://schemas.microsoft.com/office/drawing/2014/main" val="20005"/>
                    </a:ext>
                  </a:extLst>
                </a:gridCol>
                <a:gridCol w="1136937">
                  <a:extLst>
                    <a:ext uri="{9D8B030D-6E8A-4147-A177-3AD203B41FA5}">
                      <a16:colId xmlns:a16="http://schemas.microsoft.com/office/drawing/2014/main" val="20006"/>
                    </a:ext>
                  </a:extLst>
                </a:gridCol>
              </a:tblGrid>
              <a:tr h="384769">
                <a:tc>
                  <a:txBody>
                    <a:bodyPr/>
                    <a:lstStyle/>
                    <a:p>
                      <a:pPr algn="l">
                        <a:defRPr sz="1200"/>
                      </a:pPr>
                      <a:endParaRP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Energy</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Bunch Intensity</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Bunch fraction needed to melt copper</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5 % detection</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Number of particles
5% detection</a:t>
                      </a:r>
                    </a:p>
                  </a:txBody>
                  <a:tcPr marL="0" marR="0" marT="0" marB="0" anchor="ctr" horzOverflow="overflow">
                    <a:lnT w="25400">
                      <a:solidFill>
                        <a:schemeClr val="accent1"/>
                      </a:solidFill>
                    </a:lnT>
                  </a:tcPr>
                </a:tc>
                <a:tc>
                  <a:txBody>
                    <a:bodyPr/>
                    <a:lstStyle/>
                    <a:p>
                      <a:pPr algn="l">
                        <a:defRPr sz="1800">
                          <a:solidFill>
                            <a:srgbClr val="000000"/>
                          </a:solidFill>
                        </a:defRPr>
                      </a:pPr>
                      <a:r>
                        <a:rPr sz="1200" b="1">
                          <a:solidFill>
                            <a:schemeClr val="accent1"/>
                          </a:solidFill>
                        </a:rPr>
                        <a:t>10 x damage</a:t>
                      </a:r>
                    </a:p>
                  </a:txBody>
                  <a:tcPr marL="0" marR="0" marT="0" marB="0" anchor="ctr" horzOverflow="overflow">
                    <a:lnT w="25400">
                      <a:solidFill>
                        <a:schemeClr val="accent1"/>
                      </a:solidFill>
                    </a:lnT>
                  </a:tcPr>
                </a:tc>
                <a:extLst>
                  <a:ext uri="{0D108BD9-81ED-4DB2-BD59-A6C34878D82A}">
                    <a16:rowId xmlns:a16="http://schemas.microsoft.com/office/drawing/2014/main" val="10000"/>
                  </a:ext>
                </a:extLst>
              </a:tr>
              <a:tr h="192435">
                <a:tc>
                  <a:txBody>
                    <a:bodyPr/>
                    <a:lstStyle/>
                    <a:p>
                      <a:pPr algn="l">
                        <a:defRPr sz="1800">
                          <a:solidFill>
                            <a:srgbClr val="000000"/>
                          </a:solidFill>
                        </a:defRPr>
                      </a:pPr>
                      <a:r>
                        <a:rPr sz="1200">
                          <a:solidFill>
                            <a:schemeClr val="accent1"/>
                          </a:solidFill>
                        </a:rPr>
                        <a:t>HL-LHC</a:t>
                      </a:r>
                    </a:p>
                  </a:txBody>
                  <a:tcPr marL="0" marR="0" marT="0" marB="0" horzOverflow="overflow"/>
                </a:tc>
                <a:tc>
                  <a:txBody>
                    <a:bodyPr/>
                    <a:lstStyle/>
                    <a:p>
                      <a:pPr algn="l">
                        <a:defRPr sz="1800">
                          <a:solidFill>
                            <a:srgbClr val="000000"/>
                          </a:solidFill>
                        </a:defRPr>
                      </a:pPr>
                      <a:r>
                        <a:rPr sz="1200">
                          <a:solidFill>
                            <a:schemeClr val="accent1"/>
                          </a:solidFill>
                        </a:rPr>
                        <a:t>7 TeV</a:t>
                      </a:r>
                    </a:p>
                  </a:txBody>
                  <a:tcPr marL="0" marR="0" marT="0" marB="0" horzOverflow="overflow"/>
                </a:tc>
                <a:tc>
                  <a:txBody>
                    <a:bodyPr/>
                    <a:lstStyle/>
                    <a:p>
                      <a:pPr algn="l">
                        <a:defRPr sz="1200"/>
                      </a:pPr>
                      <a:r>
                        <a:t>2.2x10</a:t>
                      </a:r>
                      <a:r>
                        <a:rPr baseline="31999"/>
                        <a:t>11</a:t>
                      </a:r>
                      <a:r>
                        <a:t> p</a:t>
                      </a:r>
                    </a:p>
                  </a:txBody>
                  <a:tcPr marL="0" marR="0" marT="0" marB="0" horzOverflow="overflow"/>
                </a:tc>
                <a:tc>
                  <a:txBody>
                    <a:bodyPr/>
                    <a:lstStyle/>
                    <a:p>
                      <a:pPr algn="ctr">
                        <a:defRPr sz="1800">
                          <a:solidFill>
                            <a:srgbClr val="000000"/>
                          </a:solidFill>
                        </a:defRPr>
                      </a:pPr>
                      <a:r>
                        <a:rPr sz="1200">
                          <a:solidFill>
                            <a:schemeClr val="accent1"/>
                          </a:solidFill>
                        </a:rPr>
                        <a:t>7%</a:t>
                      </a:r>
                    </a:p>
                  </a:txBody>
                  <a:tcPr marL="0" marR="0" marT="0" marB="0" horzOverflow="overflow"/>
                </a:tc>
                <a:tc>
                  <a:txBody>
                    <a:bodyPr/>
                    <a:lstStyle/>
                    <a:p>
                      <a:pPr algn="ctr">
                        <a:defRPr sz="1800">
                          <a:solidFill>
                            <a:srgbClr val="000000"/>
                          </a:solidFill>
                        </a:defRPr>
                      </a:pPr>
                      <a:r>
                        <a:rPr sz="1200">
                          <a:solidFill>
                            <a:schemeClr val="accent1"/>
                          </a:solidFill>
                        </a:rPr>
                        <a:t>0.35%</a:t>
                      </a:r>
                    </a:p>
                  </a:txBody>
                  <a:tcPr marL="0" marR="0" marT="0" marB="0" horzOverflow="overflow"/>
                </a:tc>
                <a:tc>
                  <a:txBody>
                    <a:bodyPr/>
                    <a:lstStyle/>
                    <a:p>
                      <a:pPr algn="ctr">
                        <a:defRPr sz="1800">
                          <a:solidFill>
                            <a:srgbClr val="000000"/>
                          </a:solidFill>
                        </a:defRPr>
                      </a:pPr>
                      <a:r>
                        <a:rPr sz="1200">
                          <a:solidFill>
                            <a:schemeClr val="accent1"/>
                          </a:solidFill>
                        </a:rPr>
                        <a:t>7.7E+08</a:t>
                      </a:r>
                    </a:p>
                  </a:txBody>
                  <a:tcPr marL="0" marR="0" marT="0" marB="0" horzOverflow="overflow"/>
                </a:tc>
                <a:tc>
                  <a:txBody>
                    <a:bodyPr/>
                    <a:lstStyle/>
                    <a:p>
                      <a:pPr algn="ctr">
                        <a:defRPr sz="1800">
                          <a:solidFill>
                            <a:srgbClr val="000000"/>
                          </a:solidFill>
                        </a:defRPr>
                      </a:pPr>
                      <a:r>
                        <a:rPr sz="1200">
                          <a:solidFill>
                            <a:schemeClr val="accent1"/>
                          </a:solidFill>
                        </a:rPr>
                        <a:t>1.54E+11</a:t>
                      </a:r>
                    </a:p>
                  </a:txBody>
                  <a:tcPr marL="0" marR="0" marT="0" marB="0" horzOverflow="overflow"/>
                </a:tc>
                <a:extLst>
                  <a:ext uri="{0D108BD9-81ED-4DB2-BD59-A6C34878D82A}">
                    <a16:rowId xmlns:a16="http://schemas.microsoft.com/office/drawing/2014/main" val="10001"/>
                  </a:ext>
                </a:extLst>
              </a:tr>
              <a:tr h="204522">
                <a:tc>
                  <a:txBody>
                    <a:bodyPr/>
                    <a:lstStyle/>
                    <a:p>
                      <a:pPr algn="l">
                        <a:defRPr sz="1800">
                          <a:solidFill>
                            <a:srgbClr val="000000"/>
                          </a:solidFill>
                        </a:defRPr>
                      </a:pPr>
                      <a:r>
                        <a:rPr sz="1200" b="1">
                          <a:solidFill>
                            <a:schemeClr val="accent3"/>
                          </a:solidFill>
                        </a:rPr>
                        <a:t>FCC-ee (Z)</a:t>
                      </a:r>
                    </a:p>
                  </a:txBody>
                  <a:tcPr marL="0" marR="0" marT="0" marB="0" horzOverflow="overflow"/>
                </a:tc>
                <a:tc>
                  <a:txBody>
                    <a:bodyPr/>
                    <a:lstStyle/>
                    <a:p>
                      <a:pPr algn="l">
                        <a:defRPr sz="1800">
                          <a:solidFill>
                            <a:srgbClr val="000000"/>
                          </a:solidFill>
                        </a:defRPr>
                      </a:pPr>
                      <a:r>
                        <a:rPr sz="1200" b="1">
                          <a:solidFill>
                            <a:schemeClr val="accent3"/>
                          </a:solidFill>
                        </a:rPr>
                        <a:t>45.6 GeV</a:t>
                      </a:r>
                    </a:p>
                  </a:txBody>
                  <a:tcPr marL="0" marR="0" marT="0" marB="0" horzOverflow="overflow"/>
                </a:tc>
                <a:tc>
                  <a:txBody>
                    <a:bodyPr/>
                    <a:lstStyle/>
                    <a:p>
                      <a:pPr algn="l">
                        <a:defRPr sz="1200" b="1">
                          <a:solidFill>
                            <a:schemeClr val="accent3"/>
                          </a:solidFill>
                        </a:defRPr>
                      </a:pPr>
                      <a:r>
                        <a:t>2.14x10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b="1">
                          <a:solidFill>
                            <a:schemeClr val="accent3"/>
                          </a:solidFill>
                        </a:rPr>
                        <a:t>50%</a:t>
                      </a:r>
                    </a:p>
                  </a:txBody>
                  <a:tcPr marL="0" marR="0" marT="0" marB="0" horzOverflow="overflow"/>
                </a:tc>
                <a:tc>
                  <a:txBody>
                    <a:bodyPr/>
                    <a:lstStyle/>
                    <a:p>
                      <a:pPr algn="ctr">
                        <a:defRPr sz="1800">
                          <a:solidFill>
                            <a:srgbClr val="000000"/>
                          </a:solidFill>
                        </a:defRPr>
                      </a:pPr>
                      <a:r>
                        <a:rPr sz="1200" b="1">
                          <a:solidFill>
                            <a:schemeClr val="accent3"/>
                          </a:solidFill>
                        </a:rPr>
                        <a:t>2.5%</a:t>
                      </a:r>
                    </a:p>
                  </a:txBody>
                  <a:tcPr marL="0" marR="0" marT="0" marB="0" horzOverflow="overflow"/>
                </a:tc>
                <a:tc>
                  <a:txBody>
                    <a:bodyPr/>
                    <a:lstStyle/>
                    <a:p>
                      <a:pPr algn="ctr">
                        <a:defRPr sz="1800">
                          <a:solidFill>
                            <a:srgbClr val="000000"/>
                          </a:solidFill>
                        </a:defRPr>
                      </a:pPr>
                      <a:r>
                        <a:rPr sz="1200" b="1">
                          <a:solidFill>
                            <a:schemeClr val="accent3"/>
                          </a:solidFill>
                        </a:rPr>
                        <a:t>5.4E+09</a:t>
                      </a:r>
                    </a:p>
                  </a:txBody>
                  <a:tcPr marL="0" marR="0" marT="0" marB="0" horzOverflow="overflow"/>
                </a:tc>
                <a:tc>
                  <a:txBody>
                    <a:bodyPr/>
                    <a:lstStyle/>
                    <a:p>
                      <a:pPr algn="ctr">
                        <a:defRPr sz="1800">
                          <a:solidFill>
                            <a:srgbClr val="000000"/>
                          </a:solidFill>
                        </a:defRPr>
                      </a:pPr>
                      <a:r>
                        <a:rPr sz="1200" b="1">
                          <a:solidFill>
                            <a:schemeClr val="accent3"/>
                          </a:solidFill>
                        </a:rPr>
                        <a:t>1.08E+12</a:t>
                      </a:r>
                    </a:p>
                  </a:txBody>
                  <a:tcPr marL="0" marR="0" marT="0" marB="0" horzOverflow="overflow"/>
                </a:tc>
                <a:extLst>
                  <a:ext uri="{0D108BD9-81ED-4DB2-BD59-A6C34878D82A}">
                    <a16:rowId xmlns:a16="http://schemas.microsoft.com/office/drawing/2014/main" val="10002"/>
                  </a:ext>
                </a:extLst>
              </a:tr>
              <a:tr h="204522">
                <a:tc>
                  <a:txBody>
                    <a:bodyPr/>
                    <a:lstStyle/>
                    <a:p>
                      <a:pPr algn="l">
                        <a:defRPr sz="1800">
                          <a:solidFill>
                            <a:srgbClr val="000000"/>
                          </a:solidFill>
                        </a:defRPr>
                      </a:pPr>
                      <a:r>
                        <a:rPr sz="1200">
                          <a:solidFill>
                            <a:schemeClr val="accent1"/>
                          </a:solidFill>
                        </a:rPr>
                        <a:t>FCC-ee (W)</a:t>
                      </a:r>
                    </a:p>
                  </a:txBody>
                  <a:tcPr marL="0" marR="0" marT="0" marB="0" horzOverflow="overflow"/>
                </a:tc>
                <a:tc>
                  <a:txBody>
                    <a:bodyPr/>
                    <a:lstStyle/>
                    <a:p>
                      <a:pPr algn="l">
                        <a:defRPr sz="1800">
                          <a:solidFill>
                            <a:srgbClr val="000000"/>
                          </a:solidFill>
                        </a:defRPr>
                      </a:pPr>
                      <a:r>
                        <a:rPr sz="1200">
                          <a:solidFill>
                            <a:schemeClr val="accent1"/>
                          </a:solidFill>
                        </a:rPr>
                        <a:t>80 GeV</a:t>
                      </a:r>
                    </a:p>
                  </a:txBody>
                  <a:tcPr marL="0" marR="0" marT="0" marB="0" horzOverflow="overflow"/>
                </a:tc>
                <a:tc>
                  <a:txBody>
                    <a:bodyPr/>
                    <a:lstStyle/>
                    <a:p>
                      <a:pPr algn="l">
                        <a:defRPr sz="1200"/>
                      </a:pPr>
                      <a:r>
                        <a:t>1.45x10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a:solidFill>
                            <a:schemeClr val="accent1"/>
                          </a:solidFill>
                        </a:rPr>
                        <a:t>75%</a:t>
                      </a:r>
                    </a:p>
                  </a:txBody>
                  <a:tcPr marL="0" marR="0" marT="0" marB="0" horzOverflow="overflow"/>
                </a:tc>
                <a:tc>
                  <a:txBody>
                    <a:bodyPr/>
                    <a:lstStyle/>
                    <a:p>
                      <a:pPr algn="ctr">
                        <a:defRPr sz="1800">
                          <a:solidFill>
                            <a:srgbClr val="000000"/>
                          </a:solidFill>
                        </a:defRPr>
                      </a:pPr>
                      <a:r>
                        <a:rPr sz="1200">
                          <a:solidFill>
                            <a:schemeClr val="accent1"/>
                          </a:solidFill>
                        </a:rPr>
                        <a:t>3.75%</a:t>
                      </a:r>
                    </a:p>
                  </a:txBody>
                  <a:tcPr marL="0" marR="0" marT="0" marB="0" horzOverflow="overflow"/>
                </a:tc>
                <a:tc>
                  <a:txBody>
                    <a:bodyPr/>
                    <a:lstStyle/>
                    <a:p>
                      <a:pPr algn="ctr">
                        <a:defRPr sz="1800">
                          <a:solidFill>
                            <a:srgbClr val="000000"/>
                          </a:solidFill>
                        </a:defRPr>
                      </a:pPr>
                      <a:r>
                        <a:rPr sz="1200">
                          <a:solidFill>
                            <a:schemeClr val="accent1"/>
                          </a:solidFill>
                        </a:rPr>
                        <a:t>5.4E+09</a:t>
                      </a:r>
                    </a:p>
                  </a:txBody>
                  <a:tcPr marL="0" marR="0" marT="0" marB="0" horzOverflow="overflow"/>
                </a:tc>
                <a:tc>
                  <a:txBody>
                    <a:bodyPr/>
                    <a:lstStyle/>
                    <a:p>
                      <a:pPr algn="ctr">
                        <a:defRPr sz="1800">
                          <a:solidFill>
                            <a:srgbClr val="000000"/>
                          </a:solidFill>
                        </a:defRPr>
                      </a:pPr>
                      <a:r>
                        <a:rPr sz="1200">
                          <a:solidFill>
                            <a:schemeClr val="accent1"/>
                          </a:solidFill>
                        </a:rPr>
                        <a:t>1.08E+12</a:t>
                      </a:r>
                    </a:p>
                  </a:txBody>
                  <a:tcPr marL="0" marR="0" marT="0" marB="0" horzOverflow="overflow"/>
                </a:tc>
                <a:extLst>
                  <a:ext uri="{0D108BD9-81ED-4DB2-BD59-A6C34878D82A}">
                    <a16:rowId xmlns:a16="http://schemas.microsoft.com/office/drawing/2014/main" val="10003"/>
                  </a:ext>
                </a:extLst>
              </a:tr>
              <a:tr h="204522">
                <a:tc>
                  <a:txBody>
                    <a:bodyPr/>
                    <a:lstStyle/>
                    <a:p>
                      <a:pPr algn="l">
                        <a:defRPr sz="1800">
                          <a:solidFill>
                            <a:srgbClr val="000000"/>
                          </a:solidFill>
                        </a:defRPr>
                      </a:pPr>
                      <a:r>
                        <a:rPr sz="1200">
                          <a:solidFill>
                            <a:schemeClr val="accent1"/>
                          </a:solidFill>
                        </a:rPr>
                        <a:t>FCC-ee (ZH)</a:t>
                      </a:r>
                    </a:p>
                  </a:txBody>
                  <a:tcPr marL="0" marR="0" marT="0" marB="0" horzOverflow="overflow"/>
                </a:tc>
                <a:tc>
                  <a:txBody>
                    <a:bodyPr/>
                    <a:lstStyle/>
                    <a:p>
                      <a:pPr algn="l">
                        <a:defRPr sz="1800">
                          <a:solidFill>
                            <a:srgbClr val="000000"/>
                          </a:solidFill>
                        </a:defRPr>
                      </a:pPr>
                      <a:r>
                        <a:rPr sz="1200">
                          <a:solidFill>
                            <a:schemeClr val="accent1"/>
                          </a:solidFill>
                        </a:rPr>
                        <a:t>120 GeV</a:t>
                      </a:r>
                    </a:p>
                  </a:txBody>
                  <a:tcPr marL="0" marR="0" marT="0" marB="0" horzOverflow="overflow"/>
                </a:tc>
                <a:tc>
                  <a:txBody>
                    <a:bodyPr/>
                    <a:lstStyle/>
                    <a:p>
                      <a:pPr algn="l">
                        <a:defRPr sz="1200"/>
                      </a:pPr>
                      <a:r>
                        <a:t>1.32x10</a:t>
                      </a:r>
                      <a:r>
                        <a:rPr baseline="31999"/>
                        <a:t>11</a:t>
                      </a:r>
                      <a:r>
                        <a:t> e</a:t>
                      </a:r>
                      <a:r>
                        <a:rPr baseline="31999"/>
                        <a:t>-</a:t>
                      </a:r>
                    </a:p>
                  </a:txBody>
                  <a:tcPr marL="0" marR="0" marT="0" marB="0" horzOverflow="overflow"/>
                </a:tc>
                <a:tc>
                  <a:txBody>
                    <a:bodyPr/>
                    <a:lstStyle/>
                    <a:p>
                      <a:pPr algn="ctr">
                        <a:defRPr sz="1800">
                          <a:solidFill>
                            <a:srgbClr val="000000"/>
                          </a:solidFill>
                        </a:defRPr>
                      </a:pPr>
                      <a:r>
                        <a:rPr sz="1200">
                          <a:solidFill>
                            <a:schemeClr val="accent1"/>
                          </a:solidFill>
                        </a:rPr>
                        <a:t>30%</a:t>
                      </a:r>
                    </a:p>
                  </a:txBody>
                  <a:tcPr marL="0" marR="0" marT="0" marB="0" horzOverflow="overflow"/>
                </a:tc>
                <a:tc>
                  <a:txBody>
                    <a:bodyPr/>
                    <a:lstStyle/>
                    <a:p>
                      <a:pPr algn="ctr">
                        <a:defRPr sz="1800">
                          <a:solidFill>
                            <a:srgbClr val="000000"/>
                          </a:solidFill>
                        </a:defRPr>
                      </a:pPr>
                      <a:r>
                        <a:rPr sz="1200">
                          <a:solidFill>
                            <a:schemeClr val="accent1"/>
                          </a:solidFill>
                        </a:rPr>
                        <a:t>1.5%</a:t>
                      </a:r>
                    </a:p>
                  </a:txBody>
                  <a:tcPr marL="0" marR="0" marT="0" marB="0" horzOverflow="overflow"/>
                </a:tc>
                <a:tc>
                  <a:txBody>
                    <a:bodyPr/>
                    <a:lstStyle/>
                    <a:p>
                      <a:pPr algn="ctr">
                        <a:defRPr sz="1800">
                          <a:solidFill>
                            <a:srgbClr val="000000"/>
                          </a:solidFill>
                        </a:defRPr>
                      </a:pPr>
                      <a:r>
                        <a:rPr sz="1200">
                          <a:solidFill>
                            <a:schemeClr val="accent1"/>
                          </a:solidFill>
                        </a:rPr>
                        <a:t>2.0E+09</a:t>
                      </a:r>
                    </a:p>
                  </a:txBody>
                  <a:tcPr marL="0" marR="0" marT="0" marB="0" horzOverflow="overflow"/>
                </a:tc>
                <a:tc>
                  <a:txBody>
                    <a:bodyPr/>
                    <a:lstStyle/>
                    <a:p>
                      <a:pPr algn="ctr">
                        <a:defRPr sz="1800">
                          <a:solidFill>
                            <a:srgbClr val="000000"/>
                          </a:solidFill>
                        </a:defRPr>
                      </a:pPr>
                      <a:r>
                        <a:rPr sz="1200">
                          <a:solidFill>
                            <a:schemeClr val="accent1"/>
                          </a:solidFill>
                        </a:rPr>
                        <a:t>4.0E+11</a:t>
                      </a:r>
                    </a:p>
                  </a:txBody>
                  <a:tcPr marL="0" marR="0" marT="0" marB="0" horzOverflow="overflow"/>
                </a:tc>
                <a:extLst>
                  <a:ext uri="{0D108BD9-81ED-4DB2-BD59-A6C34878D82A}">
                    <a16:rowId xmlns:a16="http://schemas.microsoft.com/office/drawing/2014/main" val="10004"/>
                  </a:ext>
                </a:extLst>
              </a:tr>
              <a:tr h="206933">
                <a:tc>
                  <a:txBody>
                    <a:bodyPr/>
                    <a:lstStyle/>
                    <a:p>
                      <a:pPr algn="l">
                        <a:defRPr sz="1800">
                          <a:solidFill>
                            <a:srgbClr val="000000"/>
                          </a:solidFill>
                        </a:defRPr>
                      </a:pPr>
                      <a:r>
                        <a:rPr sz="1200">
                          <a:solidFill>
                            <a:schemeClr val="accent1"/>
                          </a:solidFill>
                        </a:rPr>
                        <a:t>FCC-ee (ttbar)</a:t>
                      </a:r>
                    </a:p>
                  </a:txBody>
                  <a:tcPr marL="0" marR="0" marT="0" marB="0" horzOverflow="overflow">
                    <a:lnB w="25400">
                      <a:solidFill>
                        <a:schemeClr val="accent1"/>
                      </a:solidFill>
                    </a:lnB>
                  </a:tcPr>
                </a:tc>
                <a:tc>
                  <a:txBody>
                    <a:bodyPr/>
                    <a:lstStyle/>
                    <a:p>
                      <a:pPr algn="l">
                        <a:defRPr sz="1800">
                          <a:solidFill>
                            <a:srgbClr val="000000"/>
                          </a:solidFill>
                        </a:defRPr>
                      </a:pPr>
                      <a:r>
                        <a:rPr sz="1200">
                          <a:solidFill>
                            <a:schemeClr val="accent1"/>
                          </a:solidFill>
                        </a:rPr>
                        <a:t>182.5 GeV</a:t>
                      </a:r>
                    </a:p>
                  </a:txBody>
                  <a:tcPr marL="0" marR="0" marT="0" marB="0" horzOverflow="overflow">
                    <a:lnB w="25400">
                      <a:solidFill>
                        <a:schemeClr val="accent1"/>
                      </a:solidFill>
                    </a:lnB>
                  </a:tcPr>
                </a:tc>
                <a:tc>
                  <a:txBody>
                    <a:bodyPr/>
                    <a:lstStyle/>
                    <a:p>
                      <a:pPr algn="l">
                        <a:defRPr sz="1200"/>
                      </a:pPr>
                      <a:r>
                        <a:t>1.64x10</a:t>
                      </a:r>
                      <a:r>
                        <a:rPr baseline="31999"/>
                        <a:t>11</a:t>
                      </a:r>
                      <a:r>
                        <a:t> e</a:t>
                      </a:r>
                      <a:r>
                        <a:rPr baseline="31999"/>
                        <a:t>-</a:t>
                      </a:r>
                    </a:p>
                  </a:txBody>
                  <a:tcPr marL="0" marR="0" marT="0" marB="0" horzOverflow="overflow">
                    <a:lnB w="25400">
                      <a:solidFill>
                        <a:schemeClr val="accent1"/>
                      </a:solidFill>
                    </a:lnB>
                  </a:tcPr>
                </a:tc>
                <a:tc>
                  <a:txBody>
                    <a:bodyPr/>
                    <a:lstStyle/>
                    <a:p>
                      <a:pPr algn="ctr">
                        <a:defRPr sz="1800">
                          <a:solidFill>
                            <a:srgbClr val="000000"/>
                          </a:solidFill>
                        </a:defRPr>
                      </a:pPr>
                      <a:r>
                        <a:rPr sz="1200">
                          <a:solidFill>
                            <a:schemeClr val="accent1"/>
                          </a:solidFill>
                        </a:rPr>
                        <a:t>28%</a:t>
                      </a:r>
                    </a:p>
                  </a:txBody>
                  <a:tcPr marL="0" marR="0" marT="0" marB="0" horzOverflow="overflow">
                    <a:lnB w="25400">
                      <a:solidFill>
                        <a:schemeClr val="accent1"/>
                      </a:solidFill>
                    </a:lnB>
                  </a:tcPr>
                </a:tc>
                <a:tc>
                  <a:txBody>
                    <a:bodyPr/>
                    <a:lstStyle/>
                    <a:p>
                      <a:pPr algn="ctr">
                        <a:defRPr sz="1800">
                          <a:solidFill>
                            <a:srgbClr val="000000"/>
                          </a:solidFill>
                        </a:defRPr>
                      </a:pPr>
                      <a:r>
                        <a:rPr sz="1200">
                          <a:solidFill>
                            <a:schemeClr val="accent1"/>
                          </a:solidFill>
                        </a:rPr>
                        <a:t>1.4%</a:t>
                      </a:r>
                    </a:p>
                  </a:txBody>
                  <a:tcPr marL="0" marR="0" marT="0" marB="0" horzOverflow="overflow">
                    <a:lnB w="25400">
                      <a:solidFill>
                        <a:schemeClr val="accent1"/>
                      </a:solidFill>
                    </a:lnB>
                  </a:tcPr>
                </a:tc>
                <a:tc>
                  <a:txBody>
                    <a:bodyPr/>
                    <a:lstStyle/>
                    <a:p>
                      <a:pPr algn="ctr">
                        <a:defRPr sz="1800">
                          <a:solidFill>
                            <a:srgbClr val="000000"/>
                          </a:solidFill>
                        </a:defRPr>
                      </a:pPr>
                      <a:r>
                        <a:rPr sz="1200">
                          <a:solidFill>
                            <a:schemeClr val="accent1"/>
                          </a:solidFill>
                        </a:rPr>
                        <a:t>2.3E+09</a:t>
                      </a:r>
                    </a:p>
                  </a:txBody>
                  <a:tcPr marL="0" marR="0" marT="0" marB="0" horzOverflow="overflow">
                    <a:lnB w="25400">
                      <a:solidFill>
                        <a:schemeClr val="accent1"/>
                      </a:solidFill>
                    </a:lnB>
                  </a:tcPr>
                </a:tc>
                <a:tc>
                  <a:txBody>
                    <a:bodyPr/>
                    <a:lstStyle/>
                    <a:p>
                      <a:pPr algn="ctr">
                        <a:defRPr sz="1800">
                          <a:solidFill>
                            <a:srgbClr val="000000"/>
                          </a:solidFill>
                        </a:defRPr>
                      </a:pPr>
                      <a:r>
                        <a:rPr sz="1200">
                          <a:solidFill>
                            <a:schemeClr val="accent1"/>
                          </a:solidFill>
                        </a:rPr>
                        <a:t>4.6E+12</a:t>
                      </a:r>
                    </a:p>
                  </a:txBody>
                  <a:tcPr marL="0" marR="0" marT="0" marB="0" horzOverflow="overflow">
                    <a:lnB w="25400">
                      <a:solidFill>
                        <a:schemeClr val="accent1"/>
                      </a:solidFill>
                    </a:lnB>
                  </a:tcPr>
                </a:tc>
                <a:extLst>
                  <a:ext uri="{0D108BD9-81ED-4DB2-BD59-A6C34878D82A}">
                    <a16:rowId xmlns:a16="http://schemas.microsoft.com/office/drawing/2014/main" val="10005"/>
                  </a:ext>
                </a:extLst>
              </a:tr>
            </a:tbl>
          </a:graphicData>
        </a:graphic>
      </p:graphicFrame>
      <p:sp>
        <p:nvSpPr>
          <p:cNvPr id="481" name="Expected BLM signal could be derived from this quantity.…"/>
          <p:cNvSpPr txBox="1"/>
          <p:nvPr/>
        </p:nvSpPr>
        <p:spPr>
          <a:xfrm>
            <a:off x="7512694" y="1653055"/>
            <a:ext cx="4497197" cy="37263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Expected BLM signal could be derived from this quantity.</a:t>
            </a:r>
          </a:p>
          <a:p>
            <a:endParaRPr/>
          </a:p>
          <a:p>
            <a:r>
              <a:t>Expected BLM signal comparable to LHC values.</a:t>
            </a:r>
          </a:p>
          <a:p>
            <a:endParaRPr/>
          </a:p>
          <a:p>
            <a:r>
              <a:t>Next steps include to convert the signal to expected current, assess the impact of the SR and beam gas interactions, study other detector responses and the combination of losses from different beams and rings.</a:t>
            </a:r>
          </a:p>
          <a:p>
            <a:endParaRPr/>
          </a:p>
          <a:p>
            <a:endParaRPr/>
          </a:p>
        </p:txBody>
      </p:sp>
      <p:sp>
        <p:nvSpPr>
          <p:cNvPr id="482" name="Line"/>
          <p:cNvSpPr/>
          <p:nvPr/>
        </p:nvSpPr>
        <p:spPr>
          <a:xfrm>
            <a:off x="855797" y="3975066"/>
            <a:ext cx="6371129" cy="1"/>
          </a:xfrm>
          <a:prstGeom prst="line">
            <a:avLst/>
          </a:prstGeom>
          <a:ln w="12700">
            <a:solidFill>
              <a:schemeClr val="accent1"/>
            </a:solidFill>
            <a:miter/>
            <a:headEnd type="triangle"/>
            <a:tailEnd type="triangle"/>
          </a:ln>
        </p:spPr>
        <p:txBody>
          <a:bodyPr lIns="45719" rIns="45719"/>
          <a:lstStyle/>
          <a:p>
            <a:endParaRPr/>
          </a:p>
        </p:txBody>
      </p:sp>
      <p:sp>
        <p:nvSpPr>
          <p:cNvPr id="483" name="ARC half-cell"/>
          <p:cNvSpPr txBox="1"/>
          <p:nvPr/>
        </p:nvSpPr>
        <p:spPr>
          <a:xfrm>
            <a:off x="3443870" y="3709437"/>
            <a:ext cx="1346573"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ARC half-cell</a:t>
            </a:r>
          </a:p>
        </p:txBody>
      </p:sp>
      <p:sp>
        <p:nvSpPr>
          <p:cNvPr id="484" name="Fabian Titz"/>
          <p:cNvSpPr txBox="1"/>
          <p:nvPr/>
        </p:nvSpPr>
        <p:spPr>
          <a:xfrm>
            <a:off x="6037196" y="2558540"/>
            <a:ext cx="1130810"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535353"/>
                </a:solidFill>
              </a:defRPr>
            </a:lvl1pPr>
          </a:lstStyle>
          <a:p>
            <a:r>
              <a:t>Fabian Titz</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The FCC-ee beams have enough energy to damage machine componets.…"/>
          <p:cNvSpPr txBox="1">
            <a:spLocks noGrp="1"/>
          </p:cNvSpPr>
          <p:nvPr>
            <p:ph type="body" idx="1"/>
          </p:nvPr>
        </p:nvSpPr>
        <p:spPr>
          <a:prstGeom prst="rect">
            <a:avLst/>
          </a:prstGeom>
        </p:spPr>
        <p:txBody>
          <a:bodyPr/>
          <a:lstStyle/>
          <a:p>
            <a:r>
              <a:t>The FCC-ee beams have enough energy to damage machine componets.</a:t>
            </a:r>
          </a:p>
          <a:p>
            <a:r>
              <a:t>A Beam Loss System is proposed as part of the Machine Protection strategy at:</a:t>
            </a:r>
          </a:p>
          <a:p>
            <a:pPr marL="591552" lvl="1" indent="-210552"/>
            <a:r>
              <a:t>All Collimators and absorbers</a:t>
            </a:r>
          </a:p>
          <a:p>
            <a:pPr marL="591552" lvl="1" indent="-210552"/>
            <a:r>
              <a:t>Injection and Extraction equipment</a:t>
            </a:r>
          </a:p>
          <a:p>
            <a:pPr marL="591552" lvl="1" indent="-210552"/>
            <a:r>
              <a:t>Collider and Booster Ring</a:t>
            </a:r>
          </a:p>
          <a:p>
            <a:r>
              <a:t>With this information estimated number of monitors has been proposed, together with cabling and electronics.</a:t>
            </a:r>
          </a:p>
          <a:p>
            <a:r>
              <a:t>Specifications for the Beam Loss Systems are still to be defined but first studies and discussions on the Collider Ring expected beam losses have started.</a:t>
            </a:r>
          </a:p>
        </p:txBody>
      </p:sp>
      <p:sp>
        <p:nvSpPr>
          <p:cNvPr id="487" name="Summary"/>
          <p:cNvSpPr txBox="1">
            <a:spLocks noGrp="1"/>
          </p:cNvSpPr>
          <p:nvPr>
            <p:ph type="title"/>
          </p:nvPr>
        </p:nvSpPr>
        <p:spPr>
          <a:prstGeom prst="rect">
            <a:avLst/>
          </a:prstGeom>
        </p:spPr>
        <p:txBody>
          <a:bodyPr/>
          <a:lstStyle/>
          <a:p>
            <a:r>
              <a:t>Summary</a:t>
            </a:r>
          </a:p>
        </p:txBody>
      </p:sp>
      <p:sp>
        <p:nvSpPr>
          <p:cNvPr id="48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21</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The main functionality of the beam loss system is:…"/>
          <p:cNvSpPr txBox="1">
            <a:spLocks noGrp="1"/>
          </p:cNvSpPr>
          <p:nvPr>
            <p:ph type="body" idx="1"/>
          </p:nvPr>
        </p:nvSpPr>
        <p:spPr>
          <a:prstGeom prst="rect">
            <a:avLst/>
          </a:prstGeom>
        </p:spPr>
        <p:txBody>
          <a:bodyPr/>
          <a:lstStyle/>
          <a:p>
            <a:pPr defTabSz="841247">
              <a:spcBef>
                <a:spcPts val="1600"/>
              </a:spcBef>
              <a:defRPr sz="1932"/>
            </a:pPr>
            <a:r>
              <a:t>The main functionality of the beam loss system is:</a:t>
            </a:r>
          </a:p>
          <a:p>
            <a:pPr marL="544228" lvl="1" indent="-193708" defTabSz="841247">
              <a:spcBef>
                <a:spcPts val="1600"/>
              </a:spcBef>
              <a:defRPr sz="1932" b="0"/>
            </a:pPr>
            <a:r>
              <a:t>Detect beam losses fast enough to protect accelerator components and trigger a beam extraction for machine protection.</a:t>
            </a:r>
          </a:p>
          <a:p>
            <a:pPr marL="544228" lvl="1" indent="-193708" defTabSz="841247">
              <a:spcBef>
                <a:spcPts val="1600"/>
              </a:spcBef>
              <a:defRPr sz="1932" b="0"/>
            </a:pPr>
            <a:r>
              <a:t>Provide regular measurements of the amount and location of beam losses for machine optimisation and performance.</a:t>
            </a:r>
          </a:p>
          <a:p>
            <a:pPr defTabSz="841247">
              <a:spcBef>
                <a:spcPts val="1600"/>
              </a:spcBef>
              <a:defRPr sz="1932"/>
            </a:pPr>
            <a:r>
              <a:t>The requirements of the beam loss system will depend on:</a:t>
            </a:r>
          </a:p>
          <a:p>
            <a:pPr marL="193708" indent="-193708" defTabSz="841247">
              <a:spcBef>
                <a:spcPts val="1600"/>
              </a:spcBef>
              <a:buSzPct val="100000"/>
              <a:buChar char="•"/>
              <a:defRPr sz="1932" b="0"/>
            </a:pPr>
            <a:r>
              <a:t>Required time resolution: how fast or slow the beam can be lost ?</a:t>
            </a:r>
          </a:p>
          <a:p>
            <a:pPr marL="193708" indent="-193708" defTabSz="841247">
              <a:spcBef>
                <a:spcPts val="1600"/>
              </a:spcBef>
              <a:buSzPct val="100000"/>
              <a:buChar char="•"/>
              <a:defRPr sz="1932" b="0"/>
            </a:pPr>
            <a:r>
              <a:t>Required sensitivity: what is the smallest loss that needs to be detected?</a:t>
            </a:r>
          </a:p>
          <a:p>
            <a:pPr marL="193708" indent="-193708" defTabSz="841247">
              <a:spcBef>
                <a:spcPts val="1600"/>
              </a:spcBef>
              <a:buSzPct val="100000"/>
              <a:buChar char="•"/>
              <a:defRPr sz="1932" b="0"/>
            </a:pPr>
            <a:r>
              <a:t>Required signal resolution: what is the smallest difference that needs to be detected?</a:t>
            </a:r>
          </a:p>
          <a:p>
            <a:pPr marL="193708" indent="-193708" defTabSz="841247">
              <a:spcBef>
                <a:spcPts val="1600"/>
              </a:spcBef>
              <a:buSzPct val="100000"/>
              <a:buChar char="•"/>
              <a:defRPr sz="1932" b="0"/>
            </a:pPr>
            <a:r>
              <a:t>Required dynamic range: what is the largest loss that needs to be detected?</a:t>
            </a:r>
          </a:p>
        </p:txBody>
      </p:sp>
      <p:sp>
        <p:nvSpPr>
          <p:cNvPr id="274" name="Beam Loss Monitoring on Particle Accelerators"/>
          <p:cNvSpPr txBox="1">
            <a:spLocks noGrp="1"/>
          </p:cNvSpPr>
          <p:nvPr>
            <p:ph type="title"/>
          </p:nvPr>
        </p:nvSpPr>
        <p:spPr>
          <a:prstGeom prst="rect">
            <a:avLst/>
          </a:prstGeom>
        </p:spPr>
        <p:txBody>
          <a:bodyPr/>
          <a:lstStyle/>
          <a:p>
            <a:pPr lvl="1"/>
            <a:r>
              <a:t>Beam Loss Monitoring on Particle Accelerators</a:t>
            </a:r>
          </a:p>
        </p:txBody>
      </p:sp>
      <p:sp>
        <p:nvSpPr>
          <p:cNvPr id="275"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a:t>
            </a:fld>
            <a:endParaRPr/>
          </a:p>
        </p:txBody>
      </p:sp>
      <p:sp>
        <p:nvSpPr>
          <p:cNvPr id="276" name="Rectangle"/>
          <p:cNvSpPr/>
          <p:nvPr/>
        </p:nvSpPr>
        <p:spPr>
          <a:xfrm>
            <a:off x="173309" y="3340067"/>
            <a:ext cx="11845382" cy="2965775"/>
          </a:xfrm>
          <a:prstGeom prst="rect">
            <a:avLst/>
          </a:prstGeom>
          <a:ln w="50800">
            <a:solidFill>
              <a:schemeClr val="accent3"/>
            </a:solidFill>
            <a:miter/>
          </a:ln>
        </p:spPr>
        <p:txBody>
          <a:bodyPr lIns="45719" rIns="45719" anchor="ctr"/>
          <a:lstStyle/>
          <a:p>
            <a:endParaRPr/>
          </a:p>
        </p:txBody>
      </p:sp>
      <p:sp>
        <p:nvSpPr>
          <p:cNvPr id="277" name="This depends on the type of losses we need to detect: at warm magnets, at super-conducting magnets, at collimators, etc…"/>
          <p:cNvSpPr txBox="1"/>
          <p:nvPr/>
        </p:nvSpPr>
        <p:spPr>
          <a:xfrm>
            <a:off x="334125" y="5757996"/>
            <a:ext cx="11533672" cy="5259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b="1">
                <a:solidFill>
                  <a:schemeClr val="accent3"/>
                </a:solidFill>
              </a:defRPr>
            </a:lvl1pPr>
          </a:lstStyle>
          <a:p>
            <a:r>
              <a:t>This depends on the type of losses we need to detect: at warm magnets, at super-conducting magnets, at collimators, etc…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Energy densities at the Z-pole configuration of the same order of the HL-LHC."/>
          <p:cNvSpPr txBox="1">
            <a:spLocks noGrp="1"/>
          </p:cNvSpPr>
          <p:nvPr>
            <p:ph type="body" sz="quarter" idx="1"/>
          </p:nvPr>
        </p:nvSpPr>
        <p:spPr>
          <a:xfrm>
            <a:off x="313228" y="5279165"/>
            <a:ext cx="10968406" cy="542003"/>
          </a:xfrm>
          <a:prstGeom prst="rect">
            <a:avLst/>
          </a:prstGeom>
        </p:spPr>
        <p:txBody>
          <a:bodyPr/>
          <a:lstStyle>
            <a:lvl1pPr algn="ctr"/>
          </a:lstStyle>
          <a:p>
            <a:r>
              <a:t>Energy densities at the Z-pole configuration of the same order of the HL-LHC.</a:t>
            </a:r>
          </a:p>
        </p:txBody>
      </p:sp>
      <p:sp>
        <p:nvSpPr>
          <p:cNvPr id="280" name="FCCee beam parameters"/>
          <p:cNvSpPr txBox="1">
            <a:spLocks noGrp="1"/>
          </p:cNvSpPr>
          <p:nvPr>
            <p:ph type="title"/>
          </p:nvPr>
        </p:nvSpPr>
        <p:spPr>
          <a:prstGeom prst="rect">
            <a:avLst/>
          </a:prstGeom>
        </p:spPr>
        <p:txBody>
          <a:bodyPr/>
          <a:lstStyle/>
          <a:p>
            <a:r>
              <a:t>FCCee beam parameters</a:t>
            </a:r>
          </a:p>
        </p:txBody>
      </p:sp>
      <p:sp>
        <p:nvSpPr>
          <p:cNvPr id="28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4</a:t>
            </a:fld>
            <a:endParaRPr/>
          </a:p>
        </p:txBody>
      </p:sp>
      <p:pic>
        <p:nvPicPr>
          <p:cNvPr id="282" name="pasted-movie.png" descr="pasted-movie.png"/>
          <p:cNvPicPr>
            <a:picLocks noChangeAspect="1"/>
          </p:cNvPicPr>
          <p:nvPr/>
        </p:nvPicPr>
        <p:blipFill>
          <a:blip r:embed="rId2"/>
          <a:stretch>
            <a:fillRect/>
          </a:stretch>
        </p:blipFill>
        <p:spPr>
          <a:xfrm>
            <a:off x="1467832" y="1388013"/>
            <a:ext cx="8659199" cy="3800478"/>
          </a:xfrm>
          <a:prstGeom prst="rect">
            <a:avLst/>
          </a:prstGeom>
          <a:ln w="12700">
            <a:miter lim="400000"/>
          </a:ln>
        </p:spPr>
      </p:pic>
      <p:sp>
        <p:nvSpPr>
          <p:cNvPr id="283" name="FCC_turn (325.8us)"/>
          <p:cNvSpPr txBox="1"/>
          <p:nvPr/>
        </p:nvSpPr>
        <p:spPr>
          <a:xfrm>
            <a:off x="7897447" y="1121444"/>
            <a:ext cx="2032819"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FCC_turn (325.8us)</a:t>
            </a:r>
          </a:p>
        </p:txBody>
      </p:sp>
      <p:grpSp>
        <p:nvGrpSpPr>
          <p:cNvPr id="288" name="Group"/>
          <p:cNvGrpSpPr/>
          <p:nvPr/>
        </p:nvGrpSpPr>
        <p:grpSpPr>
          <a:xfrm>
            <a:off x="2152821" y="20407"/>
            <a:ext cx="9626850" cy="6121142"/>
            <a:chOff x="0" y="0"/>
            <a:chExt cx="9626849" cy="6121141"/>
          </a:xfrm>
        </p:grpSpPr>
        <p:sp>
          <p:nvSpPr>
            <p:cNvPr id="284" name="Active Protection is needed to minimise failure occurrence"/>
            <p:cNvSpPr txBox="1"/>
            <p:nvPr/>
          </p:nvSpPr>
          <p:spPr>
            <a:xfrm>
              <a:off x="0" y="5861920"/>
              <a:ext cx="6390060" cy="2592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numCol="1" anchor="t">
              <a:spAutoFit/>
            </a:bodyPr>
            <a:lstStyle>
              <a:lvl1pPr>
                <a:defRPr b="1">
                  <a:solidFill>
                    <a:schemeClr val="accent3"/>
                  </a:solidFill>
                </a:defRPr>
              </a:lvl1pPr>
            </a:lstStyle>
            <a:p>
              <a:r>
                <a:t>Active Protection is needed to minimise failure occurrence</a:t>
              </a:r>
            </a:p>
          </p:txBody>
        </p:sp>
        <p:grpSp>
          <p:nvGrpSpPr>
            <p:cNvPr id="287" name="Group"/>
            <p:cNvGrpSpPr/>
            <p:nvPr/>
          </p:nvGrpSpPr>
          <p:grpSpPr>
            <a:xfrm>
              <a:off x="5219949" y="0"/>
              <a:ext cx="4406901" cy="3771900"/>
              <a:chOff x="0" y="0"/>
              <a:chExt cx="4406900" cy="3771900"/>
            </a:xfrm>
          </p:grpSpPr>
          <p:pic>
            <p:nvPicPr>
              <p:cNvPr id="285" name="pasted-movie.png" descr="pasted-movie.png"/>
              <p:cNvPicPr>
                <a:picLocks noChangeAspect="1"/>
              </p:cNvPicPr>
              <p:nvPr/>
            </p:nvPicPr>
            <p:blipFill>
              <a:blip r:embed="rId3"/>
              <a:stretch>
                <a:fillRect/>
              </a:stretch>
            </p:blipFill>
            <p:spPr>
              <a:xfrm>
                <a:off x="0" y="0"/>
                <a:ext cx="4406900" cy="3771900"/>
              </a:xfrm>
              <a:prstGeom prst="rect">
                <a:avLst/>
              </a:prstGeom>
              <a:ln w="12700" cap="flat">
                <a:noFill/>
                <a:miter lim="400000"/>
              </a:ln>
              <a:effectLst/>
            </p:spPr>
          </p:pic>
          <p:sp>
            <p:nvSpPr>
              <p:cNvPr id="286" name="Uncontrolled damage…"/>
              <p:cNvSpPr txBox="1"/>
              <p:nvPr/>
            </p:nvSpPr>
            <p:spPr>
              <a:xfrm>
                <a:off x="1965022" y="501705"/>
                <a:ext cx="2379531" cy="5284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200">
                    <a:solidFill>
                      <a:srgbClr val="FFFFFF"/>
                    </a:solidFill>
                  </a:defRPr>
                </a:pPr>
                <a:r>
                  <a:t>Uncontrolled damage</a:t>
                </a:r>
              </a:p>
              <a:p>
                <a:pPr>
                  <a:defRPr sz="1200">
                    <a:solidFill>
                      <a:srgbClr val="FFFFFF"/>
                    </a:solidFill>
                  </a:defRPr>
                </a:pPr>
                <a:r>
                  <a:t>Vacuum chamber to atmospheric pressure, downtime ~ 3days</a:t>
                </a:r>
              </a:p>
            </p:txBody>
          </p:sp>
        </p:gr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1"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pasted-movie.png" descr="pasted-movie.png"/>
          <p:cNvPicPr>
            <a:picLocks noChangeAspect="1"/>
          </p:cNvPicPr>
          <p:nvPr/>
        </p:nvPicPr>
        <p:blipFill>
          <a:blip r:embed="rId2"/>
          <a:stretch>
            <a:fillRect/>
          </a:stretch>
        </p:blipFill>
        <p:spPr>
          <a:xfrm>
            <a:off x="88992" y="902043"/>
            <a:ext cx="4774911" cy="3878069"/>
          </a:xfrm>
          <a:prstGeom prst="rect">
            <a:avLst/>
          </a:prstGeom>
          <a:ln w="12700">
            <a:miter lim="400000"/>
          </a:ln>
        </p:spPr>
      </p:pic>
      <p:sp>
        <p:nvSpPr>
          <p:cNvPr id="291" name="Where do we need to measure Beam Losses?"/>
          <p:cNvSpPr txBox="1">
            <a:spLocks noGrp="1"/>
          </p:cNvSpPr>
          <p:nvPr>
            <p:ph type="title"/>
          </p:nvPr>
        </p:nvSpPr>
        <p:spPr>
          <a:prstGeom prst="rect">
            <a:avLst/>
          </a:prstGeom>
        </p:spPr>
        <p:txBody>
          <a:bodyPr/>
          <a:lstStyle/>
          <a:p>
            <a:r>
              <a:t>Where do we need to measure Beam Losses?</a:t>
            </a:r>
          </a:p>
        </p:txBody>
      </p:sp>
      <p:sp>
        <p:nvSpPr>
          <p:cNvPr id="292"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5</a:t>
            </a:fld>
            <a:endParaRPr/>
          </a:p>
        </p:txBody>
      </p:sp>
      <p:graphicFrame>
        <p:nvGraphicFramePr>
          <p:cNvPr id="293" name="Table 1"/>
          <p:cNvGraphicFramePr/>
          <p:nvPr/>
        </p:nvGraphicFramePr>
        <p:xfrm>
          <a:off x="1088215" y="4950614"/>
          <a:ext cx="10434361" cy="1347277"/>
        </p:xfrm>
        <a:graphic>
          <a:graphicData uri="http://schemas.openxmlformats.org/drawingml/2006/table">
            <a:tbl>
              <a:tblPr firstRow="1" bandRow="1">
                <a:tableStyleId>{4C3C2611-4C71-4FC5-86AE-919BDF0F9419}</a:tableStyleId>
              </a:tblPr>
              <a:tblGrid>
                <a:gridCol w="1858685">
                  <a:extLst>
                    <a:ext uri="{9D8B030D-6E8A-4147-A177-3AD203B41FA5}">
                      <a16:colId xmlns:a16="http://schemas.microsoft.com/office/drawing/2014/main" val="20000"/>
                    </a:ext>
                  </a:extLst>
                </a:gridCol>
                <a:gridCol w="1008451">
                  <a:extLst>
                    <a:ext uri="{9D8B030D-6E8A-4147-A177-3AD203B41FA5}">
                      <a16:colId xmlns:a16="http://schemas.microsoft.com/office/drawing/2014/main" val="20001"/>
                    </a:ext>
                  </a:extLst>
                </a:gridCol>
                <a:gridCol w="3357947">
                  <a:extLst>
                    <a:ext uri="{9D8B030D-6E8A-4147-A177-3AD203B41FA5}">
                      <a16:colId xmlns:a16="http://schemas.microsoft.com/office/drawing/2014/main" val="20002"/>
                    </a:ext>
                  </a:extLst>
                </a:gridCol>
                <a:gridCol w="1336189">
                  <a:extLst>
                    <a:ext uri="{9D8B030D-6E8A-4147-A177-3AD203B41FA5}">
                      <a16:colId xmlns:a16="http://schemas.microsoft.com/office/drawing/2014/main" val="20003"/>
                    </a:ext>
                  </a:extLst>
                </a:gridCol>
                <a:gridCol w="2873089">
                  <a:extLst>
                    <a:ext uri="{9D8B030D-6E8A-4147-A177-3AD203B41FA5}">
                      <a16:colId xmlns:a16="http://schemas.microsoft.com/office/drawing/2014/main" val="20004"/>
                    </a:ext>
                  </a:extLst>
                </a:gridCol>
              </a:tblGrid>
              <a:tr h="285413">
                <a:tc>
                  <a:txBody>
                    <a:bodyPr/>
                    <a:lstStyle/>
                    <a:p>
                      <a:pPr algn="ctr">
                        <a:defRPr sz="1600"/>
                      </a:pPr>
                      <a:endParaRPr/>
                    </a:p>
                  </a:txBody>
                  <a:tcPr marL="0" marR="0" marT="0" marB="0" horzOverflow="overflow">
                    <a:lnL w="25400">
                      <a:solidFill>
                        <a:schemeClr val="accent1"/>
                      </a:solidFill>
                    </a:lnL>
                  </a:tcPr>
                </a:tc>
                <a:tc>
                  <a:txBody>
                    <a:bodyPr/>
                    <a:lstStyle/>
                    <a:p>
                      <a:pPr algn="ctr">
                        <a:defRPr sz="1800" b="0">
                          <a:solidFill>
                            <a:srgbClr val="000000"/>
                          </a:solidFill>
                        </a:defRPr>
                      </a:pPr>
                      <a:r>
                        <a:rPr sz="1600" b="1">
                          <a:solidFill>
                            <a:srgbClr val="FFFFFF"/>
                          </a:solidFill>
                        </a:rPr>
                        <a:t>Elements</a:t>
                      </a:r>
                    </a:p>
                  </a:txBody>
                  <a:tcPr marL="0" marR="0" marT="0" marB="0" horzOverflow="overflow"/>
                </a:tc>
                <a:tc>
                  <a:txBody>
                    <a:bodyPr/>
                    <a:lstStyle/>
                    <a:p>
                      <a:pPr algn="l">
                        <a:defRPr sz="1800" b="0">
                          <a:solidFill>
                            <a:srgbClr val="000000"/>
                          </a:solidFill>
                        </a:defRPr>
                      </a:pPr>
                      <a:r>
                        <a:rPr sz="1600" b="1">
                          <a:solidFill>
                            <a:srgbClr val="FFFFFF"/>
                          </a:solidFill>
                        </a:rPr>
                        <a:t>Protected or Monitored Element</a:t>
                      </a:r>
                    </a:p>
                  </a:txBody>
                  <a:tcPr marL="0" marR="0" marT="0" marB="0" horzOverflow="overflow"/>
                </a:tc>
                <a:tc>
                  <a:txBody>
                    <a:bodyPr/>
                    <a:lstStyle/>
                    <a:p>
                      <a:pPr algn="ctr">
                        <a:defRPr sz="1800" b="0">
                          <a:solidFill>
                            <a:srgbClr val="000000"/>
                          </a:solidFill>
                        </a:defRPr>
                      </a:pPr>
                      <a:r>
                        <a:rPr sz="1600" b="1">
                          <a:solidFill>
                            <a:srgbClr val="FFFFFF"/>
                          </a:solidFill>
                        </a:rPr>
                        <a:t>Desired time</a:t>
                      </a:r>
                    </a:p>
                  </a:txBody>
                  <a:tcPr marL="0" marR="0" marT="0" marB="0" horzOverflow="overflow"/>
                </a:tc>
                <a:tc>
                  <a:txBody>
                    <a:bodyPr/>
                    <a:lstStyle/>
                    <a:p>
                      <a:pPr algn="ctr">
                        <a:defRPr sz="1600"/>
                      </a:pPr>
                      <a:endParaRPr/>
                    </a:p>
                  </a:txBody>
                  <a:tcPr marL="0" marR="0" marT="0" marB="0" horzOverflow="overflow">
                    <a:lnR w="25400">
                      <a:solidFill>
                        <a:schemeClr val="accent1"/>
                      </a:solidFill>
                    </a:lnR>
                  </a:tcPr>
                </a:tc>
                <a:extLst>
                  <a:ext uri="{0D108BD9-81ED-4DB2-BD59-A6C34878D82A}">
                    <a16:rowId xmlns:a16="http://schemas.microsoft.com/office/drawing/2014/main" val="10000"/>
                  </a:ext>
                </a:extLst>
              </a:tr>
              <a:tr h="268530">
                <a:tc>
                  <a:txBody>
                    <a:bodyPr/>
                    <a:lstStyle/>
                    <a:p>
                      <a:pPr algn="ctr">
                        <a:defRPr sz="1800">
                          <a:solidFill>
                            <a:srgbClr val="000000"/>
                          </a:solidFill>
                        </a:defRPr>
                      </a:pPr>
                      <a:r>
                        <a:rPr sz="1600">
                          <a:solidFill>
                            <a:schemeClr val="accent2">
                              <a:satOff val="-19422"/>
                              <a:lumOff val="-12078"/>
                            </a:schemeClr>
                          </a:solidFill>
                        </a:rPr>
                        <a:t>8 ARCs</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~1500</a:t>
                      </a:r>
                    </a:p>
                  </a:txBody>
                  <a:tcPr marL="0" marR="0" marT="0" marB="0" horzOverflow="overflow"/>
                </a:tc>
                <a:tc>
                  <a:txBody>
                    <a:bodyPr/>
                    <a:lstStyle/>
                    <a:p>
                      <a:pPr algn="l">
                        <a:defRPr sz="1800">
                          <a:solidFill>
                            <a:srgbClr val="000000"/>
                          </a:solidFill>
                        </a:defRPr>
                      </a:pPr>
                      <a:r>
                        <a:rPr sz="1600">
                          <a:solidFill>
                            <a:schemeClr val="accent2">
                              <a:satOff val="-19422"/>
                              <a:lumOff val="-12078"/>
                            </a:schemeClr>
                          </a:solidFill>
                        </a:rPr>
                        <a:t>Arc cell of collider ring</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Slow (µs)</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Per turn measurement</a:t>
                      </a:r>
                    </a:p>
                  </a:txBody>
                  <a:tcPr marL="0" marR="0" marT="0" marB="0" horzOverflow="overflow"/>
                </a:tc>
                <a:extLst>
                  <a:ext uri="{0D108BD9-81ED-4DB2-BD59-A6C34878D82A}">
                    <a16:rowId xmlns:a16="http://schemas.microsoft.com/office/drawing/2014/main" val="10001"/>
                  </a:ext>
                </a:extLst>
              </a:tr>
              <a:tr h="262402">
                <a:tc>
                  <a:txBody>
                    <a:bodyPr/>
                    <a:lstStyle/>
                    <a:p>
                      <a:pPr algn="ctr">
                        <a:defRPr sz="1800">
                          <a:solidFill>
                            <a:srgbClr val="000000"/>
                          </a:solidFill>
                        </a:defRPr>
                      </a:pPr>
                      <a:r>
                        <a:rPr sz="1600">
                          <a:solidFill>
                            <a:schemeClr val="accent2">
                              <a:satOff val="-19422"/>
                              <a:lumOff val="-12078"/>
                            </a:schemeClr>
                          </a:solidFill>
                        </a:rPr>
                        <a:t>8 ARCs</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~1500</a:t>
                      </a:r>
                    </a:p>
                  </a:txBody>
                  <a:tcPr marL="0" marR="0" marT="0" marB="0" horzOverflow="overflow"/>
                </a:tc>
                <a:tc>
                  <a:txBody>
                    <a:bodyPr/>
                    <a:lstStyle/>
                    <a:p>
                      <a:pPr algn="l">
                        <a:defRPr sz="1800">
                          <a:solidFill>
                            <a:srgbClr val="000000"/>
                          </a:solidFill>
                        </a:defRPr>
                      </a:pPr>
                      <a:r>
                        <a:rPr sz="1600">
                          <a:solidFill>
                            <a:schemeClr val="accent2">
                              <a:satOff val="-19422"/>
                              <a:lumOff val="-12078"/>
                            </a:schemeClr>
                          </a:solidFill>
                        </a:rPr>
                        <a:t>Arc cell of booster ring</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Slow (µs)</a:t>
                      </a:r>
                    </a:p>
                  </a:txBody>
                  <a:tcPr marL="0" marR="0" marT="0" marB="0" horzOverflow="overflow"/>
                </a:tc>
                <a:tc>
                  <a:txBody>
                    <a:bodyPr/>
                    <a:lstStyle/>
                    <a:p>
                      <a:pPr algn="ctr">
                        <a:defRPr sz="1800">
                          <a:solidFill>
                            <a:srgbClr val="000000"/>
                          </a:solidFill>
                        </a:defRPr>
                      </a:pPr>
                      <a:r>
                        <a:rPr sz="1600">
                          <a:solidFill>
                            <a:schemeClr val="accent2">
                              <a:satOff val="-19422"/>
                              <a:lumOff val="-12078"/>
                            </a:schemeClr>
                          </a:solidFill>
                        </a:rPr>
                        <a:t>Per turn measurement</a:t>
                      </a:r>
                    </a:p>
                  </a:txBody>
                  <a:tcPr marL="0" marR="0" marT="0" marB="0" horzOverflow="overflow"/>
                </a:tc>
                <a:extLst>
                  <a:ext uri="{0D108BD9-81ED-4DB2-BD59-A6C34878D82A}">
                    <a16:rowId xmlns:a16="http://schemas.microsoft.com/office/drawing/2014/main" val="10002"/>
                  </a:ext>
                </a:extLst>
              </a:tr>
              <a:tr h="262402">
                <a:tc>
                  <a:txBody>
                    <a:bodyPr/>
                    <a:lstStyle/>
                    <a:p>
                      <a:pPr algn="ctr">
                        <a:defRPr sz="1800">
                          <a:solidFill>
                            <a:srgbClr val="000000"/>
                          </a:solidFill>
                        </a:defRPr>
                      </a:pPr>
                      <a:r>
                        <a:rPr sz="1600">
                          <a:solidFill>
                            <a:schemeClr val="accent3"/>
                          </a:solidFill>
                        </a:rPr>
                        <a:t>PA/PD/PG/PJ + PF</a:t>
                      </a:r>
                    </a:p>
                  </a:txBody>
                  <a:tcPr marL="0" marR="0" marT="0" marB="0" horzOverflow="overflow"/>
                </a:tc>
                <a:tc>
                  <a:txBody>
                    <a:bodyPr/>
                    <a:lstStyle/>
                    <a:p>
                      <a:pPr algn="ctr">
                        <a:defRPr sz="1800">
                          <a:solidFill>
                            <a:srgbClr val="000000"/>
                          </a:solidFill>
                        </a:defRPr>
                      </a:pPr>
                      <a:r>
                        <a:rPr sz="1600">
                          <a:solidFill>
                            <a:schemeClr val="accent3"/>
                          </a:solidFill>
                        </a:rPr>
                        <a:t>~100</a:t>
                      </a:r>
                    </a:p>
                  </a:txBody>
                  <a:tcPr marL="0" marR="0" marT="0" marB="0" horzOverflow="overflow"/>
                </a:tc>
                <a:tc>
                  <a:txBody>
                    <a:bodyPr/>
                    <a:lstStyle/>
                    <a:p>
                      <a:pPr algn="l">
                        <a:defRPr sz="1800">
                          <a:solidFill>
                            <a:srgbClr val="000000"/>
                          </a:solidFill>
                        </a:defRPr>
                      </a:pPr>
                      <a:r>
                        <a:rPr sz="1600">
                          <a:solidFill>
                            <a:schemeClr val="accent3"/>
                          </a:solidFill>
                        </a:rPr>
                        <a:t>Collimators and absorbers</a:t>
                      </a:r>
                    </a:p>
                  </a:txBody>
                  <a:tcPr marL="0" marR="0" marT="0" marB="0" horzOverflow="overflow"/>
                </a:tc>
                <a:tc>
                  <a:txBody>
                    <a:bodyPr/>
                    <a:lstStyle/>
                    <a:p>
                      <a:pPr algn="ctr">
                        <a:defRPr sz="1800">
                          <a:solidFill>
                            <a:srgbClr val="000000"/>
                          </a:solidFill>
                        </a:defRPr>
                      </a:pPr>
                      <a:r>
                        <a:rPr sz="1600">
                          <a:solidFill>
                            <a:schemeClr val="accent3"/>
                          </a:solidFill>
                        </a:rPr>
                        <a:t>Fast (ns)</a:t>
                      </a:r>
                    </a:p>
                  </a:txBody>
                  <a:tcPr marL="0" marR="0" marT="0" marB="0" horzOverflow="overflow"/>
                </a:tc>
                <a:tc>
                  <a:txBody>
                    <a:bodyPr/>
                    <a:lstStyle/>
                    <a:p>
                      <a:pPr algn="ctr">
                        <a:defRPr sz="1800">
                          <a:solidFill>
                            <a:srgbClr val="000000"/>
                          </a:solidFill>
                        </a:defRPr>
                      </a:pPr>
                      <a:r>
                        <a:rPr sz="1600">
                          <a:solidFill>
                            <a:schemeClr val="accent3"/>
                          </a:solidFill>
                        </a:rPr>
                        <a:t>Per bunch measurement</a:t>
                      </a:r>
                    </a:p>
                  </a:txBody>
                  <a:tcPr marL="0" marR="0" marT="0" marB="0" horzOverflow="overflow"/>
                </a:tc>
                <a:extLst>
                  <a:ext uri="{0D108BD9-81ED-4DB2-BD59-A6C34878D82A}">
                    <a16:rowId xmlns:a16="http://schemas.microsoft.com/office/drawing/2014/main" val="10003"/>
                  </a:ext>
                </a:extLst>
              </a:tr>
              <a:tr h="268530">
                <a:tc>
                  <a:txBody>
                    <a:bodyPr/>
                    <a:lstStyle/>
                    <a:p>
                      <a:pPr algn="ctr">
                        <a:defRPr sz="1800">
                          <a:solidFill>
                            <a:srgbClr val="000000"/>
                          </a:solidFill>
                        </a:defRPr>
                      </a:pPr>
                      <a:r>
                        <a:rPr sz="1600">
                          <a:solidFill>
                            <a:schemeClr val="accent3"/>
                          </a:solidFill>
                        </a:rPr>
                        <a:t>PA/PB</a:t>
                      </a:r>
                    </a:p>
                  </a:txBody>
                  <a:tcPr marL="0" marR="0" marT="0" marB="0" horzOverflow="overflow">
                    <a:lnB w="25400">
                      <a:solidFill>
                        <a:schemeClr val="accent1"/>
                      </a:solidFill>
                    </a:lnB>
                  </a:tcPr>
                </a:tc>
                <a:tc>
                  <a:txBody>
                    <a:bodyPr/>
                    <a:lstStyle/>
                    <a:p>
                      <a:pPr algn="ctr">
                        <a:defRPr sz="1800">
                          <a:solidFill>
                            <a:srgbClr val="000000"/>
                          </a:solidFill>
                        </a:defRPr>
                      </a:pPr>
                      <a:r>
                        <a:rPr sz="1600">
                          <a:solidFill>
                            <a:schemeClr val="accent3"/>
                          </a:solidFill>
                        </a:rPr>
                        <a:t>~200</a:t>
                      </a:r>
                    </a:p>
                  </a:txBody>
                  <a:tcPr marL="0" marR="0" marT="0" marB="0" horzOverflow="overflow">
                    <a:lnB w="25400">
                      <a:solidFill>
                        <a:schemeClr val="accent1"/>
                      </a:solidFill>
                    </a:lnB>
                  </a:tcPr>
                </a:tc>
                <a:tc>
                  <a:txBody>
                    <a:bodyPr/>
                    <a:lstStyle/>
                    <a:p>
                      <a:pPr algn="l">
                        <a:defRPr sz="1800">
                          <a:solidFill>
                            <a:srgbClr val="000000"/>
                          </a:solidFill>
                        </a:defRPr>
                      </a:pPr>
                      <a:r>
                        <a:rPr sz="1600">
                          <a:solidFill>
                            <a:schemeClr val="accent3"/>
                          </a:solidFill>
                        </a:rPr>
                        <a:t>Injection and Extraction system</a:t>
                      </a:r>
                    </a:p>
                  </a:txBody>
                  <a:tcPr marL="0" marR="0" marT="0" marB="0" horzOverflow="overflow">
                    <a:lnB w="25400">
                      <a:solidFill>
                        <a:schemeClr val="accent1"/>
                      </a:solidFill>
                    </a:lnB>
                  </a:tcPr>
                </a:tc>
                <a:tc>
                  <a:txBody>
                    <a:bodyPr/>
                    <a:lstStyle/>
                    <a:p>
                      <a:pPr algn="ctr">
                        <a:defRPr sz="1800">
                          <a:solidFill>
                            <a:srgbClr val="000000"/>
                          </a:solidFill>
                        </a:defRPr>
                      </a:pPr>
                      <a:r>
                        <a:rPr sz="1600">
                          <a:solidFill>
                            <a:schemeClr val="accent3"/>
                          </a:solidFill>
                        </a:rPr>
                        <a:t>Fast (ns)</a:t>
                      </a:r>
                    </a:p>
                  </a:txBody>
                  <a:tcPr marL="0" marR="0" marT="0" marB="0" horzOverflow="overflow">
                    <a:lnB w="25400">
                      <a:solidFill>
                        <a:schemeClr val="accent1"/>
                      </a:solidFill>
                    </a:lnB>
                  </a:tcPr>
                </a:tc>
                <a:tc>
                  <a:txBody>
                    <a:bodyPr/>
                    <a:lstStyle/>
                    <a:p>
                      <a:pPr algn="ctr">
                        <a:defRPr sz="1800">
                          <a:solidFill>
                            <a:srgbClr val="000000"/>
                          </a:solidFill>
                        </a:defRPr>
                      </a:pPr>
                      <a:r>
                        <a:rPr sz="1600">
                          <a:solidFill>
                            <a:schemeClr val="accent3"/>
                          </a:solidFill>
                        </a:rPr>
                        <a:t>Per bunch measurement</a:t>
                      </a:r>
                    </a:p>
                  </a:txBody>
                  <a:tcPr marL="0" marR="0" marT="0" marB="0" horzOverflow="overflow">
                    <a:lnB w="25400">
                      <a:solidFill>
                        <a:schemeClr val="accent1"/>
                      </a:solidFill>
                    </a:lnB>
                  </a:tcPr>
                </a:tc>
                <a:extLst>
                  <a:ext uri="{0D108BD9-81ED-4DB2-BD59-A6C34878D82A}">
                    <a16:rowId xmlns:a16="http://schemas.microsoft.com/office/drawing/2014/main" val="10004"/>
                  </a:ext>
                </a:extLst>
              </a:tr>
            </a:tbl>
          </a:graphicData>
        </a:graphic>
      </p:graphicFrame>
      <p:pic>
        <p:nvPicPr>
          <p:cNvPr id="294" name="pasted-movie.png" descr="pasted-movie.png"/>
          <p:cNvPicPr>
            <a:picLocks noChangeAspect="1"/>
          </p:cNvPicPr>
          <p:nvPr/>
        </p:nvPicPr>
        <p:blipFill>
          <a:blip r:embed="rId3"/>
          <a:stretch>
            <a:fillRect/>
          </a:stretch>
        </p:blipFill>
        <p:spPr>
          <a:xfrm>
            <a:off x="5007027" y="1581755"/>
            <a:ext cx="6793712" cy="2518645"/>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Generic Beam Loss System covering an ARC cell. The final detector technology will depend on the beam loss measurement requirements (time and signal resolution, etc.)"/>
          <p:cNvSpPr txBox="1">
            <a:spLocks noGrp="1"/>
          </p:cNvSpPr>
          <p:nvPr>
            <p:ph type="body" sz="quarter" idx="1"/>
          </p:nvPr>
        </p:nvSpPr>
        <p:spPr>
          <a:xfrm>
            <a:off x="407989" y="1592262"/>
            <a:ext cx="11376025" cy="622222"/>
          </a:xfrm>
          <a:prstGeom prst="rect">
            <a:avLst/>
          </a:prstGeom>
        </p:spPr>
        <p:txBody>
          <a:bodyPr/>
          <a:lstStyle/>
          <a:p>
            <a:r>
              <a:t>Generic Beam Loss System covering an ARC cell. </a:t>
            </a:r>
            <a:r>
              <a:rPr b="0"/>
              <a:t>The final detector technology will depend on the beam loss measurement requirements (time and signal resolution, etc.)</a:t>
            </a:r>
          </a:p>
        </p:txBody>
      </p:sp>
      <p:sp>
        <p:nvSpPr>
          <p:cNvPr id="297" name="FCC-ee proposal of a BLM system in the ARC"/>
          <p:cNvSpPr txBox="1">
            <a:spLocks noGrp="1"/>
          </p:cNvSpPr>
          <p:nvPr>
            <p:ph type="title"/>
          </p:nvPr>
        </p:nvSpPr>
        <p:spPr>
          <a:prstGeom prst="rect">
            <a:avLst/>
          </a:prstGeom>
        </p:spPr>
        <p:txBody>
          <a:bodyPr/>
          <a:lstStyle/>
          <a:p>
            <a:r>
              <a:t>FCC-ee proposal of a BLM system in the ARC</a:t>
            </a:r>
          </a:p>
        </p:txBody>
      </p:sp>
      <p:sp>
        <p:nvSpPr>
          <p:cNvPr id="298"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6</a:t>
            </a:fld>
            <a:endParaRPr/>
          </a:p>
        </p:txBody>
      </p:sp>
      <p:sp>
        <p:nvSpPr>
          <p:cNvPr id="299" name="Rectangle"/>
          <p:cNvSpPr/>
          <p:nvPr/>
        </p:nvSpPr>
        <p:spPr>
          <a:xfrm>
            <a:off x="823565" y="4336150"/>
            <a:ext cx="673567"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0" name="Rectangle"/>
          <p:cNvSpPr/>
          <p:nvPr/>
        </p:nvSpPr>
        <p:spPr>
          <a:xfrm>
            <a:off x="1567612" y="4336150"/>
            <a:ext cx="141264"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1" name="Rectangle"/>
          <p:cNvSpPr/>
          <p:nvPr/>
        </p:nvSpPr>
        <p:spPr>
          <a:xfrm>
            <a:off x="1779357" y="4336150"/>
            <a:ext cx="141263"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2" name="Rectangle"/>
          <p:cNvSpPr/>
          <p:nvPr/>
        </p:nvSpPr>
        <p:spPr>
          <a:xfrm>
            <a:off x="1991101" y="4336150"/>
            <a:ext cx="1671780"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3" name="Q"/>
          <p:cNvSpPr txBox="1"/>
          <p:nvPr/>
        </p:nvSpPr>
        <p:spPr>
          <a:xfrm>
            <a:off x="1065092" y="4471191"/>
            <a:ext cx="190513"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Q</a:t>
            </a:r>
          </a:p>
        </p:txBody>
      </p:sp>
      <p:sp>
        <p:nvSpPr>
          <p:cNvPr id="304" name="DIPOLE"/>
          <p:cNvSpPr txBox="1"/>
          <p:nvPr/>
        </p:nvSpPr>
        <p:spPr>
          <a:xfrm>
            <a:off x="2401392" y="4471191"/>
            <a:ext cx="851198"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DIPOLE</a:t>
            </a:r>
          </a:p>
        </p:txBody>
      </p:sp>
      <p:sp>
        <p:nvSpPr>
          <p:cNvPr id="305" name="S"/>
          <p:cNvSpPr txBox="1"/>
          <p:nvPr/>
        </p:nvSpPr>
        <p:spPr>
          <a:xfrm>
            <a:off x="1583934" y="4502110"/>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06" name="S"/>
          <p:cNvSpPr txBox="1"/>
          <p:nvPr/>
        </p:nvSpPr>
        <p:spPr>
          <a:xfrm>
            <a:off x="1795678" y="4502110"/>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07" name="Rectangle"/>
          <p:cNvSpPr/>
          <p:nvPr/>
        </p:nvSpPr>
        <p:spPr>
          <a:xfrm>
            <a:off x="3854942" y="4336150"/>
            <a:ext cx="673567"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8" name="Rectangle"/>
          <p:cNvSpPr/>
          <p:nvPr/>
        </p:nvSpPr>
        <p:spPr>
          <a:xfrm>
            <a:off x="4598989" y="4336150"/>
            <a:ext cx="141264"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09" name="Rectangle"/>
          <p:cNvSpPr/>
          <p:nvPr/>
        </p:nvSpPr>
        <p:spPr>
          <a:xfrm>
            <a:off x="4810734" y="4336150"/>
            <a:ext cx="141263"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0" name="Rectangle"/>
          <p:cNvSpPr/>
          <p:nvPr/>
        </p:nvSpPr>
        <p:spPr>
          <a:xfrm>
            <a:off x="5022478" y="4336150"/>
            <a:ext cx="1671780"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1" name="Q"/>
          <p:cNvSpPr txBox="1"/>
          <p:nvPr/>
        </p:nvSpPr>
        <p:spPr>
          <a:xfrm>
            <a:off x="4096469" y="4471191"/>
            <a:ext cx="190513"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Q</a:t>
            </a:r>
          </a:p>
        </p:txBody>
      </p:sp>
      <p:sp>
        <p:nvSpPr>
          <p:cNvPr id="312" name="DIPOLE"/>
          <p:cNvSpPr txBox="1"/>
          <p:nvPr/>
        </p:nvSpPr>
        <p:spPr>
          <a:xfrm>
            <a:off x="5432769" y="4471191"/>
            <a:ext cx="851198"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DIPOLE</a:t>
            </a:r>
          </a:p>
        </p:txBody>
      </p:sp>
      <p:sp>
        <p:nvSpPr>
          <p:cNvPr id="313" name="S"/>
          <p:cNvSpPr txBox="1"/>
          <p:nvPr/>
        </p:nvSpPr>
        <p:spPr>
          <a:xfrm>
            <a:off x="4615311" y="4502110"/>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14" name="S"/>
          <p:cNvSpPr txBox="1"/>
          <p:nvPr/>
        </p:nvSpPr>
        <p:spPr>
          <a:xfrm>
            <a:off x="4827055" y="4502110"/>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15" name="Rectangle"/>
          <p:cNvSpPr/>
          <p:nvPr/>
        </p:nvSpPr>
        <p:spPr>
          <a:xfrm>
            <a:off x="833539" y="3168669"/>
            <a:ext cx="673566"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6" name="Rectangle"/>
          <p:cNvSpPr/>
          <p:nvPr/>
        </p:nvSpPr>
        <p:spPr>
          <a:xfrm>
            <a:off x="1577586" y="3168669"/>
            <a:ext cx="141264"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7" name="Rectangle"/>
          <p:cNvSpPr/>
          <p:nvPr/>
        </p:nvSpPr>
        <p:spPr>
          <a:xfrm>
            <a:off x="1789331" y="3168669"/>
            <a:ext cx="141264"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8" name="Rectangle"/>
          <p:cNvSpPr/>
          <p:nvPr/>
        </p:nvSpPr>
        <p:spPr>
          <a:xfrm>
            <a:off x="2001075" y="3168669"/>
            <a:ext cx="1671780"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19" name="Q"/>
          <p:cNvSpPr txBox="1"/>
          <p:nvPr/>
        </p:nvSpPr>
        <p:spPr>
          <a:xfrm>
            <a:off x="1075066" y="3303709"/>
            <a:ext cx="190513"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Q</a:t>
            </a:r>
          </a:p>
        </p:txBody>
      </p:sp>
      <p:sp>
        <p:nvSpPr>
          <p:cNvPr id="320" name="DIPOLE"/>
          <p:cNvSpPr txBox="1"/>
          <p:nvPr/>
        </p:nvSpPr>
        <p:spPr>
          <a:xfrm>
            <a:off x="2411365" y="3303709"/>
            <a:ext cx="851199"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DIPOLE</a:t>
            </a:r>
          </a:p>
        </p:txBody>
      </p:sp>
      <p:sp>
        <p:nvSpPr>
          <p:cNvPr id="321" name="S"/>
          <p:cNvSpPr txBox="1"/>
          <p:nvPr/>
        </p:nvSpPr>
        <p:spPr>
          <a:xfrm>
            <a:off x="1593908" y="3334629"/>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22" name="S"/>
          <p:cNvSpPr txBox="1"/>
          <p:nvPr/>
        </p:nvSpPr>
        <p:spPr>
          <a:xfrm>
            <a:off x="1805652" y="3334629"/>
            <a:ext cx="131293"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23" name="Rectangle"/>
          <p:cNvSpPr/>
          <p:nvPr/>
        </p:nvSpPr>
        <p:spPr>
          <a:xfrm>
            <a:off x="3864916" y="3168669"/>
            <a:ext cx="673567"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24" name="Rectangle"/>
          <p:cNvSpPr/>
          <p:nvPr/>
        </p:nvSpPr>
        <p:spPr>
          <a:xfrm>
            <a:off x="4608963" y="3168669"/>
            <a:ext cx="141264"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25" name="Rectangle"/>
          <p:cNvSpPr/>
          <p:nvPr/>
        </p:nvSpPr>
        <p:spPr>
          <a:xfrm>
            <a:off x="4820708" y="3168669"/>
            <a:ext cx="141263"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26" name="Rectangle"/>
          <p:cNvSpPr/>
          <p:nvPr/>
        </p:nvSpPr>
        <p:spPr>
          <a:xfrm>
            <a:off x="5032452" y="3168669"/>
            <a:ext cx="1671780" cy="529303"/>
          </a:xfrm>
          <a:prstGeom prst="rect">
            <a:avLst/>
          </a:prstGeom>
          <a:solidFill>
            <a:srgbClr val="FFFFFF"/>
          </a:solidFill>
          <a:ln w="12700">
            <a:solidFill>
              <a:srgbClr val="000000"/>
            </a:solidFill>
            <a:miter/>
          </a:ln>
        </p:spPr>
        <p:txBody>
          <a:bodyPr lIns="45719" rIns="45719" anchor="ctr"/>
          <a:lstStyle/>
          <a:p>
            <a:pPr>
              <a:defRPr>
                <a:solidFill>
                  <a:srgbClr val="000000"/>
                </a:solidFill>
              </a:defRPr>
            </a:pPr>
            <a:endParaRPr/>
          </a:p>
        </p:txBody>
      </p:sp>
      <p:sp>
        <p:nvSpPr>
          <p:cNvPr id="327" name="Q"/>
          <p:cNvSpPr txBox="1"/>
          <p:nvPr/>
        </p:nvSpPr>
        <p:spPr>
          <a:xfrm>
            <a:off x="4106443" y="3303709"/>
            <a:ext cx="190513"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Q</a:t>
            </a:r>
          </a:p>
        </p:txBody>
      </p:sp>
      <p:sp>
        <p:nvSpPr>
          <p:cNvPr id="328" name="DIPOLE"/>
          <p:cNvSpPr txBox="1"/>
          <p:nvPr/>
        </p:nvSpPr>
        <p:spPr>
          <a:xfrm>
            <a:off x="5442742" y="3303709"/>
            <a:ext cx="851199"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DIPOLE</a:t>
            </a:r>
          </a:p>
        </p:txBody>
      </p:sp>
      <p:sp>
        <p:nvSpPr>
          <p:cNvPr id="329" name="S"/>
          <p:cNvSpPr txBox="1"/>
          <p:nvPr/>
        </p:nvSpPr>
        <p:spPr>
          <a:xfrm>
            <a:off x="4625285" y="3334629"/>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30" name="S"/>
          <p:cNvSpPr txBox="1"/>
          <p:nvPr/>
        </p:nvSpPr>
        <p:spPr>
          <a:xfrm>
            <a:off x="4837029" y="3334629"/>
            <a:ext cx="131292"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defRPr>
            </a:lvl1pPr>
          </a:lstStyle>
          <a:p>
            <a:r>
              <a:t>S</a:t>
            </a:r>
          </a:p>
        </p:txBody>
      </p:sp>
      <p:sp>
        <p:nvSpPr>
          <p:cNvPr id="331" name="Booster Ring…"/>
          <p:cNvSpPr txBox="1"/>
          <p:nvPr/>
        </p:nvSpPr>
        <p:spPr>
          <a:xfrm>
            <a:off x="6963716" y="3170360"/>
            <a:ext cx="1334183" cy="5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ctr">
              <a:defRPr>
                <a:solidFill>
                  <a:srgbClr val="000000"/>
                </a:solidFill>
              </a:defRPr>
            </a:pPr>
            <a:r>
              <a:t>Booster Ring</a:t>
            </a:r>
          </a:p>
          <a:p>
            <a:pPr algn="ctr">
              <a:defRPr>
                <a:solidFill>
                  <a:srgbClr val="000000"/>
                </a:solidFill>
              </a:defRPr>
            </a:pPr>
            <a:r>
              <a:t>one beam</a:t>
            </a:r>
          </a:p>
        </p:txBody>
      </p:sp>
      <p:sp>
        <p:nvSpPr>
          <p:cNvPr id="332" name="Collider Ring…"/>
          <p:cNvSpPr txBox="1"/>
          <p:nvPr/>
        </p:nvSpPr>
        <p:spPr>
          <a:xfrm>
            <a:off x="6970134" y="4337841"/>
            <a:ext cx="1321346" cy="5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ctr">
              <a:defRPr>
                <a:solidFill>
                  <a:srgbClr val="000000"/>
                </a:solidFill>
              </a:defRPr>
            </a:pPr>
            <a:r>
              <a:t>Collider Ring</a:t>
            </a:r>
          </a:p>
          <a:p>
            <a:pPr algn="ctr">
              <a:defRPr>
                <a:solidFill>
                  <a:srgbClr val="000000"/>
                </a:solidFill>
              </a:defRPr>
            </a:pPr>
            <a:r>
              <a:t>two beams</a:t>
            </a:r>
          </a:p>
        </p:txBody>
      </p:sp>
      <p:sp>
        <p:nvSpPr>
          <p:cNvPr id="333" name="ARC cell"/>
          <p:cNvSpPr txBox="1"/>
          <p:nvPr/>
        </p:nvSpPr>
        <p:spPr>
          <a:xfrm>
            <a:off x="3320824" y="5819531"/>
            <a:ext cx="901875"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00"/>
                </a:solidFill>
              </a:defRPr>
            </a:lvl1pPr>
          </a:lstStyle>
          <a:p>
            <a:r>
              <a:t>ARC cell</a:t>
            </a:r>
          </a:p>
        </p:txBody>
      </p:sp>
      <p:sp>
        <p:nvSpPr>
          <p:cNvPr id="334" name="Line"/>
          <p:cNvSpPr/>
          <p:nvPr/>
        </p:nvSpPr>
        <p:spPr>
          <a:xfrm>
            <a:off x="846746" y="5707691"/>
            <a:ext cx="5850030" cy="1"/>
          </a:xfrm>
          <a:prstGeom prst="line">
            <a:avLst/>
          </a:prstGeom>
          <a:ln w="12700">
            <a:solidFill>
              <a:srgbClr val="000000"/>
            </a:solidFill>
            <a:miter/>
            <a:headEnd type="triangle"/>
            <a:tailEnd type="triangle"/>
          </a:ln>
        </p:spPr>
        <p:txBody>
          <a:bodyPr lIns="45719" rIns="45719"/>
          <a:lstStyle/>
          <a:p>
            <a:endParaRPr/>
          </a:p>
        </p:txBody>
      </p:sp>
      <p:sp>
        <p:nvSpPr>
          <p:cNvPr id="335" name="Rectangle"/>
          <p:cNvSpPr/>
          <p:nvPr/>
        </p:nvSpPr>
        <p:spPr>
          <a:xfrm>
            <a:off x="898036" y="4176581"/>
            <a:ext cx="118593" cy="106510"/>
          </a:xfrm>
          <a:prstGeom prst="rect">
            <a:avLst/>
          </a:prstGeom>
          <a:solidFill>
            <a:srgbClr val="000000"/>
          </a:solidFill>
          <a:ln w="12700">
            <a:solidFill>
              <a:srgbClr val="000000"/>
            </a:solidFill>
            <a:miter/>
          </a:ln>
        </p:spPr>
        <p:txBody>
          <a:bodyPr lIns="45719" rIns="45719" anchor="ctr"/>
          <a:lstStyle/>
          <a:p>
            <a:endParaRPr/>
          </a:p>
        </p:txBody>
      </p:sp>
      <p:sp>
        <p:nvSpPr>
          <p:cNvPr id="336" name="Rectangle"/>
          <p:cNvSpPr/>
          <p:nvPr/>
        </p:nvSpPr>
        <p:spPr>
          <a:xfrm>
            <a:off x="1238492" y="4176581"/>
            <a:ext cx="118593" cy="106510"/>
          </a:xfrm>
          <a:prstGeom prst="rect">
            <a:avLst/>
          </a:prstGeom>
          <a:solidFill>
            <a:srgbClr val="000000"/>
          </a:solidFill>
          <a:ln w="12700">
            <a:solidFill>
              <a:srgbClr val="000000"/>
            </a:solidFill>
            <a:miter/>
          </a:ln>
        </p:spPr>
        <p:txBody>
          <a:bodyPr lIns="45719" rIns="45719" anchor="ctr"/>
          <a:lstStyle/>
          <a:p>
            <a:endParaRPr/>
          </a:p>
        </p:txBody>
      </p:sp>
      <p:sp>
        <p:nvSpPr>
          <p:cNvPr id="337" name="Rectangle"/>
          <p:cNvSpPr/>
          <p:nvPr/>
        </p:nvSpPr>
        <p:spPr>
          <a:xfrm>
            <a:off x="1578948" y="4176581"/>
            <a:ext cx="118592" cy="106510"/>
          </a:xfrm>
          <a:prstGeom prst="rect">
            <a:avLst/>
          </a:prstGeom>
          <a:solidFill>
            <a:srgbClr val="000000"/>
          </a:solidFill>
          <a:ln w="12700">
            <a:solidFill>
              <a:srgbClr val="000000"/>
            </a:solidFill>
            <a:miter/>
          </a:ln>
        </p:spPr>
        <p:txBody>
          <a:bodyPr lIns="45719" rIns="45719" anchor="ctr"/>
          <a:lstStyle/>
          <a:p>
            <a:endParaRPr/>
          </a:p>
        </p:txBody>
      </p:sp>
      <p:sp>
        <p:nvSpPr>
          <p:cNvPr id="338" name="Rectangle"/>
          <p:cNvSpPr/>
          <p:nvPr/>
        </p:nvSpPr>
        <p:spPr>
          <a:xfrm>
            <a:off x="652680" y="4903090"/>
            <a:ext cx="118593" cy="106509"/>
          </a:xfrm>
          <a:prstGeom prst="rect">
            <a:avLst/>
          </a:prstGeom>
          <a:solidFill>
            <a:srgbClr val="000000"/>
          </a:solidFill>
          <a:ln w="12700">
            <a:solidFill>
              <a:srgbClr val="000000"/>
            </a:solidFill>
            <a:miter/>
          </a:ln>
        </p:spPr>
        <p:txBody>
          <a:bodyPr lIns="45719" rIns="45719" anchor="ctr"/>
          <a:lstStyle/>
          <a:p>
            <a:endParaRPr/>
          </a:p>
        </p:txBody>
      </p:sp>
      <p:sp>
        <p:nvSpPr>
          <p:cNvPr id="339" name="Rectangle"/>
          <p:cNvSpPr/>
          <p:nvPr/>
        </p:nvSpPr>
        <p:spPr>
          <a:xfrm>
            <a:off x="993136" y="4903090"/>
            <a:ext cx="118593" cy="106509"/>
          </a:xfrm>
          <a:prstGeom prst="rect">
            <a:avLst/>
          </a:prstGeom>
          <a:solidFill>
            <a:srgbClr val="000000"/>
          </a:solidFill>
          <a:ln w="12700">
            <a:solidFill>
              <a:srgbClr val="000000"/>
            </a:solidFill>
            <a:miter/>
          </a:ln>
        </p:spPr>
        <p:txBody>
          <a:bodyPr lIns="45719" rIns="45719" anchor="ctr"/>
          <a:lstStyle/>
          <a:p>
            <a:endParaRPr/>
          </a:p>
        </p:txBody>
      </p:sp>
      <p:sp>
        <p:nvSpPr>
          <p:cNvPr id="340" name="Rectangle"/>
          <p:cNvSpPr/>
          <p:nvPr/>
        </p:nvSpPr>
        <p:spPr>
          <a:xfrm>
            <a:off x="1333592" y="4903090"/>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41" name="Rectangle"/>
          <p:cNvSpPr/>
          <p:nvPr/>
        </p:nvSpPr>
        <p:spPr>
          <a:xfrm>
            <a:off x="898036" y="3008729"/>
            <a:ext cx="118593" cy="106509"/>
          </a:xfrm>
          <a:prstGeom prst="rect">
            <a:avLst/>
          </a:prstGeom>
          <a:solidFill>
            <a:srgbClr val="000000"/>
          </a:solidFill>
          <a:ln w="12700">
            <a:solidFill>
              <a:srgbClr val="000000"/>
            </a:solidFill>
            <a:miter/>
          </a:ln>
        </p:spPr>
        <p:txBody>
          <a:bodyPr lIns="45719" rIns="45719" anchor="ctr"/>
          <a:lstStyle/>
          <a:p>
            <a:endParaRPr/>
          </a:p>
        </p:txBody>
      </p:sp>
      <p:sp>
        <p:nvSpPr>
          <p:cNvPr id="342" name="Rectangle"/>
          <p:cNvSpPr/>
          <p:nvPr/>
        </p:nvSpPr>
        <p:spPr>
          <a:xfrm>
            <a:off x="1238492" y="3008729"/>
            <a:ext cx="118593" cy="106509"/>
          </a:xfrm>
          <a:prstGeom prst="rect">
            <a:avLst/>
          </a:prstGeom>
          <a:solidFill>
            <a:srgbClr val="000000"/>
          </a:solidFill>
          <a:ln w="12700">
            <a:solidFill>
              <a:srgbClr val="000000"/>
            </a:solidFill>
            <a:miter/>
          </a:ln>
        </p:spPr>
        <p:txBody>
          <a:bodyPr lIns="45719" rIns="45719" anchor="ctr"/>
          <a:lstStyle/>
          <a:p>
            <a:endParaRPr/>
          </a:p>
        </p:txBody>
      </p:sp>
      <p:sp>
        <p:nvSpPr>
          <p:cNvPr id="343" name="Rectangle"/>
          <p:cNvSpPr/>
          <p:nvPr/>
        </p:nvSpPr>
        <p:spPr>
          <a:xfrm>
            <a:off x="1578948" y="3008729"/>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44" name="Rectangle"/>
          <p:cNvSpPr/>
          <p:nvPr/>
        </p:nvSpPr>
        <p:spPr>
          <a:xfrm>
            <a:off x="3931441" y="3008729"/>
            <a:ext cx="118593" cy="106509"/>
          </a:xfrm>
          <a:prstGeom prst="rect">
            <a:avLst/>
          </a:prstGeom>
          <a:solidFill>
            <a:srgbClr val="000000"/>
          </a:solidFill>
          <a:ln w="12700">
            <a:solidFill>
              <a:srgbClr val="000000"/>
            </a:solidFill>
            <a:miter/>
          </a:ln>
        </p:spPr>
        <p:txBody>
          <a:bodyPr lIns="45719" rIns="45719" anchor="ctr"/>
          <a:lstStyle/>
          <a:p>
            <a:endParaRPr/>
          </a:p>
        </p:txBody>
      </p:sp>
      <p:sp>
        <p:nvSpPr>
          <p:cNvPr id="345" name="Rectangle"/>
          <p:cNvSpPr/>
          <p:nvPr/>
        </p:nvSpPr>
        <p:spPr>
          <a:xfrm>
            <a:off x="4271897" y="3008729"/>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46" name="Rectangle"/>
          <p:cNvSpPr/>
          <p:nvPr/>
        </p:nvSpPr>
        <p:spPr>
          <a:xfrm>
            <a:off x="4612353" y="3008729"/>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47" name="Rectangle"/>
          <p:cNvSpPr/>
          <p:nvPr/>
        </p:nvSpPr>
        <p:spPr>
          <a:xfrm>
            <a:off x="3931441" y="4176581"/>
            <a:ext cx="118593" cy="106510"/>
          </a:xfrm>
          <a:prstGeom prst="rect">
            <a:avLst/>
          </a:prstGeom>
          <a:solidFill>
            <a:srgbClr val="000000"/>
          </a:solidFill>
          <a:ln w="12700">
            <a:solidFill>
              <a:srgbClr val="000000"/>
            </a:solidFill>
            <a:miter/>
          </a:ln>
        </p:spPr>
        <p:txBody>
          <a:bodyPr lIns="45719" rIns="45719" anchor="ctr"/>
          <a:lstStyle/>
          <a:p>
            <a:endParaRPr/>
          </a:p>
        </p:txBody>
      </p:sp>
      <p:sp>
        <p:nvSpPr>
          <p:cNvPr id="348" name="Rectangle"/>
          <p:cNvSpPr/>
          <p:nvPr/>
        </p:nvSpPr>
        <p:spPr>
          <a:xfrm>
            <a:off x="4271897" y="4176581"/>
            <a:ext cx="118592" cy="106510"/>
          </a:xfrm>
          <a:prstGeom prst="rect">
            <a:avLst/>
          </a:prstGeom>
          <a:solidFill>
            <a:srgbClr val="000000"/>
          </a:solidFill>
          <a:ln w="12700">
            <a:solidFill>
              <a:srgbClr val="000000"/>
            </a:solidFill>
            <a:miter/>
          </a:ln>
        </p:spPr>
        <p:txBody>
          <a:bodyPr lIns="45719" rIns="45719" anchor="ctr"/>
          <a:lstStyle/>
          <a:p>
            <a:endParaRPr/>
          </a:p>
        </p:txBody>
      </p:sp>
      <p:sp>
        <p:nvSpPr>
          <p:cNvPr id="349" name="Rectangle"/>
          <p:cNvSpPr/>
          <p:nvPr/>
        </p:nvSpPr>
        <p:spPr>
          <a:xfrm>
            <a:off x="4612353" y="4176581"/>
            <a:ext cx="118592" cy="106510"/>
          </a:xfrm>
          <a:prstGeom prst="rect">
            <a:avLst/>
          </a:prstGeom>
          <a:solidFill>
            <a:srgbClr val="000000"/>
          </a:solidFill>
          <a:ln w="12700">
            <a:solidFill>
              <a:srgbClr val="000000"/>
            </a:solidFill>
            <a:miter/>
          </a:ln>
        </p:spPr>
        <p:txBody>
          <a:bodyPr lIns="45719" rIns="45719" anchor="ctr"/>
          <a:lstStyle/>
          <a:p>
            <a:endParaRPr/>
          </a:p>
        </p:txBody>
      </p:sp>
      <p:sp>
        <p:nvSpPr>
          <p:cNvPr id="350" name="Rectangle"/>
          <p:cNvSpPr/>
          <p:nvPr/>
        </p:nvSpPr>
        <p:spPr>
          <a:xfrm>
            <a:off x="3687647" y="4913770"/>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51" name="Rectangle"/>
          <p:cNvSpPr/>
          <p:nvPr/>
        </p:nvSpPr>
        <p:spPr>
          <a:xfrm>
            <a:off x="4028103" y="4913770"/>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52" name="Rectangle"/>
          <p:cNvSpPr/>
          <p:nvPr/>
        </p:nvSpPr>
        <p:spPr>
          <a:xfrm>
            <a:off x="4368559" y="4913770"/>
            <a:ext cx="118592" cy="106509"/>
          </a:xfrm>
          <a:prstGeom prst="rect">
            <a:avLst/>
          </a:prstGeom>
          <a:solidFill>
            <a:srgbClr val="000000"/>
          </a:solidFill>
          <a:ln w="12700">
            <a:solidFill>
              <a:srgbClr val="000000"/>
            </a:solidFill>
            <a:miter/>
          </a:ln>
        </p:spPr>
        <p:txBody>
          <a:bodyPr lIns="45719" rIns="45719" anchor="ctr"/>
          <a:lstStyle/>
          <a:p>
            <a:endParaRPr/>
          </a:p>
        </p:txBody>
      </p:sp>
      <p:sp>
        <p:nvSpPr>
          <p:cNvPr id="353" name="Rectangle"/>
          <p:cNvSpPr/>
          <p:nvPr/>
        </p:nvSpPr>
        <p:spPr>
          <a:xfrm>
            <a:off x="4014067" y="5323717"/>
            <a:ext cx="375266" cy="247899"/>
          </a:xfrm>
          <a:prstGeom prst="rect">
            <a:avLst/>
          </a:prstGeom>
          <a:solidFill>
            <a:srgbClr val="A7A7A7"/>
          </a:solidFill>
          <a:ln w="12700">
            <a:solidFill>
              <a:srgbClr val="000000"/>
            </a:solidFill>
            <a:miter/>
          </a:ln>
        </p:spPr>
        <p:txBody>
          <a:bodyPr lIns="45719" rIns="45719" anchor="ctr"/>
          <a:lstStyle/>
          <a:p>
            <a:endParaRPr/>
          </a:p>
        </p:txBody>
      </p:sp>
      <p:sp>
        <p:nvSpPr>
          <p:cNvPr id="354" name="BLM crate (18 channels) collider and booster rings"/>
          <p:cNvSpPr txBox="1"/>
          <p:nvPr/>
        </p:nvSpPr>
        <p:spPr>
          <a:xfrm>
            <a:off x="4422761" y="5272566"/>
            <a:ext cx="2277847" cy="375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300">
                <a:solidFill>
                  <a:srgbClr val="000000"/>
                </a:solidFill>
              </a:defRPr>
            </a:pPr>
            <a:r>
              <a:t>BLM crate (18 channels)</a:t>
            </a:r>
            <a:br/>
            <a:r>
              <a:t>collider and booster rings</a:t>
            </a:r>
          </a:p>
        </p:txBody>
      </p:sp>
      <p:sp>
        <p:nvSpPr>
          <p:cNvPr id="355" name="BLM system = 3 BLM read-out channels (black boxes)"/>
          <p:cNvSpPr txBox="1"/>
          <p:nvPr/>
        </p:nvSpPr>
        <p:spPr>
          <a:xfrm>
            <a:off x="555037" y="2451728"/>
            <a:ext cx="4124154" cy="185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300">
                <a:solidFill>
                  <a:srgbClr val="000000"/>
                </a:solidFill>
              </a:defRPr>
            </a:lvl1pPr>
          </a:lstStyle>
          <a:p>
            <a:r>
              <a:t>BLM system = 3 BLM read-out channels (black boxes)</a:t>
            </a:r>
          </a:p>
        </p:txBody>
      </p:sp>
      <p:sp>
        <p:nvSpPr>
          <p:cNvPr id="356" name="Rectangle"/>
          <p:cNvSpPr/>
          <p:nvPr/>
        </p:nvSpPr>
        <p:spPr>
          <a:xfrm>
            <a:off x="3765411" y="2972286"/>
            <a:ext cx="1131565" cy="179396"/>
          </a:xfrm>
          <a:prstGeom prst="rect">
            <a:avLst/>
          </a:prstGeom>
          <a:ln w="12700">
            <a:solidFill>
              <a:srgbClr val="535353"/>
            </a:solidFill>
            <a:custDash>
              <a:ds d="200000" sp="200000"/>
            </a:custDash>
            <a:miter lim="400000"/>
          </a:ln>
        </p:spPr>
        <p:txBody>
          <a:bodyPr lIns="45719" rIns="45719" anchor="ctr"/>
          <a:lstStyle/>
          <a:p>
            <a:endParaRPr/>
          </a:p>
        </p:txBody>
      </p:sp>
      <p:sp>
        <p:nvSpPr>
          <p:cNvPr id="357" name="Rectangle"/>
          <p:cNvSpPr/>
          <p:nvPr/>
        </p:nvSpPr>
        <p:spPr>
          <a:xfrm>
            <a:off x="3765411" y="4138481"/>
            <a:ext cx="1131565" cy="179396"/>
          </a:xfrm>
          <a:prstGeom prst="rect">
            <a:avLst/>
          </a:prstGeom>
          <a:ln w="12700">
            <a:solidFill>
              <a:srgbClr val="535353"/>
            </a:solidFill>
            <a:custDash>
              <a:ds d="200000" sp="200000"/>
            </a:custDash>
            <a:miter lim="400000"/>
          </a:ln>
        </p:spPr>
        <p:txBody>
          <a:bodyPr lIns="45719" rIns="45719" anchor="ctr"/>
          <a:lstStyle/>
          <a:p>
            <a:endParaRPr/>
          </a:p>
        </p:txBody>
      </p:sp>
      <p:sp>
        <p:nvSpPr>
          <p:cNvPr id="358" name="Rectangle"/>
          <p:cNvSpPr/>
          <p:nvPr/>
        </p:nvSpPr>
        <p:spPr>
          <a:xfrm>
            <a:off x="3521617" y="4886440"/>
            <a:ext cx="1131565" cy="179395"/>
          </a:xfrm>
          <a:prstGeom prst="rect">
            <a:avLst/>
          </a:prstGeom>
          <a:ln w="12700">
            <a:solidFill>
              <a:srgbClr val="535353"/>
            </a:solidFill>
            <a:custDash>
              <a:ds d="200000" sp="200000"/>
            </a:custDash>
            <a:miter lim="400000"/>
          </a:ln>
        </p:spPr>
        <p:txBody>
          <a:bodyPr lIns="45719" rIns="45719" anchor="ctr"/>
          <a:lstStyle/>
          <a:p>
            <a:endParaRPr/>
          </a:p>
        </p:txBody>
      </p:sp>
      <p:sp>
        <p:nvSpPr>
          <p:cNvPr id="359" name="Rectangle"/>
          <p:cNvSpPr/>
          <p:nvPr/>
        </p:nvSpPr>
        <p:spPr>
          <a:xfrm>
            <a:off x="528340" y="4866647"/>
            <a:ext cx="1131565" cy="179396"/>
          </a:xfrm>
          <a:prstGeom prst="rect">
            <a:avLst/>
          </a:prstGeom>
          <a:ln w="12700">
            <a:solidFill>
              <a:srgbClr val="535353"/>
            </a:solidFill>
            <a:custDash>
              <a:ds d="200000" sp="200000"/>
            </a:custDash>
            <a:miter lim="400000"/>
          </a:ln>
        </p:spPr>
        <p:txBody>
          <a:bodyPr lIns="45719" rIns="45719" anchor="ctr"/>
          <a:lstStyle/>
          <a:p>
            <a:endParaRPr/>
          </a:p>
        </p:txBody>
      </p:sp>
      <p:sp>
        <p:nvSpPr>
          <p:cNvPr id="360" name="Rectangle"/>
          <p:cNvSpPr/>
          <p:nvPr/>
        </p:nvSpPr>
        <p:spPr>
          <a:xfrm>
            <a:off x="744240" y="4142747"/>
            <a:ext cx="1131565" cy="179396"/>
          </a:xfrm>
          <a:prstGeom prst="rect">
            <a:avLst/>
          </a:prstGeom>
          <a:ln w="12700">
            <a:solidFill>
              <a:srgbClr val="535353"/>
            </a:solidFill>
            <a:custDash>
              <a:ds d="200000" sp="200000"/>
            </a:custDash>
            <a:miter lim="400000"/>
          </a:ln>
        </p:spPr>
        <p:txBody>
          <a:bodyPr lIns="45719" rIns="45719" anchor="ctr"/>
          <a:lstStyle/>
          <a:p>
            <a:endParaRPr/>
          </a:p>
        </p:txBody>
      </p:sp>
      <p:sp>
        <p:nvSpPr>
          <p:cNvPr id="361" name="Rectangle"/>
          <p:cNvSpPr/>
          <p:nvPr/>
        </p:nvSpPr>
        <p:spPr>
          <a:xfrm>
            <a:off x="744240" y="2972286"/>
            <a:ext cx="1131565" cy="179396"/>
          </a:xfrm>
          <a:prstGeom prst="rect">
            <a:avLst/>
          </a:prstGeom>
          <a:ln w="12700">
            <a:solidFill>
              <a:srgbClr val="535353"/>
            </a:solidFill>
            <a:custDash>
              <a:ds d="200000" sp="200000"/>
            </a:custDash>
            <a:miter lim="400000"/>
          </a:ln>
        </p:spPr>
        <p:txBody>
          <a:bodyPr lIns="45719" rIns="45719" anchor="ctr"/>
          <a:lstStyle/>
          <a:p>
            <a:endParaRPr/>
          </a:p>
        </p:txBody>
      </p:sp>
      <p:sp>
        <p:nvSpPr>
          <p:cNvPr id="362" name="2 BLM systems/ARC cell/beam"/>
          <p:cNvSpPr txBox="1"/>
          <p:nvPr/>
        </p:nvSpPr>
        <p:spPr>
          <a:xfrm>
            <a:off x="919207" y="5475351"/>
            <a:ext cx="2113038" cy="172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200">
                <a:solidFill>
                  <a:srgbClr val="000000"/>
                </a:solidFill>
              </a:defRPr>
            </a:lvl1pPr>
          </a:lstStyle>
          <a:p>
            <a:r>
              <a:t>2 BLM systems/ARC cell/beam</a:t>
            </a:r>
          </a:p>
        </p:txBody>
      </p:sp>
      <p:sp>
        <p:nvSpPr>
          <p:cNvPr id="363" name="Proposal of 2 BLM systems / arc cell /beam"/>
          <p:cNvSpPr txBox="1"/>
          <p:nvPr/>
        </p:nvSpPr>
        <p:spPr>
          <a:xfrm>
            <a:off x="555037" y="2667904"/>
            <a:ext cx="4124154" cy="185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300">
                <a:solidFill>
                  <a:srgbClr val="000000"/>
                </a:solidFill>
              </a:defRPr>
            </a:lvl1pPr>
          </a:lstStyle>
          <a:p>
            <a:r>
              <a:t>Proposal of 2 BLM systems / arc cell /beam</a:t>
            </a:r>
          </a:p>
        </p:txBody>
      </p:sp>
      <p:sp>
        <p:nvSpPr>
          <p:cNvPr id="364" name="Line"/>
          <p:cNvSpPr/>
          <p:nvPr/>
        </p:nvSpPr>
        <p:spPr>
          <a:xfrm>
            <a:off x="121215" y="4541781"/>
            <a:ext cx="648193" cy="1"/>
          </a:xfrm>
          <a:prstGeom prst="line">
            <a:avLst/>
          </a:prstGeom>
          <a:ln w="12700">
            <a:solidFill>
              <a:srgbClr val="0433FF"/>
            </a:solidFill>
            <a:miter/>
            <a:tailEnd type="triangle"/>
          </a:ln>
        </p:spPr>
        <p:txBody>
          <a:bodyPr lIns="45719" rIns="45719"/>
          <a:lstStyle/>
          <a:p>
            <a:endParaRPr/>
          </a:p>
        </p:txBody>
      </p:sp>
      <p:sp>
        <p:nvSpPr>
          <p:cNvPr id="365" name="Line"/>
          <p:cNvSpPr/>
          <p:nvPr/>
        </p:nvSpPr>
        <p:spPr>
          <a:xfrm>
            <a:off x="121215" y="4672677"/>
            <a:ext cx="648193" cy="1"/>
          </a:xfrm>
          <a:prstGeom prst="line">
            <a:avLst/>
          </a:prstGeom>
          <a:ln w="12700">
            <a:solidFill>
              <a:srgbClr val="FF2600"/>
            </a:solidFill>
            <a:miter/>
            <a:headEnd type="triangle"/>
          </a:ln>
        </p:spPr>
        <p:txBody>
          <a:bodyPr lIns="45719" rIns="45719"/>
          <a:lstStyle/>
          <a:p>
            <a:endParaRPr/>
          </a:p>
        </p:txBody>
      </p:sp>
      <p:sp>
        <p:nvSpPr>
          <p:cNvPr id="366" name="Line"/>
          <p:cNvSpPr/>
          <p:nvPr/>
        </p:nvSpPr>
        <p:spPr>
          <a:xfrm>
            <a:off x="121215" y="3400455"/>
            <a:ext cx="648193" cy="1"/>
          </a:xfrm>
          <a:prstGeom prst="line">
            <a:avLst/>
          </a:prstGeom>
          <a:ln w="12700">
            <a:solidFill>
              <a:srgbClr val="0433FF"/>
            </a:solidFill>
            <a:miter/>
            <a:tailEnd type="triangle"/>
          </a:ln>
        </p:spPr>
        <p:txBody>
          <a:bodyPr lIns="45719" rIns="45719"/>
          <a:lstStyle/>
          <a:p>
            <a:endParaRPr/>
          </a:p>
        </p:txBody>
      </p:sp>
      <p:sp>
        <p:nvSpPr>
          <p:cNvPr id="367" name="Line"/>
          <p:cNvSpPr/>
          <p:nvPr/>
        </p:nvSpPr>
        <p:spPr>
          <a:xfrm>
            <a:off x="3249848" y="4411511"/>
            <a:ext cx="387966" cy="1"/>
          </a:xfrm>
          <a:prstGeom prst="line">
            <a:avLst/>
          </a:prstGeom>
          <a:ln w="12700">
            <a:solidFill>
              <a:srgbClr val="000000"/>
            </a:solidFill>
            <a:miter/>
            <a:tailEnd type="triangle"/>
          </a:ln>
        </p:spPr>
        <p:txBody>
          <a:bodyPr lIns="45719" rIns="45719"/>
          <a:lstStyle/>
          <a:p>
            <a:endParaRPr/>
          </a:p>
        </p:txBody>
      </p:sp>
      <p:sp>
        <p:nvSpPr>
          <p:cNvPr id="368" name="Line"/>
          <p:cNvSpPr/>
          <p:nvPr/>
        </p:nvSpPr>
        <p:spPr>
          <a:xfrm>
            <a:off x="1995441" y="4411511"/>
            <a:ext cx="453360" cy="1"/>
          </a:xfrm>
          <a:prstGeom prst="line">
            <a:avLst/>
          </a:prstGeom>
          <a:ln w="12700">
            <a:solidFill>
              <a:srgbClr val="000000"/>
            </a:solidFill>
            <a:miter/>
            <a:headEnd type="triangle"/>
          </a:ln>
        </p:spPr>
        <p:txBody>
          <a:bodyPr lIns="45719" rIns="45719"/>
          <a:lstStyle/>
          <a:p>
            <a:endParaRPr/>
          </a:p>
        </p:txBody>
      </p:sp>
      <p:sp>
        <p:nvSpPr>
          <p:cNvPr id="369" name="2x11 m"/>
          <p:cNvSpPr txBox="1"/>
          <p:nvPr/>
        </p:nvSpPr>
        <p:spPr>
          <a:xfrm>
            <a:off x="2604667" y="4313687"/>
            <a:ext cx="544452" cy="1956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latin typeface="Times New Roman"/>
                <a:ea typeface="Times New Roman"/>
                <a:cs typeface="Times New Roman"/>
                <a:sym typeface="Times New Roman"/>
              </a:defRPr>
            </a:lvl1pPr>
          </a:lstStyle>
          <a:p>
            <a:r>
              <a:t>2x11 m</a:t>
            </a:r>
          </a:p>
        </p:txBody>
      </p:sp>
      <p:sp>
        <p:nvSpPr>
          <p:cNvPr id="370" name="Line"/>
          <p:cNvSpPr/>
          <p:nvPr/>
        </p:nvSpPr>
        <p:spPr>
          <a:xfrm>
            <a:off x="1656006" y="4087756"/>
            <a:ext cx="387966" cy="1"/>
          </a:xfrm>
          <a:prstGeom prst="line">
            <a:avLst/>
          </a:prstGeom>
          <a:ln w="12700">
            <a:solidFill>
              <a:srgbClr val="000000"/>
            </a:solidFill>
            <a:miter/>
            <a:tailEnd type="triangle"/>
          </a:ln>
        </p:spPr>
        <p:txBody>
          <a:bodyPr lIns="45719" rIns="45719"/>
          <a:lstStyle/>
          <a:p>
            <a:endParaRPr/>
          </a:p>
        </p:txBody>
      </p:sp>
      <p:sp>
        <p:nvSpPr>
          <p:cNvPr id="371" name="Line"/>
          <p:cNvSpPr/>
          <p:nvPr/>
        </p:nvSpPr>
        <p:spPr>
          <a:xfrm>
            <a:off x="838368" y="4087756"/>
            <a:ext cx="387966" cy="1"/>
          </a:xfrm>
          <a:prstGeom prst="line">
            <a:avLst/>
          </a:prstGeom>
          <a:ln w="12700">
            <a:solidFill>
              <a:srgbClr val="000000"/>
            </a:solidFill>
            <a:miter/>
            <a:headEnd type="triangle"/>
          </a:ln>
        </p:spPr>
        <p:txBody>
          <a:bodyPr lIns="45719" rIns="45719"/>
          <a:lstStyle/>
          <a:p>
            <a:endParaRPr/>
          </a:p>
        </p:txBody>
      </p:sp>
      <p:sp>
        <p:nvSpPr>
          <p:cNvPr id="372" name="6 m"/>
          <p:cNvSpPr txBox="1"/>
          <p:nvPr/>
        </p:nvSpPr>
        <p:spPr>
          <a:xfrm>
            <a:off x="1286110" y="3961560"/>
            <a:ext cx="284349" cy="1956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
                <a:solidFill>
                  <a:srgbClr val="000000"/>
                </a:solidFill>
                <a:latin typeface="Times New Roman"/>
                <a:ea typeface="Times New Roman"/>
                <a:cs typeface="Times New Roman"/>
                <a:sym typeface="Times New Roman"/>
              </a:defRPr>
            </a:lvl1pPr>
          </a:lstStyle>
          <a:p>
            <a:r>
              <a:t>6 m</a:t>
            </a:r>
          </a:p>
        </p:txBody>
      </p:sp>
      <p:sp>
        <p:nvSpPr>
          <p:cNvPr id="373" name="3 read-out channels/beam (minimum to localise losses)…"/>
          <p:cNvSpPr txBox="1"/>
          <p:nvPr/>
        </p:nvSpPr>
        <p:spPr>
          <a:xfrm>
            <a:off x="8612453" y="2757995"/>
            <a:ext cx="3384000" cy="26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180473" indent="-180473">
              <a:buSzPct val="100000"/>
              <a:buChar char="•"/>
            </a:pPr>
            <a:r>
              <a:t>3 read-out channels/beam (minimum to localise losses)</a:t>
            </a:r>
          </a:p>
          <a:p>
            <a:pPr marL="180473" indent="-180473">
              <a:buSzPct val="100000"/>
              <a:buChar char="•"/>
            </a:pPr>
            <a:endParaRPr/>
          </a:p>
          <a:p>
            <a:pPr marL="180473" indent="-180473">
              <a:buSzPct val="100000"/>
              <a:buChar char="•"/>
            </a:pPr>
            <a:r>
              <a:t>Final location being studied (see next slides)</a:t>
            </a:r>
          </a:p>
          <a:p>
            <a:pPr marL="180473" indent="-180473">
              <a:buSzPct val="100000"/>
              <a:buChar char="•"/>
            </a:pPr>
            <a:endParaRPr/>
          </a:p>
          <a:p>
            <a:pPr marL="180473" indent="-180473">
              <a:buSzPct val="100000"/>
              <a:buChar char="•"/>
            </a:pPr>
            <a:r>
              <a:t>Slow read-out: per turn (µs)</a:t>
            </a:r>
          </a:p>
          <a:p>
            <a:pPr marL="180473" indent="-180473">
              <a:buSzPct val="100000"/>
              <a:buChar char="•"/>
            </a:pPr>
            <a:endParaRPr/>
          </a:p>
          <a:p>
            <a:pPr marL="180473" indent="-180473">
              <a:buSzPct val="100000"/>
              <a:buChar char="•"/>
            </a:pPr>
            <a:r>
              <a:t>SR background needs to be considered</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Long copper cables need to be avoided:…"/>
          <p:cNvSpPr txBox="1">
            <a:spLocks noGrp="1"/>
          </p:cNvSpPr>
          <p:nvPr>
            <p:ph type="body" idx="1"/>
          </p:nvPr>
        </p:nvSpPr>
        <p:spPr>
          <a:prstGeom prst="rect">
            <a:avLst/>
          </a:prstGeom>
        </p:spPr>
        <p:txBody>
          <a:bodyPr/>
          <a:lstStyle/>
          <a:p>
            <a:r>
              <a:t>Long copper cables need to be avoided:</a:t>
            </a:r>
          </a:p>
          <a:p>
            <a:pPr marL="591552" lvl="1" indent="-210552">
              <a:defRPr b="0"/>
            </a:pPr>
            <a:r>
              <a:t>Signal deterioration: very low signals [pA-mA] range</a:t>
            </a:r>
          </a:p>
          <a:p>
            <a:pPr marL="591552" lvl="1" indent="-210552">
              <a:defRPr b="0"/>
            </a:pPr>
            <a:r>
              <a:t>Cable trays capacity overload</a:t>
            </a:r>
          </a:p>
          <a:p>
            <a:r>
              <a:t>Electronics in the tunnel will need to withstand high levels for radiation and high temperatures.</a:t>
            </a:r>
          </a:p>
          <a:p>
            <a:pPr marL="591552" lvl="1" indent="-210552">
              <a:defRPr b="0"/>
            </a:pPr>
            <a:r>
              <a:t>Radiation tolerante electronics</a:t>
            </a:r>
          </a:p>
          <a:p>
            <a:pPr marL="591552" lvl="1" indent="-210552">
              <a:defRPr b="0"/>
            </a:pPr>
            <a:r>
              <a:t>Active cooling</a:t>
            </a:r>
          </a:p>
          <a:p>
            <a:pPr>
              <a:defRPr>
                <a:solidFill>
                  <a:schemeClr val="accent1">
                    <a:lumOff val="-6274"/>
                  </a:schemeClr>
                </a:solidFill>
              </a:defRPr>
            </a:pPr>
            <a:r>
              <a:t>Proposal is to place the acquisition electronics close to the detectors and transport the measurements &amp; diagnostics over digital optical links.</a:t>
            </a:r>
          </a:p>
        </p:txBody>
      </p:sp>
      <p:sp>
        <p:nvSpPr>
          <p:cNvPr id="376" name="BLM read-out electronics for the ARC"/>
          <p:cNvSpPr txBox="1">
            <a:spLocks noGrp="1"/>
          </p:cNvSpPr>
          <p:nvPr>
            <p:ph type="title"/>
          </p:nvPr>
        </p:nvSpPr>
        <p:spPr>
          <a:prstGeom prst="rect">
            <a:avLst/>
          </a:prstGeom>
        </p:spPr>
        <p:txBody>
          <a:bodyPr/>
          <a:lstStyle/>
          <a:p>
            <a:r>
              <a:t>BLM read-out electronics for the ARC</a:t>
            </a:r>
          </a:p>
        </p:txBody>
      </p:sp>
      <p:sp>
        <p:nvSpPr>
          <p:cNvPr id="377"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Backplane: provides all cabling and fibre connections.…"/>
          <p:cNvSpPr txBox="1">
            <a:spLocks noGrp="1"/>
          </p:cNvSpPr>
          <p:nvPr>
            <p:ph type="body" sz="quarter" idx="1"/>
          </p:nvPr>
        </p:nvSpPr>
        <p:spPr>
          <a:xfrm>
            <a:off x="250817" y="5055425"/>
            <a:ext cx="4343444" cy="1065743"/>
          </a:xfrm>
          <a:prstGeom prst="rect">
            <a:avLst/>
          </a:prstGeom>
        </p:spPr>
        <p:txBody>
          <a:bodyPr/>
          <a:lstStyle/>
          <a:p>
            <a:pPr>
              <a:defRPr sz="1500"/>
            </a:pPr>
            <a:r>
              <a:t>Backplane: </a:t>
            </a:r>
            <a:r>
              <a:rPr b="0"/>
              <a:t>provides all cabling and fibre connections.</a:t>
            </a:r>
          </a:p>
          <a:p>
            <a:pPr>
              <a:defRPr sz="1500"/>
            </a:pPr>
            <a:r>
              <a:t>Cooling: </a:t>
            </a:r>
            <a:r>
              <a:rPr b="0"/>
              <a:t>circulator and fans at the side (horizontal airflow). Accessible for exchange from the top.</a:t>
            </a:r>
          </a:p>
        </p:txBody>
      </p:sp>
      <p:sp>
        <p:nvSpPr>
          <p:cNvPr id="380" name="FCC BI Tunnel crate proposal"/>
          <p:cNvSpPr txBox="1">
            <a:spLocks noGrp="1"/>
          </p:cNvSpPr>
          <p:nvPr>
            <p:ph type="title"/>
          </p:nvPr>
        </p:nvSpPr>
        <p:spPr>
          <a:prstGeom prst="rect">
            <a:avLst/>
          </a:prstGeom>
        </p:spPr>
        <p:txBody>
          <a:bodyPr/>
          <a:lstStyle/>
          <a:p>
            <a:r>
              <a:t>FCC BI Tunnel crate proposal</a:t>
            </a:r>
          </a:p>
        </p:txBody>
      </p:sp>
      <p:sp>
        <p:nvSpPr>
          <p:cNvPr id="38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8</a:t>
            </a:fld>
            <a:endParaRPr/>
          </a:p>
        </p:txBody>
      </p:sp>
      <p:pic>
        <p:nvPicPr>
          <p:cNvPr id="382" name="pasted-movie.png" descr="pasted-movie.png"/>
          <p:cNvPicPr>
            <a:picLocks noChangeAspect="1"/>
          </p:cNvPicPr>
          <p:nvPr/>
        </p:nvPicPr>
        <p:blipFill>
          <a:blip r:embed="rId2"/>
          <a:stretch>
            <a:fillRect/>
          </a:stretch>
        </p:blipFill>
        <p:spPr>
          <a:xfrm>
            <a:off x="389349" y="2666338"/>
            <a:ext cx="9931401" cy="2984501"/>
          </a:xfrm>
          <a:prstGeom prst="rect">
            <a:avLst/>
          </a:prstGeom>
          <a:ln w="12700">
            <a:miter lim="400000"/>
          </a:ln>
        </p:spPr>
      </p:pic>
      <p:sp>
        <p:nvSpPr>
          <p:cNvPr id="383" name="Shielding: movable on top of a rail. Robotic solution to open sarcophagus.…"/>
          <p:cNvSpPr txBox="1"/>
          <p:nvPr/>
        </p:nvSpPr>
        <p:spPr>
          <a:xfrm>
            <a:off x="7742414" y="4857725"/>
            <a:ext cx="4343444" cy="146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lnSpcReduction="10000"/>
          </a:bodyPr>
          <a:lstStyle/>
          <a:p>
            <a:pPr>
              <a:lnSpc>
                <a:spcPct val="90000"/>
              </a:lnSpc>
              <a:spcBef>
                <a:spcPts val="1800"/>
              </a:spcBef>
              <a:defRPr sz="1500" b="1">
                <a:solidFill>
                  <a:srgbClr val="2F2F2F"/>
                </a:solidFill>
              </a:defRPr>
            </a:pPr>
            <a:r>
              <a:t>Shielding: </a:t>
            </a:r>
            <a:r>
              <a:rPr b="0"/>
              <a:t>movable on top of a rail. Robotic solution to open sarcophagus.</a:t>
            </a:r>
          </a:p>
          <a:p>
            <a:pPr>
              <a:lnSpc>
                <a:spcPct val="90000"/>
              </a:lnSpc>
              <a:spcBef>
                <a:spcPts val="1800"/>
              </a:spcBef>
              <a:defRPr sz="1500" b="1">
                <a:solidFill>
                  <a:srgbClr val="2F2F2F"/>
                </a:solidFill>
              </a:defRPr>
            </a:pPr>
            <a:r>
              <a:t>Electronic Modules: </a:t>
            </a:r>
            <a:r>
              <a:rPr b="0"/>
              <a:t>robotic solution to replay modules. Insert from the top side, front-panel at the top. Connections (Cooper and fibre) from the bottom. </a:t>
            </a:r>
          </a:p>
        </p:txBody>
      </p:sp>
      <p:sp>
        <p:nvSpPr>
          <p:cNvPr id="384" name="Proposal to install radiation tolerant electronics in racks below the magnets. Integration studies are on-going, evaluating the building of an electronics bunker to host the racks. Key points should be to incorporate in the design a robotic solution for "/>
          <p:cNvSpPr txBox="1"/>
          <p:nvPr/>
        </p:nvSpPr>
        <p:spPr>
          <a:xfrm>
            <a:off x="407987" y="1378959"/>
            <a:ext cx="11376026" cy="10657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defTabSz="676655">
              <a:lnSpc>
                <a:spcPct val="90000"/>
              </a:lnSpc>
              <a:spcBef>
                <a:spcPts val="1300"/>
              </a:spcBef>
              <a:defRPr sz="1998" b="1">
                <a:solidFill>
                  <a:srgbClr val="2F2F2F"/>
                </a:solidFill>
              </a:defRPr>
            </a:pPr>
            <a:r>
              <a:t>Proposal to install radiation tolerant electronics in racks below the magnets. </a:t>
            </a:r>
            <a:r>
              <a:rPr b="0"/>
              <a:t>Integration studies are on-going, evaluating the building of an electronics bunker to host the racks. Key points should be to incorporate in the design a robotic solution for replacement of cards, opening the bunker, etc.</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FCC BI rack dimensions"/>
          <p:cNvSpPr txBox="1">
            <a:spLocks noGrp="1"/>
          </p:cNvSpPr>
          <p:nvPr>
            <p:ph type="title"/>
          </p:nvPr>
        </p:nvSpPr>
        <p:spPr>
          <a:prstGeom prst="rect">
            <a:avLst/>
          </a:prstGeom>
        </p:spPr>
        <p:txBody>
          <a:bodyPr/>
          <a:lstStyle/>
          <a:p>
            <a:r>
              <a:t>FCC BI rack dimensions</a:t>
            </a:r>
          </a:p>
        </p:txBody>
      </p:sp>
      <p:sp>
        <p:nvSpPr>
          <p:cNvPr id="387"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9</a:t>
            </a:fld>
            <a:endParaRPr/>
          </a:p>
        </p:txBody>
      </p:sp>
      <p:pic>
        <p:nvPicPr>
          <p:cNvPr id="388" name="pasted-movie.png" descr="pasted-movie.png"/>
          <p:cNvPicPr>
            <a:picLocks noChangeAspect="1"/>
          </p:cNvPicPr>
          <p:nvPr/>
        </p:nvPicPr>
        <p:blipFill>
          <a:blip r:embed="rId2"/>
          <a:stretch>
            <a:fillRect/>
          </a:stretch>
        </p:blipFill>
        <p:spPr>
          <a:xfrm>
            <a:off x="501322" y="1145943"/>
            <a:ext cx="3456818" cy="3097668"/>
          </a:xfrm>
          <a:prstGeom prst="rect">
            <a:avLst/>
          </a:prstGeom>
          <a:ln w="12700">
            <a:miter lim="400000"/>
          </a:ln>
        </p:spPr>
      </p:pic>
      <p:sp>
        <p:nvSpPr>
          <p:cNvPr id="389" name="Front-panel on top…"/>
          <p:cNvSpPr txBox="1"/>
          <p:nvPr/>
        </p:nvSpPr>
        <p:spPr>
          <a:xfrm>
            <a:off x="654593" y="4338347"/>
            <a:ext cx="3977817" cy="5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rPr dirty="0"/>
              <a:t>Front-panel on top</a:t>
            </a:r>
          </a:p>
          <a:p>
            <a:r>
              <a:rPr dirty="0"/>
              <a:t>Connections and cooling on the bottom</a:t>
            </a:r>
          </a:p>
        </p:txBody>
      </p:sp>
      <p:pic>
        <p:nvPicPr>
          <p:cNvPr id="390" name="pasted-movie.png" descr="pasted-movie.png"/>
          <p:cNvPicPr>
            <a:picLocks noChangeAspect="1"/>
          </p:cNvPicPr>
          <p:nvPr/>
        </p:nvPicPr>
        <p:blipFill>
          <a:blip r:embed="rId3"/>
          <a:srcRect l="58345"/>
          <a:stretch>
            <a:fillRect/>
          </a:stretch>
        </p:blipFill>
        <p:spPr>
          <a:xfrm>
            <a:off x="5224849" y="1188574"/>
            <a:ext cx="3977817" cy="4155041"/>
          </a:xfrm>
          <a:prstGeom prst="rect">
            <a:avLst/>
          </a:prstGeom>
          <a:ln w="12700">
            <a:miter lim="400000"/>
          </a:ln>
        </p:spPr>
      </p:pic>
      <p:sp>
        <p:nvSpPr>
          <p:cNvPr id="391" name="Electronics bunker, placed below the quadrupole"/>
          <p:cNvSpPr txBox="1"/>
          <p:nvPr/>
        </p:nvSpPr>
        <p:spPr>
          <a:xfrm>
            <a:off x="9451534" y="2347586"/>
            <a:ext cx="2381330" cy="792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Electronics bunker, placed below the quadrupole </a:t>
            </a:r>
          </a:p>
        </p:txBody>
      </p:sp>
      <p:sp>
        <p:nvSpPr>
          <p:cNvPr id="2" name="TextBox 1">
            <a:extLst>
              <a:ext uri="{FF2B5EF4-FFF2-40B4-BE49-F238E27FC236}">
                <a16:creationId xmlns:a16="http://schemas.microsoft.com/office/drawing/2014/main" id="{CC3C0BC4-DB9F-5500-7687-ADE0ADA7CC3C}"/>
              </a:ext>
            </a:extLst>
          </p:cNvPr>
          <p:cNvSpPr txBox="1"/>
          <p:nvPr/>
        </p:nvSpPr>
        <p:spPr>
          <a:xfrm>
            <a:off x="407988" y="5438351"/>
            <a:ext cx="11200654"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tx2">
                    <a:lumMod val="50000"/>
                  </a:schemeClr>
                </a:solidFill>
                <a:effectLst/>
                <a:uFillTx/>
                <a:latin typeface="Arial"/>
                <a:ea typeface="Arial"/>
                <a:cs typeface="Arial"/>
                <a:sym typeface="Arial"/>
              </a:rPr>
              <a:t>A solution with an electronics bunker below the magnets (but not underground due to access constrains) is being investigated to host the electronics</a:t>
            </a: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953</TotalTime>
  <Words>2213</Words>
  <Application>Microsoft Macintosh PowerPoint</Application>
  <PresentationFormat>Widescreen</PresentationFormat>
  <Paragraphs>352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Cambria Math</vt:lpstr>
      <vt:lpstr>Times New Roman</vt:lpstr>
      <vt:lpstr>Office Theme</vt:lpstr>
      <vt:lpstr>BLM system for FCCee</vt:lpstr>
      <vt:lpstr>Outline</vt:lpstr>
      <vt:lpstr>Beam Loss Monitoring on Particle Accelerators</vt:lpstr>
      <vt:lpstr>FCCee beam parameters</vt:lpstr>
      <vt:lpstr>Where do we need to measure Beam Losses?</vt:lpstr>
      <vt:lpstr>FCC-ee proposal of a BLM system in the ARC</vt:lpstr>
      <vt:lpstr>BLM read-out electronics for the ARC</vt:lpstr>
      <vt:lpstr>FCC BI Tunnel crate proposal</vt:lpstr>
      <vt:lpstr>FCC BI rack dimensions</vt:lpstr>
      <vt:lpstr>BLMASIC - present levels of rad. Hardness</vt:lpstr>
      <vt:lpstr>FCC BLM detector counting</vt:lpstr>
      <vt:lpstr>Fast Beam Loss monitors</vt:lpstr>
      <vt:lpstr>Beam Loss Measurements specifications</vt:lpstr>
      <vt:lpstr>Beam loss scenarios</vt:lpstr>
      <vt:lpstr>Beam effect on material damage</vt:lpstr>
      <vt:lpstr>BLM in the ARC</vt:lpstr>
      <vt:lpstr>Beam impacts needed to melt copper</vt:lpstr>
      <vt:lpstr>Simulation of beam losses and detector signal</vt:lpstr>
      <vt:lpstr>LHC Beam Loss Monitors</vt:lpstr>
      <vt:lpstr>Simulations results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Belen Maria Salvachua Ferrando</cp:lastModifiedBy>
  <cp:revision>4</cp:revision>
  <dcterms:modified xsi:type="dcterms:W3CDTF">2025-05-15T08:26:51Z</dcterms:modified>
</cp:coreProperties>
</file>