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1" r:id="rId2"/>
  </p:sldMasterIdLst>
  <p:notesMasterIdLst>
    <p:notesMasterId r:id="rId16"/>
  </p:notesMasterIdLst>
  <p:sldIdLst>
    <p:sldId id="256" r:id="rId3"/>
    <p:sldId id="415" r:id="rId4"/>
    <p:sldId id="425" r:id="rId5"/>
    <p:sldId id="304" r:id="rId6"/>
    <p:sldId id="420" r:id="rId7"/>
    <p:sldId id="418" r:id="rId8"/>
    <p:sldId id="417" r:id="rId9"/>
    <p:sldId id="426" r:id="rId10"/>
    <p:sldId id="307" r:id="rId11"/>
    <p:sldId id="423" r:id="rId12"/>
    <p:sldId id="424" r:id="rId13"/>
    <p:sldId id="422" r:id="rId14"/>
    <p:sldId id="414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3264EC-8B90-4A31-C0CE-267B7E908812}" name="Giannina Rita Iannotti" initials="GI" userId="S::Giannina.Iannotti@unige.ch::dcbaa859-2113-42ab-b5f5-6a23b231a9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CCA"/>
    <a:srgbClr val="EB3739"/>
    <a:srgbClr val="404040"/>
    <a:srgbClr val="FFFFFF"/>
    <a:srgbClr val="923B3F"/>
    <a:srgbClr val="EA7666"/>
    <a:srgbClr val="E55753"/>
    <a:srgbClr val="0563C1"/>
    <a:srgbClr val="E7CDBC"/>
    <a:srgbClr val="5B5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1" autoAdjust="0"/>
    <p:restoredTop sz="82880" autoAdjust="0"/>
  </p:normalViewPr>
  <p:slideViewPr>
    <p:cSldViewPr snapToGrid="0">
      <p:cViewPr varScale="1">
        <p:scale>
          <a:sx n="105" d="100"/>
          <a:sy n="105" d="100"/>
        </p:scale>
        <p:origin x="82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8/10/relationships/authors" Target="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6123A-FA83-4E25-A35A-0A6ACACF3DD0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30A10-8005-4148-BF27-7C442ACE8F3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2908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1853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0990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5990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we begin, I invite you to gently close your eyes, just for a few seconds. Just shift your attention inside yourself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4117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52276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98600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0913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4652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9177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9830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Self-awareness also extends to cognitive processes like recognizing our own voice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0A10-8005-4148-BF27-7C442ACE8F32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162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jpg"/><Relationship Id="rId9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E99BA3D3-68C9-BA39-87EC-CD7799BE2770}"/>
              </a:ext>
            </a:extLst>
          </p:cNvPr>
          <p:cNvSpPr/>
          <p:nvPr userDrawn="1"/>
        </p:nvSpPr>
        <p:spPr>
          <a:xfrm>
            <a:off x="18098" y="2470150"/>
            <a:ext cx="12155804" cy="2540000"/>
          </a:xfrm>
          <a:prstGeom prst="flowChartProcess">
            <a:avLst/>
          </a:prstGeom>
          <a:noFill/>
          <a:ln>
            <a:noFill/>
          </a:ln>
          <a:effectLst>
            <a:outerShdw blurRad="63500" sx="102000" sy="102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7" name="AutoShape 3">
            <a:extLst>
              <a:ext uri="{FF2B5EF4-FFF2-40B4-BE49-F238E27FC236}">
                <a16:creationId xmlns:a16="http://schemas.microsoft.com/office/drawing/2014/main" id="{D3C70205-2AE7-433A-807F-B0C5250054BC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rot="10800000">
            <a:off x="1104310" y="15780170"/>
            <a:ext cx="5956300" cy="0"/>
          </a:xfrm>
          <a:prstGeom prst="straightConnector1">
            <a:avLst/>
          </a:prstGeom>
          <a:noFill/>
          <a:ln w="12700">
            <a:solidFill>
              <a:schemeClr val="accent1">
                <a:lumMod val="75000"/>
                <a:lumOff val="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4" descr="A drawing of a brain&#10;&#10;Description automatically generated">
            <a:extLst>
              <a:ext uri="{FF2B5EF4-FFF2-40B4-BE49-F238E27FC236}">
                <a16:creationId xmlns:a16="http://schemas.microsoft.com/office/drawing/2014/main" id="{FABEE36B-D35F-E91C-B079-DC70D5993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12" y="425476"/>
            <a:ext cx="7010332" cy="5589479"/>
          </a:xfrm>
          <a:prstGeom prst="rect">
            <a:avLst/>
          </a:prstGeom>
          <a:effectLst>
            <a:outerShdw blurRad="50800" dist="38100" dir="18900000" algn="bl" rotWithShape="0">
              <a:schemeClr val="bg1">
                <a:lumMod val="75000"/>
                <a:alpha val="40000"/>
              </a:scheme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0C08C1E-92F0-871C-C5DB-55E8CA472BC1}"/>
              </a:ext>
            </a:extLst>
          </p:cNvPr>
          <p:cNvSpPr txBox="1"/>
          <p:nvPr userDrawn="1"/>
        </p:nvSpPr>
        <p:spPr>
          <a:xfrm>
            <a:off x="383252" y="2408316"/>
            <a:ext cx="73984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sz="2000" b="0" i="0" u="none" strike="noStrike" baseline="0" dirty="0">
              <a:solidFill>
                <a:srgbClr val="285FB9"/>
              </a:solidFill>
              <a:latin typeface="Century Schoolbook" panose="02040604050505020304" pitchFamily="18" charset="0"/>
            </a:endParaRPr>
          </a:p>
          <a:p>
            <a:endParaRPr lang="en-US" sz="2800" b="0" i="0" u="none" strike="noStrike" baseline="0" dirty="0">
              <a:solidFill>
                <a:srgbClr val="285FB9"/>
              </a:solidFill>
              <a:latin typeface="Century Schoolbook" panose="02040604050505020304" pitchFamily="18" charset="0"/>
            </a:endParaRPr>
          </a:p>
          <a:p>
            <a:r>
              <a:rPr lang="en-US" sz="4000" b="1" i="0" u="none" strike="noStrike" baseline="0" dirty="0">
                <a:solidFill>
                  <a:srgbClr val="216CCA"/>
                </a:solidFill>
                <a:effectLst/>
                <a:latin typeface="Century Schoolbook" panose="02040604050505020304" pitchFamily="18" charset="0"/>
              </a:rPr>
              <a:t>What neuroscience </a:t>
            </a:r>
          </a:p>
          <a:p>
            <a:r>
              <a:rPr lang="en-US" sz="4000" b="1" i="0" u="none" strike="noStrike" baseline="0" dirty="0">
                <a:solidFill>
                  <a:srgbClr val="216CCA"/>
                </a:solidFill>
                <a:effectLst/>
                <a:latin typeface="Century Schoolbook" panose="02040604050505020304" pitchFamily="18" charset="0"/>
              </a:rPr>
              <a:t>tells us about </a:t>
            </a:r>
          </a:p>
          <a:p>
            <a:r>
              <a:rPr lang="en-US" sz="4000" b="1" i="0" u="none" strike="noStrike" baseline="0" dirty="0">
                <a:solidFill>
                  <a:srgbClr val="216CCA"/>
                </a:solidFill>
                <a:effectLst/>
                <a:latin typeface="Century Schoolbook" panose="02040604050505020304" pitchFamily="18" charset="0"/>
              </a:rPr>
              <a:t>self-awareness</a:t>
            </a:r>
          </a:p>
          <a:p>
            <a:endParaRPr lang="en-US" sz="2800" b="1" i="0" u="none" strike="noStrike" cap="small" spc="0" normalizeH="0" baseline="0" dirty="0">
              <a:ln w="0"/>
              <a:solidFill>
                <a:srgbClr val="285FB9"/>
              </a:solidFill>
              <a:effectLst/>
              <a:latin typeface="Century Schoolbook" panose="02040604050505020304" pitchFamily="18" charset="0"/>
              <a:ea typeface="Cambria" panose="02040503050406030204" pitchFamily="18" charset="0"/>
              <a:cs typeface="Aptos Serif" panose="02020604070405020304" pitchFamily="18" charset="0"/>
            </a:endParaRPr>
          </a:p>
          <a:p>
            <a:endParaRPr lang="en-US" sz="2800" b="1" i="0" u="none" strike="noStrike" cap="small" spc="0" normalizeH="0" baseline="0" dirty="0">
              <a:ln w="0"/>
              <a:solidFill>
                <a:srgbClr val="285FB9"/>
              </a:solidFill>
              <a:effectLst/>
              <a:latin typeface="Century Schoolbook" panose="02040604050505020304" pitchFamily="18" charset="0"/>
              <a:ea typeface="Cambria" panose="02040503050406030204" pitchFamily="18" charset="0"/>
              <a:cs typeface="Aptos Serif" panose="02020604070405020304" pitchFamily="18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A4A1E81-8070-41D6-0C66-BA46BBF778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26" b="13543"/>
          <a:stretch/>
        </p:blipFill>
        <p:spPr>
          <a:xfrm>
            <a:off x="8203535" y="6089872"/>
            <a:ext cx="3905052" cy="768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A1FA7E-2597-6F4F-E59A-5D0DC6A95231}"/>
              </a:ext>
            </a:extLst>
          </p:cNvPr>
          <p:cNvSpPr txBox="1"/>
          <p:nvPr userDrawn="1"/>
        </p:nvSpPr>
        <p:spPr>
          <a:xfrm>
            <a:off x="169087" y="6449248"/>
            <a:ext cx="2574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fr-CH" sz="1400" b="0" u="none" kern="0" dirty="0">
                <a:solidFill>
                  <a:srgbClr val="5B5B5A"/>
                </a:solidFill>
                <a:latin typeface="Amasis MT Pro Light" panose="02040304050005020304" pitchFamily="18" charset="0"/>
                <a:cs typeface="Aptos Serif" panose="02020604070405020304" pitchFamily="18" charset="0"/>
              </a:rPr>
              <a:t>Giannina Rita IANNOTTI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02A0C-A689-A462-8730-57EE3D5A80FF}"/>
              </a:ext>
            </a:extLst>
          </p:cNvPr>
          <p:cNvSpPr txBox="1"/>
          <p:nvPr userDrawn="1"/>
        </p:nvSpPr>
        <p:spPr>
          <a:xfrm>
            <a:off x="3482433" y="6449248"/>
            <a:ext cx="398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0" u="none" kern="0" dirty="0">
                <a:solidFill>
                  <a:srgbClr val="5B5B5A"/>
                </a:solidFill>
                <a:latin typeface="Amasis MT Pro Light" panose="02040304050005020304" pitchFamily="18" charset="0"/>
                <a:cs typeface="Aptos Serif" panose="02020604070405020304" pitchFamily="18" charset="0"/>
              </a:rPr>
              <a:t>-- </a:t>
            </a:r>
            <a:r>
              <a:rPr lang="fr-CH" sz="1400" b="0" u="none" kern="0" dirty="0" err="1">
                <a:solidFill>
                  <a:srgbClr val="5B5B5A"/>
                </a:solidFill>
                <a:latin typeface="Amasis MT Pro Light" panose="02040304050005020304" pitchFamily="18" charset="0"/>
                <a:cs typeface="Aptos Serif" panose="02020604070405020304" pitchFamily="18" charset="0"/>
              </a:rPr>
              <a:t>My</a:t>
            </a:r>
            <a:r>
              <a:rPr lang="fr-CH" sz="1400" b="0" u="none" kern="0" dirty="0">
                <a:solidFill>
                  <a:srgbClr val="5B5B5A"/>
                </a:solidFill>
                <a:latin typeface="Amasis MT Pro Light" panose="02040304050005020304" pitchFamily="18" charset="0"/>
                <a:cs typeface="Aptos Serif" panose="02020604070405020304" pitchFamily="18" charset="0"/>
              </a:rPr>
              <a:t> Brain and me, CERN 03.07.2025 --</a:t>
            </a:r>
            <a:endParaRPr lang="en-CH" sz="1400" u="none" dirty="0">
              <a:solidFill>
                <a:srgbClr val="5B5B5A"/>
              </a:solidFill>
              <a:latin typeface="Amasis MT Pro Light" panose="020403040500050203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8ADBDC5-1DD7-0340-8563-42AF3D7DFEAA}"/>
              </a:ext>
            </a:extLst>
          </p:cNvPr>
          <p:cNvGrpSpPr/>
          <p:nvPr userDrawn="1"/>
        </p:nvGrpSpPr>
        <p:grpSpPr>
          <a:xfrm>
            <a:off x="215801" y="453784"/>
            <a:ext cx="5517046" cy="900875"/>
            <a:chOff x="215801" y="453784"/>
            <a:chExt cx="5517046" cy="900875"/>
          </a:xfrm>
        </p:grpSpPr>
        <p:pic>
          <p:nvPicPr>
            <p:cNvPr id="13" name="Picture 12" descr="A blue and red logo&#10;&#10;AI-generated content may be incorrect.">
              <a:extLst>
                <a:ext uri="{FF2B5EF4-FFF2-40B4-BE49-F238E27FC236}">
                  <a16:creationId xmlns:a16="http://schemas.microsoft.com/office/drawing/2014/main" id="{D443EBE2-ECE7-9940-2A16-5FBB30AEDE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28" t="18331" r="15256" b="18507"/>
            <a:stretch>
              <a:fillRect/>
            </a:stretch>
          </p:blipFill>
          <p:spPr>
            <a:xfrm>
              <a:off x="2889357" y="594405"/>
              <a:ext cx="1270818" cy="679421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751D495-B77C-5F77-184E-2CA4D85980A8}"/>
                </a:ext>
              </a:extLst>
            </p:cNvPr>
            <p:cNvGrpSpPr/>
            <p:nvPr userDrawn="1"/>
          </p:nvGrpSpPr>
          <p:grpSpPr>
            <a:xfrm>
              <a:off x="215801" y="453784"/>
              <a:ext cx="5517046" cy="900875"/>
              <a:chOff x="-1749621" y="630628"/>
              <a:chExt cx="7852871" cy="1282290"/>
            </a:xfrm>
          </p:grpSpPr>
          <p:grpSp>
            <p:nvGrpSpPr>
              <p:cNvPr id="9" name="Groupe 2">
                <a:extLst>
                  <a:ext uri="{FF2B5EF4-FFF2-40B4-BE49-F238E27FC236}">
                    <a16:creationId xmlns:a16="http://schemas.microsoft.com/office/drawing/2014/main" id="{802F0779-F493-BAB5-FB31-C241F6B3D3A4}"/>
                  </a:ext>
                </a:extLst>
              </p:cNvPr>
              <p:cNvGrpSpPr/>
              <p:nvPr userDrawn="1"/>
            </p:nvGrpSpPr>
            <p:grpSpPr>
              <a:xfrm>
                <a:off x="-1749621" y="630629"/>
                <a:ext cx="1757109" cy="1282289"/>
                <a:chOff x="11209331" y="1488538"/>
                <a:chExt cx="1600335" cy="1167879"/>
              </a:xfrm>
            </p:grpSpPr>
            <p:pic>
              <p:nvPicPr>
                <p:cNvPr id="10" name="Picture 72">
                  <a:extLst>
                    <a:ext uri="{FF2B5EF4-FFF2-40B4-BE49-F238E27FC236}">
                      <a16:creationId xmlns:a16="http://schemas.microsoft.com/office/drawing/2014/main" id="{61FDE3B9-C513-3733-F113-6DEC61B998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11355155" y="1488538"/>
                  <a:ext cx="1308694" cy="566450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B758BEBB-F32F-CBA0-7337-AA7D8E5450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209331" y="2080297"/>
                  <a:ext cx="1600335" cy="576120"/>
                </a:xfrm>
                <a:prstGeom prst="rect">
                  <a:avLst/>
                </a:prstGeom>
              </p:spPr>
            </p:pic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31083DAE-7B89-6FB4-5F3F-ECC8AA8CC17E}"/>
                  </a:ext>
                </a:extLst>
              </p:cNvPr>
              <p:cNvGrpSpPr/>
              <p:nvPr userDrawn="1"/>
            </p:nvGrpSpPr>
            <p:grpSpPr>
              <a:xfrm>
                <a:off x="422031" y="630628"/>
                <a:ext cx="1448691" cy="1210050"/>
                <a:chOff x="1895629" y="252194"/>
                <a:chExt cx="1865803" cy="1558452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C0F92CB8-8D52-ABC1-FA37-2D993E99139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5629" y="976166"/>
                  <a:ext cx="1738501" cy="834480"/>
                </a:xfrm>
                <a:prstGeom prst="rect">
                  <a:avLst/>
                </a:prstGeom>
              </p:spPr>
            </p:pic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5E150AA9-A75B-8DCF-D3C2-990D70832118}"/>
                    </a:ext>
                  </a:extLst>
                </p:cNvPr>
                <p:cNvGrpSpPr/>
                <p:nvPr/>
              </p:nvGrpSpPr>
              <p:grpSpPr>
                <a:xfrm>
                  <a:off x="1946777" y="252194"/>
                  <a:ext cx="1814655" cy="723979"/>
                  <a:chOff x="3043916" y="3695157"/>
                  <a:chExt cx="1375411" cy="537413"/>
                </a:xfrm>
              </p:grpSpPr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D524BCD9-C0A3-9C6F-F203-44E0CD2EEDB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BEBA8EAE-BF5A-486C-A8C5-ECC9F3942E4B}">
                        <a14:imgProps xmlns:a14="http://schemas.microsoft.com/office/drawing/2010/main">
                          <a14:imgLayer r:embed="rId9">
                            <a14:imgEffect>
                              <a14:sharpenSoften amount="50000"/>
                            </a14:imgEffect>
                          </a14:imgLayer>
                        </a14:imgProps>
                      </a:ext>
                    </a:extLst>
                  </a:blip>
                  <a:srcRect l="3002" r="5929" b="4314"/>
                  <a:stretch>
                    <a:fillRect/>
                  </a:stretch>
                </p:blipFill>
                <p:spPr>
                  <a:xfrm>
                    <a:off x="3043916" y="3769291"/>
                    <a:ext cx="1375411" cy="463279"/>
                  </a:xfrm>
                  <a:prstGeom prst="rect">
                    <a:avLst/>
                  </a:prstGeom>
                </p:spPr>
              </p:pic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5B9CE6AA-3343-ECAC-E9DC-DF01052EB067}"/>
                      </a:ext>
                    </a:extLst>
                  </p:cNvPr>
                  <p:cNvSpPr/>
                  <p:nvPr/>
                </p:nvSpPr>
                <p:spPr>
                  <a:xfrm flipH="1">
                    <a:off x="3570868" y="3695157"/>
                    <a:ext cx="707294" cy="6221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</p:grpSp>
          </p:grpSp>
          <p:pic>
            <p:nvPicPr>
              <p:cNvPr id="3" name="Picture 52">
                <a:extLst>
                  <a:ext uri="{FF2B5EF4-FFF2-40B4-BE49-F238E27FC236}">
                    <a16:creationId xmlns:a16="http://schemas.microsoft.com/office/drawing/2014/main" id="{5B7841F1-1980-7B34-8B3E-73FDD3CA5AB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7954" y="950461"/>
                <a:ext cx="2555296" cy="659796"/>
              </a:xfrm>
              <a:prstGeom prst="rect">
                <a:avLst/>
              </a:prstGeom>
            </p:spPr>
          </p:pic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7AA52D1-5664-0E66-C7C3-2BC2E62DE7EC}"/>
              </a:ext>
            </a:extLst>
          </p:cNvPr>
          <p:cNvSpPr txBox="1"/>
          <p:nvPr userDrawn="1"/>
        </p:nvSpPr>
        <p:spPr>
          <a:xfrm>
            <a:off x="169087" y="100332"/>
            <a:ext cx="11762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0" dirty="0">
                <a:solidFill>
                  <a:srgbClr val="5B5B5A"/>
                </a:solidFill>
                <a:latin typeface="Amasis MT Pro Light" panose="02040304050005020304" pitchFamily="18" charset="0"/>
              </a:rPr>
              <a:t>Prof K Schaller; Dr R Ronchi, Prof. O Blanke; P </a:t>
            </a:r>
            <a:r>
              <a:rPr lang="en-US" sz="1400" i="0" dirty="0" err="1">
                <a:solidFill>
                  <a:srgbClr val="5B5B5A"/>
                </a:solidFill>
                <a:latin typeface="Amasis MT Pro Light" panose="02040304050005020304" pitchFamily="18" charset="0"/>
              </a:rPr>
              <a:t>Orepic</a:t>
            </a:r>
            <a:r>
              <a:rPr lang="en-US" sz="1400" i="0" dirty="0">
                <a:solidFill>
                  <a:srgbClr val="5B5B5A"/>
                </a:solidFill>
                <a:latin typeface="Amasis MT Pro Light" panose="02040304050005020304" pitchFamily="18" charset="0"/>
              </a:rPr>
              <a:t>, PhD; HD Park, PhD; Prof C Michel</a:t>
            </a:r>
          </a:p>
          <a:p>
            <a:endParaRPr lang="en-CH" sz="1400" dirty="0">
              <a:solidFill>
                <a:srgbClr val="5B5B5A"/>
              </a:solidFill>
              <a:latin typeface="Amasis MT Pro Light" panose="020403040500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8863D9-D4F5-799A-EF1A-CD2A945588A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12658" y="5571489"/>
            <a:ext cx="855347" cy="85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9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C1F8F-E911-414C-9B8C-83498B959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0264A-5807-4CD9-B936-B3EC3062B0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0A800-4A80-425F-9DC1-66309F0C6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C5134-B8DF-48CD-B8D4-ACB0FB62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E8AA4-3A76-4BDC-8B15-7E04B85A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517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DF5726-50A2-460D-A3C9-99DE689E5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AB96F8-B2EF-48E0-ABE1-60F84A0106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780A8-43A9-4ADF-BBD7-C572AB445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5AE4C-2EFF-4B57-91B0-9C0EDFF3B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85FAF-410C-4FFE-87BA-87690FCE4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08407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C62F7-59B8-8613-C14D-E4EC6BFA4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DC5493-2DDB-2B54-1C6B-40E941056B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A616E-4E60-B994-CC0A-F775A8AF7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6C216-84AF-294A-45F0-AC1AA7D09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FB746-9C7E-4BDD-E01A-DA9FBECF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5094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4105C-B15F-01D4-8E25-5DF2F3C10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6FC28-39E6-0266-37A6-7C72382F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D6810-ACC4-EA6E-0967-99C09CBB8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64D1E-3716-AB98-4072-5CB61ADEA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12C33-5B0D-5E4B-1887-E6889AC66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8074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6DD3D-7414-C0B4-41AF-C627B1D90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68DAC3-5909-307D-9572-367FFDD80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14554-8A0C-7413-38FA-D2C8A0A6C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D35FB-E65D-669C-FF00-2FFD0B3B6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F8B68-E416-8834-D91C-93EF42E7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7722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59AD-25CC-01CE-905C-31A069E38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DC000-2A6F-6890-2888-4812021E1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718C7-66AC-928F-CB02-258715D47F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9250D-C2C2-6A2B-D0BB-506DE466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51D1C-5C28-20A1-1590-7B36E070C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B881EF-2F32-EF65-B5AD-13A4A747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5983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88157-A7FC-9F5D-BD7E-68FBEF353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137B7-D0C0-136F-4273-9AD241D36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DD970-D452-F05B-96D2-FA5E353752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A80636-5140-9B6E-9A24-56B8C4A06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A02E9-6C43-7C48-3270-3BD1FAC60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835618-1D01-D37B-0A9D-78FAE530E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49679-6E6F-EF70-3936-D0E6E6A15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E2A6C1-F434-FBEC-1309-718880228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6816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6B93A-64EA-31A4-4329-7A818D756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BBB784-F0A0-B9CB-A443-FC2F39B62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9C653C-9B0B-9B87-9E05-AB66C11F9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73D7E-6155-659C-A8D0-E47CFFF01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2438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5953EB-9E22-5C13-42E3-AD58286C6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07D6C7-68DF-31C0-B234-43FB2E93F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BC9CD-EDC5-DB94-3E39-A89982E94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55173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CB141-4C0C-CC76-17FE-6B6C6A184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2392-E495-932D-2E5B-CA1FF1072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4ED77A-DA73-7B44-A713-695373D36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CEDCF9-8C24-083C-922D-FB3CFF125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3395B-7A4F-F17A-E8A3-E2E5A4E4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FBF53-6BCB-7DA8-9229-AC8F3E48A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8809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93BA2-0EA2-4E01-BF96-48D51518C0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7958" y="277071"/>
            <a:ext cx="8660135" cy="779344"/>
          </a:xfrm>
          <a:noFill/>
        </p:spPr>
        <p:txBody>
          <a:bodyPr>
            <a:noAutofit/>
          </a:bodyPr>
          <a:lstStyle>
            <a:lvl1pPr algn="l">
              <a:defRPr sz="3000" b="1" u="none" cap="small" baseline="0">
                <a:solidFill>
                  <a:srgbClr val="216CCA"/>
                </a:solidFill>
                <a:uFill>
                  <a:solidFill>
                    <a:srgbClr val="2769AA"/>
                  </a:solidFill>
                </a:uFill>
                <a:latin typeface="Century Schoolbook" panose="02040604050505020304" pitchFamily="18" charset="0"/>
                <a:cs typeface="Aptos Serif" panose="02020604070405020304" pitchFamily="18" charset="0"/>
              </a:defRPr>
            </a:lvl1pPr>
          </a:lstStyle>
          <a:p>
            <a:br>
              <a:rPr lang="en-US" dirty="0"/>
            </a:br>
            <a:r>
              <a:rPr lang="en-US" dirty="0"/>
              <a:t>Click to edit Master title style</a:t>
            </a:r>
            <a:br>
              <a:rPr lang="en-US" dirty="0"/>
            </a:br>
            <a:endParaRPr lang="en-CH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D5DC9C2-8267-F625-1CED-A4428F218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0" y="1157683"/>
            <a:ext cx="5525549" cy="5001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360000">
              <a:buClr>
                <a:srgbClr val="216CCA"/>
              </a:buClr>
              <a:buFont typeface="Wingdings" panose="05000000000000000000" pitchFamily="2" charset="2"/>
              <a:buChar char="q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pitchFamily="18" charset="0"/>
                <a:cs typeface="Aptos Serif" panose="020B0502040204020203" pitchFamily="18" charset="0"/>
              </a:defRPr>
            </a:lvl1pPr>
            <a:lvl2pPr marL="685800" indent="-228600">
              <a:buClr>
                <a:srgbClr val="216CCA"/>
              </a:buClr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pitchFamily="18" charset="0"/>
                <a:cs typeface="Aptos Serif" panose="020B0502040204020203" pitchFamily="18" charset="0"/>
              </a:defRPr>
            </a:lvl2pPr>
            <a:lvl3pPr marL="1143000" indent="-228600">
              <a:buClr>
                <a:srgbClr val="216CCA"/>
              </a:buClr>
              <a:buFont typeface="Courier New" panose="02070309020205020404" pitchFamily="49" charset="0"/>
              <a:buChar char="­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pitchFamily="18" charset="0"/>
                <a:cs typeface="Aptos Serif" panose="020B0502040204020203" pitchFamily="18" charset="0"/>
              </a:defRPr>
            </a:lvl3pPr>
            <a:lvl4pPr marL="1600200" indent="-228600">
              <a:buClr>
                <a:srgbClr val="E55753"/>
              </a:buClr>
              <a:buFont typeface="Wingdings" panose="05000000000000000000" pitchFamily="2" charset="2"/>
              <a:buChar char="q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pitchFamily="18" charset="0"/>
                <a:cs typeface="Aptos Serif" panose="020B0502040204020203" pitchFamily="18" charset="0"/>
              </a:defRPr>
            </a:lvl4pPr>
            <a:lvl5pPr marL="2057400" indent="-228600">
              <a:buClr>
                <a:srgbClr val="216CCA"/>
              </a:buClr>
              <a:buFont typeface="Wingdings" panose="05000000000000000000" pitchFamily="2" charset="2"/>
              <a:buChar char="q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" panose="02040604050505020304" pitchFamily="18" charset="0"/>
                <a:cs typeface="Aptos Serif" panose="020B05020402040202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2AE8FFE-7D23-D84C-D798-2B94C2E2AF98}"/>
              </a:ext>
            </a:extLst>
          </p:cNvPr>
          <p:cNvCxnSpPr>
            <a:cxnSpLocks/>
          </p:cNvCxnSpPr>
          <p:nvPr userDrawn="1"/>
        </p:nvCxnSpPr>
        <p:spPr>
          <a:xfrm>
            <a:off x="347624" y="346803"/>
            <a:ext cx="1" cy="639880"/>
          </a:xfrm>
          <a:prstGeom prst="line">
            <a:avLst/>
          </a:prstGeom>
          <a:ln w="73025" cmpd="thinThick">
            <a:solidFill>
              <a:srgbClr val="216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ack and white logo&#10;&#10;AI-generated content may be incorrect.">
            <a:extLst>
              <a:ext uri="{FF2B5EF4-FFF2-40B4-BE49-F238E27FC236}">
                <a16:creationId xmlns:a16="http://schemas.microsoft.com/office/drawing/2014/main" id="{6F9C5488-BF36-4728-996B-703DCE513C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57" y="6324209"/>
            <a:ext cx="2510705" cy="443687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A55FEA-8666-F88C-29F4-FABF9F1C2CAA}"/>
              </a:ext>
            </a:extLst>
          </p:cNvPr>
          <p:cNvCxnSpPr>
            <a:cxnSpLocks/>
          </p:cNvCxnSpPr>
          <p:nvPr userDrawn="1"/>
        </p:nvCxnSpPr>
        <p:spPr>
          <a:xfrm>
            <a:off x="4013200" y="6542721"/>
            <a:ext cx="7813040" cy="0"/>
          </a:xfrm>
          <a:prstGeom prst="line">
            <a:avLst/>
          </a:prstGeom>
          <a:ln w="73025" cmpd="thinThick">
            <a:solidFill>
              <a:srgbClr val="216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lue and red logo&#10;&#10;AI-generated content may be incorrect.">
            <a:extLst>
              <a:ext uri="{FF2B5EF4-FFF2-40B4-BE49-F238E27FC236}">
                <a16:creationId xmlns:a16="http://schemas.microsoft.com/office/drawing/2014/main" id="{20272507-46A1-DC62-E1B5-E6CC3F3545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8" t="18331" r="15256" b="18507"/>
          <a:stretch>
            <a:fillRect/>
          </a:stretch>
        </p:blipFill>
        <p:spPr>
          <a:xfrm>
            <a:off x="2999423" y="6367551"/>
            <a:ext cx="829891" cy="44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173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0C49D-7689-F6AB-4E96-89E4AB04C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415A0C-4EEB-FC87-C113-A59060B8A8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6D13D-9768-F9DA-BD88-3E6A2AE4D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C6DD1-6006-9088-5506-26308F17A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E7D5D-6D11-319B-B5A0-2C2EB8A91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74102-5DB7-A30E-10A3-9546D5FAE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4025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E1D33-C49C-55E2-BA1A-BF53F8CC1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BB8C6-C848-F091-CD4A-7FBC61065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3449E-B479-DC32-88D6-140D7F207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9EE75-0752-DCAD-5D6C-0D5659378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5974C-3BC2-C292-6F38-46AE46C8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3822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413516-23D8-6E05-4084-72D9363533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0A1A2C-334C-1702-D728-71B519CD4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1DB17-6A3F-E957-04CC-0B025125C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95028-43D4-4D2B-F23B-0D9F52C8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870B6-426F-8A68-00B7-32BAF33F1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23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8282-B275-432F-80EE-75C391BA2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C49CC8-D2E9-4FC0-9216-46E0C73B3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E506C-1B2B-4AAE-8836-259A26ED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E88BD-1486-415E-B325-65BD9EFD1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E39C9-8475-40E5-96E2-88A13F9DB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3429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548DB-43AE-415D-8DBC-C2FE5294A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3A377-D5E0-4D27-BC4D-9595A01D3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F9831-DEB6-4378-8113-E7596FAA3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A05BF0-26BF-4C15-917A-DA664DB13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9D30C-D184-4D9B-8413-B450C660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ADAEE-BFF6-49B5-9472-868AD55AD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3769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9D1D8-4D78-47BF-8543-B95552297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033B9-AF86-479E-822A-2C6459249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34D5D-F049-40C8-9D02-950019959F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2611B2-7B5B-4A13-A4AB-3AEDE6D344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AB4781-C28D-40CB-ADB4-909A679AE7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C92C4-2168-433E-AC62-DC494D7D9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A161F-5624-4E9F-AFF1-69FDEA11E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9E29DF-499B-49F9-AEF9-8936149E8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0823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178FF-E31F-45C6-BEC1-F04FB8D9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7FA27A-934B-411C-B8B4-24BBA396D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6B33EC-5B5F-4830-B280-92F5D3F91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B54E9A-5B6E-4E82-97A8-602815EBA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185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20C03A-25EE-4D2D-9827-B9FB9194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257EB3-A2BF-47ED-BDAA-C52EC9919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3A351-6A94-413A-8D94-F31DA3656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236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BD259-3FE9-476A-ACAA-1E310B480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8823B-3014-4319-A24B-D50AE4881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86DCF8-0C7A-42B0-BE16-096ED4738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313109-EFBD-4782-AE0F-C18A8E4D8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F23CB0-E807-4BEA-84DC-AA3E8CEB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147F11-3884-4937-8849-B47A33090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3637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F043F-9342-437A-B54B-67C00635C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5FBCF4-CED8-479B-BDE7-0499EE8204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165B1A-BC1D-4D08-AB88-204AEA254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0DE17-2327-4AD8-9A43-3F297EDE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2A7B0-1C65-4ECA-A2CA-0E71CBAE7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889FB-542D-4DA7-B89B-429F4A595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19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4ED178-D13A-45E1-A00B-2AC44F590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A20C6-1021-4B2C-8921-7998E37B2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70AC8-5175-41FD-B407-C1B358A7A2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278B2-5D99-424C-82C4-C91469F8A8A2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C5C4D-5D03-4EA1-BC72-35323EA44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11EA-95CF-46B9-B5AE-86315C528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7FE25-6A75-4A14-B658-58669EBA479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24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74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88BB92-528C-2977-6F75-3B1918F36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F1A4F-947E-D7DA-8E10-02FB3BC0C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00D34-95A6-5005-0CA7-E47681E37B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AC5A80-B8BB-450A-926D-6A5C0FC127AB}" type="datetimeFigureOut">
              <a:rPr lang="en-CH" smtClean="0"/>
              <a:t>07/03/2025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CBBF-0442-8812-7646-1D6931B4DE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8E5AB-FAFE-F162-E40E-AEEC3397F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BFB0A9-A00E-4233-A40F-1CD9387D23F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7680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523/jneurosci.0311-16.2016" TargetMode="External"/><Relationship Id="rId13" Type="http://schemas.openxmlformats.org/officeDocument/2006/relationships/hyperlink" Target="https://doi.org/10.1177/0956797613498395" TargetMode="External"/><Relationship Id="rId3" Type="http://schemas.openxmlformats.org/officeDocument/2006/relationships/hyperlink" Target="https://doi.org/10.1016/j.tics.2019.02.002" TargetMode="External"/><Relationship Id="rId7" Type="http://schemas.openxmlformats.org/officeDocument/2006/relationships/hyperlink" Target="https://doi.org/10.1016/j.physbeh.2017.07.032" TargetMode="External"/><Relationship Id="rId12" Type="http://schemas.openxmlformats.org/officeDocument/2006/relationships/hyperlink" Target="https://doi.org/10.1016/j.neuropsychologia.2015.02.010" TargetMode="External"/><Relationship Id="rId2" Type="http://schemas.openxmlformats.org/officeDocument/2006/relationships/hyperlink" Target="https://doi.org/10.1016/j.beproc.2021.10454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euroimage.2019.04.081" TargetMode="External"/><Relationship Id="rId11" Type="http://schemas.openxmlformats.org/officeDocument/2006/relationships/hyperlink" Target="https://doi.org/10.1016/j.cortex.2023.08.006" TargetMode="External"/><Relationship Id="rId5" Type="http://schemas.openxmlformats.org/officeDocument/2006/relationships/hyperlink" Target="https://www.nature.com/articles/s41593-023-01425-1" TargetMode="External"/><Relationship Id="rId10" Type="http://schemas.openxmlformats.org/officeDocument/2006/relationships/hyperlink" Target="https://doi.org/10.1007/s00701-021-04778-3" TargetMode="External"/><Relationship Id="rId4" Type="http://schemas.openxmlformats.org/officeDocument/2006/relationships/hyperlink" Target="https://www.cell.com/trends/cognitive-sciences/fulltext/S1364-6613(19)30089-0" TargetMode="External"/><Relationship Id="rId9" Type="http://schemas.openxmlformats.org/officeDocument/2006/relationships/hyperlink" Target="https://doi.org/10.1093/cercor/bhab32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158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49DFF-4A5C-B653-8073-9CB3EC3F8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Localization of Self-Voice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4E3D8-1BE8-4E3A-08C2-8511FE22B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1157683"/>
            <a:ext cx="5333594" cy="5001817"/>
          </a:xfrm>
        </p:spPr>
        <p:txBody>
          <a:bodyPr/>
          <a:lstStyle/>
          <a:p>
            <a:r>
              <a:rPr lang="en-US" dirty="0"/>
              <a:t>Between 270-400 </a:t>
            </a:r>
            <a:r>
              <a:rPr lang="en-US" dirty="0" err="1"/>
              <a:t>ms</a:t>
            </a:r>
            <a:r>
              <a:rPr lang="en-US" dirty="0"/>
              <a:t> after the stimulus </a:t>
            </a:r>
            <a:r>
              <a:rPr lang="en-GB" baseline="30000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[9]</a:t>
            </a:r>
            <a:endParaRPr lang="en-US" dirty="0"/>
          </a:p>
          <a:p>
            <a:r>
              <a:rPr lang="en-US" dirty="0"/>
              <a:t>Functional network for the self-voice: 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R insula </a:t>
            </a:r>
            <a:r>
              <a:rPr lang="en-US" dirty="0"/>
              <a:t>(posterior)</a:t>
            </a:r>
          </a:p>
          <a:p>
            <a:pPr lvl="1"/>
            <a:r>
              <a:rPr lang="en-US" b="1" dirty="0"/>
              <a:t>PCC</a:t>
            </a:r>
          </a:p>
          <a:p>
            <a:pPr lvl="1"/>
            <a:r>
              <a:rPr lang="en-US" b="1" dirty="0"/>
              <a:t>R limbic and para-limbic structures </a:t>
            </a:r>
            <a:r>
              <a:rPr lang="en-US" dirty="0"/>
              <a:t>(hippocampus, para-hippocampus)</a:t>
            </a:r>
          </a:p>
          <a:p>
            <a:r>
              <a:rPr lang="en-US" dirty="0"/>
              <a:t>Correlated with the own perception of self voice</a:t>
            </a:r>
            <a:endParaRPr lang="en-CH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66AFD41-9D0A-3628-FF7D-56969B144AF2}"/>
              </a:ext>
            </a:extLst>
          </p:cNvPr>
          <p:cNvGrpSpPr/>
          <p:nvPr/>
        </p:nvGrpSpPr>
        <p:grpSpPr>
          <a:xfrm>
            <a:off x="292701" y="2447484"/>
            <a:ext cx="11640051" cy="3933843"/>
            <a:chOff x="292701" y="2447484"/>
            <a:chExt cx="11640051" cy="393384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516744-10FA-9868-BD6B-7D3C2FFDBBC5}"/>
                </a:ext>
              </a:extLst>
            </p:cNvPr>
            <p:cNvSpPr txBox="1"/>
            <p:nvPr/>
          </p:nvSpPr>
          <p:spPr>
            <a:xfrm>
              <a:off x="292701" y="5157069"/>
              <a:ext cx="561134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563C1"/>
                  </a:solidFill>
                  <a:latin typeface="Century Schoolbook" panose="02040604050505020304" pitchFamily="18" charset="0"/>
                </a:rPr>
                <a:t>The more we “know” how we sound like, </a:t>
              </a:r>
            </a:p>
            <a:p>
              <a:pPr algn="ctr"/>
              <a:r>
                <a:rPr lang="en-US" sz="2000" b="1" dirty="0">
                  <a:solidFill>
                    <a:srgbClr val="0563C1"/>
                  </a:solidFill>
                  <a:latin typeface="Century Schoolbook" panose="02040604050505020304" pitchFamily="18" charset="0"/>
                </a:rPr>
                <a:t>the less we need to use this process</a:t>
              </a:r>
              <a:endParaRPr lang="en-CH" sz="2000" b="1" dirty="0">
                <a:solidFill>
                  <a:srgbClr val="0563C1"/>
                </a:solidFill>
                <a:latin typeface="Century Schoolbook" panose="02040604050505020304" pitchFamily="18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0A57DB6-483C-2579-C581-6ED8822341A8}"/>
                </a:ext>
              </a:extLst>
            </p:cNvPr>
            <p:cNvGrpSpPr/>
            <p:nvPr/>
          </p:nvGrpSpPr>
          <p:grpSpPr>
            <a:xfrm>
              <a:off x="5918733" y="2447484"/>
              <a:ext cx="6014019" cy="3933843"/>
              <a:chOff x="5918733" y="2447484"/>
              <a:chExt cx="6014019" cy="393384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C22A7F1-1A77-CEC0-ACE2-E00A386B41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5244" r="19161"/>
              <a:stretch>
                <a:fillRect/>
              </a:stretch>
            </p:blipFill>
            <p:spPr>
              <a:xfrm>
                <a:off x="5963422" y="2447484"/>
                <a:ext cx="5086349" cy="3872883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599037-B4F3-3B2D-E73D-CB1C1FED6BA4}"/>
                  </a:ext>
                </a:extLst>
              </p:cNvPr>
              <p:cNvSpPr txBox="1"/>
              <p:nvPr/>
            </p:nvSpPr>
            <p:spPr>
              <a:xfrm rot="16200000">
                <a:off x="4649942" y="3903153"/>
                <a:ext cx="2799192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Duration of network activation (</a:t>
                </a:r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ms</a:t>
                </a:r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CH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DEE6870-02BB-C5BB-3E90-DA8D88DAE9B8}"/>
                  </a:ext>
                </a:extLst>
              </p:cNvPr>
              <p:cNvSpPr txBox="1"/>
              <p:nvPr/>
            </p:nvSpPr>
            <p:spPr>
              <a:xfrm>
                <a:off x="7146524" y="6119717"/>
                <a:ext cx="1703363" cy="26161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 Correct response</a:t>
                </a:r>
                <a:endParaRPr lang="en-CH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F576B70-F731-8D44-2061-A1BDF38F47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45978" t="17031" r="19161" b="69813"/>
              <a:stretch>
                <a:fillRect/>
              </a:stretch>
            </p:blipFill>
            <p:spPr>
              <a:xfrm>
                <a:off x="9656986" y="5433554"/>
                <a:ext cx="2275766" cy="557842"/>
              </a:xfrm>
              <a:prstGeom prst="rect">
                <a:avLst/>
              </a:prstGeom>
            </p:spPr>
          </p:pic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A60B1D9-A8CF-D491-4FDF-9F014DBA48DC}"/>
                </a:ext>
              </a:extLst>
            </p:cNvPr>
            <p:cNvGrpSpPr/>
            <p:nvPr/>
          </p:nvGrpSpPr>
          <p:grpSpPr>
            <a:xfrm>
              <a:off x="2433146" y="3714464"/>
              <a:ext cx="1165158" cy="1248435"/>
              <a:chOff x="-2809582" y="3568700"/>
              <a:chExt cx="1165158" cy="1248435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8014FEC-45B9-BE96-8FD9-C5CFFCFA2A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67" t="50065" r="84736" b="36787"/>
              <a:stretch>
                <a:fillRect/>
              </a:stretch>
            </p:blipFill>
            <p:spPr>
              <a:xfrm>
                <a:off x="-2621861" y="4059329"/>
                <a:ext cx="779636" cy="667520"/>
              </a:xfrm>
              <a:prstGeom prst="rect">
                <a:avLst/>
              </a:prstGeom>
            </p:spPr>
          </p:pic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4B020AC-5311-C44B-7DF4-A19A458046FC}"/>
                  </a:ext>
                </a:extLst>
              </p:cNvPr>
              <p:cNvSpPr/>
              <p:nvPr/>
            </p:nvSpPr>
            <p:spPr>
              <a:xfrm>
                <a:off x="-2809582" y="4037791"/>
                <a:ext cx="1165158" cy="779344"/>
              </a:xfrm>
              <a:prstGeom prst="ellipse">
                <a:avLst/>
              </a:prstGeom>
              <a:noFill/>
              <a:ln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A292599-ACAB-F3BF-0AB1-850ED186B9AC}"/>
                  </a:ext>
                </a:extLst>
              </p:cNvPr>
              <p:cNvSpPr/>
              <p:nvPr/>
            </p:nvSpPr>
            <p:spPr>
              <a:xfrm>
                <a:off x="-2681238" y="3568700"/>
                <a:ext cx="393057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200" b="1" cap="none" spc="0" dirty="0">
                    <a:ln w="13462">
                      <a:solidFill>
                        <a:schemeClr val="bg1"/>
                      </a:solidFill>
                      <a:prstDash val="solid"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dist="38100" dir="2700000" algn="bl" rotWithShape="0">
                        <a:schemeClr val="accent5"/>
                      </a:outerShdw>
                    </a:effectLst>
                  </a:rPr>
                  <a:t>3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0299112-8493-7D7F-E4E9-C96A8995A7DD}"/>
              </a:ext>
            </a:extLst>
          </p:cNvPr>
          <p:cNvSpPr txBox="1"/>
          <p:nvPr/>
        </p:nvSpPr>
        <p:spPr>
          <a:xfrm>
            <a:off x="9389739" y="6581001"/>
            <a:ext cx="2678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[9] </a:t>
            </a:r>
            <a:r>
              <a:rPr lang="en-US" sz="1200" u="sng" dirty="0">
                <a:latin typeface="Century Schoolbook" panose="02040604050505020304" pitchFamily="18" charset="0"/>
              </a:rPr>
              <a:t>Iannotti GR</a:t>
            </a:r>
            <a:r>
              <a:rPr lang="en-US" sz="1200" dirty="0">
                <a:latin typeface="Century Schoolbook" panose="02040604050505020304" pitchFamily="18" charset="0"/>
              </a:rPr>
              <a:t>, </a:t>
            </a:r>
            <a:r>
              <a:rPr lang="en-US" sz="1200" dirty="0" err="1">
                <a:latin typeface="Century Schoolbook" panose="02040604050505020304" pitchFamily="18" charset="0"/>
              </a:rPr>
              <a:t>Orepic</a:t>
            </a:r>
            <a:r>
              <a:rPr lang="en-US" sz="1200" dirty="0">
                <a:latin typeface="Century Schoolbook" panose="02040604050505020304" pitchFamily="18" charset="0"/>
              </a:rPr>
              <a:t> P, 2022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A26E1E-D2AB-B4A8-DD55-81ECF5C6A9A8}"/>
              </a:ext>
            </a:extLst>
          </p:cNvPr>
          <p:cNvGrpSpPr/>
          <p:nvPr/>
        </p:nvGrpSpPr>
        <p:grpSpPr>
          <a:xfrm>
            <a:off x="8063757" y="77016"/>
            <a:ext cx="3848851" cy="3491684"/>
            <a:chOff x="8063757" y="77016"/>
            <a:chExt cx="3848851" cy="349168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978F2B0-B381-7B6E-BC88-5C90B9284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63757" y="390750"/>
              <a:ext cx="3848851" cy="317795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32A58BA-19E5-5E25-C735-DF0767629C40}"/>
                </a:ext>
              </a:extLst>
            </p:cNvPr>
            <p:cNvSpPr txBox="1"/>
            <p:nvPr/>
          </p:nvSpPr>
          <p:spPr>
            <a:xfrm>
              <a:off x="8413382" y="77016"/>
              <a:ext cx="314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Self-voice network</a:t>
              </a:r>
              <a:endParaRPr lang="en-CH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2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F53D8-C080-CF69-9B76-6DE8D41A1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Relevance </a:t>
            </a:r>
            <a:r>
              <a:rPr lang="en-US" sz="1800" b="0" baseline="30000" dirty="0">
                <a:solidFill>
                  <a:srgbClr val="404040"/>
                </a:solidFill>
              </a:rPr>
              <a:t>[10]</a:t>
            </a:r>
            <a:endParaRPr lang="en-CH" sz="1800" b="0" baseline="30000" dirty="0">
              <a:solidFill>
                <a:srgbClr val="40404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B948B-D9D9-3788-E692-8713561F7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1157683"/>
            <a:ext cx="5354100" cy="5001817"/>
          </a:xfrm>
        </p:spPr>
        <p:txBody>
          <a:bodyPr/>
          <a:lstStyle/>
          <a:p>
            <a:r>
              <a:rPr lang="en-US" b="1" dirty="0">
                <a:solidFill>
                  <a:srgbClr val="216CCA"/>
                </a:solidFill>
              </a:rPr>
              <a:t>Self voice for psychotic traits after surgery </a:t>
            </a:r>
            <a:r>
              <a:rPr lang="en-US" baseline="30000" dirty="0">
                <a:solidFill>
                  <a:srgbClr val="404040"/>
                </a:solidFill>
              </a:rPr>
              <a:t>[11]</a:t>
            </a:r>
          </a:p>
          <a:p>
            <a:pPr lvl="1"/>
            <a:r>
              <a:rPr lang="en-US" dirty="0">
                <a:solidFill>
                  <a:srgbClr val="404040"/>
                </a:solidFill>
              </a:rPr>
              <a:t>Patient with resection of part of self voice network</a:t>
            </a:r>
          </a:p>
          <a:p>
            <a:pPr lvl="2"/>
            <a:r>
              <a:rPr lang="en-US" dirty="0">
                <a:solidFill>
                  <a:srgbClr val="404040"/>
                </a:solidFill>
                <a:sym typeface="Wingdings" panose="05000000000000000000" pitchFamily="2" charset="2"/>
              </a:rPr>
              <a:t>Post operative borderline personality </a:t>
            </a:r>
          </a:p>
          <a:p>
            <a:pPr lvl="2"/>
            <a:r>
              <a:rPr lang="en-US" dirty="0">
                <a:solidFill>
                  <a:srgbClr val="404040"/>
                </a:solidFill>
                <a:sym typeface="Wingdings" panose="05000000000000000000" pitchFamily="2" charset="2"/>
              </a:rPr>
              <a:t>Reverted patterns in respect to healthy subject in self voice recognition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216CCA"/>
                </a:solidFill>
                <a:sym typeface="Wingdings" panose="05000000000000000000" pitchFamily="2" charset="2"/>
              </a:rPr>
              <a:t>Impaired body ownership in insula tumor</a:t>
            </a:r>
            <a:endParaRPr lang="en-US" dirty="0">
              <a:solidFill>
                <a:srgbClr val="40404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>
                <a:solidFill>
                  <a:srgbClr val="404040"/>
                </a:solidFill>
                <a:sym typeface="Wingdings" panose="05000000000000000000" pitchFamily="2" charset="2"/>
              </a:rPr>
              <a:t>Patient with tumor in R insula tumor </a:t>
            </a:r>
            <a:r>
              <a:rPr lang="en-US" baseline="30000" dirty="0">
                <a:solidFill>
                  <a:srgbClr val="404040"/>
                </a:solidFill>
                <a:sym typeface="Wingdings" panose="05000000000000000000" pitchFamily="2" charset="2"/>
              </a:rPr>
              <a:t>[12]</a:t>
            </a:r>
          </a:p>
          <a:p>
            <a:pPr lvl="2"/>
            <a:r>
              <a:rPr lang="en-US" dirty="0">
                <a:solidFill>
                  <a:srgbClr val="404040"/>
                </a:solidFill>
                <a:sym typeface="Wingdings" panose="05000000000000000000" pitchFamily="2" charset="2"/>
              </a:rPr>
              <a:t>After resection less cardiac awareness</a:t>
            </a:r>
          </a:p>
          <a:p>
            <a:pPr lvl="2"/>
            <a:r>
              <a:rPr lang="en-US" dirty="0">
                <a:solidFill>
                  <a:srgbClr val="404040"/>
                </a:solidFill>
                <a:sym typeface="Wingdings" panose="05000000000000000000" pitchFamily="2" charset="2"/>
              </a:rPr>
              <a:t>Both before and after avatar body</a:t>
            </a:r>
            <a:endParaRPr lang="en-US" dirty="0">
              <a:sym typeface="Wingdings" panose="05000000000000000000" pitchFamily="2" charset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857935-2511-883B-FC5E-EB245E4319F8}"/>
              </a:ext>
            </a:extLst>
          </p:cNvPr>
          <p:cNvGrpSpPr/>
          <p:nvPr/>
        </p:nvGrpSpPr>
        <p:grpSpPr>
          <a:xfrm>
            <a:off x="5924551" y="277071"/>
            <a:ext cx="6239296" cy="2946331"/>
            <a:chOff x="5712756" y="277071"/>
            <a:chExt cx="6239296" cy="294633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45A79ED2-7E2B-A166-6758-E3AD9B8570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92" t="1333" b="53779"/>
            <a:stretch>
              <a:fillRect/>
            </a:stretch>
          </p:blipFill>
          <p:spPr bwMode="auto">
            <a:xfrm>
              <a:off x="8563326" y="461607"/>
              <a:ext cx="3388726" cy="27617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5A06E2F-03EF-4E27-513B-3EF9A8BBDFEB}"/>
                </a:ext>
              </a:extLst>
            </p:cNvPr>
            <p:cNvGrpSpPr/>
            <p:nvPr/>
          </p:nvGrpSpPr>
          <p:grpSpPr>
            <a:xfrm>
              <a:off x="5712756" y="358034"/>
              <a:ext cx="2830335" cy="2865368"/>
              <a:chOff x="1400307" y="3108863"/>
              <a:chExt cx="3113368" cy="3151905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E8CB05C8-1F89-F500-5012-1C08EB2AE5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25058" t="69185" r="46981"/>
              <a:stretch>
                <a:fillRect/>
              </a:stretch>
            </p:blipFill>
            <p:spPr>
              <a:xfrm>
                <a:off x="2912438" y="4697119"/>
                <a:ext cx="1601237" cy="156364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7FEBD778-1E23-2B4C-5177-F412432E7D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2583" t="43095" r="67396" b="35411"/>
              <a:stretch>
                <a:fillRect/>
              </a:stretch>
            </p:blipFill>
            <p:spPr>
              <a:xfrm>
                <a:off x="1400307" y="3108863"/>
                <a:ext cx="2872084" cy="1696818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95CDC17-8797-5FD2-B56F-ED67890227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32604" t="43095" r="48120" b="35411"/>
              <a:stretch>
                <a:fillRect/>
              </a:stretch>
            </p:blipFill>
            <p:spPr>
              <a:xfrm>
                <a:off x="1456076" y="4675233"/>
                <a:ext cx="1491811" cy="1474041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66915B-F6A6-A9B1-26EC-8D21198C6187}"/>
                </a:ext>
              </a:extLst>
            </p:cNvPr>
            <p:cNvSpPr/>
            <p:nvPr/>
          </p:nvSpPr>
          <p:spPr>
            <a:xfrm>
              <a:off x="8634413" y="277071"/>
              <a:ext cx="490537" cy="308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A3C94DC-8D21-E167-4D58-7B364BF60F97}"/>
              </a:ext>
            </a:extLst>
          </p:cNvPr>
          <p:cNvSpPr txBox="1"/>
          <p:nvPr/>
        </p:nvSpPr>
        <p:spPr>
          <a:xfrm>
            <a:off x="4025687" y="6568266"/>
            <a:ext cx="8138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[10] Schaller K, </a:t>
            </a:r>
            <a:r>
              <a:rPr lang="en-US" sz="1200" u="sng" dirty="0">
                <a:latin typeface="Century Schoolbook" panose="02040604050505020304" pitchFamily="18" charset="0"/>
              </a:rPr>
              <a:t>Iannotti GR</a:t>
            </a:r>
            <a:r>
              <a:rPr lang="en-US" sz="1200" dirty="0">
                <a:latin typeface="Century Schoolbook" panose="02040604050505020304" pitchFamily="18" charset="0"/>
              </a:rPr>
              <a:t>, 2021; [11] </a:t>
            </a:r>
            <a:r>
              <a:rPr lang="en-US" sz="1200" dirty="0" err="1">
                <a:latin typeface="Century Schoolbook" panose="02040604050505020304" pitchFamily="18" charset="0"/>
              </a:rPr>
              <a:t>Orepic</a:t>
            </a:r>
            <a:r>
              <a:rPr lang="en-US" sz="1200" dirty="0">
                <a:latin typeface="Century Schoolbook" panose="02040604050505020304" pitchFamily="18" charset="0"/>
              </a:rPr>
              <a:t> P, </a:t>
            </a:r>
            <a:r>
              <a:rPr lang="en-US" sz="1200" u="sng" dirty="0">
                <a:latin typeface="Century Schoolbook" panose="02040604050505020304" pitchFamily="18" charset="0"/>
              </a:rPr>
              <a:t>Iannotti GR</a:t>
            </a:r>
            <a:r>
              <a:rPr lang="en-US" sz="1200" dirty="0">
                <a:latin typeface="Century Schoolbook" panose="02040604050505020304" pitchFamily="18" charset="0"/>
              </a:rPr>
              <a:t>, 2023; [12] Ronchi R, 2015; [13] Aspell J, 2013 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2895CA0-CBE7-D5E0-7119-56395F715527}"/>
              </a:ext>
            </a:extLst>
          </p:cNvPr>
          <p:cNvGrpSpPr/>
          <p:nvPr/>
        </p:nvGrpSpPr>
        <p:grpSpPr>
          <a:xfrm>
            <a:off x="1302626" y="3735957"/>
            <a:ext cx="9463697" cy="2683410"/>
            <a:chOff x="1302626" y="3735957"/>
            <a:chExt cx="9463697" cy="268341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0A4005C-E691-6C64-5181-0A564002DB6B}"/>
                </a:ext>
              </a:extLst>
            </p:cNvPr>
            <p:cNvGrpSpPr/>
            <p:nvPr/>
          </p:nvGrpSpPr>
          <p:grpSpPr>
            <a:xfrm>
              <a:off x="1302626" y="4292251"/>
              <a:ext cx="5026370" cy="1865506"/>
              <a:chOff x="1500088" y="4382119"/>
              <a:chExt cx="5061781" cy="187864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F02B008F-17F0-558B-6410-678E6A4E0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lum bright="20000"/>
              </a:blip>
              <a:srcRect l="49906" r="1" b="59874"/>
              <a:stretch>
                <a:fillRect/>
              </a:stretch>
            </p:blipFill>
            <p:spPr>
              <a:xfrm>
                <a:off x="4155440" y="4382119"/>
                <a:ext cx="2406429" cy="187864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C6A5ED18-B6A2-8726-E6DA-57C9751A4A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lum bright="20000"/>
              </a:blip>
              <a:srcRect t="2164" r="52115" b="59873"/>
              <a:stretch>
                <a:fillRect/>
              </a:stretch>
            </p:blipFill>
            <p:spPr>
              <a:xfrm>
                <a:off x="1500088" y="4382119"/>
                <a:ext cx="2300310" cy="1777380"/>
              </a:xfrm>
              <a:prstGeom prst="rect">
                <a:avLst/>
              </a:prstGeom>
            </p:spPr>
          </p:pic>
          <p:cxnSp>
            <p:nvCxnSpPr>
              <p:cNvPr id="20" name="Connector: Curved 19">
                <a:extLst>
                  <a:ext uri="{FF2B5EF4-FFF2-40B4-BE49-F238E27FC236}">
                    <a16:creationId xmlns:a16="http://schemas.microsoft.com/office/drawing/2014/main" id="{DF47EE78-B589-B8FA-49CC-A7B7937E1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44333" y="4795520"/>
                <a:ext cx="1823907" cy="1270000"/>
              </a:xfrm>
              <a:prstGeom prst="curvedConnector3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842B3D3-15A6-4BA6-6F5E-5C0143C9B1A4}"/>
                </a:ext>
              </a:extLst>
            </p:cNvPr>
            <p:cNvGrpSpPr/>
            <p:nvPr/>
          </p:nvGrpSpPr>
          <p:grpSpPr>
            <a:xfrm>
              <a:off x="6926093" y="3735957"/>
              <a:ext cx="3840230" cy="2500785"/>
              <a:chOff x="6523610" y="3958741"/>
              <a:chExt cx="3840230" cy="2500785"/>
            </a:xfrm>
          </p:grpSpPr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ECD7D2BC-240B-B0A5-8847-C2D7051A71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96379" y="3958741"/>
                <a:ext cx="3294693" cy="1894565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422374-FCB7-1000-2A5B-40E295AAD3D8}"/>
                  </a:ext>
                </a:extLst>
              </p:cNvPr>
              <p:cNvSpPr txBox="1"/>
              <p:nvPr/>
            </p:nvSpPr>
            <p:spPr>
              <a:xfrm>
                <a:off x="6523610" y="5874751"/>
                <a:ext cx="384023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i="1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“I felt as though I was in two places at the same time”</a:t>
                </a:r>
                <a:endParaRPr lang="en-CH" sz="16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73C49D7-E79C-C27E-297B-0D8488B5548B}"/>
                </a:ext>
              </a:extLst>
            </p:cNvPr>
            <p:cNvSpPr txBox="1"/>
            <p:nvPr/>
          </p:nvSpPr>
          <p:spPr>
            <a:xfrm>
              <a:off x="3939402" y="6142368"/>
              <a:ext cx="19405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chemeClr val="bg1">
                      <a:lumMod val="65000"/>
                    </a:schemeClr>
                  </a:solidFill>
                  <a:latin typeface="Century Schoolbook" panose="02040604050505020304" pitchFamily="18" charset="0"/>
                </a:rPr>
                <a:t>Adapted from [13]</a:t>
              </a:r>
              <a:endParaRPr lang="en-CH" sz="1200" i="1" dirty="0">
                <a:solidFill>
                  <a:schemeClr val="bg1">
                    <a:lumMod val="65000"/>
                  </a:schemeClr>
                </a:solidFill>
                <a:latin typeface="Century Schoolbook" panose="020406040505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51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79DE0D2-7169-8580-EBFE-DB9FC0949D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01"/>
          <a:stretch/>
        </p:blipFill>
        <p:spPr>
          <a:xfrm>
            <a:off x="5990676" y="793504"/>
            <a:ext cx="6134833" cy="5464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0E5C63-6C85-2F55-2F40-D388B84FF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22285-6C0D-6D95-011B-C023840EA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0" y="1062679"/>
            <a:ext cx="6043710" cy="5001817"/>
          </a:xfrm>
        </p:spPr>
        <p:txBody>
          <a:bodyPr>
            <a:normAutofit/>
          </a:bodyPr>
          <a:lstStyle/>
          <a:p>
            <a:pPr marL="285750" indent="-285750" defTabSz="800100">
              <a:spcBef>
                <a:spcPts val="600"/>
              </a:spcBef>
              <a:buClr>
                <a:srgbClr val="216CCA"/>
              </a:buClr>
              <a:tabLst>
                <a:tab pos="365125" algn="l"/>
                <a:tab pos="442913" algn="l"/>
              </a:tabLst>
            </a:pPr>
            <a:r>
              <a:rPr lang="en-US" sz="2000" dirty="0">
                <a:solidFill>
                  <a:srgbClr val="404040"/>
                </a:solidFill>
              </a:rPr>
              <a:t>Self-awareness is a measurable phenomenon</a:t>
            </a:r>
          </a:p>
          <a:p>
            <a:pPr marL="0" indent="0" defTabSz="800100">
              <a:spcBef>
                <a:spcPts val="600"/>
              </a:spcBef>
              <a:buClr>
                <a:srgbClr val="216CCA"/>
              </a:buClr>
              <a:buNone/>
              <a:tabLst>
                <a:tab pos="365125" algn="l"/>
                <a:tab pos="442913" algn="l"/>
              </a:tabLst>
            </a:pPr>
            <a:endParaRPr lang="en-US" sz="2000" dirty="0">
              <a:solidFill>
                <a:srgbClr val="404040"/>
              </a:solidFill>
            </a:endParaRPr>
          </a:p>
          <a:p>
            <a:pPr marL="285750" indent="-285750" defTabSz="800100">
              <a:spcBef>
                <a:spcPts val="600"/>
              </a:spcBef>
              <a:buClr>
                <a:srgbClr val="216CCA"/>
              </a:buClr>
              <a:tabLst>
                <a:tab pos="365125" algn="l"/>
                <a:tab pos="442913" algn="l"/>
              </a:tabLst>
            </a:pPr>
            <a:r>
              <a:rPr lang="en-US" sz="2000" b="1" dirty="0">
                <a:solidFill>
                  <a:srgbClr val="216CCA"/>
                </a:solidFill>
              </a:rPr>
              <a:t>Neuroscience provides integrative </a:t>
            </a:r>
            <a:r>
              <a:rPr lang="en-US" sz="2000" dirty="0">
                <a:solidFill>
                  <a:srgbClr val="216CCA"/>
                </a:solidFill>
              </a:rPr>
              <a:t>approach</a:t>
            </a:r>
          </a:p>
          <a:p>
            <a:pPr marL="285750" indent="-285750" defTabSz="800100">
              <a:spcBef>
                <a:spcPts val="600"/>
              </a:spcBef>
              <a:buClr>
                <a:srgbClr val="216CCA"/>
              </a:buClr>
              <a:tabLst>
                <a:tab pos="365125" algn="l"/>
                <a:tab pos="442913" algn="l"/>
              </a:tabLst>
            </a:pPr>
            <a:endParaRPr lang="en-US" sz="2000" b="1" dirty="0">
              <a:solidFill>
                <a:srgbClr val="404040"/>
              </a:solidFill>
            </a:endParaRPr>
          </a:p>
          <a:p>
            <a:pPr marL="742950" lvl="1" indent="-285750" defTabSz="800100">
              <a:spcBef>
                <a:spcPts val="600"/>
              </a:spcBef>
              <a:tabLst>
                <a:tab pos="365125" algn="l"/>
                <a:tab pos="442913" algn="l"/>
              </a:tabLst>
            </a:pPr>
            <a:r>
              <a:rPr lang="en-US" sz="1800" dirty="0">
                <a:solidFill>
                  <a:srgbClr val="404040"/>
                </a:solidFill>
              </a:rPr>
              <a:t>Neuropsychology, psychometric tools, electrophysiology, neuroimaging </a:t>
            </a:r>
          </a:p>
          <a:p>
            <a:pPr marL="285750" indent="-285750" defTabSz="800100">
              <a:spcBef>
                <a:spcPts val="600"/>
              </a:spcBef>
              <a:buClr>
                <a:srgbClr val="216CCA"/>
              </a:buClr>
              <a:tabLst>
                <a:tab pos="365125" algn="l"/>
                <a:tab pos="442913" algn="l"/>
              </a:tabLst>
            </a:pPr>
            <a:endParaRPr lang="en-US" sz="2000" dirty="0">
              <a:solidFill>
                <a:srgbClr val="404040"/>
              </a:solidFill>
            </a:endParaRPr>
          </a:p>
          <a:p>
            <a:pPr marL="285750" indent="-285750" defTabSz="800100">
              <a:spcBef>
                <a:spcPts val="600"/>
              </a:spcBef>
              <a:buClr>
                <a:srgbClr val="216CCA"/>
              </a:buClr>
              <a:tabLst>
                <a:tab pos="365125" algn="l"/>
                <a:tab pos="442913" algn="l"/>
              </a:tabLst>
            </a:pPr>
            <a:r>
              <a:rPr lang="en-US" sz="2000" dirty="0">
                <a:solidFill>
                  <a:srgbClr val="216CCA"/>
                </a:solidFill>
              </a:rPr>
              <a:t>To </a:t>
            </a:r>
            <a:r>
              <a:rPr lang="en-US" sz="2000" b="1" dirty="0">
                <a:solidFill>
                  <a:srgbClr val="216CCA"/>
                </a:solidFill>
              </a:rPr>
              <a:t>objectify the characteristics of self-awareness</a:t>
            </a:r>
          </a:p>
          <a:p>
            <a:pPr marL="0" indent="0" defTabSz="800100">
              <a:spcBef>
                <a:spcPts val="600"/>
              </a:spcBef>
              <a:buClr>
                <a:srgbClr val="216CCA"/>
              </a:buClr>
              <a:buNone/>
              <a:tabLst>
                <a:tab pos="365125" algn="l"/>
                <a:tab pos="442913" algn="l"/>
              </a:tabLst>
            </a:pPr>
            <a:endParaRPr lang="en-US" sz="2000" dirty="0">
              <a:solidFill>
                <a:srgbClr val="404040"/>
              </a:solidFill>
            </a:endParaRPr>
          </a:p>
          <a:p>
            <a:pPr marL="285750" indent="-285750" defTabSz="800100">
              <a:spcBef>
                <a:spcPts val="600"/>
              </a:spcBef>
              <a:buClr>
                <a:srgbClr val="216CCA"/>
              </a:buClr>
              <a:tabLst>
                <a:tab pos="365125" algn="l"/>
                <a:tab pos="442913" algn="l"/>
              </a:tabLst>
            </a:pPr>
            <a:r>
              <a:rPr lang="en-US" sz="2000" dirty="0">
                <a:solidFill>
                  <a:srgbClr val="404040"/>
                </a:solidFill>
              </a:rPr>
              <a:t>Especially relevant for understanding subtle and aspects of pathologies</a:t>
            </a:r>
            <a:endParaRPr lang="en-CH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18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290B-52B2-39AB-D805-24B7417AE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2C894-A4F7-9256-B9B8-297B780F3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0" y="1157683"/>
            <a:ext cx="11235470" cy="5001817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sz="1200" dirty="0"/>
              <a:t>Damasio A., </a:t>
            </a:r>
            <a:r>
              <a:rPr lang="en-US" sz="1200" b="1" dirty="0"/>
              <a:t>The feeling of what happens: Body and emotion in the making of consciousness</a:t>
            </a:r>
            <a:r>
              <a:rPr lang="en-US" sz="1200" dirty="0"/>
              <a:t>, Book, 1999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Caio A. Lage, et al. </a:t>
            </a:r>
            <a:r>
              <a:rPr lang="en-US" sz="1200" b="1" dirty="0"/>
              <a:t>An evolutionary view of self-awareness</a:t>
            </a:r>
            <a:r>
              <a:rPr lang="en-US" sz="1200" dirty="0"/>
              <a:t>, </a:t>
            </a:r>
            <a:r>
              <a:rPr lang="en-US" sz="1200" dirty="0" err="1"/>
              <a:t>Behavioural</a:t>
            </a:r>
            <a:r>
              <a:rPr lang="en-US" sz="1200" dirty="0"/>
              <a:t> Processes,2022, </a:t>
            </a:r>
            <a:r>
              <a:rPr lang="en-US" sz="1200" dirty="0">
                <a:solidFill>
                  <a:srgbClr val="216CCA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https://doi.org/10.1016/j.beproc.2021.104543</a:t>
            </a:r>
            <a:endParaRPr lang="en-US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Park HD, Blanke O. </a:t>
            </a:r>
            <a:r>
              <a:rPr lang="it-IT" sz="1200" b="1" dirty="0"/>
              <a:t>Coupling Inner and Outer Body for Self-Consciousness</a:t>
            </a:r>
            <a:r>
              <a:rPr lang="it-IT" sz="1200" dirty="0"/>
              <a:t>. Trends Cogn Sci. 2019. </a:t>
            </a:r>
            <a:r>
              <a:rPr lang="it-IT" sz="1200" dirty="0">
                <a:solidFill>
                  <a:srgbClr val="216CCA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https://doi.org/10.1016/j.tics.2019.02.002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Azzalini D, Rebollo I, Tallon-Baudry C. </a:t>
            </a:r>
            <a:r>
              <a:rPr lang="it-IT" sz="1200" b="1" dirty="0"/>
              <a:t>Visceral Signals Shape Brain Dynamics and Cognition. </a:t>
            </a:r>
            <a:r>
              <a:rPr lang="it-IT" sz="1200" dirty="0"/>
              <a:t>Trends Cogn Sci. 2019. </a:t>
            </a:r>
            <a:r>
              <a:rPr lang="it-IT" sz="1200" dirty="0">
                <a:solidFill>
                  <a:srgbClr val="216CC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https://www.cell.com/trends/cognitive-sciences/fulltext/S1364-6613(19)30089-0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Engelen T, Solcà M, Tallon-Baudry C. </a:t>
            </a:r>
            <a:r>
              <a:rPr lang="it-IT" sz="1200" b="1" dirty="0"/>
              <a:t>Interoceptive rhythms in the brain</a:t>
            </a:r>
            <a:r>
              <a:rPr lang="it-IT" sz="1200" dirty="0"/>
              <a:t>. Nat Neurosci. 2023. </a:t>
            </a:r>
            <a:r>
              <a:rPr lang="it-IT" sz="1200" dirty="0">
                <a:solidFill>
                  <a:srgbClr val="216CCA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https://www.nature.com/articles/s41593-023-01425-1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Park HD, Blanke O. </a:t>
            </a:r>
            <a:r>
              <a:rPr lang="it-IT" sz="1200" b="1" dirty="0"/>
              <a:t>Heartbeat-evoked cortical responses: Underlying mechanisms, functional roles, and methodological considerations</a:t>
            </a:r>
            <a:r>
              <a:rPr lang="it-IT" sz="1200" dirty="0"/>
              <a:t>. Neuroimage. 2019. </a:t>
            </a:r>
            <a:r>
              <a:rPr lang="it-IT" sz="1200" dirty="0">
                <a:solidFill>
                  <a:srgbClr val="216CC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10.1016/j.neuroimage.2019.04.081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200" dirty="0"/>
              <a:t>Baranauskas M , </a:t>
            </a:r>
            <a:r>
              <a:rPr lang="en-US" sz="1200" dirty="0" err="1"/>
              <a:t>Grabauskaitė</a:t>
            </a:r>
            <a:r>
              <a:rPr lang="en-US" sz="1200" dirty="0"/>
              <a:t> A, </a:t>
            </a:r>
            <a:r>
              <a:rPr lang="en-US" sz="1200" dirty="0" err="1"/>
              <a:t>Griškova-Bulanova</a:t>
            </a:r>
            <a:r>
              <a:rPr lang="en-US" sz="1200" dirty="0"/>
              <a:t> I. </a:t>
            </a:r>
            <a:r>
              <a:rPr lang="en-US" sz="1200" b="1" dirty="0"/>
              <a:t>Brain responses and self-reported indices of interoception: Heartbeat evoked potentials are inversely associated with worrying about body sensations. </a:t>
            </a:r>
            <a:r>
              <a:rPr lang="en-US" sz="1200" dirty="0"/>
              <a:t>Physiology &amp; Behavior, 2017. </a:t>
            </a:r>
            <a:r>
              <a:rPr lang="it-IT" sz="1200" dirty="0"/>
              <a:t> </a:t>
            </a:r>
            <a:r>
              <a:rPr lang="it-IT" sz="1200" dirty="0">
                <a:solidFill>
                  <a:srgbClr val="216CCA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10.1016/j.physbeh.2017.07.032</a:t>
            </a:r>
            <a:endParaRPr lang="en-US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>
                <a:solidFill>
                  <a:schemeClr val="tx1"/>
                </a:solidFill>
              </a:rPr>
              <a:t>Park HD, Bernasconi F, Bello-Ruiz J, Pfeiffer C, Salomon R, Blanke O. </a:t>
            </a:r>
            <a:r>
              <a:rPr lang="it-IT" sz="1200" b="1" dirty="0">
                <a:solidFill>
                  <a:schemeClr val="tx1"/>
                </a:solidFill>
              </a:rPr>
              <a:t>Transient Modulations of Neural Responses to Heartbeats Covary with Bodily Self-Consciousness</a:t>
            </a:r>
            <a:r>
              <a:rPr lang="it-IT" sz="1200" dirty="0">
                <a:solidFill>
                  <a:schemeClr val="tx1"/>
                </a:solidFill>
              </a:rPr>
              <a:t>. J Neurosci. 2016. </a:t>
            </a:r>
            <a:r>
              <a:rPr lang="it-IT" sz="1200" dirty="0">
                <a:solidFill>
                  <a:srgbClr val="216CCA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10.1523/JNEUROSCI.0311-16.2016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Iannotti GR, Orepic P, Brunet D, Koenig T, Alcoba-Banqueri S, Garin DFA, Schaller K, Blanke O, Michel CM. </a:t>
            </a:r>
            <a:r>
              <a:rPr lang="it-IT" sz="1200" b="1" dirty="0"/>
              <a:t>EEG Spatiotemporal Patterns Underlying Self-other Voice Discrimination</a:t>
            </a:r>
            <a:r>
              <a:rPr lang="it-IT" sz="1200" dirty="0"/>
              <a:t>. Cereb Cortex. 2022. </a:t>
            </a:r>
            <a:r>
              <a:rPr lang="it-IT" sz="1200" dirty="0">
                <a:solidFill>
                  <a:srgbClr val="216CCA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10.1093/cercor/bhab329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Schaller K, Iannotti GR, Orepic P, Betka S, Haemmerli J, Boex C, Alcoba-Banqueri S, Garin DFA, Herbelin B, Park HD, Michel CM, Blanke O. </a:t>
            </a:r>
            <a:r>
              <a:rPr lang="it-IT" sz="1200" b="1" dirty="0"/>
              <a:t>The perspectives of mapping and monitoring of the sense of self in neurosurgical patients. </a:t>
            </a:r>
            <a:r>
              <a:rPr lang="it-IT" sz="1200" dirty="0"/>
              <a:t>Acta Neurochir, 2021. </a:t>
            </a:r>
            <a:r>
              <a:rPr lang="it-IT" sz="1200" dirty="0">
                <a:solidFill>
                  <a:srgbClr val="216CCA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10.1007/s00701-021-04778-3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/>
              <a:t>Orepic P, Iannotti GR, Haemmerli J, Goga C, Park HD, Betka S, Blanke O, Michel CM, Bondolfi G, Schaller K. </a:t>
            </a:r>
            <a:r>
              <a:rPr lang="it-IT" sz="1200" b="1" dirty="0"/>
              <a:t>Experimentally-evidenced personality alterations following meningioma resection: A case report</a:t>
            </a:r>
            <a:r>
              <a:rPr lang="it-IT" sz="1200" dirty="0"/>
              <a:t>. Cortex. 2023. </a:t>
            </a:r>
            <a:r>
              <a:rPr lang="it-IT" sz="1200" dirty="0">
                <a:solidFill>
                  <a:srgbClr val="216CCA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10.1016/j.cortex.2023.08.006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sz="1200" dirty="0">
                <a:solidFill>
                  <a:schemeClr val="tx1"/>
                </a:solidFill>
              </a:rPr>
              <a:t>Ronchi R, Bello-Ruiz J, Lukowska M, Herbelin B, Cabrilo I, Schaller K, Blanke O. </a:t>
            </a:r>
            <a:r>
              <a:rPr lang="it-IT" sz="1200" b="1" dirty="0">
                <a:solidFill>
                  <a:schemeClr val="tx1"/>
                </a:solidFill>
              </a:rPr>
              <a:t>Right insular damage decreases heartbeat awareness and alters cardio-visual effects on bodily self-consciousness. </a:t>
            </a:r>
            <a:r>
              <a:rPr lang="it-IT" sz="1200" dirty="0">
                <a:solidFill>
                  <a:schemeClr val="tx1"/>
                </a:solidFill>
              </a:rPr>
              <a:t>Neuropsychologia,  2015. </a:t>
            </a:r>
            <a:r>
              <a:rPr lang="it-IT" sz="1200" dirty="0">
                <a:solidFill>
                  <a:srgbClr val="216CCA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10.1016/j.neuropsychologia.2015.02.010</a:t>
            </a:r>
            <a:endParaRPr lang="it-IT" sz="1200" dirty="0">
              <a:solidFill>
                <a:srgbClr val="216CCA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200" dirty="0"/>
              <a:t>Aspell, J. E., Heydrich, L., </a:t>
            </a:r>
            <a:r>
              <a:rPr lang="en-US" sz="1200" dirty="0" err="1"/>
              <a:t>Marillier</a:t>
            </a:r>
            <a:r>
              <a:rPr lang="en-US" sz="1200" dirty="0"/>
              <a:t>, G., Lavanchy, T., Herbelin, B., &amp; Blanke, O. (2013). </a:t>
            </a:r>
            <a:r>
              <a:rPr lang="en-US" sz="1200" b="1" dirty="0"/>
              <a:t>Turning Body and Self Inside Out: Visualized Heartbeats Alter Bodily Self-Consciousness and Tactile Perception</a:t>
            </a:r>
            <a:r>
              <a:rPr lang="en-US" sz="1200" dirty="0"/>
              <a:t>. Psychological Science, 2013. </a:t>
            </a:r>
            <a:r>
              <a:rPr lang="en-US" sz="1200" dirty="0">
                <a:solidFill>
                  <a:srgbClr val="216CCA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https://doi.org/10.1177/0956797613498395</a:t>
            </a:r>
            <a:r>
              <a:rPr lang="en-US" sz="1200" dirty="0">
                <a:solidFill>
                  <a:srgbClr val="216CCA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2723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536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58D9913-D97F-C95E-D022-8AD2B9870D2D}"/>
              </a:ext>
            </a:extLst>
          </p:cNvPr>
          <p:cNvSpPr txBox="1"/>
          <p:nvPr/>
        </p:nvSpPr>
        <p:spPr>
          <a:xfrm>
            <a:off x="762000" y="3049016"/>
            <a:ext cx="4490720" cy="3591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14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r>
              <a:rPr lang="en-US" sz="2000" dirty="0">
                <a:latin typeface="Century Schoolbook" panose="02040604050505020304" pitchFamily="18" charset="0"/>
              </a:rPr>
              <a:t>Dimensions of Self-awareness</a:t>
            </a:r>
          </a:p>
          <a:p>
            <a:pPr marL="954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r>
              <a:rPr lang="en-US" sz="2000" dirty="0">
                <a:latin typeface="Century Schoolbook" panose="02040604050505020304" pitchFamily="18" charset="0"/>
              </a:rPr>
              <a:t>Self-brain areas</a:t>
            </a: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r>
              <a:rPr lang="en-US" sz="2000" dirty="0">
                <a:latin typeface="Century Schoolbook" panose="02040604050505020304" pitchFamily="18" charset="0"/>
              </a:rPr>
              <a:t>Heart-brain link</a:t>
            </a: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r>
              <a:rPr lang="en-US" sz="2000" dirty="0">
                <a:latin typeface="Century Schoolbook" panose="02040604050505020304" pitchFamily="18" charset="0"/>
              </a:rPr>
              <a:t>Self-voice</a:t>
            </a:r>
          </a:p>
          <a:p>
            <a:pPr marL="954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438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endParaRPr lang="en-US" sz="2000" dirty="0">
              <a:latin typeface="Century Schoolbook" panose="02040604050505020304" pitchFamily="18" charset="0"/>
            </a:endParaRP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Clr>
                <a:srgbClr val="0563C1"/>
              </a:buClr>
              <a:buFont typeface="Wingdings" panose="05000000000000000000" pitchFamily="2" charset="2"/>
              <a:buChar char="q"/>
            </a:pPr>
            <a:endParaRPr lang="en-US" sz="2000" i="1" dirty="0">
              <a:latin typeface="Century Schoolbook" panose="02040604050505020304" pitchFamily="18" charset="0"/>
            </a:endParaRPr>
          </a:p>
        </p:txBody>
      </p:sp>
      <p:pic>
        <p:nvPicPr>
          <p:cNvPr id="3" name="Picture 2" descr="A painting of a tree and a square&#10;&#10;AI-generated content may be incorrect.">
            <a:extLst>
              <a:ext uri="{FF2B5EF4-FFF2-40B4-BE49-F238E27FC236}">
                <a16:creationId xmlns:a16="http://schemas.microsoft.com/office/drawing/2014/main" id="{58E42D83-663E-5133-D004-D74F5DBF4D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9" r="1" b="5310"/>
          <a:stretch>
            <a:fillRect/>
          </a:stretch>
        </p:blipFill>
        <p:spPr>
          <a:xfrm>
            <a:off x="5650992" y="10"/>
            <a:ext cx="6541008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658196F-1C07-6228-EDD3-50B29E501552}"/>
              </a:ext>
            </a:extLst>
          </p:cNvPr>
          <p:cNvGrpSpPr/>
          <p:nvPr/>
        </p:nvGrpSpPr>
        <p:grpSpPr>
          <a:xfrm>
            <a:off x="705289" y="741606"/>
            <a:ext cx="5964751" cy="1798900"/>
            <a:chOff x="705289" y="741606"/>
            <a:chExt cx="5964751" cy="17989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1FB6813-3074-A288-8773-3A55011D52E6}"/>
                </a:ext>
              </a:extLst>
            </p:cNvPr>
            <p:cNvSpPr txBox="1"/>
            <p:nvPr/>
          </p:nvSpPr>
          <p:spPr>
            <a:xfrm>
              <a:off x="762000" y="1138036"/>
              <a:ext cx="5908040" cy="140247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10000"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3200" b="1" i="1" u="none" strike="noStrike" cap="small" spc="0" normalizeH="0" baseline="0" dirty="0">
                  <a:ln w="0"/>
                  <a:solidFill>
                    <a:srgbClr val="216CCA"/>
                  </a:solidFill>
                  <a:effectLst/>
                  <a:latin typeface="Century Schoolbook" panose="02040604050505020304" pitchFamily="18" charset="0"/>
                  <a:ea typeface="+mj-ea"/>
                  <a:cs typeface="+mj-cs"/>
                </a:rPr>
                <a:t>Not only I Am  but </a:t>
              </a:r>
              <a:r>
                <a:rPr lang="en-US" sz="3200" b="1" i="1" cap="small" dirty="0">
                  <a:ln w="0"/>
                  <a:solidFill>
                    <a:srgbClr val="216CCA"/>
                  </a:solidFill>
                  <a:latin typeface="Century Schoolbook" panose="02040604050505020304" pitchFamily="18" charset="0"/>
                  <a:ea typeface="+mj-ea"/>
                  <a:cs typeface="+mj-cs"/>
                </a:rPr>
                <a:t> 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3200" b="1" i="1" u="none" strike="noStrike" cap="small" spc="0" normalizeH="0" baseline="0" dirty="0">
                  <a:ln w="0"/>
                  <a:solidFill>
                    <a:srgbClr val="EB3739"/>
                  </a:solidFill>
                  <a:effectLst/>
                  <a:latin typeface="Century Schoolbook" panose="02040604050505020304" pitchFamily="18" charset="0"/>
                  <a:ea typeface="+mj-ea"/>
                  <a:cs typeface="+mj-cs"/>
                </a:rPr>
                <a:t>I’ m aware 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3200" b="1" i="1" u="none" strike="noStrike" cap="small" spc="0" normalizeH="0" baseline="0" dirty="0">
                  <a:ln w="0"/>
                  <a:solidFill>
                    <a:srgbClr val="216CCA"/>
                  </a:solidFill>
                  <a:effectLst/>
                  <a:latin typeface="Century Schoolbook" panose="02040604050505020304" pitchFamily="18" charset="0"/>
                  <a:ea typeface="+mj-ea"/>
                  <a:cs typeface="+mj-cs"/>
                </a:rPr>
                <a:t>that I Am </a:t>
              </a:r>
              <a:endParaRPr lang="en-US" sz="3200" b="0" i="1" cap="small" spc="0" normalizeH="0" baseline="0" dirty="0">
                <a:ln w="0"/>
                <a:solidFill>
                  <a:srgbClr val="216CCA"/>
                </a:solidFill>
                <a:effectLst/>
                <a:latin typeface="Century Schoolbook" panose="02040604050505020304" pitchFamily="18" charset="0"/>
                <a:ea typeface="+mj-ea"/>
                <a:cs typeface="+mj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3DFE22E-F9F2-D9C5-15FC-C2B39A225152}"/>
                </a:ext>
              </a:extLst>
            </p:cNvPr>
            <p:cNvSpPr/>
            <p:nvPr/>
          </p:nvSpPr>
          <p:spPr>
            <a:xfrm>
              <a:off x="705289" y="741606"/>
              <a:ext cx="1056640" cy="259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8F8B09B-EA4C-67E9-FB4F-894D08C12BFB}"/>
                </a:ext>
              </a:extLst>
            </p:cNvPr>
            <p:cNvCxnSpPr>
              <a:cxnSpLocks/>
            </p:cNvCxnSpPr>
            <p:nvPr/>
          </p:nvCxnSpPr>
          <p:spPr>
            <a:xfrm>
              <a:off x="902470" y="873554"/>
              <a:ext cx="641850" cy="0"/>
            </a:xfrm>
            <a:prstGeom prst="line">
              <a:avLst/>
            </a:prstGeom>
            <a:ln w="66675" cmpd="thinThick">
              <a:solidFill>
                <a:srgbClr val="EB37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181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0AA2-6A5A-7480-57A9-4E1513AB3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 Awareness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17BA7-8A5A-12E4-1B3F-2FA97AAD4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0" y="1157683"/>
            <a:ext cx="11786650" cy="5001817"/>
          </a:xfrm>
        </p:spPr>
        <p:txBody>
          <a:bodyPr>
            <a:normAutofit/>
          </a:bodyPr>
          <a:lstStyle/>
          <a:p>
            <a:r>
              <a:rPr lang="en-US" i="1" dirty="0">
                <a:latin typeface="Century Schoolbook" panose="02040604050505020304" pitchFamily="18" charset="0"/>
              </a:rPr>
              <a:t>A state of mind in which there is knowledge of one's own existence and of the existence of surroundings </a:t>
            </a:r>
            <a:r>
              <a:rPr lang="en-US" i="1" baseline="30000" dirty="0">
                <a:latin typeface="Century Schoolbook" panose="02040604050505020304" pitchFamily="18" charset="0"/>
              </a:rPr>
              <a:t>[1]</a:t>
            </a:r>
            <a:endParaRPr lang="en-US" dirty="0">
              <a:latin typeface="Century Schoolbook" panose="02040604050505020304" pitchFamily="18" charset="0"/>
            </a:endParaRPr>
          </a:p>
          <a:p>
            <a:endParaRPr lang="en-US" dirty="0">
              <a:latin typeface="Century Schoolbook" panose="02040604050505020304" pitchFamily="18" charset="0"/>
            </a:endParaRPr>
          </a:p>
          <a:p>
            <a:r>
              <a:rPr lang="en-US" dirty="0">
                <a:latin typeface="Century Schoolbook" panose="02040604050505020304" pitchFamily="18" charset="0"/>
              </a:rPr>
              <a:t>Two levels </a:t>
            </a:r>
            <a:r>
              <a:rPr lang="en-US" baseline="30000" dirty="0">
                <a:latin typeface="Century Schoolbook" panose="02040604050505020304" pitchFamily="18" charset="0"/>
              </a:rPr>
              <a:t>[2,3]</a:t>
            </a:r>
          </a:p>
          <a:p>
            <a:pPr lvl="1"/>
            <a:r>
              <a:rPr lang="en-US" sz="1800" b="1" dirty="0">
                <a:latin typeface="Century Schoolbook" panose="02040604050505020304" pitchFamily="18" charset="0"/>
              </a:rPr>
              <a:t>Bodily self awareness</a:t>
            </a:r>
          </a:p>
          <a:p>
            <a:pPr lvl="2"/>
            <a:r>
              <a:rPr lang="en-US" sz="1600" dirty="0">
                <a:latin typeface="Century Schoolbook" panose="02040604050505020304" pitchFamily="18" charset="0"/>
              </a:rPr>
              <a:t>Integration of external and </a:t>
            </a:r>
          </a:p>
          <a:p>
            <a:pPr marL="914400" lvl="2" indent="0">
              <a:buNone/>
            </a:pPr>
            <a:r>
              <a:rPr lang="en-US" sz="1600" dirty="0">
                <a:latin typeface="Century Schoolbook" panose="02040604050505020304" pitchFamily="18" charset="0"/>
              </a:rPr>
              <a:t>internal stimuli</a:t>
            </a:r>
          </a:p>
          <a:p>
            <a:pPr lvl="2"/>
            <a:r>
              <a:rPr lang="en-US" sz="1600" dirty="0">
                <a:latin typeface="Century Schoolbook" panose="02040604050505020304" pitchFamily="18" charset="0"/>
              </a:rPr>
              <a:t>Ex. self-location, self-identification</a:t>
            </a:r>
          </a:p>
          <a:p>
            <a:pPr lvl="1"/>
            <a:r>
              <a:rPr lang="en-US" sz="1800" b="1" dirty="0">
                <a:latin typeface="Century Schoolbook" panose="02040604050505020304" pitchFamily="18" charset="0"/>
              </a:rPr>
              <a:t>Cognitive self</a:t>
            </a:r>
          </a:p>
          <a:p>
            <a:pPr lvl="2"/>
            <a:r>
              <a:rPr lang="it-IT" sz="1600" dirty="0">
                <a:latin typeface="Century Schoolbook" panose="02040604050505020304" pitchFamily="18" charset="0"/>
              </a:rPr>
              <a:t>High-order processess</a:t>
            </a:r>
          </a:p>
          <a:p>
            <a:pPr lvl="2"/>
            <a:r>
              <a:rPr lang="it-IT" sz="1600" dirty="0">
                <a:latin typeface="Century Schoolbook" panose="02040604050505020304" pitchFamily="18" charset="0"/>
              </a:rPr>
              <a:t>Ex. Autobiographic memory, </a:t>
            </a:r>
          </a:p>
          <a:p>
            <a:pPr marL="914400" lvl="2" indent="0">
              <a:buNone/>
            </a:pPr>
            <a:r>
              <a:rPr lang="it-IT" sz="1600" dirty="0">
                <a:latin typeface="Century Schoolbook" panose="02040604050505020304" pitchFamily="18" charset="0"/>
              </a:rPr>
              <a:t>recognition of own face/voice</a:t>
            </a:r>
          </a:p>
          <a:p>
            <a:endParaRPr lang="en-US" sz="2400" b="1" dirty="0">
              <a:solidFill>
                <a:srgbClr val="216CCA"/>
              </a:solidFill>
              <a:latin typeface="Century Schoolbook" panose="02040604050505020304" pitchFamily="18" charset="0"/>
            </a:endParaRPr>
          </a:p>
          <a:p>
            <a:r>
              <a:rPr lang="en-US" b="1" dirty="0">
                <a:solidFill>
                  <a:srgbClr val="404040"/>
                </a:solidFill>
                <a:latin typeface="Century Schoolbook" panose="02040604050505020304" pitchFamily="18" charset="0"/>
              </a:rPr>
              <a:t>Interoception </a:t>
            </a:r>
            <a:r>
              <a:rPr lang="en-US" baseline="30000" dirty="0">
                <a:latin typeface="Century Schoolbook" panose="02040604050505020304" pitchFamily="18" charset="0"/>
              </a:rPr>
              <a:t>[4]</a:t>
            </a:r>
            <a:endParaRPr lang="en-US" b="1" dirty="0">
              <a:solidFill>
                <a:srgbClr val="404040"/>
              </a:solidFill>
              <a:latin typeface="Century Schoolbook" panose="02040604050505020304" pitchFamily="18" charset="0"/>
            </a:endParaRPr>
          </a:p>
          <a:p>
            <a:pPr lvl="1"/>
            <a:r>
              <a:rPr lang="en-US" sz="1800" dirty="0">
                <a:solidFill>
                  <a:srgbClr val="404040"/>
                </a:solidFill>
                <a:latin typeface="Century Schoolbook" panose="02040604050505020304" pitchFamily="18" charset="0"/>
              </a:rPr>
              <a:t>A bridge between both</a:t>
            </a:r>
          </a:p>
          <a:p>
            <a:endParaRPr lang="it-IT" sz="2000" dirty="0">
              <a:latin typeface="Century Schoolbook" panose="02040604050505020304" pitchFamily="18" charset="0"/>
            </a:endParaRPr>
          </a:p>
          <a:p>
            <a:endParaRPr lang="it-IT" b="1" dirty="0">
              <a:latin typeface="Century Schoolbook" panose="02040604050505020304" pitchFamily="18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4A8645-E564-0AE4-D5F9-88DC490CCF36}"/>
              </a:ext>
            </a:extLst>
          </p:cNvPr>
          <p:cNvGrpSpPr/>
          <p:nvPr/>
        </p:nvGrpSpPr>
        <p:grpSpPr>
          <a:xfrm>
            <a:off x="5397075" y="1603044"/>
            <a:ext cx="6409691" cy="4861090"/>
            <a:chOff x="5397075" y="1603044"/>
            <a:chExt cx="6409691" cy="486109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F6E72F4-9891-39D8-0C4B-0A561DC47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730" t="4358" r="7013" b="5020"/>
            <a:stretch>
              <a:fillRect/>
            </a:stretch>
          </p:blipFill>
          <p:spPr>
            <a:xfrm>
              <a:off x="8669865" y="1603044"/>
              <a:ext cx="3136901" cy="486109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E0319B6-AAE8-6A63-1EC3-1E2EE638F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784" r="2784"/>
            <a:stretch>
              <a:fillRect/>
            </a:stretch>
          </p:blipFill>
          <p:spPr>
            <a:xfrm>
              <a:off x="5397075" y="1603044"/>
              <a:ext cx="3268980" cy="486109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668FCBA-8E19-CC7E-D03A-2EE37ECF1008}"/>
              </a:ext>
            </a:extLst>
          </p:cNvPr>
          <p:cNvSpPr txBox="1"/>
          <p:nvPr/>
        </p:nvSpPr>
        <p:spPr>
          <a:xfrm>
            <a:off x="6231299" y="6581001"/>
            <a:ext cx="5869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[1] Damasio A, 1999; [2] Caio A, 2022; [3] Park HD, 2019; [4] </a:t>
            </a:r>
            <a:r>
              <a:rPr lang="it-IT" sz="1200" dirty="0">
                <a:latin typeface="Century Schoolbook" panose="02040604050505020304" pitchFamily="18" charset="0"/>
              </a:rPr>
              <a:t>Azzalini D, 2019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553CF-C23A-FE9D-B679-3D211AD2A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Brain-Body in Dialogue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4BC27-9F75-5FAF-EB9E-8DE623374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Visceral signals </a:t>
            </a:r>
            <a:r>
              <a:rPr lang="en-US" dirty="0"/>
              <a:t>continuously inform brain on body internal state </a:t>
            </a:r>
            <a:r>
              <a:rPr lang="en-US" baseline="30000" dirty="0"/>
              <a:t>[5]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Ex. heartbeat, respiration, gastric rhythm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Dynamic dialogue </a:t>
            </a:r>
            <a:r>
              <a:rPr lang="en-US" dirty="0"/>
              <a:t>via autonomic pathways (e.g., </a:t>
            </a:r>
            <a:r>
              <a:rPr lang="en-US" dirty="0" err="1"/>
              <a:t>vagus</a:t>
            </a:r>
            <a:r>
              <a:rPr lang="en-US" dirty="0"/>
              <a:t> nerve), ascending through the brainstem and thalamus to reach cortical regions</a:t>
            </a:r>
          </a:p>
          <a:p>
            <a:endParaRPr lang="en-US" dirty="0"/>
          </a:p>
          <a:p>
            <a:r>
              <a:rPr lang="en-US" dirty="0"/>
              <a:t>Main brain regions</a:t>
            </a:r>
            <a:r>
              <a:rPr lang="en-US" baseline="30000" dirty="0"/>
              <a:t> [2,3]</a:t>
            </a:r>
            <a:r>
              <a:rPr lang="en-US" dirty="0"/>
              <a:t>:  insula (</a:t>
            </a:r>
            <a:r>
              <a:rPr lang="en-US" b="1" dirty="0">
                <a:solidFill>
                  <a:srgbClr val="EB3739"/>
                </a:solidFill>
              </a:rPr>
              <a:t>INS</a:t>
            </a:r>
            <a:r>
              <a:rPr lang="en-US" dirty="0"/>
              <a:t>), posterior cingulate cortex (</a:t>
            </a:r>
            <a:r>
              <a:rPr lang="en-US" b="1" dirty="0">
                <a:solidFill>
                  <a:srgbClr val="EB3739"/>
                </a:solidFill>
              </a:rPr>
              <a:t>PCC</a:t>
            </a:r>
            <a:r>
              <a:rPr lang="en-US" dirty="0"/>
              <a:t>), temporo-parietal junction (TPJ), and premotor cortex (PMC)</a:t>
            </a:r>
          </a:p>
          <a:p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F6C495-814D-D284-6523-8F9953A2D7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193" y="277071"/>
            <a:ext cx="6339929" cy="5076872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4E81F6A-D9EA-DA6D-D5DD-8EDCFAC073D7}"/>
              </a:ext>
            </a:extLst>
          </p:cNvPr>
          <p:cNvGrpSpPr/>
          <p:nvPr/>
        </p:nvGrpSpPr>
        <p:grpSpPr>
          <a:xfrm>
            <a:off x="5677269" y="643047"/>
            <a:ext cx="6446853" cy="4396288"/>
            <a:chOff x="5677269" y="405133"/>
            <a:chExt cx="6446853" cy="439628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F6EBB88-A987-4E32-79E7-13365BCF6EA9}"/>
                </a:ext>
              </a:extLst>
            </p:cNvPr>
            <p:cNvSpPr/>
            <p:nvPr/>
          </p:nvSpPr>
          <p:spPr>
            <a:xfrm>
              <a:off x="10650922" y="954815"/>
              <a:ext cx="1473200" cy="779344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53FE240-F3C9-821D-24D0-AD10363A8063}"/>
                </a:ext>
              </a:extLst>
            </p:cNvPr>
            <p:cNvSpPr/>
            <p:nvPr/>
          </p:nvSpPr>
          <p:spPr>
            <a:xfrm>
              <a:off x="7470842" y="4425747"/>
              <a:ext cx="1165158" cy="375674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CCB8C57-84FB-7133-D39C-4927688EBC81}"/>
                </a:ext>
              </a:extLst>
            </p:cNvPr>
            <p:cNvSpPr/>
            <p:nvPr/>
          </p:nvSpPr>
          <p:spPr>
            <a:xfrm>
              <a:off x="5677269" y="2499360"/>
              <a:ext cx="1165158" cy="779344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5C2113F-37AB-BCC0-0397-57B89BDD74D1}"/>
                </a:ext>
              </a:extLst>
            </p:cNvPr>
            <p:cNvSpPr/>
            <p:nvPr/>
          </p:nvSpPr>
          <p:spPr>
            <a:xfrm>
              <a:off x="11101391" y="405133"/>
              <a:ext cx="3930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1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D8C404-D76F-C592-F50C-568BC1E19FA5}"/>
                </a:ext>
              </a:extLst>
            </p:cNvPr>
            <p:cNvSpPr/>
            <p:nvPr/>
          </p:nvSpPr>
          <p:spPr>
            <a:xfrm>
              <a:off x="7220852" y="4028809"/>
              <a:ext cx="3930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2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BD15CC-AC46-3266-2332-BEE16C870F1C}"/>
                </a:ext>
              </a:extLst>
            </p:cNvPr>
            <p:cNvSpPr/>
            <p:nvPr/>
          </p:nvSpPr>
          <p:spPr>
            <a:xfrm>
              <a:off x="5805613" y="2030269"/>
              <a:ext cx="3930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60010-0A2A-EACB-13B6-3D106CEA4D88}"/>
              </a:ext>
            </a:extLst>
          </p:cNvPr>
          <p:cNvGrpSpPr/>
          <p:nvPr/>
        </p:nvGrpSpPr>
        <p:grpSpPr>
          <a:xfrm>
            <a:off x="506405" y="4818541"/>
            <a:ext cx="6618330" cy="1502765"/>
            <a:chOff x="995646" y="4818541"/>
            <a:chExt cx="6618330" cy="150276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1C0FE99-8A24-A75B-0B7E-1D0D6B4FE899}"/>
                </a:ext>
              </a:extLst>
            </p:cNvPr>
            <p:cNvSpPr txBox="1"/>
            <p:nvPr/>
          </p:nvSpPr>
          <p:spPr>
            <a:xfrm>
              <a:off x="995646" y="5225699"/>
              <a:ext cx="4531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563C1"/>
                  </a:solidFill>
                  <a:latin typeface="Century Schoolbook" panose="02040604050505020304" pitchFamily="18" charset="0"/>
                </a:rPr>
                <a:t>In particular: heart &amp; brain</a:t>
              </a:r>
              <a:endParaRPr lang="en-CH" b="1" dirty="0">
                <a:solidFill>
                  <a:srgbClr val="0563C1"/>
                </a:solidFill>
                <a:latin typeface="Century Schoolbook" panose="02040604050505020304" pitchFamily="18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D1A7D45-6494-461D-9F40-7FDE37395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64889" y="4818541"/>
              <a:ext cx="3049087" cy="1502765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65137C4-6B37-5F72-3344-DA4948A2676B}"/>
              </a:ext>
            </a:extLst>
          </p:cNvPr>
          <p:cNvSpPr txBox="1"/>
          <p:nvPr/>
        </p:nvSpPr>
        <p:spPr>
          <a:xfrm>
            <a:off x="9152298" y="6587804"/>
            <a:ext cx="2145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[5] Engelen T, 2023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9EE2DB-BA0A-E767-1A9F-CFD2A1837A86}"/>
              </a:ext>
            </a:extLst>
          </p:cNvPr>
          <p:cNvSpPr txBox="1"/>
          <p:nvPr/>
        </p:nvSpPr>
        <p:spPr>
          <a:xfrm>
            <a:off x="9745035" y="5102588"/>
            <a:ext cx="194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Century Schoolbook" panose="02040604050505020304" pitchFamily="18" charset="0"/>
              </a:rPr>
              <a:t>Adapted from [3]</a:t>
            </a:r>
            <a:endParaRPr lang="en-CH" sz="1200" i="1" dirty="0">
              <a:solidFill>
                <a:schemeClr val="bg1">
                  <a:lumMod val="6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1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FE109-C87A-51ED-C701-1A52543B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Heart-Brain &amp; HEP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CED77-35B7-7D79-FA01-FF3AF8DD7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1188163"/>
            <a:ext cx="5603738" cy="5001817"/>
          </a:xfrm>
        </p:spPr>
        <p:txBody>
          <a:bodyPr>
            <a:no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Closed-loop for blood pressure regulation</a:t>
            </a:r>
          </a:p>
          <a:p>
            <a:r>
              <a:rPr lang="en-US" dirty="0">
                <a:latin typeface="Century Schoolbook" panose="02040604050505020304" pitchFamily="18" charset="0"/>
                <a:cs typeface="Calibri" panose="020F0502020204030204" pitchFamily="34" charset="0"/>
              </a:rPr>
              <a:t>If blood pressure rises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  <a:cs typeface="Calibri" panose="020F0502020204030204" pitchFamily="34" charset="0"/>
              </a:rPr>
              <a:t>Baroceptors send signals to the brain</a:t>
            </a:r>
          </a:p>
          <a:p>
            <a:pPr lvl="1"/>
            <a:r>
              <a:rPr lang="it-IT" dirty="0">
                <a:latin typeface="Century Schoolbook" panose="02040604050505020304" pitchFamily="18" charset="0"/>
              </a:rPr>
              <a:t>Brain releases norepinephrine</a:t>
            </a:r>
          </a:p>
          <a:p>
            <a:pPr lvl="1"/>
            <a:r>
              <a:rPr lang="it-IT" dirty="0">
                <a:latin typeface="Century Schoolbook" panose="02040604050505020304" pitchFamily="18" charset="0"/>
              </a:rPr>
              <a:t>Norepinephrine </a:t>
            </a:r>
            <a:r>
              <a:rPr lang="en-US" dirty="0">
                <a:latin typeface="Century Schoolbook" panose="02040604050505020304" pitchFamily="18" charset="0"/>
                <a:cs typeface="Calibri" panose="020F0502020204030204" pitchFamily="34" charset="0"/>
              </a:rPr>
              <a:t>contract vessels walls</a:t>
            </a:r>
          </a:p>
          <a:p>
            <a:pPr marL="571500" lvl="1" indent="0">
              <a:buNone/>
            </a:pPr>
            <a:endParaRPr lang="en-US" sz="1800" dirty="0">
              <a:latin typeface="Century Schoolbook" panose="02040604050505020304" pitchFamily="18" charset="0"/>
              <a:cs typeface="Calibri" panose="020F0502020204030204" pitchFamily="34" charset="0"/>
            </a:endParaRPr>
          </a:p>
          <a:p>
            <a:r>
              <a:rPr lang="en-US" dirty="0">
                <a:latin typeface="Century Schoolbook" panose="02040604050505020304" pitchFamily="18" charset="0"/>
              </a:rPr>
              <a:t>In </a:t>
            </a:r>
            <a:r>
              <a:rPr lang="en-US" b="1" dirty="0">
                <a:latin typeface="Century Schoolbook" panose="02040604050505020304" pitchFamily="18" charset="0"/>
              </a:rPr>
              <a:t>neuroscience</a:t>
            </a:r>
            <a:r>
              <a:rPr lang="en-US" dirty="0">
                <a:latin typeface="Century Schoolbook" panose="02040604050505020304" pitchFamily="18" charset="0"/>
              </a:rPr>
              <a:t> a </a:t>
            </a:r>
            <a:r>
              <a:rPr lang="en-US" b="1" dirty="0">
                <a:latin typeface="Century Schoolbook" panose="02040604050505020304" pitchFamily="18" charset="0"/>
              </a:rPr>
              <a:t>measurable bioelectrical loop 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Synchronized electroencephalogram and electrocardiogram (</a:t>
            </a:r>
            <a:r>
              <a:rPr lang="en-US" b="1" dirty="0">
                <a:latin typeface="Century Schoolbook" panose="02040604050505020304" pitchFamily="18" charset="0"/>
              </a:rPr>
              <a:t>EEG+ECG</a:t>
            </a:r>
            <a:r>
              <a:rPr lang="en-US" dirty="0">
                <a:latin typeface="Century Schoolbook" panose="02040604050505020304" pitchFamily="18" charset="0"/>
              </a:rPr>
              <a:t>) 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Heartbeat-Evoked Potentials </a:t>
            </a:r>
            <a:r>
              <a:rPr lang="en-US" b="1" dirty="0">
                <a:latin typeface="Century Schoolbook" panose="02040604050505020304" pitchFamily="18" charset="0"/>
              </a:rPr>
              <a:t>(HEPs) </a:t>
            </a:r>
          </a:p>
          <a:p>
            <a:pPr lvl="2"/>
            <a:r>
              <a:rPr lang="fr-CH" dirty="0">
                <a:latin typeface="Century Schoolbook" panose="02040604050505020304" pitchFamily="18" charset="0"/>
              </a:rPr>
              <a:t>200-400 ms </a:t>
            </a:r>
            <a:r>
              <a:rPr lang="fr-CH" dirty="0" err="1">
                <a:latin typeface="Century Schoolbook" panose="02040604050505020304" pitchFamily="18" charset="0"/>
              </a:rPr>
              <a:t>after</a:t>
            </a:r>
            <a:r>
              <a:rPr lang="fr-CH" dirty="0">
                <a:latin typeface="Century Schoolbook" panose="02040604050505020304" pitchFamily="18" charset="0"/>
              </a:rPr>
              <a:t> </a:t>
            </a:r>
            <a:r>
              <a:rPr lang="fr-CH" dirty="0" err="1">
                <a:latin typeface="Century Schoolbook" panose="02040604050505020304" pitchFamily="18" charset="0"/>
              </a:rPr>
              <a:t>heart</a:t>
            </a:r>
            <a:r>
              <a:rPr lang="fr-CH" dirty="0">
                <a:latin typeface="Century Schoolbook" panose="02040604050505020304" pitchFamily="18" charset="0"/>
              </a:rPr>
              <a:t> R </a:t>
            </a:r>
            <a:r>
              <a:rPr lang="fr-CH" dirty="0" err="1">
                <a:latin typeface="Century Schoolbook" panose="02040604050505020304" pitchFamily="18" charset="0"/>
              </a:rPr>
              <a:t>peak</a:t>
            </a:r>
            <a:endParaRPr lang="fr-CH" dirty="0">
              <a:latin typeface="Century Schoolbook" panose="02040604050505020304" pitchFamily="18" charset="0"/>
            </a:endParaRPr>
          </a:p>
          <a:p>
            <a:pPr marL="914400" lvl="2" indent="0">
              <a:buNone/>
            </a:pPr>
            <a:endParaRPr lang="en-US" b="1" dirty="0">
              <a:solidFill>
                <a:srgbClr val="216CCA"/>
              </a:solidFill>
              <a:latin typeface="Century Schoolbook" panose="020406040505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216CCA"/>
                </a:solidFill>
                <a:latin typeface="Century Schoolbook" panose="02040604050505020304" pitchFamily="18" charset="0"/>
              </a:rPr>
              <a:t>HEP reflects cortical processing of internal bodily signals </a:t>
            </a:r>
            <a:r>
              <a:rPr lang="en-US" baseline="30000" dirty="0">
                <a:latin typeface="Century Schoolbook" panose="02040604050505020304" pitchFamily="18" charset="0"/>
              </a:rPr>
              <a:t>[6]</a:t>
            </a:r>
            <a:r>
              <a:rPr lang="en-US" b="1" dirty="0">
                <a:solidFill>
                  <a:srgbClr val="216CCA"/>
                </a:solidFill>
                <a:latin typeface="Century Schoolbook" panose="02040604050505020304" pitchFamily="18" charset="0"/>
              </a:rPr>
              <a:t> </a:t>
            </a:r>
          </a:p>
          <a:p>
            <a:endParaRPr lang="en-CH" dirty="0">
              <a:latin typeface="Century Schoolbook" panose="020406040505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C9FF50-D2DE-5D74-85FE-0295DA9A0506}"/>
              </a:ext>
            </a:extLst>
          </p:cNvPr>
          <p:cNvGrpSpPr/>
          <p:nvPr/>
        </p:nvGrpSpPr>
        <p:grpSpPr>
          <a:xfrm>
            <a:off x="6096000" y="652555"/>
            <a:ext cx="3717868" cy="4852453"/>
            <a:chOff x="8759645" y="1472061"/>
            <a:chExt cx="3244513" cy="42269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774496C-BDF0-EE07-8D88-A6F3BEF47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59645" y="1828799"/>
              <a:ext cx="3215210" cy="387025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CE950A-EAB2-201E-73CA-87557A98E783}"/>
                </a:ext>
              </a:extLst>
            </p:cNvPr>
            <p:cNvSpPr/>
            <p:nvPr/>
          </p:nvSpPr>
          <p:spPr>
            <a:xfrm>
              <a:off x="10813312" y="1472061"/>
              <a:ext cx="1190846" cy="1143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C030971-C084-083A-32A6-1E0C5A76CBA7}"/>
              </a:ext>
            </a:extLst>
          </p:cNvPr>
          <p:cNvSpPr txBox="1"/>
          <p:nvPr/>
        </p:nvSpPr>
        <p:spPr>
          <a:xfrm>
            <a:off x="9662160" y="6580929"/>
            <a:ext cx="194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Century Schoolbook" panose="02040604050505020304" pitchFamily="18" charset="0"/>
              </a:rPr>
              <a:t>Adapted from [7]</a:t>
            </a:r>
            <a:endParaRPr lang="en-CH" sz="1200" i="1" dirty="0">
              <a:solidFill>
                <a:schemeClr val="bg1">
                  <a:lumMod val="6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4650CD-A7A0-E782-EC65-D5CB96A43BF7}"/>
              </a:ext>
            </a:extLst>
          </p:cNvPr>
          <p:cNvSpPr txBox="1"/>
          <p:nvPr/>
        </p:nvSpPr>
        <p:spPr>
          <a:xfrm>
            <a:off x="6063083" y="6557767"/>
            <a:ext cx="2678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[6] </a:t>
            </a:r>
            <a:r>
              <a:rPr lang="it-IT" sz="1200" dirty="0">
                <a:latin typeface="Century Schoolbook" panose="02040604050505020304" pitchFamily="18" charset="0"/>
              </a:rPr>
              <a:t>Park HD</a:t>
            </a:r>
            <a:r>
              <a:rPr lang="en-US" sz="1200" dirty="0">
                <a:latin typeface="Century Schoolbook" panose="02040604050505020304" pitchFamily="18" charset="0"/>
              </a:rPr>
              <a:t>, 2019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F8B02E-EF76-A4AA-9875-15024234DB41}"/>
              </a:ext>
            </a:extLst>
          </p:cNvPr>
          <p:cNvGrpSpPr/>
          <p:nvPr/>
        </p:nvGrpSpPr>
        <p:grpSpPr>
          <a:xfrm>
            <a:off x="6353628" y="47247"/>
            <a:ext cx="5827950" cy="6384250"/>
            <a:chOff x="6353628" y="47247"/>
            <a:chExt cx="5827950" cy="63842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AB626D5-24C1-2B8B-1D52-6A44FB2D713D}"/>
                </a:ext>
              </a:extLst>
            </p:cNvPr>
            <p:cNvGrpSpPr/>
            <p:nvPr/>
          </p:nvGrpSpPr>
          <p:grpSpPr>
            <a:xfrm>
              <a:off x="6353628" y="47247"/>
              <a:ext cx="5827950" cy="6384250"/>
              <a:chOff x="6353628" y="47247"/>
              <a:chExt cx="5827950" cy="638425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5101742B-4E76-594E-1889-02E9934736C7}"/>
                  </a:ext>
                </a:extLst>
              </p:cNvPr>
              <p:cNvGrpSpPr/>
              <p:nvPr/>
            </p:nvGrpSpPr>
            <p:grpSpPr>
              <a:xfrm>
                <a:off x="6353628" y="47247"/>
                <a:ext cx="5827950" cy="6359694"/>
                <a:chOff x="6353628" y="47247"/>
                <a:chExt cx="5827950" cy="6359694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62EBBB06-C08F-AEFF-C500-EF42EC5E2243}"/>
                    </a:ext>
                  </a:extLst>
                </p:cNvPr>
                <p:cNvGrpSpPr/>
                <p:nvPr/>
              </p:nvGrpSpPr>
              <p:grpSpPr>
                <a:xfrm>
                  <a:off x="6353628" y="47247"/>
                  <a:ext cx="5827950" cy="6359694"/>
                  <a:chOff x="6353628" y="47247"/>
                  <a:chExt cx="5827950" cy="6359694"/>
                </a:xfrm>
              </p:grpSpPr>
              <p:pic>
                <p:nvPicPr>
                  <p:cNvPr id="13" name="Picture 12" descr="A diagram of a brain function&#10;&#10;AI-generated content may be incorrect.">
                    <a:extLst>
                      <a:ext uri="{FF2B5EF4-FFF2-40B4-BE49-F238E27FC236}">
                        <a16:creationId xmlns:a16="http://schemas.microsoft.com/office/drawing/2014/main" id="{9BA8CE4A-DE2E-2B8E-15C6-13BEE63F03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6629" r="41465" b="2051"/>
                  <a:stretch>
                    <a:fillRect/>
                  </a:stretch>
                </p:blipFill>
                <p:spPr>
                  <a:xfrm>
                    <a:off x="8778240" y="47247"/>
                    <a:ext cx="3403338" cy="3239127"/>
                  </a:xfrm>
                  <a:prstGeom prst="rect">
                    <a:avLst/>
                  </a:prstGeom>
                </p:spPr>
              </p:pic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96F5EAB9-67C1-8AAE-70FC-180E8D87337F}"/>
                      </a:ext>
                    </a:extLst>
                  </p:cNvPr>
                  <p:cNvGrpSpPr/>
                  <p:nvPr/>
                </p:nvGrpSpPr>
                <p:grpSpPr>
                  <a:xfrm>
                    <a:off x="6353628" y="909427"/>
                    <a:ext cx="2424612" cy="768619"/>
                    <a:chOff x="6353628" y="909427"/>
                    <a:chExt cx="2424612" cy="768619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AF5BD93B-D408-6F48-C301-AFC786657B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53628" y="909427"/>
                      <a:ext cx="1813530" cy="768619"/>
                      <a:chOff x="6353628" y="909427"/>
                      <a:chExt cx="1813530" cy="768619"/>
                    </a:xfrm>
                  </p:grpSpPr>
                  <p:sp>
                    <p:nvSpPr>
                      <p:cNvPr id="15" name="Oval 14">
                        <a:extLst>
                          <a:ext uri="{FF2B5EF4-FFF2-40B4-BE49-F238E27FC236}">
                            <a16:creationId xmlns:a16="http://schemas.microsoft.com/office/drawing/2014/main" id="{6A4B896E-256E-6B4D-C06B-1A54838030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53628" y="1461848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  <p:sp>
                    <p:nvSpPr>
                      <p:cNvPr id="16" name="Oval 15">
                        <a:extLst>
                          <a:ext uri="{FF2B5EF4-FFF2-40B4-BE49-F238E27FC236}">
                            <a16:creationId xmlns:a16="http://schemas.microsoft.com/office/drawing/2014/main" id="{69B3D0AA-17AC-EF44-4CD2-533B903C42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22213" y="1122289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  <p:sp>
                    <p:nvSpPr>
                      <p:cNvPr id="17" name="Oval 16">
                        <a:extLst>
                          <a:ext uri="{FF2B5EF4-FFF2-40B4-BE49-F238E27FC236}">
                            <a16:creationId xmlns:a16="http://schemas.microsoft.com/office/drawing/2014/main" id="{1A3F9AE3-8CA2-F876-8FD3-8B97007120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82476" y="927499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  <p:sp>
                    <p:nvSpPr>
                      <p:cNvPr id="18" name="Oval 17">
                        <a:extLst>
                          <a:ext uri="{FF2B5EF4-FFF2-40B4-BE49-F238E27FC236}">
                            <a16:creationId xmlns:a16="http://schemas.microsoft.com/office/drawing/2014/main" id="{A8D0233A-93F7-AB95-842A-DCC5811C0B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45793" y="909427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  <p:sp>
                    <p:nvSpPr>
                      <p:cNvPr id="19" name="Oval 18">
                        <a:extLst>
                          <a:ext uri="{FF2B5EF4-FFF2-40B4-BE49-F238E27FC236}">
                            <a16:creationId xmlns:a16="http://schemas.microsoft.com/office/drawing/2014/main" id="{F6F199B9-1C15-4724-70DA-2E39633972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21359" y="1015834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  <p:sp>
                    <p:nvSpPr>
                      <p:cNvPr id="20" name="Oval 19">
                        <a:extLst>
                          <a:ext uri="{FF2B5EF4-FFF2-40B4-BE49-F238E27FC236}">
                            <a16:creationId xmlns:a16="http://schemas.microsoft.com/office/drawing/2014/main" id="{4BBB7C70-D80B-50F2-4972-7AFEDF033D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78987" y="1238315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  <p:sp>
                    <p:nvSpPr>
                      <p:cNvPr id="21" name="Oval 20">
                        <a:extLst>
                          <a:ext uri="{FF2B5EF4-FFF2-40B4-BE49-F238E27FC236}">
                            <a16:creationId xmlns:a16="http://schemas.microsoft.com/office/drawing/2014/main" id="{07B6EE91-1B14-8440-F849-8B04FE4580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10823" y="1546298"/>
                        <a:ext cx="156335" cy="131748"/>
                      </a:xfrm>
                      <a:prstGeom prst="ellipse">
                        <a:avLst/>
                      </a:prstGeom>
                      <a:solidFill>
                        <a:srgbClr val="216CCA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H"/>
                      </a:p>
                    </p:txBody>
                  </p:sp>
                </p:grp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AD46892E-5CDA-7AAA-5628-30BBF0A3BE4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272730" y="1370063"/>
                      <a:ext cx="505510" cy="0"/>
                    </a:xfrm>
                    <a:prstGeom prst="straightConnector1">
                      <a:avLst/>
                    </a:prstGeom>
                    <a:ln w="19050">
                      <a:solidFill>
                        <a:srgbClr val="216CCA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A8FEF26B-0BFF-E0EB-2C7A-11967FAD6E01}"/>
                      </a:ext>
                    </a:extLst>
                  </p:cNvPr>
                  <p:cNvGrpSpPr/>
                  <p:nvPr/>
                </p:nvGrpSpPr>
                <p:grpSpPr>
                  <a:xfrm>
                    <a:off x="7971684" y="3915691"/>
                    <a:ext cx="3821762" cy="2491250"/>
                    <a:chOff x="7971684" y="3915691"/>
                    <a:chExt cx="3821762" cy="2491250"/>
                  </a:xfrm>
                </p:grpSpPr>
                <p:cxnSp>
                  <p:nvCxnSpPr>
                    <p:cNvPr id="31" name="Straight Arrow Connector 30">
                      <a:extLst>
                        <a:ext uri="{FF2B5EF4-FFF2-40B4-BE49-F238E27FC236}">
                          <a16:creationId xmlns:a16="http://schemas.microsoft.com/office/drawing/2014/main" id="{5EA8B929-CFED-1DE3-B85F-EE6BEF0706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971684" y="5161316"/>
                      <a:ext cx="664316" cy="0"/>
                    </a:xfrm>
                    <a:prstGeom prst="straightConnector1">
                      <a:avLst/>
                    </a:prstGeom>
                    <a:ln w="1905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33" name="Picture 32" descr="A diagram of a brain function&#10;&#10;AI-generated content may be incorrect.">
                      <a:extLst>
                        <a:ext uri="{FF2B5EF4-FFF2-40B4-BE49-F238E27FC236}">
                          <a16:creationId xmlns:a16="http://schemas.microsoft.com/office/drawing/2014/main" id="{1DFD69B2-7850-9638-FE70-CD688731E7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58898" t="5003" b="41837"/>
                    <a:stretch>
                      <a:fillRect/>
                    </a:stretch>
                  </p:blipFill>
                  <p:spPr>
                    <a:xfrm>
                      <a:off x="8636024" y="3915691"/>
                      <a:ext cx="3157422" cy="2491250"/>
                    </a:xfrm>
                    <a:prstGeom prst="rect">
                      <a:avLst/>
                    </a:prstGeom>
                  </p:spPr>
                </p:pic>
              </p:grpSp>
            </p:grpSp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74D7E7CC-DE7F-D6E0-C284-7B12CC1356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44501" y="3283543"/>
                  <a:ext cx="244147" cy="63214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5AA17A3-43DD-F6A2-D8B9-A147BB7ED93B}"/>
                  </a:ext>
                </a:extLst>
              </p:cNvPr>
              <p:cNvSpPr txBox="1"/>
              <p:nvPr/>
            </p:nvSpPr>
            <p:spPr>
              <a:xfrm>
                <a:off x="7695959" y="168321"/>
                <a:ext cx="14561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0563C1"/>
                    </a:solidFill>
                  </a:rPr>
                  <a:t>EEG</a:t>
                </a:r>
                <a:endParaRPr lang="en-CH" sz="2800" b="1" dirty="0">
                  <a:solidFill>
                    <a:srgbClr val="0563C1"/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2FA1F20-DA91-CD38-D07F-E4F5D8A870A8}"/>
                  </a:ext>
                </a:extLst>
              </p:cNvPr>
              <p:cNvSpPr txBox="1"/>
              <p:nvPr/>
            </p:nvSpPr>
            <p:spPr>
              <a:xfrm>
                <a:off x="7544630" y="5908277"/>
                <a:ext cx="14561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EB3739"/>
                    </a:solidFill>
                  </a:rPr>
                  <a:t>ECG</a:t>
                </a:r>
                <a:endParaRPr lang="en-CH" sz="2800" b="1" dirty="0">
                  <a:solidFill>
                    <a:srgbClr val="EB3739"/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9D750B-364B-3A6E-EA84-2AFC191FE20B}"/>
                </a:ext>
              </a:extLst>
            </p:cNvPr>
            <p:cNvSpPr txBox="1"/>
            <p:nvPr/>
          </p:nvSpPr>
          <p:spPr>
            <a:xfrm>
              <a:off x="11258881" y="47247"/>
              <a:ext cx="80652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b="1" dirty="0">
                  <a:solidFill>
                    <a:srgbClr val="216CCA"/>
                  </a:solidFill>
                  <a:highlight>
                    <a:srgbClr val="FFFF00"/>
                  </a:highlight>
                </a:rPr>
                <a:t>HEP</a:t>
              </a:r>
              <a:endParaRPr lang="en-CH" sz="2800" b="1" dirty="0">
                <a:solidFill>
                  <a:srgbClr val="216CCA"/>
                </a:solidFill>
                <a:highlight>
                  <a:srgbClr val="FFFF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03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47CDB-16CB-D20F-E211-6C638D3F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Body Illusion (FBI)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B0C46-2599-0D5F-EAEC-A59B99323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0" y="1157683"/>
            <a:ext cx="6198650" cy="5001817"/>
          </a:xfrm>
        </p:spPr>
        <p:txBody>
          <a:bodyPr/>
          <a:lstStyle/>
          <a:p>
            <a:r>
              <a:rPr lang="it-IT" dirty="0">
                <a:latin typeface="Century Schoolbook" panose="02040604050505020304" pitchFamily="18" charset="0"/>
              </a:rPr>
              <a:t>Visuotactile stimulation </a:t>
            </a:r>
            <a:r>
              <a:rPr lang="it-IT" baseline="30000" dirty="0">
                <a:latin typeface="Century Schoolbook" panose="02040604050505020304" pitchFamily="18" charset="0"/>
              </a:rPr>
              <a:t>[8]</a:t>
            </a:r>
          </a:p>
          <a:p>
            <a:pPr lvl="1"/>
            <a:r>
              <a:rPr lang="it-IT" dirty="0">
                <a:latin typeface="Century Schoolbook" panose="02040604050505020304" pitchFamily="18" charset="0"/>
              </a:rPr>
              <a:t>Tactile strokes + visual feedback of back </a:t>
            </a:r>
          </a:p>
          <a:p>
            <a:pPr lvl="1"/>
            <a:r>
              <a:rPr lang="it-IT" dirty="0">
                <a:latin typeface="Century Schoolbook" panose="02040604050505020304" pitchFamily="18" charset="0"/>
              </a:rPr>
              <a:t>Strokes asynchronously (Async) or syncronously (Sync) to visual feedback</a:t>
            </a:r>
          </a:p>
          <a:p>
            <a:pPr lvl="2"/>
            <a:r>
              <a:rPr lang="it-IT" dirty="0">
                <a:latin typeface="Century Schoolbook" panose="02040604050505020304" pitchFamily="18" charset="0"/>
              </a:rPr>
              <a:t>Questionnaire to measure perception</a:t>
            </a:r>
          </a:p>
          <a:p>
            <a:pPr lvl="1"/>
            <a:r>
              <a:rPr lang="it-IT" dirty="0">
                <a:latin typeface="Century Schoolbook" panose="02040604050505020304" pitchFamily="18" charset="0"/>
              </a:rPr>
              <a:t>ECG recording + HEP computation in Async vs Sync</a:t>
            </a:r>
          </a:p>
          <a:p>
            <a:pPr lvl="1"/>
            <a:endParaRPr lang="it-IT" dirty="0">
              <a:latin typeface="Century Schoolbook" panose="02040604050505020304" pitchFamily="18" charset="0"/>
            </a:endParaRPr>
          </a:p>
          <a:p>
            <a:r>
              <a:rPr lang="en-US" dirty="0">
                <a:latin typeface="Century Schoolbook" panose="02040604050505020304" pitchFamily="18" charset="0"/>
              </a:rPr>
              <a:t>Stronger self-identification during the synchronous versus asynchronous </a:t>
            </a:r>
            <a:r>
              <a:rPr lang="en-US" dirty="0" err="1">
                <a:latin typeface="Century Schoolbook" panose="02040604050505020304" pitchFamily="18" charset="0"/>
              </a:rPr>
              <a:t>visuotactile</a:t>
            </a:r>
            <a:endParaRPr lang="it-IT" dirty="0">
              <a:latin typeface="Century Schoolbook" panose="02040604050505020304" pitchFamily="18" charset="0"/>
            </a:endParaRPr>
          </a:p>
          <a:p>
            <a:pPr marL="457200" lvl="1" indent="0">
              <a:buNone/>
            </a:pPr>
            <a:endParaRPr lang="en-CH" dirty="0">
              <a:latin typeface="Century Schoolbook" panose="020406040505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9A1F00C-B979-C229-7693-63FD510C8E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649"/>
          <a:stretch>
            <a:fillRect/>
          </a:stretch>
        </p:blipFill>
        <p:spPr>
          <a:xfrm>
            <a:off x="6340432" y="-120156"/>
            <a:ext cx="5762668" cy="5174142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BF0DF231-D105-67E3-29E2-70DE7E0D33D8}"/>
              </a:ext>
            </a:extLst>
          </p:cNvPr>
          <p:cNvGrpSpPr/>
          <p:nvPr/>
        </p:nvGrpSpPr>
        <p:grpSpPr>
          <a:xfrm>
            <a:off x="4136905" y="4869815"/>
            <a:ext cx="5506283" cy="1496527"/>
            <a:chOff x="4853831" y="4673082"/>
            <a:chExt cx="5506283" cy="1496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3FE4468-0539-B1ED-1978-2528C77D6019}"/>
                </a:ext>
              </a:extLst>
            </p:cNvPr>
            <p:cNvGrpSpPr/>
            <p:nvPr/>
          </p:nvGrpSpPr>
          <p:grpSpPr>
            <a:xfrm>
              <a:off x="5962874" y="4673082"/>
              <a:ext cx="1912364" cy="779344"/>
              <a:chOff x="9121781" y="4197176"/>
              <a:chExt cx="1912364" cy="77934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9FFAA69C-BA44-5F7E-4341-8E79ECB736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676" t="19452" r="8430" b="65739"/>
              <a:stretch>
                <a:fillRect/>
              </a:stretch>
            </p:blipFill>
            <p:spPr>
              <a:xfrm>
                <a:off x="9825401" y="4197176"/>
                <a:ext cx="944288" cy="751840"/>
              </a:xfrm>
              <a:prstGeom prst="rect">
                <a:avLst/>
              </a:prstGeom>
            </p:spPr>
          </p:pic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ED213E5-7543-7E79-2D51-C12640952174}"/>
                  </a:ext>
                </a:extLst>
              </p:cNvPr>
              <p:cNvSpPr/>
              <p:nvPr/>
            </p:nvSpPr>
            <p:spPr>
              <a:xfrm>
                <a:off x="9560945" y="4197176"/>
                <a:ext cx="1473200" cy="779344"/>
              </a:xfrm>
              <a:prstGeom prst="ellipse">
                <a:avLst/>
              </a:prstGeom>
              <a:noFill/>
              <a:ln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05AC4A6-256F-1C07-2D0E-48B03A109204}"/>
                  </a:ext>
                </a:extLst>
              </p:cNvPr>
              <p:cNvSpPr/>
              <p:nvPr/>
            </p:nvSpPr>
            <p:spPr>
              <a:xfrm>
                <a:off x="9121781" y="4252695"/>
                <a:ext cx="393056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200" b="1" cap="none" spc="0" dirty="0">
                    <a:ln w="13462">
                      <a:solidFill>
                        <a:schemeClr val="bg1"/>
                      </a:solidFill>
                      <a:prstDash val="solid"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dist="38100" dir="2700000" algn="bl" rotWithShape="0">
                        <a:schemeClr val="accent5"/>
                      </a:outerShdw>
                    </a:effectLst>
                  </a:rPr>
                  <a:t>1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23A574-873F-EB7B-FFE8-D9575449F037}"/>
                </a:ext>
              </a:extLst>
            </p:cNvPr>
            <p:cNvSpPr txBox="1"/>
            <p:nvPr/>
          </p:nvSpPr>
          <p:spPr>
            <a:xfrm>
              <a:off x="4853831" y="5184724"/>
              <a:ext cx="5506283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b="1" dirty="0">
                <a:solidFill>
                  <a:srgbClr val="0563C1"/>
                </a:solidFill>
                <a:latin typeface="Century Schoolbook" panose="02040604050505020304" pitchFamily="18" charset="0"/>
              </a:endParaRPr>
            </a:p>
            <a:p>
              <a:pPr algn="ctr"/>
              <a:r>
                <a:rPr lang="en-US" sz="2000" b="1" dirty="0">
                  <a:solidFill>
                    <a:srgbClr val="0563C1"/>
                  </a:solidFill>
                  <a:latin typeface="Century Schoolbook" panose="02040604050505020304" pitchFamily="18" charset="0"/>
                </a:rPr>
                <a:t>Multisensorial integration contributes </a:t>
              </a:r>
            </a:p>
            <a:p>
              <a:pPr algn="ctr"/>
              <a:r>
                <a:rPr lang="en-US" sz="2000" b="1" dirty="0">
                  <a:solidFill>
                    <a:srgbClr val="0563C1"/>
                  </a:solidFill>
                  <a:latin typeface="Century Schoolbook" panose="02040604050505020304" pitchFamily="18" charset="0"/>
                </a:rPr>
                <a:t>to shape (bodily) self-awareness</a:t>
              </a:r>
              <a:endParaRPr lang="en-CH" sz="2000" b="1" dirty="0">
                <a:solidFill>
                  <a:srgbClr val="0563C1"/>
                </a:solidFill>
                <a:latin typeface="Century Schoolbook" panose="02040604050505020304" pitchFamily="18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BD9DA12-51D3-0CFE-9BDC-A6BA73B74FF8}"/>
              </a:ext>
            </a:extLst>
          </p:cNvPr>
          <p:cNvSpPr txBox="1"/>
          <p:nvPr/>
        </p:nvSpPr>
        <p:spPr>
          <a:xfrm>
            <a:off x="9929540" y="6581001"/>
            <a:ext cx="2678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[8] </a:t>
            </a:r>
            <a:r>
              <a:rPr lang="it-IT" sz="1200" dirty="0">
                <a:latin typeface="Century Schoolbook" panose="02040604050505020304" pitchFamily="18" charset="0"/>
              </a:rPr>
              <a:t>Park HD</a:t>
            </a:r>
            <a:r>
              <a:rPr lang="en-US" sz="1200" dirty="0">
                <a:latin typeface="Century Schoolbook" panose="02040604050505020304" pitchFamily="18" charset="0"/>
              </a:rPr>
              <a:t>, 2016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E0DC77-4A0B-CBF1-C08E-130B51BF9DB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316" r="48350" b="4440"/>
          <a:stretch>
            <a:fillRect/>
          </a:stretch>
        </p:blipFill>
        <p:spPr>
          <a:xfrm>
            <a:off x="887834" y="3947124"/>
            <a:ext cx="2720331" cy="23480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76B23C-C981-85EA-C1F9-3A34540CC1D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060" t="18036" r="45432" b="74127"/>
          <a:stretch>
            <a:fillRect/>
          </a:stretch>
        </p:blipFill>
        <p:spPr>
          <a:xfrm>
            <a:off x="1289944" y="3709037"/>
            <a:ext cx="2068512" cy="32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7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1D6F-08D5-0311-89BD-22B43E1E8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in FBI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E52B-70A3-72D1-A199-ECF993CE8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0" y="1157683"/>
            <a:ext cx="6039900" cy="5001817"/>
          </a:xfrm>
        </p:spPr>
        <p:txBody>
          <a:bodyPr/>
          <a:lstStyle/>
          <a:p>
            <a:r>
              <a:rPr lang="en-US" dirty="0"/>
              <a:t>HEP amplitude differed between Async vs Sync </a:t>
            </a:r>
            <a:r>
              <a:rPr lang="en-US" baseline="30000" dirty="0"/>
              <a:t>[8]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250–305 </a:t>
            </a:r>
            <a:r>
              <a:rPr lang="en-US" dirty="0" err="1"/>
              <a:t>ms</a:t>
            </a:r>
            <a:r>
              <a:rPr lang="en-US" dirty="0"/>
              <a:t> time</a:t>
            </a:r>
          </a:p>
          <a:p>
            <a:pPr lvl="1"/>
            <a:r>
              <a:rPr lang="en-US" dirty="0"/>
              <a:t>Central electrode = </a:t>
            </a:r>
            <a:r>
              <a:rPr lang="en-US" b="1" dirty="0"/>
              <a:t>PCC</a:t>
            </a:r>
          </a:p>
          <a:p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3FECCB-A0EF-2078-1575-728181BFF7D2}"/>
              </a:ext>
            </a:extLst>
          </p:cNvPr>
          <p:cNvSpPr txBox="1"/>
          <p:nvPr/>
        </p:nvSpPr>
        <p:spPr>
          <a:xfrm>
            <a:off x="570450" y="4965932"/>
            <a:ext cx="64958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0" dirty="0">
                <a:solidFill>
                  <a:srgbClr val="0563C1"/>
                </a:solidFill>
                <a:effectLst/>
                <a:latin typeface="Century Schoolbook" panose="02040604050505020304" pitchFamily="18" charset="0"/>
              </a:rPr>
              <a:t>Brain response to heartbeats would reflect the altered state of (bodily) self-awareness</a:t>
            </a:r>
            <a:endParaRPr lang="en-CH" sz="2000" b="1" dirty="0">
              <a:solidFill>
                <a:srgbClr val="0563C1"/>
              </a:solidFill>
              <a:latin typeface="Century Schoolbook" panose="0204060405050502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ED6C7E-CD60-0D38-12EA-C75C89DD135F}"/>
              </a:ext>
            </a:extLst>
          </p:cNvPr>
          <p:cNvGrpSpPr/>
          <p:nvPr/>
        </p:nvGrpSpPr>
        <p:grpSpPr>
          <a:xfrm>
            <a:off x="1611756" y="3473347"/>
            <a:ext cx="1978644" cy="1182101"/>
            <a:chOff x="7951515" y="4885633"/>
            <a:chExt cx="1558216" cy="8783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D43BCA9-E882-2B34-3368-A426D71DF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13" t="82700" r="58224"/>
            <a:stretch>
              <a:fillRect/>
            </a:stretch>
          </p:blipFill>
          <p:spPr>
            <a:xfrm>
              <a:off x="8560595" y="4885633"/>
              <a:ext cx="733113" cy="878301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498CB14-7D23-B8A8-40C7-DFDF51B383EF}"/>
                </a:ext>
              </a:extLst>
            </p:cNvPr>
            <p:cNvSpPr/>
            <p:nvPr/>
          </p:nvSpPr>
          <p:spPr>
            <a:xfrm>
              <a:off x="8344573" y="5136947"/>
              <a:ext cx="1165158" cy="375674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CD3266-1DFF-34BD-C8BE-EF37D771F564}"/>
                </a:ext>
              </a:extLst>
            </p:cNvPr>
            <p:cNvSpPr/>
            <p:nvPr/>
          </p:nvSpPr>
          <p:spPr>
            <a:xfrm>
              <a:off x="7951515" y="5032395"/>
              <a:ext cx="3930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FAB8D5D-8103-6182-A32B-8BA08DB0FB44}"/>
              </a:ext>
            </a:extLst>
          </p:cNvPr>
          <p:cNvGrpSpPr/>
          <p:nvPr/>
        </p:nvGrpSpPr>
        <p:grpSpPr>
          <a:xfrm>
            <a:off x="5256342" y="1619250"/>
            <a:ext cx="6002275" cy="2994470"/>
            <a:chOff x="5256342" y="1619250"/>
            <a:chExt cx="6002275" cy="299447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ABC25D3-1F8A-BB62-9D67-68083D6AC31C}"/>
                </a:ext>
              </a:extLst>
            </p:cNvPr>
            <p:cNvGrpSpPr/>
            <p:nvPr/>
          </p:nvGrpSpPr>
          <p:grpSpPr>
            <a:xfrm>
              <a:off x="5256342" y="1836650"/>
              <a:ext cx="6002275" cy="2777070"/>
              <a:chOff x="7369043" y="1690936"/>
              <a:chExt cx="4376389" cy="202482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7562FA9-96B6-2DB3-D8BA-9D5A6CDEA9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9872" b="55349"/>
              <a:stretch/>
            </p:blipFill>
            <p:spPr>
              <a:xfrm>
                <a:off x="8739963" y="1690936"/>
                <a:ext cx="3005469" cy="202482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DA2EAEE-1687-5EC9-EBA5-CCDB91BF23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9362" r="42427" b="56053"/>
              <a:stretch/>
            </p:blipFill>
            <p:spPr>
              <a:xfrm>
                <a:off x="7369043" y="1796393"/>
                <a:ext cx="1241453" cy="1813908"/>
              </a:xfrm>
              <a:prstGeom prst="rect">
                <a:avLst/>
              </a:prstGeom>
            </p:spPr>
          </p:pic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51E4543-5423-3A05-6898-CF392ECEE36B}"/>
                </a:ext>
              </a:extLst>
            </p:cNvPr>
            <p:cNvSpPr/>
            <p:nvPr/>
          </p:nvSpPr>
          <p:spPr>
            <a:xfrm>
              <a:off x="6959011" y="1619250"/>
              <a:ext cx="526227" cy="539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CCFB63D-339C-4F1B-7554-271CF83B1909}"/>
              </a:ext>
            </a:extLst>
          </p:cNvPr>
          <p:cNvSpPr txBox="1"/>
          <p:nvPr/>
        </p:nvSpPr>
        <p:spPr>
          <a:xfrm>
            <a:off x="9929540" y="6581001"/>
            <a:ext cx="2678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[8] </a:t>
            </a:r>
            <a:r>
              <a:rPr lang="it-IT" sz="1200" dirty="0">
                <a:latin typeface="Century Schoolbook" panose="02040604050505020304" pitchFamily="18" charset="0"/>
              </a:rPr>
              <a:t>Park HD</a:t>
            </a:r>
            <a:r>
              <a:rPr lang="en-US" sz="1200" dirty="0">
                <a:latin typeface="Century Schoolbook" panose="02040604050505020304" pitchFamily="18" charset="0"/>
              </a:rPr>
              <a:t>, 2016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E4CC56-5DF9-33E2-6D8B-BED1CF9947C0}"/>
              </a:ext>
            </a:extLst>
          </p:cNvPr>
          <p:cNvSpPr txBox="1"/>
          <p:nvPr/>
        </p:nvSpPr>
        <p:spPr>
          <a:xfrm>
            <a:off x="7950200" y="1488440"/>
            <a:ext cx="314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Difference in HEP</a:t>
            </a:r>
            <a:endParaRPr lang="en-CH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402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C8B8-40C8-24B4-34EA-0A6FB46AB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 Voice as proxy for identity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F5F78C-FB44-C737-A13F-F507615D5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18 healthy participants</a:t>
            </a:r>
            <a:r>
              <a:rPr lang="en-GB" baseline="30000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 [9]</a:t>
            </a:r>
          </a:p>
          <a:p>
            <a:pPr lvl="1"/>
            <a:r>
              <a:rPr lang="en-GB" sz="1800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R handed; mean age=37y (range: [20,60]y); 9 female</a:t>
            </a:r>
            <a:endParaRPr lang="fr-CH" sz="1800" dirty="0">
              <a:latin typeface="Century Schoolbook" panose="02040604050505020304" pitchFamily="18" charset="0"/>
            </a:endParaRPr>
          </a:p>
          <a:p>
            <a:r>
              <a:rPr lang="fr-CH" dirty="0" err="1">
                <a:latin typeface="Century Schoolbook" panose="02040604050505020304" pitchFamily="18" charset="0"/>
              </a:rPr>
              <a:t>Own’s</a:t>
            </a:r>
            <a:r>
              <a:rPr lang="fr-CH" dirty="0">
                <a:latin typeface="Century Schoolbook" panose="02040604050505020304" pitchFamily="18" charset="0"/>
              </a:rPr>
              <a:t> </a:t>
            </a:r>
            <a:r>
              <a:rPr lang="fr-CH" dirty="0" err="1">
                <a:latin typeface="Century Schoolbook" panose="02040604050505020304" pitchFamily="18" charset="0"/>
              </a:rPr>
              <a:t>subject</a:t>
            </a:r>
            <a:r>
              <a:rPr lang="fr-CH" dirty="0">
                <a:latin typeface="Century Schoolbook" panose="02040604050505020304" pitchFamily="18" charset="0"/>
              </a:rPr>
              <a:t> + </a:t>
            </a:r>
            <a:r>
              <a:rPr lang="en-GB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gender matched voice pronouncing ‘</a:t>
            </a:r>
            <a:r>
              <a:rPr lang="en-GB" i="1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a</a:t>
            </a:r>
            <a:r>
              <a:rPr lang="en-GB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’ vocal (15%-85% self voice)</a:t>
            </a:r>
          </a:p>
          <a:p>
            <a:pPr lvl="1"/>
            <a:r>
              <a:rPr lang="en-GB" sz="1800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Binary answer: </a:t>
            </a:r>
            <a:r>
              <a:rPr lang="en-GB" sz="1800" i="1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&lt;it’s my voice&gt; </a:t>
            </a:r>
            <a:r>
              <a:rPr lang="en-GB" sz="1800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OR </a:t>
            </a:r>
            <a:r>
              <a:rPr lang="en-GB" sz="1800" i="1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&lt;it’s someone else voice&gt;</a:t>
            </a:r>
          </a:p>
          <a:p>
            <a:r>
              <a:rPr lang="en-GB" dirty="0">
                <a:solidFill>
                  <a:srgbClr val="263238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Behaviour (mouse) + EEG</a:t>
            </a:r>
          </a:p>
          <a:p>
            <a:r>
              <a:rPr lang="en-GB" b="1" dirty="0">
                <a:solidFill>
                  <a:srgbClr val="C00000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SELF voice </a:t>
            </a:r>
            <a:r>
              <a:rPr lang="en-GB" dirty="0"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Source Sans Pro"/>
              </a:rPr>
              <a:t>vs </a:t>
            </a:r>
            <a:r>
              <a:rPr lang="en-GB" b="1" dirty="0">
                <a:solidFill>
                  <a:srgbClr val="C00000"/>
                </a:solidFill>
                <a:latin typeface="Century Schoolbook" panose="02040604050505020304" pitchFamily="18" charset="0"/>
                <a:ea typeface="Source Sans Pro"/>
                <a:cs typeface="Arial" panose="020B0604020202020204" pitchFamily="34" charset="0"/>
                <a:sym typeface="Wingdings" panose="05000000000000000000" pitchFamily="2" charset="2"/>
              </a:rPr>
              <a:t>OTHERS’ voice</a:t>
            </a:r>
            <a:endParaRPr lang="en-GB" b="1" dirty="0">
              <a:solidFill>
                <a:srgbClr val="263238"/>
              </a:solidFill>
              <a:latin typeface="Century Schoolbook" panose="02040604050505020304" pitchFamily="18" charset="0"/>
              <a:ea typeface="Source Sans Pro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CH" dirty="0">
              <a:latin typeface="Century Schoolbook" panose="020406040505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D978B3-0780-12DF-2435-E5CE75E44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730" y="4009202"/>
            <a:ext cx="2982268" cy="2089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262D0D-8B94-CBF4-424E-E43BBF6BA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661" y="2657720"/>
            <a:ext cx="4895512" cy="36030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3C3E7F-D454-231C-70BE-78923CF8D46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751" b="24065"/>
          <a:stretch>
            <a:fillRect/>
          </a:stretch>
        </p:blipFill>
        <p:spPr>
          <a:xfrm>
            <a:off x="9692640" y="0"/>
            <a:ext cx="2499360" cy="24980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E93C5C-2A47-3BBA-0804-A577C6E820A9}"/>
              </a:ext>
            </a:extLst>
          </p:cNvPr>
          <p:cNvSpPr txBox="1"/>
          <p:nvPr/>
        </p:nvSpPr>
        <p:spPr>
          <a:xfrm>
            <a:off x="9513910" y="6581001"/>
            <a:ext cx="2678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Schoolbook" panose="02040604050505020304" pitchFamily="18" charset="0"/>
              </a:rPr>
              <a:t>[9] </a:t>
            </a:r>
            <a:r>
              <a:rPr lang="en-US" sz="1200" u="sng" dirty="0">
                <a:latin typeface="Century Schoolbook" panose="02040604050505020304" pitchFamily="18" charset="0"/>
              </a:rPr>
              <a:t>Iannotti GR</a:t>
            </a:r>
            <a:r>
              <a:rPr lang="en-US" sz="1200" dirty="0">
                <a:latin typeface="Century Schoolbook" panose="02040604050505020304" pitchFamily="18" charset="0"/>
              </a:rPr>
              <a:t>, </a:t>
            </a:r>
            <a:r>
              <a:rPr lang="en-US" sz="1200" dirty="0" err="1">
                <a:latin typeface="Century Schoolbook" panose="02040604050505020304" pitchFamily="18" charset="0"/>
              </a:rPr>
              <a:t>Orepic</a:t>
            </a:r>
            <a:r>
              <a:rPr lang="en-US" sz="1200" dirty="0">
                <a:latin typeface="Century Schoolbook" panose="02040604050505020304" pitchFamily="18" charset="0"/>
              </a:rPr>
              <a:t> P, 2022</a:t>
            </a:r>
            <a:endParaRPr lang="en-CH" sz="1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0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AD4C11"/>
      </a:accent1>
      <a:accent2>
        <a:srgbClr val="62170C"/>
      </a:accent2>
      <a:accent3>
        <a:srgbClr val="FAE0D0"/>
      </a:accent3>
      <a:accent4>
        <a:srgbClr val="EA7666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10190</TotalTime>
  <Words>1304</Words>
  <Application>Microsoft Office PowerPoint</Application>
  <PresentationFormat>Widescreen</PresentationFormat>
  <Paragraphs>153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Amasis MT Pro Light</vt:lpstr>
      <vt:lpstr>Aptos</vt:lpstr>
      <vt:lpstr>Aptos Display</vt:lpstr>
      <vt:lpstr>Arial</vt:lpstr>
      <vt:lpstr>Calibri</vt:lpstr>
      <vt:lpstr>Calibri Light</vt:lpstr>
      <vt:lpstr>Century</vt:lpstr>
      <vt:lpstr>Century Schoolbook</vt:lpstr>
      <vt:lpstr>Courier New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Self Awareness</vt:lpstr>
      <vt:lpstr>Brain-Body in Dialogue</vt:lpstr>
      <vt:lpstr>Heart-Brain &amp; HEP</vt:lpstr>
      <vt:lpstr>Full Body Illusion (FBI)</vt:lpstr>
      <vt:lpstr>HEP in FBI</vt:lpstr>
      <vt:lpstr>Self Voice as proxy for identity</vt:lpstr>
      <vt:lpstr>Specific Localization of Self-Voice</vt:lpstr>
      <vt:lpstr>Clinical Relevance [10]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Giannina Rita Iannotti</dc:creator>
  <cp:lastModifiedBy>Anna Cook</cp:lastModifiedBy>
  <cp:revision>939</cp:revision>
  <dcterms:created xsi:type="dcterms:W3CDTF">2021-02-18T11:40:19Z</dcterms:created>
  <dcterms:modified xsi:type="dcterms:W3CDTF">2025-07-03T07:23:56Z</dcterms:modified>
</cp:coreProperties>
</file>