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3" r:id="rId2"/>
    <p:sldId id="256" r:id="rId3"/>
    <p:sldId id="262" r:id="rId4"/>
    <p:sldId id="258" r:id="rId5"/>
    <p:sldId id="257" r:id="rId6"/>
    <p:sldId id="304" r:id="rId7"/>
    <p:sldId id="264" r:id="rId8"/>
    <p:sldId id="261" r:id="rId9"/>
    <p:sldId id="303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E828E3-9CD9-4C53-BA39-DDDC996E8BA0}" v="170" dt="2025-06-29T21:12:04.2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8808DA-D8D1-4FD9-9AF9-EA41A7C46E06}" type="datetimeFigureOut">
              <a:rPr lang="zh-CN" altLang="en-US" smtClean="0"/>
              <a:t>2025/7/2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A5073-79BB-46E1-8214-D94FEC3DFA94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5125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3A5073-79BB-46E1-8214-D94FEC3DFA9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0623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12D558-92F6-DD26-36FE-727224D0CD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B24606B-F5D3-6937-B5DA-DEEE713172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C07262A-F6DB-402F-A97F-E1EB3E4EE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3347-434D-4FE4-9D4F-DDDD4EE8EA8D}" type="datetimeFigureOut">
              <a:rPr lang="zh-CN" altLang="en-US" smtClean="0"/>
              <a:t>2025/7/2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7FABC23-A5B2-9773-F7D6-166A172F0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BEEB699-5443-54F5-F87C-F1DB47D24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1C3D1-CA86-4F0C-9051-26531245E37B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467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84D21C-05C9-4173-D467-A6B2AB4DD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E73C2E6-7704-209A-F119-9449B7FAAA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65E7509-5D21-8FFE-D062-113BBCEA6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3347-434D-4FE4-9D4F-DDDD4EE8EA8D}" type="datetimeFigureOut">
              <a:rPr lang="zh-CN" altLang="en-US" smtClean="0"/>
              <a:t>2025/7/2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A1C9160-D238-A678-6397-CE72FAFC2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E1607CB-90AE-4A14-A7DA-DF0EF3302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1C3D1-CA86-4F0C-9051-26531245E37B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940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773E5EB-C850-7EC2-0D04-4578685266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1F2A6F0-9DD0-4C4E-EA9C-582C32E7BA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E43A0B-8CC7-385B-3B8D-F00D6AE0C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3347-434D-4FE4-9D4F-DDDD4EE8EA8D}" type="datetimeFigureOut">
              <a:rPr lang="zh-CN" altLang="en-US" smtClean="0"/>
              <a:t>2025/7/2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EAE2826-BD60-AB52-3A53-4A29A6FEB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55A0E2B-B1C5-2033-A328-6B0D4A5BF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1C3D1-CA86-4F0C-9051-26531245E37B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933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AF29EB-CBB8-E357-7812-B045A44DE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918EDC2-C879-6A72-C041-1F5B2DBEBF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C9658BF-C5FF-72E2-A3CE-83F76C600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3347-434D-4FE4-9D4F-DDDD4EE8EA8D}" type="datetimeFigureOut">
              <a:rPr lang="zh-CN" altLang="en-US" smtClean="0"/>
              <a:t>2025/7/2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4F8051-719A-A248-35AF-8D2A02F24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1CB61CD-3346-0FBD-6FDB-E45D43DDF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1C3D1-CA86-4F0C-9051-26531245E37B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232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690F62-8913-DC06-09D2-200535DA4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8DCF203-7387-BF58-15FD-AF9DD43EC0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8FFE7BC-C748-D47C-BE24-8DCF2953A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3347-434D-4FE4-9D4F-DDDD4EE8EA8D}" type="datetimeFigureOut">
              <a:rPr lang="zh-CN" altLang="en-US" smtClean="0"/>
              <a:t>2025/7/2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71F386C-B15E-AED8-08FF-2D2D01186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08F5BA8-9800-EB9C-C4C7-EFE17D94B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1C3D1-CA86-4F0C-9051-26531245E37B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886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E0D2FD-2C59-E713-BFD6-BB97ACFCC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41AE011-5D84-B369-0C2E-9AA35629C9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EEFAB6B-F1D6-4D96-C289-03FDE280CA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207F66A-E3A4-27BE-B0DA-F3827BDA8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3347-434D-4FE4-9D4F-DDDD4EE8EA8D}" type="datetimeFigureOut">
              <a:rPr lang="zh-CN" altLang="en-US" smtClean="0"/>
              <a:t>2025/7/2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16853B7-2246-6A3D-AF4F-C6C7C1664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F269444-5523-EDBA-2184-1D4B54C8B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1C3D1-CA86-4F0C-9051-26531245E37B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2338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AA360C-30D5-1073-2212-C9C07928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D4738EC-7792-218E-287F-E5B509241D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E6C48E2-D6AC-C6F2-00F2-221BC5823C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88D7274-005A-041B-A353-9362E4A498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A228D2B-F1F3-CB30-35DE-BC2B92DE71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5738046-BC4D-2E8E-3E7B-1D976BAA0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3347-434D-4FE4-9D4F-DDDD4EE8EA8D}" type="datetimeFigureOut">
              <a:rPr lang="zh-CN" altLang="en-US" smtClean="0"/>
              <a:t>2025/7/2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2063336-2D75-53F5-0C3B-E61394E54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24784D6-8F09-7D43-63B3-A5D02B850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1C3D1-CA86-4F0C-9051-26531245E37B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053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B93856-DE81-CD06-9D31-3235133DD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303A740-B420-4549-A052-CE32DACE9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3347-434D-4FE4-9D4F-DDDD4EE8EA8D}" type="datetimeFigureOut">
              <a:rPr lang="zh-CN" altLang="en-US" smtClean="0"/>
              <a:t>2025/7/2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EEC5421-0468-0980-5E8B-154EECF80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A1BBA6C-72EA-5B9A-AB3A-72AA3AC73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1C3D1-CA86-4F0C-9051-26531245E37B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453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CF3131E-2625-3095-05D0-DB4FC2C53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3347-434D-4FE4-9D4F-DDDD4EE8EA8D}" type="datetimeFigureOut">
              <a:rPr lang="zh-CN" altLang="en-US" smtClean="0"/>
              <a:t>2025/7/2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1564781-E01E-5694-6916-B2F5E23AC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89202F7-EE2F-89CC-335E-EDE4119C0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1C3D1-CA86-4F0C-9051-26531245E37B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6383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C60629-A8B7-ED99-81D3-DFBB215A9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7FE2F59-24EE-187D-EF9F-85ACBCCDC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29B9138-9269-1501-9653-8C4DCC9A63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B3CE8A8-FB65-2A36-E266-59F6558E9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3347-434D-4FE4-9D4F-DDDD4EE8EA8D}" type="datetimeFigureOut">
              <a:rPr lang="zh-CN" altLang="en-US" smtClean="0"/>
              <a:t>2025/7/2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64F43D2-DC7B-5F4F-09ED-F851E08AD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9299C75-C5A1-1C8C-9814-CBE87F2FC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1C3D1-CA86-4F0C-9051-26531245E37B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980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09F7641-6468-C52A-4E4E-91E19437B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05374C7-E6C2-7624-FDAD-0926DE1BE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5F6A77A-C36C-7918-DDE9-FD1852FCB0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DDE688B-59E4-C6F7-F74B-AE4B7294F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3347-434D-4FE4-9D4F-DDDD4EE8EA8D}" type="datetimeFigureOut">
              <a:rPr lang="zh-CN" altLang="en-US" smtClean="0"/>
              <a:t>2025/7/2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4FE8B02-DB5C-E9D9-1228-D90EFD248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0FDA8D6-3E24-D266-58AF-2DBD746D4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1C3D1-CA86-4F0C-9051-26531245E37B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857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5050B5C-509C-1608-60A1-3CB52DAC0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70C73C2-94E8-3E9E-5FCF-58EF5D7E0B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2E53A6F-CAAA-ACC0-B999-5CD7DB3CB5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CCD3347-434D-4FE4-9D4F-DDDD4EE8EA8D}" type="datetimeFigureOut">
              <a:rPr lang="zh-CN" altLang="en-US" smtClean="0"/>
              <a:t>2025/7/2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19844C9-055A-327F-213A-F28164B108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B139413-B781-2785-362F-EEAD65113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221C3D1-CA86-4F0C-9051-26531245E37B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497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8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13" Type="http://schemas.openxmlformats.org/officeDocument/2006/relationships/image" Target="../media/image25.png"/><Relationship Id="rId3" Type="http://schemas.openxmlformats.org/officeDocument/2006/relationships/image" Target="../media/image15.jpg"/><Relationship Id="rId7" Type="http://schemas.openxmlformats.org/officeDocument/2006/relationships/image" Target="../media/image19.emf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jpe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2.jpg"/><Relationship Id="rId7" Type="http://schemas.openxmlformats.org/officeDocument/2006/relationships/image" Target="../media/image2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5.png"/><Relationship Id="rId10" Type="http://schemas.openxmlformats.org/officeDocument/2006/relationships/image" Target="../media/image31.png"/><Relationship Id="rId4" Type="http://schemas.openxmlformats.org/officeDocument/2006/relationships/image" Target="../media/image23.png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F258C2D9-B3EB-9974-EE94-3D9F52EC07FC}"/>
              </a:ext>
            </a:extLst>
          </p:cNvPr>
          <p:cNvSpPr txBox="1">
            <a:spLocks/>
          </p:cNvSpPr>
          <p:nvPr/>
        </p:nvSpPr>
        <p:spPr>
          <a:xfrm>
            <a:off x="720784" y="1650943"/>
            <a:ext cx="10618123" cy="200059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does thinking more positively change our mind?</a:t>
            </a:r>
            <a:endParaRPr lang="zh-CN" alt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副标题 2">
            <a:extLst>
              <a:ext uri="{FF2B5EF4-FFF2-40B4-BE49-F238E27FC236}">
                <a16:creationId xmlns:a16="http://schemas.microsoft.com/office/drawing/2014/main" id="{2E43AB66-E492-8568-9A2D-024D9B86E087}"/>
              </a:ext>
            </a:extLst>
          </p:cNvPr>
          <p:cNvSpPr txBox="1">
            <a:spLocks/>
          </p:cNvSpPr>
          <p:nvPr/>
        </p:nvSpPr>
        <p:spPr>
          <a:xfrm>
            <a:off x="3396920" y="2428701"/>
            <a:ext cx="5180792" cy="20005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en-US" altLang="zh-CN" sz="1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Chunyan Shi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en-US" altLang="zh-CN" sz="1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03.07.2025</a:t>
            </a:r>
          </a:p>
          <a:p>
            <a:pPr algn="ctr">
              <a:buClr>
                <a:srgbClr val="90C226"/>
              </a:buClr>
              <a:defRPr/>
            </a:pPr>
            <a:r>
              <a:rPr lang="en-US" altLang="zh-CN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 and my brain campaign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altLang="zh-CN" sz="1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89ACF64-BCC5-D31E-DB8F-54897D6D1C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7527" y="54829"/>
            <a:ext cx="1186448" cy="114485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5BC8335-8709-1D31-B802-9340E988C7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9432" y="148623"/>
            <a:ext cx="1836368" cy="920617"/>
          </a:xfrm>
          <a:prstGeom prst="rect">
            <a:avLst/>
          </a:prstGeom>
        </p:spPr>
      </p:pic>
      <p:pic>
        <p:nvPicPr>
          <p:cNvPr id="5" name="Picture 4" descr="A black and white logo with text&#10;&#10;Description automatically generated">
            <a:extLst>
              <a:ext uri="{FF2B5EF4-FFF2-40B4-BE49-F238E27FC236}">
                <a16:creationId xmlns:a16="http://schemas.microsoft.com/office/drawing/2014/main" id="{8B3BB239-A02A-90C9-CAF2-60F6F234827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39" y="45304"/>
            <a:ext cx="2388517" cy="1144853"/>
          </a:xfrm>
          <a:prstGeom prst="rect">
            <a:avLst/>
          </a:prstGeom>
        </p:spPr>
      </p:pic>
      <p:pic>
        <p:nvPicPr>
          <p:cNvPr id="7" name="Picture 6" descr="A blue circle with orange letters&#10;&#10;Description automatically generated">
            <a:extLst>
              <a:ext uri="{FF2B5EF4-FFF2-40B4-BE49-F238E27FC236}">
                <a16:creationId xmlns:a16="http://schemas.microsoft.com/office/drawing/2014/main" id="{01D8426B-736D-5D73-5842-B76DAF95F3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783" y="230746"/>
            <a:ext cx="736191" cy="77396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3B69FF66-1BC8-6F51-DB1E-F6ADBCF20B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1374" y="95450"/>
            <a:ext cx="1022952" cy="101607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204046E-7611-50E5-6CA1-A84FB36EE10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3967" t="21840" b="3806"/>
          <a:stretch>
            <a:fillRect/>
          </a:stretch>
        </p:blipFill>
        <p:spPr>
          <a:xfrm>
            <a:off x="5351470" y="3747910"/>
            <a:ext cx="1489060" cy="237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452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水里的甜点&#10;&#10;AI 生成的内容可能不正确。">
            <a:extLst>
              <a:ext uri="{FF2B5EF4-FFF2-40B4-BE49-F238E27FC236}">
                <a16:creationId xmlns:a16="http://schemas.microsoft.com/office/drawing/2014/main" id="{CD847233-6C72-761C-54B0-3EF47DBBC2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79" y="2037127"/>
            <a:ext cx="2065787" cy="2742511"/>
          </a:xfrm>
          <a:prstGeom prst="rect">
            <a:avLst/>
          </a:prstGeom>
        </p:spPr>
      </p:pic>
      <p:pic>
        <p:nvPicPr>
          <p:cNvPr id="7" name="图片 6" descr="图片包含 游戏机, 食物&#10;&#10;AI 生成的内容可能不正确。">
            <a:extLst>
              <a:ext uri="{FF2B5EF4-FFF2-40B4-BE49-F238E27FC236}">
                <a16:creationId xmlns:a16="http://schemas.microsoft.com/office/drawing/2014/main" id="{E49DA6D0-31FC-3D8B-36AC-63C5014225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120" y="2025256"/>
            <a:ext cx="2065787" cy="275438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5670447-A163-55D7-9F28-CF9D26899D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2944" y="2106668"/>
            <a:ext cx="6320683" cy="2889819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0A0C1C3C-2374-D7DC-AC2F-7E22403FE2AA}"/>
              </a:ext>
            </a:extLst>
          </p:cNvPr>
          <p:cNvSpPr txBox="1"/>
          <p:nvPr/>
        </p:nvSpPr>
        <p:spPr>
          <a:xfrm>
            <a:off x="5098268" y="5487255"/>
            <a:ext cx="71900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Gross, J. J. (2024). Conceptual foundations of emotion regulation. In J. J. Gross &amp; B. Q. Ford (Eds.), </a:t>
            </a:r>
            <a:r>
              <a:rPr lang="en-US" altLang="zh-CN" sz="14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Handbook of emotion regulation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 (3rd ed., pp. 3–12). The Guilford Press.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hought Bubble: Cloud 8">
            <a:extLst>
              <a:ext uri="{FF2B5EF4-FFF2-40B4-BE49-F238E27FC236}">
                <a16:creationId xmlns:a16="http://schemas.microsoft.com/office/drawing/2014/main" id="{825EBFA7-62DE-FE50-35F5-A2B514655145}"/>
              </a:ext>
            </a:extLst>
          </p:cNvPr>
          <p:cNvSpPr/>
          <p:nvPr/>
        </p:nvSpPr>
        <p:spPr>
          <a:xfrm>
            <a:off x="6584391" y="423465"/>
            <a:ext cx="2267455" cy="1396072"/>
          </a:xfrm>
          <a:prstGeom prst="cloudCallout">
            <a:avLst>
              <a:gd name="adj1" fmla="val 84187"/>
              <a:gd name="adj2" fmla="val 74096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</a:t>
            </a:r>
            <a:r>
              <a:rPr lang="en-US" altLang="zh-CN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eappraisal</a:t>
            </a:r>
            <a:endParaRPr lang="en-US" dirty="0">
              <a:solidFill>
                <a:sysClr val="windowText" lastClr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文本框 11">
            <a:extLst>
              <a:ext uri="{FF2B5EF4-FFF2-40B4-BE49-F238E27FC236}">
                <a16:creationId xmlns:a16="http://schemas.microsoft.com/office/drawing/2014/main" id="{ACBE1F16-8091-04A4-B994-4EF84389A1CB}"/>
              </a:ext>
            </a:extLst>
          </p:cNvPr>
          <p:cNvSpPr txBox="1"/>
          <p:nvPr/>
        </p:nvSpPr>
        <p:spPr>
          <a:xfrm>
            <a:off x="338373" y="299566"/>
            <a:ext cx="49752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sz="2800" b="1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What is emotion regulation?</a:t>
            </a:r>
            <a:endParaRPr lang="zh-CN" altLang="en-US" sz="2800" b="1" i="1" dirty="0"/>
          </a:p>
        </p:txBody>
      </p:sp>
    </p:spTree>
    <p:extLst>
      <p:ext uri="{BB962C8B-B14F-4D97-AF65-F5344CB8AC3E}">
        <p14:creationId xmlns:p14="http://schemas.microsoft.com/office/powerpoint/2010/main" val="266998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AE7E6C-5449-4E4A-4B1E-0B7A105558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1">
            <a:extLst>
              <a:ext uri="{FF2B5EF4-FFF2-40B4-BE49-F238E27FC236}">
                <a16:creationId xmlns:a16="http://schemas.microsoft.com/office/drawing/2014/main" id="{8D72F1AB-881F-C9BB-D48D-830DDC4E0DDD}"/>
              </a:ext>
            </a:extLst>
          </p:cNvPr>
          <p:cNvSpPr txBox="1"/>
          <p:nvPr/>
        </p:nvSpPr>
        <p:spPr>
          <a:xfrm>
            <a:off x="481913" y="257036"/>
            <a:ext cx="49752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sz="2800" b="1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What is reappraisal?</a:t>
            </a:r>
            <a:endParaRPr lang="zh-CN" altLang="en-US" sz="2800" b="1" i="1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FF6E918-4145-B9B4-7F4B-ACF0D2E686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4669" y="518646"/>
            <a:ext cx="1967640" cy="1309376"/>
          </a:xfrm>
          <a:prstGeom prst="rect">
            <a:avLst/>
          </a:prstGeom>
        </p:spPr>
      </p:pic>
      <p:pic>
        <p:nvPicPr>
          <p:cNvPr id="6" name="图片 5" descr="杯子里的甜点&#10;&#10;AI 生成的内容可能不正确。">
            <a:extLst>
              <a:ext uri="{FF2B5EF4-FFF2-40B4-BE49-F238E27FC236}">
                <a16:creationId xmlns:a16="http://schemas.microsoft.com/office/drawing/2014/main" id="{43998E8B-09AF-5444-4B84-0C50FA638F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191"/>
          <a:stretch>
            <a:fillRect/>
          </a:stretch>
        </p:blipFill>
        <p:spPr>
          <a:xfrm>
            <a:off x="7219781" y="2287950"/>
            <a:ext cx="2005564" cy="3143101"/>
          </a:xfrm>
          <a:prstGeom prst="rect">
            <a:avLst/>
          </a:prstGeom>
        </p:spPr>
      </p:pic>
      <p:pic>
        <p:nvPicPr>
          <p:cNvPr id="8" name="图片 7" descr="地上穿着球鞋的脚&#10;&#10;AI 生成的内容可能不正确。">
            <a:extLst>
              <a:ext uri="{FF2B5EF4-FFF2-40B4-BE49-F238E27FC236}">
                <a16:creationId xmlns:a16="http://schemas.microsoft.com/office/drawing/2014/main" id="{A082F4E5-3348-E83D-370E-275C4A121F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8" t="7029" r="26212" b="3349"/>
          <a:stretch>
            <a:fillRect/>
          </a:stretch>
        </p:blipFill>
        <p:spPr>
          <a:xfrm>
            <a:off x="2140547" y="2287950"/>
            <a:ext cx="1973673" cy="3143101"/>
          </a:xfrm>
          <a:prstGeom prst="rect">
            <a:avLst/>
          </a:prstGeom>
        </p:spPr>
      </p:pic>
      <p:sp>
        <p:nvSpPr>
          <p:cNvPr id="9" name="TextBox 5">
            <a:extLst>
              <a:ext uri="{FF2B5EF4-FFF2-40B4-BE49-F238E27FC236}">
                <a16:creationId xmlns:a16="http://schemas.microsoft.com/office/drawing/2014/main" id="{23F00543-998D-9412-C1FD-EDB020B4E1C2}"/>
              </a:ext>
            </a:extLst>
          </p:cNvPr>
          <p:cNvSpPr txBox="1"/>
          <p:nvPr/>
        </p:nvSpPr>
        <p:spPr>
          <a:xfrm>
            <a:off x="1790536" y="1912786"/>
            <a:ext cx="27599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effectLst/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More Positive Reappraisal</a:t>
            </a:r>
            <a:endParaRPr lang="en-US" dirty="0"/>
          </a:p>
        </p:txBody>
      </p:sp>
      <p:sp>
        <p:nvSpPr>
          <p:cNvPr id="10" name="TextBox 7">
            <a:extLst>
              <a:ext uri="{FF2B5EF4-FFF2-40B4-BE49-F238E27FC236}">
                <a16:creationId xmlns:a16="http://schemas.microsoft.com/office/drawing/2014/main" id="{8D455678-8903-7CCA-465A-4781A8954D28}"/>
              </a:ext>
            </a:extLst>
          </p:cNvPr>
          <p:cNvSpPr txBox="1"/>
          <p:nvPr/>
        </p:nvSpPr>
        <p:spPr>
          <a:xfrm>
            <a:off x="6966875" y="1912786"/>
            <a:ext cx="28098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effectLst/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Less Negative Reappraisal</a:t>
            </a:r>
            <a:endParaRPr lang="en-US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8B8D5E76-389C-C6C9-C053-7684F297C22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7001" r="24084"/>
          <a:stretch>
            <a:fillRect/>
          </a:stretch>
        </p:blipFill>
        <p:spPr>
          <a:xfrm>
            <a:off x="9529765" y="2812116"/>
            <a:ext cx="1681934" cy="173472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166FE1CF-8E85-32D4-B169-E208BC6239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230" y="3076162"/>
            <a:ext cx="1100306" cy="1100306"/>
          </a:xfrm>
          <a:prstGeom prst="rect">
            <a:avLst/>
          </a:prstGeom>
        </p:spPr>
      </p:pic>
      <p:pic>
        <p:nvPicPr>
          <p:cNvPr id="16" name="图片 15" descr="图片包含 游戏机, 食物&#10;&#10;AI 生成的内容可能不正确。">
            <a:extLst>
              <a:ext uri="{FF2B5EF4-FFF2-40B4-BE49-F238E27FC236}">
                <a16:creationId xmlns:a16="http://schemas.microsoft.com/office/drawing/2014/main" id="{D5C1D15B-C968-5140-DB1D-369D56BB6E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669" y="2536393"/>
            <a:ext cx="1984663" cy="264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364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033AC8-B68F-1209-D8A3-CFDE4FEB0F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蒸汽火车行驶在轨道上&#10;&#10;AI 生成的内容可能不正确。">
            <a:extLst>
              <a:ext uri="{FF2B5EF4-FFF2-40B4-BE49-F238E27FC236}">
                <a16:creationId xmlns:a16="http://schemas.microsoft.com/office/drawing/2014/main" id="{29187390-C029-872A-586C-0DA6D71BB5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995" y="1557832"/>
            <a:ext cx="2048912" cy="1536684"/>
          </a:xfrm>
          <a:prstGeom prst="rect">
            <a:avLst/>
          </a:prstGeom>
        </p:spPr>
      </p:pic>
      <p:pic>
        <p:nvPicPr>
          <p:cNvPr id="9" name="图片 27">
            <a:extLst>
              <a:ext uri="{FF2B5EF4-FFF2-40B4-BE49-F238E27FC236}">
                <a16:creationId xmlns:a16="http://schemas.microsoft.com/office/drawing/2014/main" id="{74EB1623-F78F-EB03-F739-95C0C542F6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2203" y="1557929"/>
            <a:ext cx="2309151" cy="1536635"/>
          </a:xfrm>
          <a:prstGeom prst="rect">
            <a:avLst/>
          </a:prstGeom>
        </p:spPr>
      </p:pic>
      <p:pic>
        <p:nvPicPr>
          <p:cNvPr id="10" name="Picture 2" descr="有一栋破旧的破房子空窗中天上有天空高清图片下载-正版图片320503698-摄图网">
            <a:extLst>
              <a:ext uri="{FF2B5EF4-FFF2-40B4-BE49-F238E27FC236}">
                <a16:creationId xmlns:a16="http://schemas.microsoft.com/office/drawing/2014/main" id="{760C8EE2-8DC3-8CB3-06D7-B4E710635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4440" y="1557881"/>
            <a:ext cx="2309151" cy="1536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77EEA77C-9D5A-9676-8623-99E13844EA2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6867"/>
          <a:stretch/>
        </p:blipFill>
        <p:spPr>
          <a:xfrm>
            <a:off x="7226374" y="2459480"/>
            <a:ext cx="1158476" cy="1163839"/>
          </a:xfrm>
          <a:prstGeom prst="rect">
            <a:avLst/>
          </a:prstGeom>
        </p:spPr>
      </p:pic>
      <p:sp>
        <p:nvSpPr>
          <p:cNvPr id="12" name="TextBox 48">
            <a:extLst>
              <a:ext uri="{FF2B5EF4-FFF2-40B4-BE49-F238E27FC236}">
                <a16:creationId xmlns:a16="http://schemas.microsoft.com/office/drawing/2014/main" id="{411CF525-119A-B1E5-5206-FA41FC6D3EDC}"/>
              </a:ext>
            </a:extLst>
          </p:cNvPr>
          <p:cNvSpPr txBox="1"/>
          <p:nvPr/>
        </p:nvSpPr>
        <p:spPr>
          <a:xfrm>
            <a:off x="2137251" y="925537"/>
            <a:ext cx="1281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8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Watch</a:t>
            </a:r>
            <a:endParaRPr lang="zh-CN" altLang="en-US" sz="18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EFEA2F96-E9FF-CC11-ED99-0F7F3DD0E1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52420" y="4219178"/>
            <a:ext cx="2247200" cy="152861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AFAAF65E-961A-DF21-77AE-8A24E7C9F6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31402" y="4219178"/>
            <a:ext cx="2247201" cy="1528619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22DD6ACC-B529-1EF3-77C2-A6EF3885729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42168" y="4219178"/>
            <a:ext cx="2241424" cy="1524690"/>
          </a:xfrm>
          <a:prstGeom prst="rect">
            <a:avLst/>
          </a:prstGeom>
        </p:spPr>
      </p:pic>
      <p:sp>
        <p:nvSpPr>
          <p:cNvPr id="23" name="TextBox 48">
            <a:extLst>
              <a:ext uri="{FF2B5EF4-FFF2-40B4-BE49-F238E27FC236}">
                <a16:creationId xmlns:a16="http://schemas.microsoft.com/office/drawing/2014/main" id="{F50C5FE2-8F3C-A1CE-4C1F-63FA3D8D787E}"/>
              </a:ext>
            </a:extLst>
          </p:cNvPr>
          <p:cNvSpPr txBox="1"/>
          <p:nvPr/>
        </p:nvSpPr>
        <p:spPr>
          <a:xfrm>
            <a:off x="92020" y="2003008"/>
            <a:ext cx="14904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6s</a:t>
            </a:r>
            <a:r>
              <a:rPr lang="zh-CN" altLang="en-US" dirty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picture presentation</a:t>
            </a:r>
          </a:p>
        </p:txBody>
      </p:sp>
      <p:sp>
        <p:nvSpPr>
          <p:cNvPr id="24" name="TextBox 48">
            <a:extLst>
              <a:ext uri="{FF2B5EF4-FFF2-40B4-BE49-F238E27FC236}">
                <a16:creationId xmlns:a16="http://schemas.microsoft.com/office/drawing/2014/main" id="{69F8A02F-F692-E3A4-A619-52BAADC61E8B}"/>
              </a:ext>
            </a:extLst>
          </p:cNvPr>
          <p:cNvSpPr txBox="1"/>
          <p:nvPr/>
        </p:nvSpPr>
        <p:spPr>
          <a:xfrm>
            <a:off x="92021" y="4727673"/>
            <a:ext cx="15967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8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Rating</a:t>
            </a:r>
            <a:endParaRPr lang="zh-CN" altLang="en-US" sz="18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图片 52">
            <a:extLst>
              <a:ext uri="{FF2B5EF4-FFF2-40B4-BE49-F238E27FC236}">
                <a16:creationId xmlns:a16="http://schemas.microsoft.com/office/drawing/2014/main" id="{DA14493C-A6D7-9E3B-25BF-A4CFEAAB575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2302549" y="3598621"/>
            <a:ext cx="546942" cy="546942"/>
          </a:xfrm>
          <a:prstGeom prst="rect">
            <a:avLst/>
          </a:prstGeom>
        </p:spPr>
      </p:pic>
      <p:pic>
        <p:nvPicPr>
          <p:cNvPr id="26" name="图片 53">
            <a:extLst>
              <a:ext uri="{FF2B5EF4-FFF2-40B4-BE49-F238E27FC236}">
                <a16:creationId xmlns:a16="http://schemas.microsoft.com/office/drawing/2014/main" id="{1535BCD9-1252-6960-272F-4706CCE01C7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5572941" y="3598621"/>
            <a:ext cx="546942" cy="54694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85B35F07-CEA1-2BC8-B501-87F890B0FE7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445604" y="5874581"/>
            <a:ext cx="1075975" cy="777576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C852581C-F0D8-330B-8747-0E8654E7F2C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229048" y="5874581"/>
            <a:ext cx="1132920" cy="777576"/>
          </a:xfrm>
          <a:prstGeom prst="rect">
            <a:avLst/>
          </a:prstGeom>
        </p:spPr>
      </p:pic>
      <p:sp>
        <p:nvSpPr>
          <p:cNvPr id="29" name="TextBox 48">
            <a:extLst>
              <a:ext uri="{FF2B5EF4-FFF2-40B4-BE49-F238E27FC236}">
                <a16:creationId xmlns:a16="http://schemas.microsoft.com/office/drawing/2014/main" id="{9035EC9D-F4B3-0FC5-494F-9879FD927A51}"/>
              </a:ext>
            </a:extLst>
          </p:cNvPr>
          <p:cNvSpPr txBox="1"/>
          <p:nvPr/>
        </p:nvSpPr>
        <p:spPr>
          <a:xfrm>
            <a:off x="3825522" y="2003008"/>
            <a:ext cx="1281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OR</a:t>
            </a:r>
            <a:endParaRPr lang="zh-CN" altLang="en-US" sz="18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48">
            <a:extLst>
              <a:ext uri="{FF2B5EF4-FFF2-40B4-BE49-F238E27FC236}">
                <a16:creationId xmlns:a16="http://schemas.microsoft.com/office/drawing/2014/main" id="{5F68ED47-D7FE-9D5C-67E7-C06FDC5A23DE}"/>
              </a:ext>
            </a:extLst>
          </p:cNvPr>
          <p:cNvSpPr txBox="1"/>
          <p:nvPr/>
        </p:nvSpPr>
        <p:spPr>
          <a:xfrm>
            <a:off x="7513651" y="1978615"/>
            <a:ext cx="1281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OR</a:t>
            </a:r>
            <a:endParaRPr lang="zh-CN" altLang="en-US" sz="18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48">
            <a:extLst>
              <a:ext uri="{FF2B5EF4-FFF2-40B4-BE49-F238E27FC236}">
                <a16:creationId xmlns:a16="http://schemas.microsoft.com/office/drawing/2014/main" id="{16B97240-7817-02B9-7AE7-AB2DE1AB12D7}"/>
              </a:ext>
            </a:extLst>
          </p:cNvPr>
          <p:cNvSpPr txBox="1"/>
          <p:nvPr/>
        </p:nvSpPr>
        <p:spPr>
          <a:xfrm>
            <a:off x="3887546" y="4808425"/>
            <a:ext cx="1281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AND</a:t>
            </a:r>
            <a:endParaRPr lang="zh-CN" altLang="en-US" sz="18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48">
            <a:extLst>
              <a:ext uri="{FF2B5EF4-FFF2-40B4-BE49-F238E27FC236}">
                <a16:creationId xmlns:a16="http://schemas.microsoft.com/office/drawing/2014/main" id="{FEC3C5BF-E73F-600E-F899-D0DB232AF91D}"/>
              </a:ext>
            </a:extLst>
          </p:cNvPr>
          <p:cNvSpPr txBox="1"/>
          <p:nvPr/>
        </p:nvSpPr>
        <p:spPr>
          <a:xfrm>
            <a:off x="7436334" y="4727673"/>
            <a:ext cx="1281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AND</a:t>
            </a:r>
            <a:endParaRPr lang="zh-CN" altLang="en-US" sz="18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文本框 11">
            <a:extLst>
              <a:ext uri="{FF2B5EF4-FFF2-40B4-BE49-F238E27FC236}">
                <a16:creationId xmlns:a16="http://schemas.microsoft.com/office/drawing/2014/main" id="{31B8412F-A4F5-FC0B-D889-12F7F4FED404}"/>
              </a:ext>
            </a:extLst>
          </p:cNvPr>
          <p:cNvSpPr txBox="1"/>
          <p:nvPr/>
        </p:nvSpPr>
        <p:spPr>
          <a:xfrm>
            <a:off x="481913" y="257036"/>
            <a:ext cx="49752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sz="2800" b="1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How did we investigate?</a:t>
            </a:r>
            <a:endParaRPr lang="zh-CN" altLang="en-US" sz="2800" b="1" i="1" dirty="0"/>
          </a:p>
        </p:txBody>
      </p:sp>
      <p:sp>
        <p:nvSpPr>
          <p:cNvPr id="37" name="TextBox 5">
            <a:extLst>
              <a:ext uri="{FF2B5EF4-FFF2-40B4-BE49-F238E27FC236}">
                <a16:creationId xmlns:a16="http://schemas.microsoft.com/office/drawing/2014/main" id="{9293F539-4263-BAE5-B4E7-820F1413E576}"/>
              </a:ext>
            </a:extLst>
          </p:cNvPr>
          <p:cNvSpPr txBox="1"/>
          <p:nvPr/>
        </p:nvSpPr>
        <p:spPr>
          <a:xfrm>
            <a:off x="4466451" y="920089"/>
            <a:ext cx="27599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effectLst/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More Positive Reappraisal</a:t>
            </a:r>
            <a:endParaRPr lang="en-US" dirty="0"/>
          </a:p>
        </p:txBody>
      </p:sp>
      <p:sp>
        <p:nvSpPr>
          <p:cNvPr id="38" name="TextBox 7">
            <a:extLst>
              <a:ext uri="{FF2B5EF4-FFF2-40B4-BE49-F238E27FC236}">
                <a16:creationId xmlns:a16="http://schemas.microsoft.com/office/drawing/2014/main" id="{AFD47C1C-0940-30EB-118C-E8F768FF4E39}"/>
              </a:ext>
            </a:extLst>
          </p:cNvPr>
          <p:cNvSpPr txBox="1"/>
          <p:nvPr/>
        </p:nvSpPr>
        <p:spPr>
          <a:xfrm>
            <a:off x="8457942" y="915830"/>
            <a:ext cx="28098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effectLst/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Less Negative Reappraisal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994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3" grpId="0"/>
      <p:bldP spid="24" grpId="0"/>
      <p:bldP spid="29" grpId="0"/>
      <p:bldP spid="30" grpId="0"/>
      <p:bldP spid="31" grpId="0"/>
      <p:bldP spid="32" grpId="0"/>
      <p:bldP spid="37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37DE97-96F9-C7EB-B609-D3AE0CC87C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3ECED878-5F34-5E2E-F1E9-0CC725A996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901" y="1562986"/>
            <a:ext cx="2908005" cy="290800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EF172B4-AA72-D0C8-7892-0128EB218F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9625" y="1112380"/>
            <a:ext cx="6148117" cy="3890605"/>
          </a:xfrm>
          <a:prstGeom prst="rect">
            <a:avLst/>
          </a:prstGeom>
        </p:spPr>
      </p:pic>
      <p:sp>
        <p:nvSpPr>
          <p:cNvPr id="8" name="文本框 11">
            <a:extLst>
              <a:ext uri="{FF2B5EF4-FFF2-40B4-BE49-F238E27FC236}">
                <a16:creationId xmlns:a16="http://schemas.microsoft.com/office/drawing/2014/main" id="{4C8A7B42-5099-B0A6-5F95-4FFF382BA36E}"/>
              </a:ext>
            </a:extLst>
          </p:cNvPr>
          <p:cNvSpPr txBox="1"/>
          <p:nvPr/>
        </p:nvSpPr>
        <p:spPr>
          <a:xfrm>
            <a:off x="566691" y="293370"/>
            <a:ext cx="63367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sz="2800" b="1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Electroencephalogram recording</a:t>
            </a:r>
            <a:endParaRPr lang="zh-CN" altLang="en-US" sz="2800" b="1" i="1" dirty="0"/>
          </a:p>
        </p:txBody>
      </p:sp>
    </p:spTree>
    <p:extLst>
      <p:ext uri="{BB962C8B-B14F-4D97-AF65-F5344CB8AC3E}">
        <p14:creationId xmlns:p14="http://schemas.microsoft.com/office/powerpoint/2010/main" val="403732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文本&#10;&#10;AI 生成的内容可能不正确。">
            <a:extLst>
              <a:ext uri="{FF2B5EF4-FFF2-40B4-BE49-F238E27FC236}">
                <a16:creationId xmlns:a16="http://schemas.microsoft.com/office/drawing/2014/main" id="{F9AD5A72-5821-36EE-B264-DA559DE76A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70" y="633228"/>
            <a:ext cx="11120660" cy="5591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179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2B91D2-3BD1-6FE1-C050-3FC2949F97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杯子里的甜点&#10;&#10;AI 生成的内容可能不正确。">
            <a:extLst>
              <a:ext uri="{FF2B5EF4-FFF2-40B4-BE49-F238E27FC236}">
                <a16:creationId xmlns:a16="http://schemas.microsoft.com/office/drawing/2014/main" id="{D7E7612E-BC13-4BFF-2A3D-0B91C8CF9E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191"/>
          <a:stretch>
            <a:fillRect/>
          </a:stretch>
        </p:blipFill>
        <p:spPr>
          <a:xfrm>
            <a:off x="1056413" y="1347207"/>
            <a:ext cx="2005564" cy="3143101"/>
          </a:xfrm>
          <a:prstGeom prst="rect">
            <a:avLst/>
          </a:prstGeom>
        </p:spPr>
      </p:pic>
      <p:pic>
        <p:nvPicPr>
          <p:cNvPr id="4" name="图片 3" descr="地上穿着球鞋的脚&#10;&#10;AI 生成的内容可能不正确。">
            <a:extLst>
              <a:ext uri="{FF2B5EF4-FFF2-40B4-BE49-F238E27FC236}">
                <a16:creationId xmlns:a16="http://schemas.microsoft.com/office/drawing/2014/main" id="{54467589-A382-2089-6491-1152CC1917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8" t="7029" r="26212" b="3349"/>
          <a:stretch>
            <a:fillRect/>
          </a:stretch>
        </p:blipFill>
        <p:spPr>
          <a:xfrm>
            <a:off x="9081227" y="1314924"/>
            <a:ext cx="1973673" cy="3143101"/>
          </a:xfrm>
          <a:prstGeom prst="rect">
            <a:avLst/>
          </a:prstGeom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id="{98BA4500-C399-7596-B4B6-6987FF0D4D6D}"/>
              </a:ext>
            </a:extLst>
          </p:cNvPr>
          <p:cNvSpPr txBox="1"/>
          <p:nvPr/>
        </p:nvSpPr>
        <p:spPr>
          <a:xfrm>
            <a:off x="8702480" y="883553"/>
            <a:ext cx="27599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effectLst/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More Positive Reappraisal</a:t>
            </a:r>
            <a:endParaRPr lang="en-US" dirty="0"/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46945386-EEA9-F3B0-58AC-5344014611B6}"/>
              </a:ext>
            </a:extLst>
          </p:cNvPr>
          <p:cNvSpPr txBox="1"/>
          <p:nvPr/>
        </p:nvSpPr>
        <p:spPr>
          <a:xfrm>
            <a:off x="654257" y="883553"/>
            <a:ext cx="28098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effectLst/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Less Negative Reappraisal</a:t>
            </a:r>
            <a:endParaRPr lang="en-US" dirty="0"/>
          </a:p>
        </p:txBody>
      </p:sp>
      <p:pic>
        <p:nvPicPr>
          <p:cNvPr id="7" name="图片 53">
            <a:extLst>
              <a:ext uri="{FF2B5EF4-FFF2-40B4-BE49-F238E27FC236}">
                <a16:creationId xmlns:a16="http://schemas.microsoft.com/office/drawing/2014/main" id="{11AF1D03-AFB5-E4FD-0398-2E1990CA3A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132607" y="2472191"/>
            <a:ext cx="608701" cy="60870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B2C71842-3039-F01F-46EE-D2BCDC2D42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3895" y="3438686"/>
            <a:ext cx="1052255" cy="72221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4331278F-DEBA-2721-0711-41BED10BD51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7614" t="14079" r="17462" b="16359"/>
          <a:stretch>
            <a:fillRect/>
          </a:stretch>
        </p:blipFill>
        <p:spPr>
          <a:xfrm>
            <a:off x="4278386" y="2407624"/>
            <a:ext cx="628367" cy="67326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64237750-9FB7-E4E5-3FD4-C597B5E48D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90951" y="3438686"/>
            <a:ext cx="999365" cy="722212"/>
          </a:xfrm>
          <a:prstGeom prst="rect">
            <a:avLst/>
          </a:prstGeom>
        </p:spPr>
      </p:pic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727A8D77-B808-4DD2-6860-4E435A7F666C}"/>
              </a:ext>
            </a:extLst>
          </p:cNvPr>
          <p:cNvCxnSpPr>
            <a:cxnSpLocks/>
          </p:cNvCxnSpPr>
          <p:nvPr/>
        </p:nvCxnSpPr>
        <p:spPr>
          <a:xfrm>
            <a:off x="5182456" y="2776542"/>
            <a:ext cx="4621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B2F13BBA-6AC1-4863-4575-009B6B9F0697}"/>
              </a:ext>
            </a:extLst>
          </p:cNvPr>
          <p:cNvCxnSpPr>
            <a:cxnSpLocks/>
          </p:cNvCxnSpPr>
          <p:nvPr/>
        </p:nvCxnSpPr>
        <p:spPr>
          <a:xfrm>
            <a:off x="4488991" y="3799792"/>
            <a:ext cx="4621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7" name="图片 52">
            <a:extLst>
              <a:ext uri="{FF2B5EF4-FFF2-40B4-BE49-F238E27FC236}">
                <a16:creationId xmlns:a16="http://schemas.microsoft.com/office/drawing/2014/main" id="{7920F01F-543A-0B9F-EF23-DA5BF55CFB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4824466" y="1490147"/>
            <a:ext cx="559683" cy="559683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44D5E66E-01C5-C26E-1B3F-2AD3C9B3F95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68512" y="1502888"/>
            <a:ext cx="983449" cy="550731"/>
          </a:xfrm>
          <a:prstGeom prst="rect">
            <a:avLst/>
          </a:prstGeom>
        </p:spPr>
      </p:pic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40925CD2-9053-C13F-A864-BACBE3E17B6F}"/>
              </a:ext>
            </a:extLst>
          </p:cNvPr>
          <p:cNvCxnSpPr>
            <a:cxnSpLocks/>
          </p:cNvCxnSpPr>
          <p:nvPr/>
        </p:nvCxnSpPr>
        <p:spPr>
          <a:xfrm>
            <a:off x="5712287" y="1732055"/>
            <a:ext cx="4621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" name="图片 1">
            <a:extLst>
              <a:ext uri="{FF2B5EF4-FFF2-40B4-BE49-F238E27FC236}">
                <a16:creationId xmlns:a16="http://schemas.microsoft.com/office/drawing/2014/main" id="{55AE2B74-DC4B-975C-B611-4486E0C2F1C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92863" y="4201003"/>
            <a:ext cx="1749389" cy="2184560"/>
          </a:xfrm>
          <a:prstGeom prst="rect">
            <a:avLst/>
          </a:prstGeom>
        </p:spPr>
      </p:pic>
      <p:sp>
        <p:nvSpPr>
          <p:cNvPr id="12" name="TextBox 7">
            <a:extLst>
              <a:ext uri="{FF2B5EF4-FFF2-40B4-BE49-F238E27FC236}">
                <a16:creationId xmlns:a16="http://schemas.microsoft.com/office/drawing/2014/main" id="{AB88BEA4-05FF-671E-E0CD-BB2EF7FE1F71}"/>
              </a:ext>
            </a:extLst>
          </p:cNvPr>
          <p:cNvSpPr txBox="1"/>
          <p:nvPr/>
        </p:nvSpPr>
        <p:spPr>
          <a:xfrm>
            <a:off x="6539892" y="6398341"/>
            <a:ext cx="23013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Conflict monitoring</a:t>
            </a:r>
            <a:endParaRPr lang="en-US" dirty="0"/>
          </a:p>
        </p:txBody>
      </p:sp>
      <p:sp>
        <p:nvSpPr>
          <p:cNvPr id="13" name="文本框 11">
            <a:extLst>
              <a:ext uri="{FF2B5EF4-FFF2-40B4-BE49-F238E27FC236}">
                <a16:creationId xmlns:a16="http://schemas.microsoft.com/office/drawing/2014/main" id="{A64F294F-6FA9-6F23-8019-730EE141B886}"/>
              </a:ext>
            </a:extLst>
          </p:cNvPr>
          <p:cNvSpPr txBox="1"/>
          <p:nvPr/>
        </p:nvSpPr>
        <p:spPr>
          <a:xfrm>
            <a:off x="566691" y="293370"/>
            <a:ext cx="63367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sz="2800" b="1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What did we find?</a:t>
            </a:r>
            <a:endParaRPr lang="zh-CN" altLang="en-US" sz="2800" b="1" i="1" dirty="0"/>
          </a:p>
        </p:txBody>
      </p:sp>
    </p:spTree>
    <p:extLst>
      <p:ext uri="{BB962C8B-B14F-4D97-AF65-F5344CB8AC3E}">
        <p14:creationId xmlns:p14="http://schemas.microsoft.com/office/powerpoint/2010/main" val="1744069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FFF17C-4228-A1CD-96EA-B077D6A5C6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杯子里的甜点&#10;&#10;AI 生成的内容可能不正确。">
            <a:extLst>
              <a:ext uri="{FF2B5EF4-FFF2-40B4-BE49-F238E27FC236}">
                <a16:creationId xmlns:a16="http://schemas.microsoft.com/office/drawing/2014/main" id="{8A6DF178-BB11-2407-E0EE-8CDA4DA62A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191"/>
          <a:stretch>
            <a:fillRect/>
          </a:stretch>
        </p:blipFill>
        <p:spPr>
          <a:xfrm>
            <a:off x="2437518" y="1791612"/>
            <a:ext cx="2005564" cy="3143101"/>
          </a:xfrm>
          <a:prstGeom prst="rect">
            <a:avLst/>
          </a:prstGeom>
        </p:spPr>
      </p:pic>
      <p:pic>
        <p:nvPicPr>
          <p:cNvPr id="4" name="图片 3" descr="地上穿着球鞋的脚&#10;&#10;AI 生成的内容可能不正确。">
            <a:extLst>
              <a:ext uri="{FF2B5EF4-FFF2-40B4-BE49-F238E27FC236}">
                <a16:creationId xmlns:a16="http://schemas.microsoft.com/office/drawing/2014/main" id="{1EBE2605-854C-A455-0E69-48392D9AF5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8" t="7029" r="26212" b="3349"/>
          <a:stretch>
            <a:fillRect/>
          </a:stretch>
        </p:blipFill>
        <p:spPr>
          <a:xfrm>
            <a:off x="7293887" y="1797444"/>
            <a:ext cx="1973673" cy="3143101"/>
          </a:xfrm>
          <a:prstGeom prst="rect">
            <a:avLst/>
          </a:prstGeom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id="{579C616F-0B41-FE44-3469-23F92EE63F26}"/>
              </a:ext>
            </a:extLst>
          </p:cNvPr>
          <p:cNvSpPr txBox="1"/>
          <p:nvPr/>
        </p:nvSpPr>
        <p:spPr>
          <a:xfrm>
            <a:off x="6943876" y="1422280"/>
            <a:ext cx="27599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effectLst/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More Positive Reappraisal</a:t>
            </a:r>
            <a:endParaRPr lang="en-US" dirty="0"/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355941B7-A038-9642-5EB5-D1D48DF592F1}"/>
              </a:ext>
            </a:extLst>
          </p:cNvPr>
          <p:cNvSpPr txBox="1"/>
          <p:nvPr/>
        </p:nvSpPr>
        <p:spPr>
          <a:xfrm>
            <a:off x="2154333" y="1331893"/>
            <a:ext cx="28098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effectLst/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Less Negative Reappraisal</a:t>
            </a:r>
            <a:endParaRPr lang="en-US" dirty="0"/>
          </a:p>
        </p:txBody>
      </p:sp>
      <p:pic>
        <p:nvPicPr>
          <p:cNvPr id="9" name="图片 8" descr="图标&#10;&#10;AI 生成的内容可能不正确。">
            <a:extLst>
              <a:ext uri="{FF2B5EF4-FFF2-40B4-BE49-F238E27FC236}">
                <a16:creationId xmlns:a16="http://schemas.microsoft.com/office/drawing/2014/main" id="{087A4428-932B-EF41-68FC-510DE9CE37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5737" y="2623181"/>
            <a:ext cx="871527" cy="871527"/>
          </a:xfrm>
          <a:prstGeom prst="rect">
            <a:avLst/>
          </a:prstGeom>
        </p:spPr>
      </p:pic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3E7FE27D-A9AC-B74F-2C4E-87DE2CF62D7C}"/>
              </a:ext>
            </a:extLst>
          </p:cNvPr>
          <p:cNvCxnSpPr>
            <a:cxnSpLocks/>
          </p:cNvCxnSpPr>
          <p:nvPr/>
        </p:nvCxnSpPr>
        <p:spPr>
          <a:xfrm>
            <a:off x="9452496" y="3148670"/>
            <a:ext cx="111569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id="{A272F1D7-B47C-9086-B736-76369983020F}"/>
              </a:ext>
            </a:extLst>
          </p:cNvPr>
          <p:cNvSpPr txBox="1"/>
          <p:nvPr/>
        </p:nvSpPr>
        <p:spPr>
          <a:xfrm>
            <a:off x="9818965" y="2623181"/>
            <a:ext cx="16253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Comic Sans MS" panose="030F0702030302020204" pitchFamily="66" charset="0"/>
              </a:rPr>
              <a:t>?</a:t>
            </a:r>
            <a:endParaRPr lang="zh-CN" altLang="en-US" sz="1600" dirty="0">
              <a:latin typeface="Comic Sans MS" panose="030F0702030302020204" pitchFamily="66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CC13AF57-EA6F-DE31-1A5D-F62D7195CB9B}"/>
              </a:ext>
            </a:extLst>
          </p:cNvPr>
          <p:cNvSpPr txBox="1"/>
          <p:nvPr/>
        </p:nvSpPr>
        <p:spPr>
          <a:xfrm>
            <a:off x="849768" y="872174"/>
            <a:ext cx="6094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If you want to calm down and have less negative emotion.</a:t>
            </a:r>
            <a:endParaRPr lang="zh-CN" altLang="en-US" dirty="0">
              <a:latin typeface="Cambria" panose="02040503050406030204" pitchFamily="18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2F16CA6A-CC10-4F51-2383-0EA6EF1200EC}"/>
              </a:ext>
            </a:extLst>
          </p:cNvPr>
          <p:cNvSpPr txBox="1"/>
          <p:nvPr/>
        </p:nvSpPr>
        <p:spPr>
          <a:xfrm>
            <a:off x="181669" y="5279448"/>
            <a:ext cx="7210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Pretending something is not that severe may be shameful, but it’s useful. </a:t>
            </a:r>
          </a:p>
          <a:p>
            <a:pPr algn="ctr"/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We can solve it with less negative emotion and more peaceful state.</a:t>
            </a:r>
            <a:endParaRPr lang="zh-CN" altLang="en-US" dirty="0">
              <a:latin typeface="Cambria" panose="02040503050406030204" pitchFamily="18" charset="0"/>
            </a:endParaRPr>
          </a:p>
        </p:txBody>
      </p:sp>
      <p:sp>
        <p:nvSpPr>
          <p:cNvPr id="33" name="文本框 11">
            <a:extLst>
              <a:ext uri="{FF2B5EF4-FFF2-40B4-BE49-F238E27FC236}">
                <a16:creationId xmlns:a16="http://schemas.microsoft.com/office/drawing/2014/main" id="{2C03F178-FF93-1061-631B-231DFD17BE5F}"/>
              </a:ext>
            </a:extLst>
          </p:cNvPr>
          <p:cNvSpPr txBox="1"/>
          <p:nvPr/>
        </p:nvSpPr>
        <p:spPr>
          <a:xfrm>
            <a:off x="263910" y="103925"/>
            <a:ext cx="63367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sz="2800" b="1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Take-home message</a:t>
            </a:r>
            <a:endParaRPr lang="zh-CN" altLang="en-US" sz="2800" b="1" i="1" dirty="0"/>
          </a:p>
        </p:txBody>
      </p:sp>
    </p:spTree>
    <p:extLst>
      <p:ext uri="{BB962C8B-B14F-4D97-AF65-F5344CB8AC3E}">
        <p14:creationId xmlns:p14="http://schemas.microsoft.com/office/powerpoint/2010/main" val="3849648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0E992B-9BED-DE9C-3605-8B43F988EE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EB052D8-9435-DCF4-1D4D-3CDECF3068EE}"/>
              </a:ext>
            </a:extLst>
          </p:cNvPr>
          <p:cNvSpPr/>
          <p:nvPr/>
        </p:nvSpPr>
        <p:spPr>
          <a:xfrm>
            <a:off x="709598" y="1735032"/>
            <a:ext cx="1095684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listening!</a:t>
            </a:r>
            <a:endParaRPr lang="zh-CN" altLang="en-US" sz="7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029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</TotalTime>
  <Words>169</Words>
  <Application>Microsoft Office PowerPoint</Application>
  <PresentationFormat>Grand écran</PresentationFormat>
  <Paragraphs>34</Paragraphs>
  <Slides>9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8" baseType="lpstr">
      <vt:lpstr>等线</vt:lpstr>
      <vt:lpstr>等线 Light</vt:lpstr>
      <vt:lpstr>Arial</vt:lpstr>
      <vt:lpstr>Calibri</vt:lpstr>
      <vt:lpstr>Cambria</vt:lpstr>
      <vt:lpstr>Comic Sans MS</vt:lpstr>
      <vt:lpstr>Times New Roman</vt:lpstr>
      <vt:lpstr>Wingdings 3</vt:lpstr>
      <vt:lpstr>Office 主题​​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Chunyan Shi</dc:creator>
  <cp:lastModifiedBy>Maria Jose Tapiador Carretero</cp:lastModifiedBy>
  <cp:revision>2</cp:revision>
  <dcterms:created xsi:type="dcterms:W3CDTF">2025-06-29T09:11:48Z</dcterms:created>
  <dcterms:modified xsi:type="dcterms:W3CDTF">2025-07-02T06:10:05Z</dcterms:modified>
</cp:coreProperties>
</file>