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b="def" i="def"/>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b="def" i="def"/>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b="def" i="def"/>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b="def" i="def"/>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b="def" i="def"/>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b="def" i="def"/>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58" name="Shape 158"/>
          <p:cNvSpPr/>
          <p:nvPr>
            <p:ph type="sldImg"/>
          </p:nvPr>
        </p:nvSpPr>
        <p:spPr>
          <a:xfrm>
            <a:off x="1143000" y="685800"/>
            <a:ext cx="4572000" cy="3429000"/>
          </a:xfrm>
          <a:prstGeom prst="rect">
            <a:avLst/>
          </a:prstGeom>
        </p:spPr>
        <p:txBody>
          <a:bodyPr/>
          <a:lstStyle/>
          <a:p>
            <a:pPr/>
          </a:p>
        </p:txBody>
      </p:sp>
      <p:sp>
        <p:nvSpPr>
          <p:cNvPr id="159" name="Shape 159"/>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Relationships>

</file>

<file path=ppt/notesSlides/_rels/notesSlide10.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Relationships>

</file>

<file path=ppt/notesSlides/_rels/notesSlide11.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Relationships>

</file>

<file path=ppt/notesSlides/_rels/notesSlide12.xml.rels><?xml version="1.0" encoding="UTF-8"?>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Relationships>

</file>

<file path=ppt/notesSlides/_rels/notesSlide2.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Relationships>

</file>

<file path=ppt/notesSlides/_rels/notesSlide3.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Relationships>

</file>

<file path=ppt/notesSlides/_rels/notesSlide4.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Relationships>

</file>

<file path=ppt/notesSlides/_rels/notesSlide5.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Relationships>

</file>

<file path=ppt/notesSlides/_rels/notesSlide6.xml.rels><?xml version="1.0" encoding="UTF-8"?>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Relationships>

</file>

<file path=ppt/notesSlides/_rels/notesSlide7.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Relationships>

</file>

<file path=ppt/notesSlides/_rels/notesSlide8.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Relationships>

</file>

<file path=ppt/notesSlides/_rels/notesSlide9.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8" name="Shape 178"/>
          <p:cNvSpPr/>
          <p:nvPr>
            <p:ph type="sldImg"/>
          </p:nvPr>
        </p:nvSpPr>
        <p:spPr>
          <a:prstGeom prst="rect">
            <a:avLst/>
          </a:prstGeom>
        </p:spPr>
        <p:txBody>
          <a:bodyPr/>
          <a:lstStyle/>
          <a:p>
            <a:pPr/>
          </a:p>
        </p:txBody>
      </p:sp>
      <p:sp>
        <p:nvSpPr>
          <p:cNvPr id="179" name="Shape 179"/>
          <p:cNvSpPr/>
          <p:nvPr>
            <p:ph type="body" sz="quarter" idx="1"/>
          </p:nvPr>
        </p:nvSpPr>
        <p:spPr>
          <a:prstGeom prst="rect">
            <a:avLst/>
          </a:prstGeom>
        </p:spPr>
        <p:txBody>
          <a:bodyPr/>
          <a:lstStyle/>
          <a:p>
            <a:pPr>
              <a:lnSpc>
                <a:spcPct val="80000"/>
              </a:lnSpc>
              <a:defRPr spc="-24" sz="1200"/>
            </a:pPr>
            <a:r>
              <a:t>Thanks so much for joining me. Today, I want to talk about something we all care about—memory. Whether it's remembering a loved one's birthday, a new colleague’s name, or just where we put the keys, memory is essential to daily life. But memory isn't just a switch in our brains—it’s a puzzle, shaped by many pieces. </a:t>
            </a:r>
          </a:p>
          <a:p>
            <a:pPr>
              <a:lnSpc>
                <a:spcPct val="80000"/>
              </a:lnSpc>
              <a:defRPr spc="-24" sz="1200"/>
            </a:pPr>
            <a:r>
              <a:t>Today, we’ll explore three of the biggest ones: sleep, diet, and stress</a:t>
            </a:r>
          </a:p>
          <a:p>
            <a:pPr>
              <a:lnSpc>
                <a:spcPct val="80000"/>
              </a:lnSpc>
              <a:defRPr spc="-24" sz="1200"/>
            </a:pPr>
          </a:p>
          <a:p>
            <a:pPr>
              <a:lnSpc>
                <a:spcPct val="80000"/>
              </a:lnSpc>
              <a:defRPr spc="-24" sz="1200"/>
            </a:pPr>
          </a:p>
          <a:p>
            <a:pPr>
              <a:lnSpc>
                <a:spcPct val="80000"/>
              </a:lnSpc>
              <a:defRPr spc="-24" sz="1200"/>
            </a:pPr>
            <a:r>
              <a:t>frc: French foundation whose mission is to better understand the brain and its dysfunctions, whether of neurological or psychiatric origin.</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46" name="Shape 346"/>
          <p:cNvSpPr/>
          <p:nvPr>
            <p:ph type="sldImg"/>
          </p:nvPr>
        </p:nvSpPr>
        <p:spPr>
          <a:prstGeom prst="rect">
            <a:avLst/>
          </a:prstGeom>
        </p:spPr>
        <p:txBody>
          <a:bodyPr/>
          <a:lstStyle/>
          <a:p>
            <a:pPr/>
          </a:p>
        </p:txBody>
      </p:sp>
      <p:sp>
        <p:nvSpPr>
          <p:cNvPr id="347" name="Shape 347"/>
          <p:cNvSpPr/>
          <p:nvPr>
            <p:ph type="body" sz="quarter" idx="1"/>
          </p:nvPr>
        </p:nvSpPr>
        <p:spPr>
          <a:prstGeom prst="rect">
            <a:avLst/>
          </a:prstGeom>
        </p:spPr>
        <p:txBody>
          <a:bodyPr/>
          <a:lstStyle/>
          <a:p>
            <a:pPr/>
            <a:r>
              <a:t>But if it sticks around too long—like in chronic stress—it starts to </a:t>
            </a:r>
          </a:p>
          <a:p>
            <a:pPr marL="279400" indent="-279400">
              <a:buSzPct val="123000"/>
              <a:buChar char="-"/>
            </a:pPr>
            <a:r>
              <a:t>damage the hippocampus, the very part of the brain we need for memory, but also</a:t>
            </a:r>
          </a:p>
          <a:p>
            <a:pPr marL="279400" indent="-279400">
              <a:buSzPct val="123000"/>
              <a:buChar char="-"/>
            </a:pPr>
            <a:r>
              <a:t>Disrupts sleep,</a:t>
            </a:r>
          </a:p>
          <a:p>
            <a:pPr marL="279400" indent="-279400">
              <a:buSzPct val="123000"/>
              <a:buChar char="-"/>
            </a:pPr>
            <a:r>
              <a:t>And makes it harder to concentrate or form new memories.</a:t>
            </a:r>
          </a:p>
          <a:p>
            <a:pPr/>
          </a:p>
          <a:p>
            <a:pPr/>
            <a:r>
              <a:t>It’s like trying to plant seeds in a storm—nothing takes root.</a:t>
            </a:r>
          </a:p>
          <a:p>
            <a:pPr/>
            <a:r>
              <a:t>Even children and teenagers under constant pressure show changes in memory and attention. </a:t>
            </a:r>
          </a:p>
          <a:p>
            <a:pPr/>
            <a:r>
              <a:t>That’s why stress management—whether it’s through exercise, social support, or mindfulness—isn’t just for mental health, it’s for brain health too.”</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7" name="Shape 357"/>
          <p:cNvSpPr/>
          <p:nvPr>
            <p:ph type="sldImg"/>
          </p:nvPr>
        </p:nvSpPr>
        <p:spPr>
          <a:prstGeom prst="rect">
            <a:avLst/>
          </a:prstGeom>
        </p:spPr>
        <p:txBody>
          <a:bodyPr/>
          <a:lstStyle/>
          <a:p>
            <a:pPr/>
          </a:p>
        </p:txBody>
      </p:sp>
      <p:sp>
        <p:nvSpPr>
          <p:cNvPr id="358" name="Shape 358"/>
          <p:cNvSpPr/>
          <p:nvPr>
            <p:ph type="body" sz="quarter" idx="1"/>
          </p:nvPr>
        </p:nvSpPr>
        <p:spPr>
          <a:prstGeom prst="rect">
            <a:avLst/>
          </a:prstGeom>
        </p:spPr>
        <p:txBody>
          <a:bodyPr/>
          <a:lstStyle/>
          <a:p>
            <a:pPr/>
            <a:r>
              <a:t>To conclude, I want to briefly highlight Post-Traumatic Stress Disorder (PTSD) as a striking example of how excessive stress can pathologically alter memory.</a:t>
            </a:r>
          </a:p>
          <a:p>
            <a:pPr/>
          </a:p>
          <a:p>
            <a:pPr/>
            <a:r>
              <a:t>PTSD is often triggered by a highly traumatic event, and it's characterized by intrusive memories, flashbacks, hypervigilance, and avoidance behaviors. At its core, PTSD reflects a failure of the brain to properly regulate and contextualize a traumatic memory.</a:t>
            </a:r>
          </a:p>
          <a:p>
            <a:pPr/>
          </a:p>
          <a:p>
            <a:pPr/>
            <a:r>
              <a:t>At the neural level, excessive stress impacts the amygdala, hippocampus, and prefrontal cortex—three key players in memory processing:</a:t>
            </a:r>
          </a:p>
          <a:p>
            <a:pPr/>
          </a:p>
          <a:p>
            <a:pPr/>
            <a:r>
              <a:t>* The **amygdala**, which encodes emotional salience, becomes **hyperactive**, leading to an exaggerated fear response.</a:t>
            </a:r>
          </a:p>
          <a:p>
            <a:pPr/>
            <a:r>
              <a:t>* The hippocampus, which normally helps contextualize memories in time and space, shows reduced volume and functional impairment, impairing the ability to recognize that the trauma is in the past.</a:t>
            </a:r>
          </a:p>
          <a:p>
            <a:pPr/>
            <a:r>
              <a:t>* The prefrontal cortex, which normally inhibits the amygdala and helps extinguish fear, becomes hypoactive, weakening top-down control.</a:t>
            </a:r>
          </a:p>
          <a:p>
            <a:pPr/>
          </a:p>
          <a:p>
            <a:pPr/>
            <a:r>
              <a:t>So, rather than memories being appropriately consolidated and updated over time, PTSD locks the brain into a state where the traumatic memory remains vivid, emotionally charged, and ever-present</a:t>
            </a:r>
          </a:p>
          <a:p>
            <a:pPr/>
          </a:p>
          <a:p>
            <a:pPr/>
            <a:r>
              <a:t>This illustrates how stress, when excessive or poorly regulated, doesn't just impair memory—it can transform it into a source of dysfunction, turning memory into a trap instead of a tool.</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68" name="Shape 368"/>
          <p:cNvSpPr/>
          <p:nvPr>
            <p:ph type="sldImg"/>
          </p:nvPr>
        </p:nvSpPr>
        <p:spPr>
          <a:prstGeom prst="rect">
            <a:avLst/>
          </a:prstGeom>
        </p:spPr>
        <p:txBody>
          <a:bodyPr/>
          <a:lstStyle/>
          <a:p>
            <a:pPr/>
          </a:p>
        </p:txBody>
      </p:sp>
      <p:sp>
        <p:nvSpPr>
          <p:cNvPr id="369" name="Shape 369"/>
          <p:cNvSpPr/>
          <p:nvPr>
            <p:ph type="body" sz="quarter" idx="1"/>
          </p:nvPr>
        </p:nvSpPr>
        <p:spPr>
          <a:prstGeom prst="rect">
            <a:avLst/>
          </a:prstGeom>
        </p:spPr>
        <p:txBody>
          <a:bodyPr/>
          <a:lstStyle/>
          <a:p>
            <a:pPr/>
            <a:r>
              <a:t>So, putting the puzzle together: </a:t>
            </a:r>
          </a:p>
          <a:p>
            <a:pPr/>
            <a:r>
              <a:t>Memory is a reflection of your whole lifestyle. Therefore, I hope you I convinced u that</a:t>
            </a:r>
          </a:p>
          <a:p>
            <a:pPr/>
            <a:r>
              <a:t>Sleep is not a luxury; it’s a necessity for memory.</a:t>
            </a:r>
          </a:p>
          <a:p>
            <a:pPr/>
            <a:r>
              <a:t>Food isn’t just fuel; it’s brain fertilizer.</a:t>
            </a:r>
          </a:p>
          <a:p>
            <a:pPr/>
            <a:r>
              <a:t>Stress isn’t just unpleasant; it’s toxic to memory when chronic.</a:t>
            </a:r>
          </a:p>
          <a:p>
            <a:pPr/>
            <a:r>
              <a:t>If we care about remembering life’s moments, names, knowledge—and let’s face it, our passwords—we need to care about the bigger picture.</a:t>
            </a:r>
          </a:p>
          <a:p>
            <a:pPr/>
            <a:r>
              <a:t>Taking care of your brain is like solving a puzzle. And you now hold three of the most important pieces.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8" name="Shape 188"/>
          <p:cNvSpPr/>
          <p:nvPr>
            <p:ph type="sldImg"/>
          </p:nvPr>
        </p:nvSpPr>
        <p:spPr>
          <a:prstGeom prst="rect">
            <a:avLst/>
          </a:prstGeom>
        </p:spPr>
        <p:txBody>
          <a:bodyPr/>
          <a:lstStyle/>
          <a:p>
            <a:pPr/>
          </a:p>
        </p:txBody>
      </p:sp>
      <p:sp>
        <p:nvSpPr>
          <p:cNvPr id="189" name="Shape 189"/>
          <p:cNvSpPr/>
          <p:nvPr>
            <p:ph type="body" sz="quarter" idx="1"/>
          </p:nvPr>
        </p:nvSpPr>
        <p:spPr>
          <a:prstGeom prst="rect">
            <a:avLst/>
          </a:prstGeom>
        </p:spPr>
        <p:txBody>
          <a:bodyPr/>
          <a:lstStyle/>
          <a:p>
            <a:pPr defTabSz="713231">
              <a:lnSpc>
                <a:spcPct val="80000"/>
              </a:lnSpc>
              <a:defRPr b="1" spc="-18" sz="900">
                <a:latin typeface="Times Roman"/>
                <a:ea typeface="Times Roman"/>
                <a:cs typeface="Times Roman"/>
                <a:sym typeface="Times Roman"/>
              </a:defRPr>
            </a:pPr>
            <a:r>
              <a:t>Let’s start with the basics: what is memory?</a:t>
            </a:r>
          </a:p>
          <a:p>
            <a:pPr defTabSz="713231">
              <a:lnSpc>
                <a:spcPct val="80000"/>
              </a:lnSpc>
              <a:defRPr b="1" spc="-18" sz="900">
                <a:latin typeface="Times Roman"/>
                <a:ea typeface="Times Roman"/>
                <a:cs typeface="Times Roman"/>
                <a:sym typeface="Times Roman"/>
              </a:defRPr>
            </a:pPr>
            <a:r>
              <a:t>Memory is your brain’s ability to store and retrieve information. But it’s not like a hard drive. It’s an active, creative process involving three key stages: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7" name="Shape 207"/>
          <p:cNvSpPr/>
          <p:nvPr>
            <p:ph type="sldImg"/>
          </p:nvPr>
        </p:nvSpPr>
        <p:spPr>
          <a:prstGeom prst="rect">
            <a:avLst/>
          </a:prstGeom>
        </p:spPr>
        <p:txBody>
          <a:bodyPr/>
          <a:lstStyle/>
          <a:p>
            <a:pPr/>
          </a:p>
        </p:txBody>
      </p:sp>
      <p:sp>
        <p:nvSpPr>
          <p:cNvPr id="208" name="Shape 208"/>
          <p:cNvSpPr/>
          <p:nvPr>
            <p:ph type="body" sz="quarter" idx="1"/>
          </p:nvPr>
        </p:nvSpPr>
        <p:spPr>
          <a:prstGeom prst="rect">
            <a:avLst/>
          </a:prstGeom>
        </p:spPr>
        <p:txBody>
          <a:bodyPr/>
          <a:lstStyle>
            <a:lvl1pPr defTabSz="713231">
              <a:lnSpc>
                <a:spcPct val="80000"/>
              </a:lnSpc>
              <a:defRPr b="1" spc="-18" sz="900">
                <a:latin typeface="Times Roman"/>
                <a:ea typeface="Times Roman"/>
                <a:cs typeface="Times Roman"/>
                <a:sym typeface="Times Roman"/>
              </a:defRPr>
            </a:lvl1pPr>
          </a:lstStyle>
          <a:p>
            <a:pPr/>
            <a:r>
              <a:t>Encoding – This is when you take in information. It could be what someone said, what you saw, or even how you felt.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5" name="Shape 235"/>
          <p:cNvSpPr/>
          <p:nvPr>
            <p:ph type="sldImg"/>
          </p:nvPr>
        </p:nvSpPr>
        <p:spPr>
          <a:prstGeom prst="rect">
            <a:avLst/>
          </a:prstGeom>
        </p:spPr>
        <p:txBody>
          <a:bodyPr/>
          <a:lstStyle/>
          <a:p>
            <a:pPr/>
          </a:p>
        </p:txBody>
      </p:sp>
      <p:sp>
        <p:nvSpPr>
          <p:cNvPr id="236" name="Shape 236"/>
          <p:cNvSpPr/>
          <p:nvPr>
            <p:ph type="body" sz="quarter" idx="1"/>
          </p:nvPr>
        </p:nvSpPr>
        <p:spPr>
          <a:prstGeom prst="rect">
            <a:avLst/>
          </a:prstGeom>
        </p:spPr>
        <p:txBody>
          <a:bodyPr/>
          <a:lstStyle>
            <a:lvl1pPr defTabSz="713231">
              <a:lnSpc>
                <a:spcPct val="80000"/>
              </a:lnSpc>
              <a:defRPr b="1" spc="-18" sz="900">
                <a:latin typeface="Times Roman"/>
                <a:ea typeface="Times Roman"/>
                <a:cs typeface="Times Roman"/>
                <a:sym typeface="Times Roman"/>
              </a:defRPr>
            </a:lvl1pPr>
          </a:lstStyle>
          <a:p>
            <a:pPr/>
            <a:r>
              <a:t>Storage – The brain processes and stores that info, mostly using networks of brain cells called neurons.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5" name="Shape 275"/>
          <p:cNvSpPr/>
          <p:nvPr>
            <p:ph type="sldImg"/>
          </p:nvPr>
        </p:nvSpPr>
        <p:spPr>
          <a:prstGeom prst="rect">
            <a:avLst/>
          </a:prstGeom>
        </p:spPr>
        <p:txBody>
          <a:bodyPr/>
          <a:lstStyle/>
          <a:p>
            <a:pPr/>
          </a:p>
        </p:txBody>
      </p:sp>
      <p:sp>
        <p:nvSpPr>
          <p:cNvPr id="276" name="Shape 276"/>
          <p:cNvSpPr/>
          <p:nvPr>
            <p:ph type="body" sz="quarter" idx="1"/>
          </p:nvPr>
        </p:nvSpPr>
        <p:spPr>
          <a:prstGeom prst="rect">
            <a:avLst/>
          </a:prstGeom>
        </p:spPr>
        <p:txBody>
          <a:bodyPr/>
          <a:lstStyle/>
          <a:p>
            <a:pPr defTabSz="713231">
              <a:lnSpc>
                <a:spcPct val="80000"/>
              </a:lnSpc>
              <a:defRPr b="1" spc="-18" sz="900">
                <a:latin typeface="Times Roman"/>
                <a:ea typeface="Times Roman"/>
                <a:cs typeface="Times Roman"/>
                <a:sym typeface="Times Roman"/>
              </a:defRPr>
            </a:pPr>
            <a:r>
              <a:t>Retrieval – Later, when you need it, your brain reactivates those networks to bring the memory back</a:t>
            </a:r>
          </a:p>
          <a:p>
            <a:pPr defTabSz="713231">
              <a:lnSpc>
                <a:spcPct val="80000"/>
              </a:lnSpc>
              <a:defRPr b="1" spc="-18" sz="900">
                <a:latin typeface="Times Roman"/>
                <a:ea typeface="Times Roman"/>
                <a:cs typeface="Times Roman"/>
                <a:sym typeface="Times Roman"/>
              </a:defRPr>
            </a:pPr>
            <a:r>
              <a:t>Several parts of the brain work together here:</a:t>
            </a:r>
          </a:p>
          <a:p>
            <a:pPr defTabSz="713231">
              <a:lnSpc>
                <a:spcPct val="80000"/>
              </a:lnSpc>
              <a:defRPr b="1" spc="-18" sz="900">
                <a:latin typeface="Times Roman"/>
                <a:ea typeface="Times Roman"/>
                <a:cs typeface="Times Roman"/>
                <a:sym typeface="Times Roman"/>
              </a:defRPr>
            </a:pPr>
            <a:r>
              <a:t>The hippocampus helps form new memories.</a:t>
            </a:r>
          </a:p>
          <a:p>
            <a:pPr defTabSz="713231">
              <a:lnSpc>
                <a:spcPct val="80000"/>
              </a:lnSpc>
              <a:defRPr b="1" spc="-18" sz="900">
                <a:latin typeface="Times Roman"/>
                <a:ea typeface="Times Roman"/>
                <a:cs typeface="Times Roman"/>
                <a:sym typeface="Times Roman"/>
              </a:defRPr>
            </a:pPr>
            <a:r>
              <a:t>The prefrontal cortex helps focus and organize.</a:t>
            </a:r>
          </a:p>
          <a:p>
            <a:pPr defTabSz="713231">
              <a:lnSpc>
                <a:spcPct val="80000"/>
              </a:lnSpc>
              <a:defRPr b="1" spc="-18" sz="900">
                <a:latin typeface="Times Roman"/>
                <a:ea typeface="Times Roman"/>
                <a:cs typeface="Times Roman"/>
                <a:sym typeface="Times Roman"/>
              </a:defRPr>
            </a:pPr>
            <a:r>
              <a:t>And the amygdala tags emotional memories with importance.</a:t>
            </a:r>
          </a:p>
          <a:p>
            <a:pPr defTabSz="713231">
              <a:lnSpc>
                <a:spcPct val="80000"/>
              </a:lnSpc>
              <a:defRPr b="1" spc="-18" sz="900">
                <a:latin typeface="Times Roman"/>
                <a:ea typeface="Times Roman"/>
                <a:cs typeface="Times Roman"/>
                <a:sym typeface="Times Roman"/>
              </a:defRPr>
            </a:pPr>
            <a:r>
              <a:t>Importantly, memory is not fixed. It can be strengthened, weakened, or even reshaped over time.</a:t>
            </a:r>
          </a:p>
          <a:p>
            <a:pPr defTabSz="713231">
              <a:lnSpc>
                <a:spcPct val="80000"/>
              </a:lnSpc>
              <a:defRPr b="1" spc="-18" sz="900">
                <a:latin typeface="Times Roman"/>
                <a:ea typeface="Times Roman"/>
                <a:cs typeface="Times Roman"/>
                <a:sym typeface="Times Roman"/>
              </a:defRPr>
            </a:pPr>
            <a:r>
              <a:t>And here’s where sleep, food, and stress come in—they affect every stage of that process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7" name="Shape 297"/>
          <p:cNvSpPr/>
          <p:nvPr>
            <p:ph type="sldImg"/>
          </p:nvPr>
        </p:nvSpPr>
        <p:spPr>
          <a:prstGeom prst="rect">
            <a:avLst/>
          </a:prstGeom>
        </p:spPr>
        <p:txBody>
          <a:bodyPr/>
          <a:lstStyle/>
          <a:p>
            <a:pPr/>
          </a:p>
        </p:txBody>
      </p:sp>
      <p:sp>
        <p:nvSpPr>
          <p:cNvPr id="298" name="Shape 298"/>
          <p:cNvSpPr/>
          <p:nvPr>
            <p:ph type="body" sz="quarter" idx="1"/>
          </p:nvPr>
        </p:nvSpPr>
        <p:spPr>
          <a:prstGeom prst="rect">
            <a:avLst/>
          </a:prstGeom>
        </p:spPr>
        <p:txBody>
          <a:bodyPr/>
          <a:lstStyle/>
          <a:p>
            <a:pPr defTabSz="713231">
              <a:lnSpc>
                <a:spcPct val="80000"/>
              </a:lnSpc>
              <a:defRPr b="1" spc="-18" sz="900">
                <a:latin typeface="Times Roman"/>
                <a:ea typeface="Times Roman"/>
                <a:cs typeface="Times Roman"/>
                <a:sym typeface="Times Roman"/>
              </a:defRPr>
            </a:pPr>
            <a:r>
              <a:t>Let’s begin with sleep. Far from shutting down, your brain actually becomes incredibly active during sleep—especially in the deep stages.</a:t>
            </a:r>
          </a:p>
          <a:p>
            <a:pPr defTabSz="713231">
              <a:lnSpc>
                <a:spcPct val="80000"/>
              </a:lnSpc>
              <a:defRPr b="1" spc="-18" sz="900">
                <a:latin typeface="Times Roman"/>
                <a:ea typeface="Times Roman"/>
                <a:cs typeface="Times Roman"/>
                <a:sym typeface="Times Roman"/>
              </a:defRPr>
            </a:pPr>
          </a:p>
          <a:p>
            <a:pPr defTabSz="713231">
              <a:lnSpc>
                <a:spcPct val="80000"/>
              </a:lnSpc>
              <a:defRPr b="1" spc="-18" sz="900">
                <a:latin typeface="Times Roman"/>
                <a:ea typeface="Times Roman"/>
                <a:cs typeface="Times Roman"/>
                <a:sym typeface="Times Roman"/>
              </a:defRPr>
            </a:pPr>
            <a:r>
              <a:t>Here’s what happens:</a:t>
            </a:r>
          </a:p>
          <a:p>
            <a:pPr defTabSz="713231">
              <a:lnSpc>
                <a:spcPct val="80000"/>
              </a:lnSpc>
              <a:defRPr b="1" spc="-18" sz="900">
                <a:latin typeface="Times Roman"/>
                <a:ea typeface="Times Roman"/>
                <a:cs typeface="Times Roman"/>
                <a:sym typeface="Times Roman"/>
              </a:defRPr>
            </a:pPr>
          </a:p>
          <a:p>
            <a:pPr defTabSz="713231">
              <a:lnSpc>
                <a:spcPct val="80000"/>
              </a:lnSpc>
              <a:defRPr b="1" spc="-18" sz="900">
                <a:latin typeface="Times Roman"/>
                <a:ea typeface="Times Roman"/>
                <a:cs typeface="Times Roman"/>
                <a:sym typeface="Times Roman"/>
              </a:defRPr>
            </a:pPr>
            <a:r>
              <a:t>    It replays your day, deciding what to keep and what to forget.</a:t>
            </a:r>
          </a:p>
          <a:p>
            <a:pPr defTabSz="713231">
              <a:lnSpc>
                <a:spcPct val="80000"/>
              </a:lnSpc>
              <a:defRPr b="1" spc="-18" sz="900">
                <a:latin typeface="Times Roman"/>
                <a:ea typeface="Times Roman"/>
                <a:cs typeface="Times Roman"/>
                <a:sym typeface="Times Roman"/>
              </a:defRPr>
            </a:pPr>
          </a:p>
          <a:p>
            <a:pPr defTabSz="713231">
              <a:lnSpc>
                <a:spcPct val="80000"/>
              </a:lnSpc>
              <a:defRPr b="1" spc="-18" sz="900">
                <a:latin typeface="Times Roman"/>
                <a:ea typeface="Times Roman"/>
                <a:cs typeface="Times Roman"/>
                <a:sym typeface="Times Roman"/>
              </a:defRPr>
            </a:pPr>
            <a:r>
              <a:t>    It strengthens important connections between neurons.</a:t>
            </a:r>
          </a:p>
          <a:p>
            <a:pPr defTabSz="713231">
              <a:lnSpc>
                <a:spcPct val="80000"/>
              </a:lnSpc>
              <a:defRPr b="1" spc="-18" sz="900">
                <a:latin typeface="Times Roman"/>
                <a:ea typeface="Times Roman"/>
                <a:cs typeface="Times Roman"/>
                <a:sym typeface="Times Roman"/>
              </a:defRPr>
            </a:pPr>
          </a:p>
          <a:p>
            <a:pPr defTabSz="713231">
              <a:lnSpc>
                <a:spcPct val="80000"/>
              </a:lnSpc>
              <a:defRPr b="1" spc="-18" sz="900">
                <a:latin typeface="Times Roman"/>
                <a:ea typeface="Times Roman"/>
                <a:cs typeface="Times Roman"/>
                <a:sym typeface="Times Roman"/>
              </a:defRPr>
            </a:pPr>
            <a:r>
              <a:t>    And it helps move memories from short-term to long-term storage.</a:t>
            </a:r>
          </a:p>
          <a:p>
            <a:pPr defTabSz="713231">
              <a:lnSpc>
                <a:spcPct val="80000"/>
              </a:lnSpc>
              <a:defRPr b="1" spc="-18" sz="900">
                <a:latin typeface="Times Roman"/>
                <a:ea typeface="Times Roman"/>
                <a:cs typeface="Times Roman"/>
                <a:sym typeface="Times Roman"/>
              </a:defRPr>
            </a:pPr>
          </a:p>
          <a:p>
            <a:pPr defTabSz="713231">
              <a:lnSpc>
                <a:spcPct val="80000"/>
              </a:lnSpc>
              <a:defRPr b="1" spc="-18" sz="900">
                <a:latin typeface="Times Roman"/>
                <a:ea typeface="Times Roman"/>
                <a:cs typeface="Times Roman"/>
                <a:sym typeface="Times Roman"/>
              </a:defRPr>
            </a:pPr>
            <a:r>
              <a:t>Think of it like a librarian working the night shift—categorizing books and filing them in the right place.</a:t>
            </a:r>
          </a:p>
          <a:p>
            <a:pPr defTabSz="713231">
              <a:lnSpc>
                <a:spcPct val="80000"/>
              </a:lnSpc>
              <a:defRPr b="1" spc="-18" sz="900">
                <a:latin typeface="Times Roman"/>
                <a:ea typeface="Times Roman"/>
                <a:cs typeface="Times Roman"/>
                <a:sym typeface="Times Roman"/>
              </a:defRPr>
            </a:pPr>
          </a:p>
          <a:p>
            <a:pPr defTabSz="713231">
              <a:lnSpc>
                <a:spcPct val="80000"/>
              </a:lnSpc>
              <a:defRPr b="1" spc="-18" sz="900">
                <a:latin typeface="Times Roman"/>
                <a:ea typeface="Times Roman"/>
                <a:cs typeface="Times Roman"/>
                <a:sym typeface="Times Roman"/>
              </a:defRPr>
            </a:pPr>
            <a:r>
              <a:t>When we don’t sleep enough, we may still form memories, but we’re more likely to forget, mix things up, or miss details. Poor sleep also affects attention—so we encode less in the first place.</a:t>
            </a:r>
          </a:p>
          <a:p>
            <a:pPr defTabSz="713231">
              <a:lnSpc>
                <a:spcPct val="80000"/>
              </a:lnSpc>
              <a:defRPr b="1" spc="-18" sz="900">
                <a:latin typeface="Times Roman"/>
                <a:ea typeface="Times Roman"/>
                <a:cs typeface="Times Roman"/>
                <a:sym typeface="Times Roman"/>
              </a:defRPr>
            </a:pPr>
          </a:p>
          <a:p>
            <a:pPr defTabSz="713231">
              <a:lnSpc>
                <a:spcPct val="80000"/>
              </a:lnSpc>
              <a:defRPr b="1" spc="-18" sz="900">
                <a:latin typeface="Times Roman"/>
                <a:ea typeface="Times Roman"/>
                <a:cs typeface="Times Roman"/>
                <a:sym typeface="Times Roman"/>
              </a:defRPr>
            </a:pPr>
            <a:r>
              <a:t>So yes, the best thing you can do for your memory? Probably getting a good night’s sleep.</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2" name="Shape 312"/>
          <p:cNvSpPr/>
          <p:nvPr>
            <p:ph type="sldImg"/>
          </p:nvPr>
        </p:nvSpPr>
        <p:spPr>
          <a:prstGeom prst="rect">
            <a:avLst/>
          </a:prstGeom>
        </p:spPr>
        <p:txBody>
          <a:bodyPr/>
          <a:lstStyle/>
          <a:p>
            <a:pPr/>
          </a:p>
        </p:txBody>
      </p:sp>
      <p:sp>
        <p:nvSpPr>
          <p:cNvPr id="313" name="Shape 313"/>
          <p:cNvSpPr/>
          <p:nvPr>
            <p:ph type="body" sz="quarter" idx="1"/>
          </p:nvPr>
        </p:nvSpPr>
        <p:spPr>
          <a:prstGeom prst="rect">
            <a:avLst/>
          </a:prstGeom>
        </p:spPr>
        <p:txBody>
          <a:bodyPr/>
          <a:lstStyle/>
          <a:p>
            <a:pPr/>
            <a:r>
              <a:t>Next up is diet</a:t>
            </a:r>
          </a:p>
          <a:p>
            <a:pPr/>
            <a:r>
              <a:t>Increasing evidence suggests that a lifestyle-related factor that potentially has a significant impact on memory and cognitive function is diet</a:t>
            </a:r>
          </a:p>
          <a:p>
            <a:pPr/>
            <a:r>
              <a:t>Our brains are energy-hungry organs. Even though it’s just 2% of our body weight, it uses about 20% of our daily calories. That means what we feed our bodies really matters to how well our brains function—including memory</a:t>
            </a:r>
          </a:p>
          <a:p>
            <a:pPr/>
            <a:r>
              <a:t>Just like junk fuel clogs up a car engine, a poor diet can clog up your brain’s ability to form memories. Diets high in sugar and saturated fats have been shown to impair learning and memory in both animals and humans.</a:t>
            </a:r>
          </a:p>
          <a:p>
            <a:pPr/>
            <a:r>
              <a:t>But it’s not all bad news—certain nutrients have been scientifically linked to better memory and brain health.</a:t>
            </a:r>
          </a:p>
          <a:p>
            <a:pPr/>
          </a:p>
          <a:p>
            <a:pPr/>
            <a:r>
              <a:t>Vitamin K, folate (in leafy greens…)  reduce inflammation and promote cell signaling. Folate, in particular, is crucial for DNA repair and neurotransmitter synthesis. </a:t>
            </a:r>
          </a:p>
          <a:p>
            <a:pPr/>
            <a:r>
              <a:t>Flavonoids (in berries…) are antioxidant that can cross the blood–brain barrier and directly affect areas involved in learning and memory, like the hpc</a:t>
            </a:r>
          </a:p>
          <a:p>
            <a:pPr/>
            <a:r>
              <a:t>Polyphenols (in dark chocolate, green tea…) improve blood flow. Better circulation means more oxygen and nutrients for memory-related brain regions</a:t>
            </a:r>
          </a:p>
          <a:p>
            <a:pPr/>
            <a:r>
              <a:t>Omega-3 fatty acids (in fatty fish, walnuts) are needed  as structural component of brain cells</a:t>
            </a:r>
          </a:p>
          <a:p>
            <a:pPr/>
          </a:p>
          <a:p>
            <a:pPr/>
            <a:r>
              <a:t>There’s growing evidence that diets like the Mediterranean diet, which emphasize whole foods, help protect memory as we age.</a:t>
            </a:r>
          </a:p>
          <a:p>
            <a:pPr/>
            <a:r>
              <a:t>So, next time you're choosing between chips and a handful of berries, remember—you're not just feeding your stomach, you're feeding your brain.</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21" name="Shape 321"/>
          <p:cNvSpPr/>
          <p:nvPr>
            <p:ph type="sldImg"/>
          </p:nvPr>
        </p:nvSpPr>
        <p:spPr>
          <a:prstGeom prst="rect">
            <a:avLst/>
          </a:prstGeom>
        </p:spPr>
        <p:txBody>
          <a:bodyPr/>
          <a:lstStyle/>
          <a:p>
            <a:pPr/>
          </a:p>
        </p:txBody>
      </p:sp>
      <p:sp>
        <p:nvSpPr>
          <p:cNvPr id="322" name="Shape 322"/>
          <p:cNvSpPr/>
          <p:nvPr>
            <p:ph type="body" sz="quarter" idx="1"/>
          </p:nvPr>
        </p:nvSpPr>
        <p:spPr>
          <a:prstGeom prst="rect">
            <a:avLst/>
          </a:prstGeom>
        </p:spPr>
        <p:txBody>
          <a:bodyPr/>
          <a:lstStyle/>
          <a:p>
            <a:pPr/>
            <a:r>
              <a:t>Finally, stress—especially chronic stress—can be a memory killer.</a:t>
            </a:r>
          </a:p>
          <a:p>
            <a:pPr/>
            <a:r>
              <a:t>We’ve all had that moment where we blank during a high-pressure situation. That’s no coincidence.</a:t>
            </a:r>
          </a:p>
          <a:p>
            <a:pPr/>
            <a:r>
              <a:t>Stress floods your brain with a hormone called cortisol.</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32" name="Shape 332"/>
          <p:cNvSpPr/>
          <p:nvPr>
            <p:ph type="sldImg"/>
          </p:nvPr>
        </p:nvSpPr>
        <p:spPr>
          <a:prstGeom prst="rect">
            <a:avLst/>
          </a:prstGeom>
        </p:spPr>
        <p:txBody>
          <a:bodyPr/>
          <a:lstStyle/>
          <a:p>
            <a:pPr/>
          </a:p>
        </p:txBody>
      </p:sp>
      <p:sp>
        <p:nvSpPr>
          <p:cNvPr id="333" name="Shape 333"/>
          <p:cNvSpPr/>
          <p:nvPr>
            <p:ph type="body" sz="quarter" idx="1"/>
          </p:nvPr>
        </p:nvSpPr>
        <p:spPr>
          <a:prstGeom prst="rect">
            <a:avLst/>
          </a:prstGeom>
        </p:spPr>
        <p:txBody>
          <a:bodyPr/>
          <a:lstStyle/>
          <a:p>
            <a:pPr/>
            <a:r>
              <a:t>In small bursts, cortisol helps focus, it increases your attention, and paying attention is essential for the formation of memories. </a:t>
            </a:r>
          </a:p>
          <a:p>
            <a:pPr/>
            <a:r>
              <a:t>In addition to mobilizing your body and brain for immediate action, cortisaol, together with adrenaline also activate the release of a neurotransmitter called norepinephrine in your amygdala. </a:t>
            </a:r>
          </a:p>
          <a:p>
            <a:pPr/>
            <a:r>
              <a:t>In response, your amygdala sends a signal to your hippocampus, which essentially communicates, “Hey, this stressful thing that’s going on right now is probably vitally important – consolidate it! Make a memory!” </a:t>
            </a:r>
          </a:p>
          <a:p>
            <a:pPr/>
            <a:r>
              <a:t>Cortisol can also act directly on receptors in the hippocampus to promote memory consolidation.”</a:t>
            </a:r>
          </a:p>
        </p:txBody>
      </p:sp>
    </p:spTree>
  </p:cSld>
  <p:clrMapOvr>
    <a:masterClrMapping/>
  </p:clrMapOvr>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itle">
    <p:spTree>
      <p:nvGrpSpPr>
        <p:cNvPr id="1" name=""/>
        <p:cNvGrpSpPr/>
        <p:nvPr/>
      </p:nvGrpSpPr>
      <p:grpSpPr>
        <a:xfrm>
          <a:off x="0" y="0"/>
          <a:ext cx="0" cy="0"/>
          <a:chOff x="0" y="0"/>
          <a:chExt cx="0" cy="0"/>
        </a:xfrm>
      </p:grpSpPr>
      <p:sp>
        <p:nvSpPr>
          <p:cNvPr id="11" name="Author and Date"/>
          <p:cNvSpPr txBox="1"/>
          <p:nvPr>
            <p:ph type="body" sz="quarter" idx="21" hasCustomPrompt="1"/>
          </p:nvPr>
        </p:nvSpPr>
        <p:spPr>
          <a:xfrm>
            <a:off x="1201340" y="11859862"/>
            <a:ext cx="21971003" cy="636979"/>
          </a:xfrm>
          <a:prstGeom prst="rect">
            <a:avLst/>
          </a:prstGeom>
        </p:spPr>
        <p:txBody>
          <a:bodyPr lIns="45719" tIns="45719" rIns="45719" bIns="45719"/>
          <a:lstStyle>
            <a:lvl1pPr marL="0" indent="0" defTabSz="825500">
              <a:lnSpc>
                <a:spcPct val="100000"/>
              </a:lnSpc>
              <a:spcBef>
                <a:spcPts val="0"/>
              </a:spcBef>
              <a:buSzTx/>
              <a:buNone/>
              <a:defRPr b="1" sz="3600"/>
            </a:lvl1pPr>
          </a:lstStyle>
          <a:p>
            <a:pPr/>
            <a:r>
              <a:t>Author and Date</a:t>
            </a:r>
          </a:p>
        </p:txBody>
      </p:sp>
      <p:sp>
        <p:nvSpPr>
          <p:cNvPr id="12" name="Presentation Title"/>
          <p:cNvSpPr txBox="1"/>
          <p:nvPr>
            <p:ph type="title" hasCustomPrompt="1"/>
          </p:nvPr>
        </p:nvSpPr>
        <p:spPr>
          <a:xfrm>
            <a:off x="1206496" y="2574991"/>
            <a:ext cx="21971004" cy="4648201"/>
          </a:xfrm>
          <a:prstGeom prst="rect">
            <a:avLst/>
          </a:prstGeom>
        </p:spPr>
        <p:txBody>
          <a:bodyPr anchor="b"/>
          <a:lstStyle>
            <a:lvl1pPr>
              <a:defRPr spc="-232" sz="11600"/>
            </a:lvl1pPr>
          </a:lstStyle>
          <a:p>
            <a:pPr/>
            <a:r>
              <a:t>Presentation Title</a:t>
            </a:r>
          </a:p>
        </p:txBody>
      </p:sp>
      <p:sp>
        <p:nvSpPr>
          <p:cNvPr id="13" name="Body Level One…"/>
          <p:cNvSpPr txBox="1"/>
          <p:nvPr>
            <p:ph type="body" sz="quarter" idx="1" hasCustomPrompt="1"/>
          </p:nvPr>
        </p:nvSpPr>
        <p:spPr>
          <a:xfrm>
            <a:off x="1201342" y="7223190"/>
            <a:ext cx="21971001" cy="1905001"/>
          </a:xfrm>
          <a:prstGeom prst="rect">
            <a:avLst/>
          </a:prstGeom>
        </p:spPr>
        <p:txBody>
          <a:bodyPr/>
          <a:lstStyle>
            <a:lvl1pPr marL="0" indent="0" defTabSz="825500">
              <a:lnSpc>
                <a:spcPct val="100000"/>
              </a:lnSpc>
              <a:spcBef>
                <a:spcPts val="0"/>
              </a:spcBef>
              <a:buSzTx/>
              <a:buNone/>
              <a:defRPr b="1" sz="5500"/>
            </a:lvl1pPr>
            <a:lvl2pPr marL="0" indent="457200" defTabSz="825500">
              <a:lnSpc>
                <a:spcPct val="100000"/>
              </a:lnSpc>
              <a:spcBef>
                <a:spcPts val="0"/>
              </a:spcBef>
              <a:buSzTx/>
              <a:buNone/>
              <a:defRPr b="1" sz="5500"/>
            </a:lvl2pPr>
            <a:lvl3pPr marL="0" indent="914400" defTabSz="825500">
              <a:lnSpc>
                <a:spcPct val="100000"/>
              </a:lnSpc>
              <a:spcBef>
                <a:spcPts val="0"/>
              </a:spcBef>
              <a:buSzTx/>
              <a:buNone/>
              <a:defRPr b="1" sz="5500"/>
            </a:lvl3pPr>
            <a:lvl4pPr marL="0" indent="1371600" defTabSz="825500">
              <a:lnSpc>
                <a:spcPct val="100000"/>
              </a:lnSpc>
              <a:spcBef>
                <a:spcPts val="0"/>
              </a:spcBef>
              <a:buSzTx/>
              <a:buNone/>
              <a:defRPr b="1" sz="5500"/>
            </a:lvl4pPr>
            <a:lvl5pPr marL="0" indent="1828800" defTabSz="825500">
              <a:lnSpc>
                <a:spcPct val="100000"/>
              </a:lnSpc>
              <a:spcBef>
                <a:spcPts val="0"/>
              </a:spcBef>
              <a:buSzTx/>
              <a:buNone/>
              <a:defRPr b="1" sz="5500"/>
            </a:lvl5pPr>
          </a:lstStyle>
          <a:p>
            <a:pPr/>
            <a:r>
              <a:t>Presentation Subtitle</a:t>
            </a:r>
          </a:p>
          <a:p>
            <a:pPr lvl="1"/>
            <a:r>
              <a:t/>
            </a:r>
          </a:p>
          <a:p>
            <a:pPr lvl="2"/>
            <a:r>
              <a:t/>
            </a:r>
          </a:p>
          <a:p>
            <a:pPr lvl="3"/>
            <a:r>
              <a:t/>
            </a:r>
          </a:p>
          <a:p>
            <a:pPr lvl="4"/>
            <a:r>
              <a:t/>
            </a:r>
          </a:p>
        </p:txBody>
      </p:sp>
      <p:sp>
        <p:nvSpPr>
          <p:cNvPr id="1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tatement">
    <p:spTree>
      <p:nvGrpSpPr>
        <p:cNvPr id="1" name=""/>
        <p:cNvGrpSpPr/>
        <p:nvPr/>
      </p:nvGrpSpPr>
      <p:grpSpPr>
        <a:xfrm>
          <a:off x="0" y="0"/>
          <a:ext cx="0" cy="0"/>
          <a:chOff x="0" y="0"/>
          <a:chExt cx="0" cy="0"/>
        </a:xfrm>
      </p:grpSpPr>
      <p:sp>
        <p:nvSpPr>
          <p:cNvPr id="98" name="Body Level One…"/>
          <p:cNvSpPr txBox="1"/>
          <p:nvPr>
            <p:ph type="body" sz="half" idx="1" hasCustomPrompt="1"/>
          </p:nvPr>
        </p:nvSpPr>
        <p:spPr>
          <a:xfrm>
            <a:off x="1206500" y="4920843"/>
            <a:ext cx="21971000" cy="3874314"/>
          </a:xfrm>
          <a:prstGeom prst="rect">
            <a:avLst/>
          </a:prstGeom>
        </p:spPr>
        <p:txBody>
          <a:bodyPr anchor="ctr"/>
          <a:lstStyle>
            <a:lvl1pPr marL="0" indent="0" algn="ctr">
              <a:lnSpc>
                <a:spcPct val="80000"/>
              </a:lnSpc>
              <a:spcBef>
                <a:spcPts val="0"/>
              </a:spcBef>
              <a:buSzTx/>
              <a:buNone/>
              <a:defRPr spc="-232" sz="11600">
                <a:latin typeface="Helvetica Neue Medium"/>
                <a:ea typeface="Helvetica Neue Medium"/>
                <a:cs typeface="Helvetica Neue Medium"/>
                <a:sym typeface="Helvetica Neue Medium"/>
              </a:defRPr>
            </a:lvl1pPr>
            <a:lvl2pPr marL="0" indent="457200" algn="ctr">
              <a:lnSpc>
                <a:spcPct val="80000"/>
              </a:lnSpc>
              <a:spcBef>
                <a:spcPts val="0"/>
              </a:spcBef>
              <a:buSzTx/>
              <a:buNone/>
              <a:defRPr spc="-232" sz="11600">
                <a:latin typeface="Helvetica Neue Medium"/>
                <a:ea typeface="Helvetica Neue Medium"/>
                <a:cs typeface="Helvetica Neue Medium"/>
                <a:sym typeface="Helvetica Neue Medium"/>
              </a:defRPr>
            </a:lvl2pPr>
            <a:lvl3pPr marL="0" indent="914400" algn="ctr">
              <a:lnSpc>
                <a:spcPct val="80000"/>
              </a:lnSpc>
              <a:spcBef>
                <a:spcPts val="0"/>
              </a:spcBef>
              <a:buSzTx/>
              <a:buNone/>
              <a:defRPr spc="-232" sz="11600">
                <a:latin typeface="Helvetica Neue Medium"/>
                <a:ea typeface="Helvetica Neue Medium"/>
                <a:cs typeface="Helvetica Neue Medium"/>
                <a:sym typeface="Helvetica Neue Medium"/>
              </a:defRPr>
            </a:lvl3pPr>
            <a:lvl4pPr marL="0" indent="1371600" algn="ctr">
              <a:lnSpc>
                <a:spcPct val="80000"/>
              </a:lnSpc>
              <a:spcBef>
                <a:spcPts val="0"/>
              </a:spcBef>
              <a:buSzTx/>
              <a:buNone/>
              <a:defRPr spc="-232" sz="11600">
                <a:latin typeface="Helvetica Neue Medium"/>
                <a:ea typeface="Helvetica Neue Medium"/>
                <a:cs typeface="Helvetica Neue Medium"/>
                <a:sym typeface="Helvetica Neue Medium"/>
              </a:defRPr>
            </a:lvl4pPr>
            <a:lvl5pPr marL="0" indent="1828800" algn="ctr">
              <a:lnSpc>
                <a:spcPct val="80000"/>
              </a:lnSpc>
              <a:spcBef>
                <a:spcPts val="0"/>
              </a:spcBef>
              <a:buSzTx/>
              <a:buNone/>
              <a:defRPr spc="-232" sz="11600">
                <a:latin typeface="Helvetica Neue Medium"/>
                <a:ea typeface="Helvetica Neue Medium"/>
                <a:cs typeface="Helvetica Neue Medium"/>
                <a:sym typeface="Helvetica Neue Medium"/>
              </a:defRPr>
            </a:lvl5pPr>
          </a:lstStyle>
          <a:p>
            <a:pPr/>
            <a:r>
              <a:t>Statement</a:t>
            </a:r>
          </a:p>
          <a:p>
            <a:pPr lvl="1"/>
            <a:r>
              <a:t/>
            </a:r>
          </a:p>
          <a:p>
            <a:pPr lvl="2"/>
            <a:r>
              <a:t/>
            </a:r>
          </a:p>
          <a:p>
            <a:pPr lvl="3"/>
            <a:r>
              <a:t/>
            </a:r>
          </a:p>
          <a:p>
            <a:pPr lvl="4"/>
            <a:r>
              <a:t/>
            </a:r>
          </a:p>
        </p:txBody>
      </p:sp>
      <p:sp>
        <p:nvSpPr>
          <p:cNvPr id="9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ig Fact">
    <p:spTree>
      <p:nvGrpSpPr>
        <p:cNvPr id="1" name=""/>
        <p:cNvGrpSpPr/>
        <p:nvPr/>
      </p:nvGrpSpPr>
      <p:grpSpPr>
        <a:xfrm>
          <a:off x="0" y="0"/>
          <a:ext cx="0" cy="0"/>
          <a:chOff x="0" y="0"/>
          <a:chExt cx="0" cy="0"/>
        </a:xfrm>
      </p:grpSpPr>
      <p:sp>
        <p:nvSpPr>
          <p:cNvPr id="106" name="Body Level One…"/>
          <p:cNvSpPr txBox="1"/>
          <p:nvPr>
            <p:ph type="body" idx="1" hasCustomPrompt="1"/>
          </p:nvPr>
        </p:nvSpPr>
        <p:spPr>
          <a:xfrm>
            <a:off x="1206500" y="1075927"/>
            <a:ext cx="21971000" cy="7241584"/>
          </a:xfrm>
          <a:prstGeom prst="rect">
            <a:avLst/>
          </a:prstGeom>
        </p:spPr>
        <p:txBody>
          <a:bodyPr anchor="b"/>
          <a:lstStyle>
            <a:lvl1pPr marL="0" indent="0" algn="ctr">
              <a:lnSpc>
                <a:spcPct val="80000"/>
              </a:lnSpc>
              <a:spcBef>
                <a:spcPts val="0"/>
              </a:spcBef>
              <a:buSzTx/>
              <a:buNone/>
              <a:defRPr b="1" spc="-250" sz="25000"/>
            </a:lvl1pPr>
            <a:lvl2pPr marL="0" indent="457200" algn="ctr">
              <a:lnSpc>
                <a:spcPct val="80000"/>
              </a:lnSpc>
              <a:spcBef>
                <a:spcPts val="0"/>
              </a:spcBef>
              <a:buSzTx/>
              <a:buNone/>
              <a:defRPr b="1" spc="-250" sz="25000"/>
            </a:lvl2pPr>
            <a:lvl3pPr marL="0" indent="914400" algn="ctr">
              <a:lnSpc>
                <a:spcPct val="80000"/>
              </a:lnSpc>
              <a:spcBef>
                <a:spcPts val="0"/>
              </a:spcBef>
              <a:buSzTx/>
              <a:buNone/>
              <a:defRPr b="1" spc="-250" sz="25000"/>
            </a:lvl3pPr>
            <a:lvl4pPr marL="0" indent="1371600" algn="ctr">
              <a:lnSpc>
                <a:spcPct val="80000"/>
              </a:lnSpc>
              <a:spcBef>
                <a:spcPts val="0"/>
              </a:spcBef>
              <a:buSzTx/>
              <a:buNone/>
              <a:defRPr b="1" spc="-250" sz="25000"/>
            </a:lvl4pPr>
            <a:lvl5pPr marL="0" indent="1828800" algn="ctr">
              <a:lnSpc>
                <a:spcPct val="80000"/>
              </a:lnSpc>
              <a:spcBef>
                <a:spcPts val="0"/>
              </a:spcBef>
              <a:buSzTx/>
              <a:buNone/>
              <a:defRPr b="1" spc="-250" sz="25000"/>
            </a:lvl5pPr>
          </a:lstStyle>
          <a:p>
            <a:pPr/>
            <a:r>
              <a:t>100%</a:t>
            </a:r>
          </a:p>
          <a:p>
            <a:pPr lvl="1"/>
            <a:r>
              <a:t/>
            </a:r>
          </a:p>
          <a:p>
            <a:pPr lvl="2"/>
            <a:r>
              <a:t/>
            </a:r>
          </a:p>
          <a:p>
            <a:pPr lvl="3"/>
            <a:r>
              <a:t/>
            </a:r>
          </a:p>
          <a:p>
            <a:pPr lvl="4"/>
            <a:r>
              <a:t/>
            </a:r>
          </a:p>
        </p:txBody>
      </p:sp>
      <p:sp>
        <p:nvSpPr>
          <p:cNvPr id="107" name="Fact information"/>
          <p:cNvSpPr txBox="1"/>
          <p:nvPr>
            <p:ph type="body" sz="quarter" idx="21" hasCustomPrompt="1"/>
          </p:nvPr>
        </p:nvSpPr>
        <p:spPr>
          <a:xfrm>
            <a:off x="1206500" y="8262180"/>
            <a:ext cx="21971000" cy="934780"/>
          </a:xfrm>
          <a:prstGeom prst="rect">
            <a:avLst/>
          </a:prstGeom>
        </p:spPr>
        <p:txBody>
          <a:bodyPr lIns="45719" tIns="45719" rIns="45719" bIns="45719"/>
          <a:lstStyle>
            <a:lvl1pPr marL="0" indent="0" algn="ctr" defTabSz="825500">
              <a:lnSpc>
                <a:spcPct val="100000"/>
              </a:lnSpc>
              <a:spcBef>
                <a:spcPts val="0"/>
              </a:spcBef>
              <a:buSzTx/>
              <a:buNone/>
              <a:defRPr b="1" sz="5500"/>
            </a:lvl1pPr>
          </a:lstStyle>
          <a:p>
            <a:pPr/>
            <a:r>
              <a:t>Fact information</a:t>
            </a:r>
          </a:p>
        </p:txBody>
      </p:sp>
      <p:sp>
        <p:nvSpPr>
          <p:cNvPr id="10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Quote">
    <p:spTree>
      <p:nvGrpSpPr>
        <p:cNvPr id="1" name=""/>
        <p:cNvGrpSpPr/>
        <p:nvPr/>
      </p:nvGrpSpPr>
      <p:grpSpPr>
        <a:xfrm>
          <a:off x="0" y="0"/>
          <a:ext cx="0" cy="0"/>
          <a:chOff x="0" y="0"/>
          <a:chExt cx="0" cy="0"/>
        </a:xfrm>
      </p:grpSpPr>
      <p:sp>
        <p:nvSpPr>
          <p:cNvPr id="115" name="Attribution"/>
          <p:cNvSpPr txBox="1"/>
          <p:nvPr>
            <p:ph type="body" sz="quarter" idx="21" hasCustomPrompt="1"/>
          </p:nvPr>
        </p:nvSpPr>
        <p:spPr>
          <a:xfrm>
            <a:off x="2430025" y="10675453"/>
            <a:ext cx="20200052" cy="636979"/>
          </a:xfrm>
          <a:prstGeom prst="rect">
            <a:avLst/>
          </a:prstGeom>
        </p:spPr>
        <p:txBody>
          <a:bodyPr lIns="45719" tIns="45719" rIns="45719" bIns="45719"/>
          <a:lstStyle>
            <a:lvl1pPr marL="0" indent="0" defTabSz="825500">
              <a:lnSpc>
                <a:spcPct val="100000"/>
              </a:lnSpc>
              <a:spcBef>
                <a:spcPts val="0"/>
              </a:spcBef>
              <a:buSzTx/>
              <a:buNone/>
              <a:defRPr b="1" sz="3600"/>
            </a:lvl1pPr>
          </a:lstStyle>
          <a:p>
            <a:pPr/>
            <a:r>
              <a:t>Attribution</a:t>
            </a:r>
          </a:p>
        </p:txBody>
      </p:sp>
      <p:sp>
        <p:nvSpPr>
          <p:cNvPr id="116" name="Body Level One…"/>
          <p:cNvSpPr txBox="1"/>
          <p:nvPr>
            <p:ph type="body" sz="half" idx="1" hasCustomPrompt="1"/>
          </p:nvPr>
        </p:nvSpPr>
        <p:spPr>
          <a:xfrm>
            <a:off x="1753923" y="4939860"/>
            <a:ext cx="20876154" cy="3836280"/>
          </a:xfrm>
          <a:prstGeom prst="rect">
            <a:avLst/>
          </a:prstGeom>
        </p:spPr>
        <p:txBody>
          <a:bodyPr/>
          <a:lstStyle>
            <a:lvl1pPr marL="638923" indent="-469900">
              <a:spcBef>
                <a:spcPts val="0"/>
              </a:spcBef>
              <a:buSzTx/>
              <a:buNone/>
              <a:defRPr spc="-170" sz="8500">
                <a:latin typeface="Helvetica Neue Medium"/>
                <a:ea typeface="Helvetica Neue Medium"/>
                <a:cs typeface="Helvetica Neue Medium"/>
                <a:sym typeface="Helvetica Neue Medium"/>
              </a:defRPr>
            </a:lvl1pPr>
            <a:lvl2pPr marL="638923" indent="-12700">
              <a:spcBef>
                <a:spcPts val="0"/>
              </a:spcBef>
              <a:buSzTx/>
              <a:buNone/>
              <a:defRPr spc="-170" sz="8500">
                <a:latin typeface="Helvetica Neue Medium"/>
                <a:ea typeface="Helvetica Neue Medium"/>
                <a:cs typeface="Helvetica Neue Medium"/>
                <a:sym typeface="Helvetica Neue Medium"/>
              </a:defRPr>
            </a:lvl2pPr>
            <a:lvl3pPr marL="638923" indent="444500">
              <a:spcBef>
                <a:spcPts val="0"/>
              </a:spcBef>
              <a:buSzTx/>
              <a:buNone/>
              <a:defRPr spc="-170" sz="8500">
                <a:latin typeface="Helvetica Neue Medium"/>
                <a:ea typeface="Helvetica Neue Medium"/>
                <a:cs typeface="Helvetica Neue Medium"/>
                <a:sym typeface="Helvetica Neue Medium"/>
              </a:defRPr>
            </a:lvl3pPr>
            <a:lvl4pPr marL="638923" indent="901700">
              <a:spcBef>
                <a:spcPts val="0"/>
              </a:spcBef>
              <a:buSzTx/>
              <a:buNone/>
              <a:defRPr spc="-170" sz="8500">
                <a:latin typeface="Helvetica Neue Medium"/>
                <a:ea typeface="Helvetica Neue Medium"/>
                <a:cs typeface="Helvetica Neue Medium"/>
                <a:sym typeface="Helvetica Neue Medium"/>
              </a:defRPr>
            </a:lvl4pPr>
            <a:lvl5pPr marL="638923" indent="1358900">
              <a:spcBef>
                <a:spcPts val="0"/>
              </a:spcBef>
              <a:buSzTx/>
              <a:buNone/>
              <a:defRPr spc="-170" sz="8500">
                <a:latin typeface="Helvetica Neue Medium"/>
                <a:ea typeface="Helvetica Neue Medium"/>
                <a:cs typeface="Helvetica Neue Medium"/>
                <a:sym typeface="Helvetica Neue Medium"/>
              </a:defRPr>
            </a:lvl5pPr>
          </a:lstStyle>
          <a:p>
            <a:pPr/>
            <a:r>
              <a:t>“Notable Quote”</a:t>
            </a:r>
          </a:p>
          <a:p>
            <a:pPr lvl="1"/>
            <a:r>
              <a:t/>
            </a:r>
          </a:p>
          <a:p>
            <a:pPr lvl="2"/>
            <a:r>
              <a:t/>
            </a:r>
          </a:p>
          <a:p>
            <a:pPr lvl="3"/>
            <a:r>
              <a:t/>
            </a:r>
          </a:p>
          <a:p>
            <a:pPr lvl="4"/>
            <a:r>
              <a:t/>
            </a:r>
          </a:p>
        </p:txBody>
      </p:sp>
      <p:sp>
        <p:nvSpPr>
          <p:cNvPr id="11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 3 Up">
    <p:spTree>
      <p:nvGrpSpPr>
        <p:cNvPr id="1" name=""/>
        <p:cNvGrpSpPr/>
        <p:nvPr/>
      </p:nvGrpSpPr>
      <p:grpSpPr>
        <a:xfrm>
          <a:off x="0" y="0"/>
          <a:ext cx="0" cy="0"/>
          <a:chOff x="0" y="0"/>
          <a:chExt cx="0" cy="0"/>
        </a:xfrm>
      </p:grpSpPr>
      <p:sp>
        <p:nvSpPr>
          <p:cNvPr id="124" name="Bowl of salad with fried rice, boiled eggs and chopsticks"/>
          <p:cNvSpPr/>
          <p:nvPr>
            <p:ph type="pic" sz="quarter" idx="21"/>
          </p:nvPr>
        </p:nvSpPr>
        <p:spPr>
          <a:xfrm>
            <a:off x="15760700" y="1016000"/>
            <a:ext cx="7439099" cy="5949678"/>
          </a:xfrm>
          <a:prstGeom prst="rect">
            <a:avLst/>
          </a:prstGeom>
        </p:spPr>
        <p:txBody>
          <a:bodyPr lIns="91439" tIns="45719" rIns="91439" bIns="45719">
            <a:noAutofit/>
          </a:bodyPr>
          <a:lstStyle/>
          <a:p>
            <a:pPr/>
          </a:p>
        </p:txBody>
      </p:sp>
      <p:sp>
        <p:nvSpPr>
          <p:cNvPr id="125" name="Bowl with salmon cakes, salad and houmous "/>
          <p:cNvSpPr/>
          <p:nvPr>
            <p:ph type="pic" sz="half" idx="22"/>
          </p:nvPr>
        </p:nvSpPr>
        <p:spPr>
          <a:xfrm>
            <a:off x="13500100" y="3978275"/>
            <a:ext cx="10439400" cy="12150181"/>
          </a:xfrm>
          <a:prstGeom prst="rect">
            <a:avLst/>
          </a:prstGeom>
        </p:spPr>
        <p:txBody>
          <a:bodyPr lIns="91439" tIns="45719" rIns="91439" bIns="45719">
            <a:noAutofit/>
          </a:bodyPr>
          <a:lstStyle/>
          <a:p>
            <a:pPr/>
          </a:p>
        </p:txBody>
      </p:sp>
      <p:sp>
        <p:nvSpPr>
          <p:cNvPr id="126" name="Bowl of pappardelle pasta with parsley butter, roasted hazelnuts and shaved parmesan cheese"/>
          <p:cNvSpPr/>
          <p:nvPr>
            <p:ph type="pic" idx="23"/>
          </p:nvPr>
        </p:nvSpPr>
        <p:spPr>
          <a:xfrm>
            <a:off x="-139700" y="495300"/>
            <a:ext cx="16611600" cy="12458700"/>
          </a:xfrm>
          <a:prstGeom prst="rect">
            <a:avLst/>
          </a:prstGeom>
        </p:spPr>
        <p:txBody>
          <a:bodyPr lIns="91439" tIns="45719" rIns="91439" bIns="45719">
            <a:noAutofit/>
          </a:bodyPr>
          <a:lstStyle/>
          <a:p>
            <a:pPr/>
          </a:p>
        </p:txBody>
      </p:sp>
      <p:sp>
        <p:nvSpPr>
          <p:cNvPr id="12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p:spTree>
      <p:nvGrpSpPr>
        <p:cNvPr id="1" name=""/>
        <p:cNvGrpSpPr/>
        <p:nvPr/>
      </p:nvGrpSpPr>
      <p:grpSpPr>
        <a:xfrm>
          <a:off x="0" y="0"/>
          <a:ext cx="0" cy="0"/>
          <a:chOff x="0" y="0"/>
          <a:chExt cx="0" cy="0"/>
        </a:xfrm>
      </p:grpSpPr>
      <p:sp>
        <p:nvSpPr>
          <p:cNvPr id="134" name="bowl of salad with fried rice, boiled eggs and chopsticks"/>
          <p:cNvSpPr/>
          <p:nvPr>
            <p:ph type="pic" idx="21"/>
          </p:nvPr>
        </p:nvSpPr>
        <p:spPr>
          <a:xfrm>
            <a:off x="-1333500" y="-5524500"/>
            <a:ext cx="27051000" cy="21640800"/>
          </a:xfrm>
          <a:prstGeom prst="rect">
            <a:avLst/>
          </a:prstGeom>
        </p:spPr>
        <p:txBody>
          <a:bodyPr lIns="91439" tIns="45719" rIns="91439" bIns="45719">
            <a:noAutofit/>
          </a:bodyPr>
          <a:lstStyle/>
          <a:p>
            <a:pPr/>
          </a:p>
        </p:txBody>
      </p:sp>
      <p:sp>
        <p:nvSpPr>
          <p:cNvPr id="135" name="Slide Number"/>
          <p:cNvSpPr txBox="1"/>
          <p:nvPr>
            <p:ph type="sldNum" sz="quarter" idx="2"/>
          </p:nvPr>
        </p:nvSpPr>
        <p:spPr>
          <a:prstGeom prst="rect">
            <a:avLst/>
          </a:prstGeom>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14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re et puces">
    <p:spTree>
      <p:nvGrpSpPr>
        <p:cNvPr id="1" name=""/>
        <p:cNvGrpSpPr/>
        <p:nvPr/>
      </p:nvGrpSpPr>
      <p:grpSpPr>
        <a:xfrm>
          <a:off x="0" y="0"/>
          <a:ext cx="0" cy="0"/>
          <a:chOff x="0" y="0"/>
          <a:chExt cx="0" cy="0"/>
        </a:xfrm>
      </p:grpSpPr>
      <p:sp>
        <p:nvSpPr>
          <p:cNvPr id="149" name="Titre de diapositive"/>
          <p:cNvSpPr txBox="1"/>
          <p:nvPr>
            <p:ph type="title" hasCustomPrompt="1"/>
          </p:nvPr>
        </p:nvSpPr>
        <p:spPr>
          <a:prstGeom prst="rect">
            <a:avLst/>
          </a:prstGeom>
        </p:spPr>
        <p:txBody>
          <a:bodyPr/>
          <a:lstStyle/>
          <a:p>
            <a:pPr/>
            <a:r>
              <a:t>Titre de diapositive</a:t>
            </a:r>
          </a:p>
        </p:txBody>
      </p:sp>
      <p:sp>
        <p:nvSpPr>
          <p:cNvPr id="150" name="Sous-titre de diapositive"/>
          <p:cNvSpPr txBox="1"/>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Sous-titre de diapositive</a:t>
            </a:r>
          </a:p>
        </p:txBody>
      </p:sp>
      <p:sp>
        <p:nvSpPr>
          <p:cNvPr id="151" name="Body Level One…"/>
          <p:cNvSpPr txBox="1"/>
          <p:nvPr>
            <p:ph type="body" idx="1" hasCustomPrompt="1"/>
          </p:nvPr>
        </p:nvSpPr>
        <p:spPr>
          <a:prstGeom prst="rect">
            <a:avLst/>
          </a:prstGeom>
        </p:spPr>
        <p:txBody>
          <a:bodyPr/>
          <a:lstStyle/>
          <a:p>
            <a:pPr/>
            <a:r>
              <a:t>Texte de puce de diapositive</a:t>
            </a:r>
          </a:p>
          <a:p>
            <a:pPr lvl="1"/>
            <a:r>
              <a:t/>
            </a:r>
          </a:p>
          <a:p>
            <a:pPr lvl="2"/>
            <a:r>
              <a:t/>
            </a:r>
          </a:p>
          <a:p>
            <a:pPr lvl="3"/>
            <a:r>
              <a:t/>
            </a:r>
          </a:p>
          <a:p>
            <a:pPr lvl="4"/>
            <a:r>
              <a:t/>
            </a:r>
          </a:p>
        </p:txBody>
      </p:sp>
      <p:sp>
        <p:nvSpPr>
          <p:cNvPr id="15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Photo">
    <p:spTree>
      <p:nvGrpSpPr>
        <p:cNvPr id="1" name=""/>
        <p:cNvGrpSpPr/>
        <p:nvPr/>
      </p:nvGrpSpPr>
      <p:grpSpPr>
        <a:xfrm>
          <a:off x="0" y="0"/>
          <a:ext cx="0" cy="0"/>
          <a:chOff x="0" y="0"/>
          <a:chExt cx="0" cy="0"/>
        </a:xfrm>
      </p:grpSpPr>
      <p:sp>
        <p:nvSpPr>
          <p:cNvPr id="21" name="Avocados and limes"/>
          <p:cNvSpPr/>
          <p:nvPr>
            <p:ph type="pic" idx="21"/>
          </p:nvPr>
        </p:nvSpPr>
        <p:spPr>
          <a:xfrm>
            <a:off x="-1155700" y="-1295400"/>
            <a:ext cx="26746200" cy="16018933"/>
          </a:xfrm>
          <a:prstGeom prst="rect">
            <a:avLst/>
          </a:prstGeom>
        </p:spPr>
        <p:txBody>
          <a:bodyPr lIns="91439" tIns="45719" rIns="91439" bIns="45719">
            <a:noAutofit/>
          </a:bodyPr>
          <a:lstStyle/>
          <a:p>
            <a:pPr/>
          </a:p>
        </p:txBody>
      </p:sp>
      <p:sp>
        <p:nvSpPr>
          <p:cNvPr id="22" name="Presentation Title"/>
          <p:cNvSpPr txBox="1"/>
          <p:nvPr>
            <p:ph type="title" hasCustomPrompt="1"/>
          </p:nvPr>
        </p:nvSpPr>
        <p:spPr>
          <a:xfrm>
            <a:off x="1206500" y="7124700"/>
            <a:ext cx="21971000" cy="4648200"/>
          </a:xfrm>
          <a:prstGeom prst="rect">
            <a:avLst/>
          </a:prstGeom>
        </p:spPr>
        <p:txBody>
          <a:bodyPr anchor="b"/>
          <a:lstStyle>
            <a:lvl1pPr>
              <a:defRPr spc="-232" sz="11600"/>
            </a:lvl1pPr>
          </a:lstStyle>
          <a:p>
            <a:pPr/>
            <a:r>
              <a:t>Presentation Title</a:t>
            </a:r>
          </a:p>
        </p:txBody>
      </p:sp>
      <p:sp>
        <p:nvSpPr>
          <p:cNvPr id="23" name="Author and Date"/>
          <p:cNvSpPr txBox="1"/>
          <p:nvPr>
            <p:ph type="body" sz="quarter" idx="22" hasCustomPrompt="1"/>
          </p:nvPr>
        </p:nvSpPr>
        <p:spPr>
          <a:xfrm>
            <a:off x="1207690" y="1106137"/>
            <a:ext cx="21968621" cy="636979"/>
          </a:xfrm>
          <a:prstGeom prst="rect">
            <a:avLst/>
          </a:prstGeom>
        </p:spPr>
        <p:txBody>
          <a:bodyPr lIns="45719" tIns="45719" rIns="45719" bIns="45719"/>
          <a:lstStyle>
            <a:lvl1pPr marL="0" indent="0" defTabSz="825500">
              <a:lnSpc>
                <a:spcPct val="100000"/>
              </a:lnSpc>
              <a:spcBef>
                <a:spcPts val="0"/>
              </a:spcBef>
              <a:buSzTx/>
              <a:buNone/>
              <a:defRPr b="1" sz="3600"/>
            </a:lvl1pPr>
          </a:lstStyle>
          <a:p>
            <a:pPr/>
            <a:r>
              <a:t>Author and Date</a:t>
            </a:r>
          </a:p>
        </p:txBody>
      </p:sp>
      <p:sp>
        <p:nvSpPr>
          <p:cNvPr id="24" name="Body Level One…"/>
          <p:cNvSpPr txBox="1"/>
          <p:nvPr>
            <p:ph type="body" sz="quarter" idx="1" hasCustomPrompt="1"/>
          </p:nvPr>
        </p:nvSpPr>
        <p:spPr>
          <a:xfrm>
            <a:off x="1206500" y="11609910"/>
            <a:ext cx="21971000" cy="1116952"/>
          </a:xfrm>
          <a:prstGeom prst="rect">
            <a:avLst/>
          </a:prstGeom>
        </p:spPr>
        <p:txBody>
          <a:bodyPr/>
          <a:lstStyle>
            <a:lvl1pPr marL="0" indent="0" defTabSz="825500">
              <a:lnSpc>
                <a:spcPct val="100000"/>
              </a:lnSpc>
              <a:spcBef>
                <a:spcPts val="0"/>
              </a:spcBef>
              <a:buSzTx/>
              <a:buNone/>
              <a:defRPr b="1" sz="5500"/>
            </a:lvl1pPr>
            <a:lvl2pPr marL="0" indent="457200" defTabSz="825500">
              <a:lnSpc>
                <a:spcPct val="100000"/>
              </a:lnSpc>
              <a:spcBef>
                <a:spcPts val="0"/>
              </a:spcBef>
              <a:buSzTx/>
              <a:buNone/>
              <a:defRPr b="1" sz="5500"/>
            </a:lvl2pPr>
            <a:lvl3pPr marL="0" indent="914400" defTabSz="825500">
              <a:lnSpc>
                <a:spcPct val="100000"/>
              </a:lnSpc>
              <a:spcBef>
                <a:spcPts val="0"/>
              </a:spcBef>
              <a:buSzTx/>
              <a:buNone/>
              <a:defRPr b="1" sz="5500"/>
            </a:lvl3pPr>
            <a:lvl4pPr marL="0" indent="1371600" defTabSz="825500">
              <a:lnSpc>
                <a:spcPct val="100000"/>
              </a:lnSpc>
              <a:spcBef>
                <a:spcPts val="0"/>
              </a:spcBef>
              <a:buSzTx/>
              <a:buNone/>
              <a:defRPr b="1" sz="5500"/>
            </a:lvl4pPr>
            <a:lvl5pPr marL="0" indent="1828800" defTabSz="825500">
              <a:lnSpc>
                <a:spcPct val="100000"/>
              </a:lnSpc>
              <a:spcBef>
                <a:spcPts val="0"/>
              </a:spcBef>
              <a:buSzTx/>
              <a:buNone/>
              <a:defRPr b="1" sz="5500"/>
            </a:lvl5pPr>
          </a:lstStyle>
          <a:p>
            <a:pPr/>
            <a:r>
              <a:t>Presentation Subtitle</a:t>
            </a:r>
          </a:p>
          <a:p>
            <a:pPr lvl="1"/>
            <a:r>
              <a:t/>
            </a:r>
          </a:p>
          <a:p>
            <a:pPr lvl="2"/>
            <a:r>
              <a:t/>
            </a:r>
          </a:p>
          <a:p>
            <a:pPr lvl="3"/>
            <a:r>
              <a:t/>
            </a:r>
          </a:p>
          <a:p>
            <a:pPr lvl="4"/>
            <a:r>
              <a:t/>
            </a:r>
          </a:p>
        </p:txBody>
      </p:sp>
      <p:sp>
        <p:nvSpPr>
          <p:cNvPr id="2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Photo Alt">
    <p:spTree>
      <p:nvGrpSpPr>
        <p:cNvPr id="1" name=""/>
        <p:cNvGrpSpPr/>
        <p:nvPr/>
      </p:nvGrpSpPr>
      <p:grpSpPr>
        <a:xfrm>
          <a:off x="0" y="0"/>
          <a:ext cx="0" cy="0"/>
          <a:chOff x="0" y="0"/>
          <a:chExt cx="0" cy="0"/>
        </a:xfrm>
      </p:grpSpPr>
      <p:sp>
        <p:nvSpPr>
          <p:cNvPr id="32" name="Bowl with salmon cakes, salad and houmous"/>
          <p:cNvSpPr/>
          <p:nvPr>
            <p:ph type="pic" idx="21"/>
          </p:nvPr>
        </p:nvSpPr>
        <p:spPr>
          <a:xfrm>
            <a:off x="10972800" y="-203200"/>
            <a:ext cx="12144837" cy="14135100"/>
          </a:xfrm>
          <a:prstGeom prst="rect">
            <a:avLst/>
          </a:prstGeom>
        </p:spPr>
        <p:txBody>
          <a:bodyPr lIns="91439" tIns="45719" rIns="91439" bIns="45719">
            <a:noAutofit/>
          </a:bodyPr>
          <a:lstStyle/>
          <a:p>
            <a:pPr/>
          </a:p>
        </p:txBody>
      </p:sp>
      <p:sp>
        <p:nvSpPr>
          <p:cNvPr id="33" name="Slide Title"/>
          <p:cNvSpPr txBox="1"/>
          <p:nvPr>
            <p:ph type="title" hasCustomPrompt="1"/>
          </p:nvPr>
        </p:nvSpPr>
        <p:spPr>
          <a:xfrm>
            <a:off x="1206500" y="1270000"/>
            <a:ext cx="9779000" cy="5882273"/>
          </a:xfrm>
          <a:prstGeom prst="rect">
            <a:avLst/>
          </a:prstGeom>
        </p:spPr>
        <p:txBody>
          <a:bodyPr anchor="b"/>
          <a:lstStyle/>
          <a:p>
            <a:pPr/>
            <a:r>
              <a:t>Slide Title</a:t>
            </a:r>
          </a:p>
        </p:txBody>
      </p:sp>
      <p:sp>
        <p:nvSpPr>
          <p:cNvPr id="34" name="Body Level One…"/>
          <p:cNvSpPr txBox="1"/>
          <p:nvPr>
            <p:ph type="body" sz="quarter" idx="1" hasCustomPrompt="1"/>
          </p:nvPr>
        </p:nvSpPr>
        <p:spPr>
          <a:xfrm>
            <a:off x="1206500" y="7060576"/>
            <a:ext cx="9779000" cy="5385424"/>
          </a:xfrm>
          <a:prstGeom prst="rect">
            <a:avLst/>
          </a:prstGeom>
        </p:spPr>
        <p:txBody>
          <a:bodyPr/>
          <a:lstStyle>
            <a:lvl1pPr marL="0" indent="0" defTabSz="825500">
              <a:lnSpc>
                <a:spcPct val="100000"/>
              </a:lnSpc>
              <a:spcBef>
                <a:spcPts val="0"/>
              </a:spcBef>
              <a:buSzTx/>
              <a:buNone/>
              <a:defRPr b="1" sz="5500"/>
            </a:lvl1pPr>
            <a:lvl2pPr marL="0" indent="457200" defTabSz="825500">
              <a:lnSpc>
                <a:spcPct val="100000"/>
              </a:lnSpc>
              <a:spcBef>
                <a:spcPts val="0"/>
              </a:spcBef>
              <a:buSzTx/>
              <a:buNone/>
              <a:defRPr b="1" sz="5500"/>
            </a:lvl2pPr>
            <a:lvl3pPr marL="0" indent="914400" defTabSz="825500">
              <a:lnSpc>
                <a:spcPct val="100000"/>
              </a:lnSpc>
              <a:spcBef>
                <a:spcPts val="0"/>
              </a:spcBef>
              <a:buSzTx/>
              <a:buNone/>
              <a:defRPr b="1" sz="5500"/>
            </a:lvl3pPr>
            <a:lvl4pPr marL="0" indent="1371600" defTabSz="825500">
              <a:lnSpc>
                <a:spcPct val="100000"/>
              </a:lnSpc>
              <a:spcBef>
                <a:spcPts val="0"/>
              </a:spcBef>
              <a:buSzTx/>
              <a:buNone/>
              <a:defRPr b="1" sz="5500"/>
            </a:lvl4pPr>
            <a:lvl5pPr marL="0" indent="1828800" defTabSz="825500">
              <a:lnSpc>
                <a:spcPct val="100000"/>
              </a:lnSpc>
              <a:spcBef>
                <a:spcPts val="0"/>
              </a:spcBef>
              <a:buSzTx/>
              <a:buNone/>
              <a:defRPr b="1" sz="5500"/>
            </a:lvl5pPr>
          </a:lstStyle>
          <a:p>
            <a:pPr/>
            <a:r>
              <a:t>Slide Subtitle</a:t>
            </a:r>
          </a:p>
          <a:p>
            <a:pPr lvl="1"/>
            <a:r>
              <a:t/>
            </a:r>
          </a:p>
          <a:p>
            <a:pPr lvl="2"/>
            <a:r>
              <a:t/>
            </a:r>
          </a:p>
          <a:p>
            <a:pPr lvl="3"/>
            <a:r>
              <a:t/>
            </a:r>
          </a:p>
          <a:p>
            <a:pPr lvl="4"/>
            <a:r>
              <a:t/>
            </a:r>
          </a:p>
        </p:txBody>
      </p:sp>
      <p:sp>
        <p:nvSpPr>
          <p:cNvPr id="35" name="Slide Number"/>
          <p:cNvSpPr txBox="1"/>
          <p:nvPr>
            <p:ph type="sldNum" sz="quarter" idx="2"/>
          </p:nvPr>
        </p:nvSpPr>
        <p:spPr>
          <a:xfrm>
            <a:off x="12001499" y="13085233"/>
            <a:ext cx="368505" cy="3746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Bullets">
    <p:spTree>
      <p:nvGrpSpPr>
        <p:cNvPr id="1" name=""/>
        <p:cNvGrpSpPr/>
        <p:nvPr/>
      </p:nvGrpSpPr>
      <p:grpSpPr>
        <a:xfrm>
          <a:off x="0" y="0"/>
          <a:ext cx="0" cy="0"/>
          <a:chOff x="0" y="0"/>
          <a:chExt cx="0" cy="0"/>
        </a:xfrm>
      </p:grpSpPr>
      <p:sp>
        <p:nvSpPr>
          <p:cNvPr id="42" name="Slide Title"/>
          <p:cNvSpPr txBox="1"/>
          <p:nvPr>
            <p:ph type="title" hasCustomPrompt="1"/>
          </p:nvPr>
        </p:nvSpPr>
        <p:spPr>
          <a:prstGeom prst="rect">
            <a:avLst/>
          </a:prstGeom>
        </p:spPr>
        <p:txBody>
          <a:bodyPr/>
          <a:lstStyle/>
          <a:p>
            <a:pPr/>
            <a:r>
              <a:t>Slide Title</a:t>
            </a:r>
          </a:p>
        </p:txBody>
      </p:sp>
      <p:sp>
        <p:nvSpPr>
          <p:cNvPr id="43" name="Slide Subtitle"/>
          <p:cNvSpPr txBox="1"/>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Slide Subtitle</a:t>
            </a:r>
          </a:p>
        </p:txBody>
      </p:sp>
      <p:sp>
        <p:nvSpPr>
          <p:cNvPr id="44" name="Body Level One…"/>
          <p:cNvSpPr txBox="1"/>
          <p:nvPr>
            <p:ph type="body" idx="1" hasCustomPrompt="1"/>
          </p:nvPr>
        </p:nvSpPr>
        <p:spPr>
          <a:prstGeom prst="rect">
            <a:avLst/>
          </a:prstGeom>
        </p:spPr>
        <p:txBody>
          <a:bodyPr/>
          <a:lstStyle/>
          <a:p>
            <a:pPr/>
            <a:r>
              <a:t>Slide bullet text</a:t>
            </a:r>
          </a:p>
          <a:p>
            <a:pPr lvl="1"/>
            <a:r>
              <a:t/>
            </a:r>
          </a:p>
          <a:p>
            <a:pPr lvl="2"/>
            <a:r>
              <a:t/>
            </a:r>
          </a:p>
          <a:p>
            <a:pPr lvl="3"/>
            <a:r>
              <a:t/>
            </a:r>
          </a:p>
          <a:p>
            <a:pPr lvl="4"/>
            <a:r>
              <a:t/>
            </a:r>
          </a:p>
        </p:txBody>
      </p:sp>
      <p:sp>
        <p:nvSpPr>
          <p:cNvPr id="4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ullets">
    <p:spTree>
      <p:nvGrpSpPr>
        <p:cNvPr id="1" name=""/>
        <p:cNvGrpSpPr/>
        <p:nvPr/>
      </p:nvGrpSpPr>
      <p:grpSpPr>
        <a:xfrm>
          <a:off x="0" y="0"/>
          <a:ext cx="0" cy="0"/>
          <a:chOff x="0" y="0"/>
          <a:chExt cx="0" cy="0"/>
        </a:xfrm>
      </p:grpSpPr>
      <p:sp>
        <p:nvSpPr>
          <p:cNvPr id="52" name="Body Level One…"/>
          <p:cNvSpPr txBox="1"/>
          <p:nvPr>
            <p:ph type="body" idx="1" hasCustomPrompt="1"/>
          </p:nvPr>
        </p:nvSpPr>
        <p:spPr>
          <a:prstGeom prst="rect">
            <a:avLst/>
          </a:prstGeom>
        </p:spPr>
        <p:txBody>
          <a:bodyPr numCol="2" spcCol="1098550"/>
          <a:lstStyle/>
          <a:p>
            <a:pPr/>
            <a:r>
              <a:t>Slide bullet text</a:t>
            </a:r>
          </a:p>
          <a:p>
            <a:pPr lvl="1"/>
            <a:r>
              <a:t/>
            </a:r>
          </a:p>
          <a:p>
            <a:pPr lvl="2"/>
            <a:r>
              <a:t/>
            </a:r>
          </a:p>
          <a:p>
            <a:pPr lvl="3"/>
            <a:r>
              <a:t/>
            </a:r>
          </a:p>
          <a:p>
            <a:pPr lvl="4"/>
            <a:r>
              <a:t/>
            </a:r>
          </a:p>
        </p:txBody>
      </p:sp>
      <p:sp>
        <p:nvSpPr>
          <p:cNvPr id="5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Bullets &amp; Photo">
    <p:spTree>
      <p:nvGrpSpPr>
        <p:cNvPr id="1" name=""/>
        <p:cNvGrpSpPr/>
        <p:nvPr/>
      </p:nvGrpSpPr>
      <p:grpSpPr>
        <a:xfrm>
          <a:off x="0" y="0"/>
          <a:ext cx="0" cy="0"/>
          <a:chOff x="0" y="0"/>
          <a:chExt cx="0" cy="0"/>
        </a:xfrm>
      </p:grpSpPr>
      <p:sp>
        <p:nvSpPr>
          <p:cNvPr id="60" name="Slide Subtitle"/>
          <p:cNvSpPr txBox="1"/>
          <p:nvPr>
            <p:ph type="body" sz="quarter" idx="21" hasCustomPrompt="1"/>
          </p:nvPr>
        </p:nvSpPr>
        <p:spPr>
          <a:xfrm>
            <a:off x="1206500" y="2372962"/>
            <a:ext cx="9779000" cy="934780"/>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Slide Subtitle</a:t>
            </a:r>
          </a:p>
        </p:txBody>
      </p:sp>
      <p:sp>
        <p:nvSpPr>
          <p:cNvPr id="61" name="Body Level One…"/>
          <p:cNvSpPr txBox="1"/>
          <p:nvPr>
            <p:ph type="body" sz="half" idx="1" hasCustomPrompt="1"/>
          </p:nvPr>
        </p:nvSpPr>
        <p:spPr>
          <a:xfrm>
            <a:off x="1206500" y="4248504"/>
            <a:ext cx="9779000" cy="8256630"/>
          </a:xfrm>
          <a:prstGeom prst="rect">
            <a:avLst/>
          </a:prstGeom>
        </p:spPr>
        <p:txBody>
          <a:bodyPr/>
          <a:lstStyle/>
          <a:p>
            <a:pPr/>
            <a:r>
              <a:t>Slide bullet text</a:t>
            </a:r>
          </a:p>
          <a:p>
            <a:pPr lvl="1"/>
            <a:r>
              <a:t/>
            </a:r>
          </a:p>
          <a:p>
            <a:pPr lvl="2"/>
            <a:r>
              <a:t/>
            </a:r>
          </a:p>
          <a:p>
            <a:pPr lvl="3"/>
            <a:r>
              <a:t/>
            </a:r>
          </a:p>
          <a:p>
            <a:pPr lvl="4"/>
            <a:r>
              <a:t/>
            </a:r>
          </a:p>
        </p:txBody>
      </p:sp>
      <p:sp>
        <p:nvSpPr>
          <p:cNvPr id="62" name="Bowl of pappardelle pasta with parsley butter, roasted hazelnuts and shaved parmesan cheese"/>
          <p:cNvSpPr/>
          <p:nvPr>
            <p:ph type="pic" idx="22"/>
          </p:nvPr>
        </p:nvSpPr>
        <p:spPr>
          <a:xfrm>
            <a:off x="12192000" y="-407266"/>
            <a:ext cx="10916874" cy="14555832"/>
          </a:xfrm>
          <a:prstGeom prst="rect">
            <a:avLst/>
          </a:prstGeom>
        </p:spPr>
        <p:txBody>
          <a:bodyPr lIns="91439" tIns="45719" rIns="91439" bIns="45719">
            <a:noAutofit/>
          </a:bodyPr>
          <a:lstStyle/>
          <a:p>
            <a:pPr/>
          </a:p>
        </p:txBody>
      </p:sp>
      <p:sp>
        <p:nvSpPr>
          <p:cNvPr id="63" name="Slide Title"/>
          <p:cNvSpPr txBox="1"/>
          <p:nvPr>
            <p:ph type="title" hasCustomPrompt="1"/>
          </p:nvPr>
        </p:nvSpPr>
        <p:spPr>
          <a:xfrm>
            <a:off x="1206500" y="1079500"/>
            <a:ext cx="9779000" cy="1435100"/>
          </a:xfrm>
          <a:prstGeom prst="rect">
            <a:avLst/>
          </a:prstGeom>
        </p:spPr>
        <p:txBody>
          <a:bodyPr/>
          <a:lstStyle/>
          <a:p>
            <a:pPr/>
            <a:r>
              <a:t>Slide Title</a:t>
            </a:r>
          </a:p>
        </p:txBody>
      </p:sp>
      <p:sp>
        <p:nvSpPr>
          <p:cNvPr id="6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
    <p:spTree>
      <p:nvGrpSpPr>
        <p:cNvPr id="1" name=""/>
        <p:cNvGrpSpPr/>
        <p:nvPr/>
      </p:nvGrpSpPr>
      <p:grpSpPr>
        <a:xfrm>
          <a:off x="0" y="0"/>
          <a:ext cx="0" cy="0"/>
          <a:chOff x="0" y="0"/>
          <a:chExt cx="0" cy="0"/>
        </a:xfrm>
      </p:grpSpPr>
      <p:sp>
        <p:nvSpPr>
          <p:cNvPr id="71" name="Section Title"/>
          <p:cNvSpPr txBox="1"/>
          <p:nvPr>
            <p:ph type="title" hasCustomPrompt="1"/>
          </p:nvPr>
        </p:nvSpPr>
        <p:spPr>
          <a:xfrm>
            <a:off x="1206496" y="4533900"/>
            <a:ext cx="21971004" cy="4648200"/>
          </a:xfrm>
          <a:prstGeom prst="rect">
            <a:avLst/>
          </a:prstGeom>
        </p:spPr>
        <p:txBody>
          <a:bodyPr anchor="ctr"/>
          <a:lstStyle>
            <a:lvl1pPr>
              <a:defRPr b="0" spc="-232" sz="11600">
                <a:latin typeface="Helvetica Neue Medium"/>
                <a:ea typeface="Helvetica Neue Medium"/>
                <a:cs typeface="Helvetica Neue Medium"/>
                <a:sym typeface="Helvetica Neue Medium"/>
              </a:defRPr>
            </a:lvl1pPr>
          </a:lstStyle>
          <a:p>
            <a:pPr/>
            <a:r>
              <a:t>Section Title</a:t>
            </a:r>
          </a:p>
        </p:txBody>
      </p:sp>
      <p:sp>
        <p:nvSpPr>
          <p:cNvPr id="72" name="Slide Number"/>
          <p:cNvSpPr txBox="1"/>
          <p:nvPr>
            <p:ph type="sldNum" sz="quarter" idx="2"/>
          </p:nvPr>
        </p:nvSpPr>
        <p:spPr>
          <a:xfrm>
            <a:off x="12001499" y="13085233"/>
            <a:ext cx="368505" cy="3746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Only">
    <p:spTree>
      <p:nvGrpSpPr>
        <p:cNvPr id="1" name=""/>
        <p:cNvGrpSpPr/>
        <p:nvPr/>
      </p:nvGrpSpPr>
      <p:grpSpPr>
        <a:xfrm>
          <a:off x="0" y="0"/>
          <a:ext cx="0" cy="0"/>
          <a:chOff x="0" y="0"/>
          <a:chExt cx="0" cy="0"/>
        </a:xfrm>
      </p:grpSpPr>
      <p:sp>
        <p:nvSpPr>
          <p:cNvPr id="79" name="Slide Title"/>
          <p:cNvSpPr txBox="1"/>
          <p:nvPr>
            <p:ph type="title" hasCustomPrompt="1"/>
          </p:nvPr>
        </p:nvSpPr>
        <p:spPr>
          <a:xfrm>
            <a:off x="1206500" y="1079500"/>
            <a:ext cx="21971000" cy="1434949"/>
          </a:xfrm>
          <a:prstGeom prst="rect">
            <a:avLst/>
          </a:prstGeom>
        </p:spPr>
        <p:txBody>
          <a:bodyPr/>
          <a:lstStyle/>
          <a:p>
            <a:pPr/>
            <a:r>
              <a:t>Slide Title</a:t>
            </a:r>
          </a:p>
        </p:txBody>
      </p:sp>
      <p:sp>
        <p:nvSpPr>
          <p:cNvPr id="80" name="Slide Subtitle"/>
          <p:cNvSpPr txBox="1"/>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Slide Subtitle</a:t>
            </a:r>
          </a:p>
        </p:txBody>
      </p:sp>
      <p:sp>
        <p:nvSpPr>
          <p:cNvPr id="8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Agenda">
    <p:spTree>
      <p:nvGrpSpPr>
        <p:cNvPr id="1" name=""/>
        <p:cNvGrpSpPr/>
        <p:nvPr/>
      </p:nvGrpSpPr>
      <p:grpSpPr>
        <a:xfrm>
          <a:off x="0" y="0"/>
          <a:ext cx="0" cy="0"/>
          <a:chOff x="0" y="0"/>
          <a:chExt cx="0" cy="0"/>
        </a:xfrm>
      </p:grpSpPr>
      <p:sp>
        <p:nvSpPr>
          <p:cNvPr id="88" name="Agenda Title"/>
          <p:cNvSpPr txBox="1"/>
          <p:nvPr>
            <p:ph type="title" hasCustomPrompt="1"/>
          </p:nvPr>
        </p:nvSpPr>
        <p:spPr>
          <a:xfrm>
            <a:off x="1206500" y="1079500"/>
            <a:ext cx="21971000" cy="1435100"/>
          </a:xfrm>
          <a:prstGeom prst="rect">
            <a:avLst/>
          </a:prstGeom>
        </p:spPr>
        <p:txBody>
          <a:bodyPr/>
          <a:lstStyle/>
          <a:p>
            <a:pPr/>
            <a:r>
              <a:t>Agenda Title</a:t>
            </a:r>
          </a:p>
        </p:txBody>
      </p:sp>
      <p:sp>
        <p:nvSpPr>
          <p:cNvPr id="89" name="Agenda Subtitle"/>
          <p:cNvSpPr txBox="1"/>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Agenda Subtitle</a:t>
            </a:r>
          </a:p>
        </p:txBody>
      </p:sp>
      <p:sp>
        <p:nvSpPr>
          <p:cNvPr id="90" name="Body Level One…"/>
          <p:cNvSpPr txBox="1"/>
          <p:nvPr>
            <p:ph type="body" idx="1" hasCustomPrompt="1"/>
          </p:nvPr>
        </p:nvSpPr>
        <p:spPr>
          <a:prstGeom prst="rect">
            <a:avLst/>
          </a:prstGeom>
        </p:spPr>
        <p:txBody>
          <a:bodyPr/>
          <a:lstStyle>
            <a:lvl1pPr marL="0" indent="0" defTabSz="825500">
              <a:lnSpc>
                <a:spcPct val="100000"/>
              </a:lnSpc>
              <a:spcBef>
                <a:spcPts val="1800"/>
              </a:spcBef>
              <a:buSzTx/>
              <a:buNone/>
              <a:defRPr spc="-55" sz="5500"/>
            </a:lvl1pPr>
            <a:lvl2pPr marL="0" indent="457200" defTabSz="825500">
              <a:lnSpc>
                <a:spcPct val="100000"/>
              </a:lnSpc>
              <a:spcBef>
                <a:spcPts val="1800"/>
              </a:spcBef>
              <a:buSzTx/>
              <a:buNone/>
              <a:defRPr spc="-55" sz="5500"/>
            </a:lvl2pPr>
            <a:lvl3pPr marL="0" indent="914400" defTabSz="825500">
              <a:lnSpc>
                <a:spcPct val="100000"/>
              </a:lnSpc>
              <a:spcBef>
                <a:spcPts val="1800"/>
              </a:spcBef>
              <a:buSzTx/>
              <a:buNone/>
              <a:defRPr spc="-55" sz="5500"/>
            </a:lvl3pPr>
            <a:lvl4pPr marL="0" indent="1371600" defTabSz="825500">
              <a:lnSpc>
                <a:spcPct val="100000"/>
              </a:lnSpc>
              <a:spcBef>
                <a:spcPts val="1800"/>
              </a:spcBef>
              <a:buSzTx/>
              <a:buNone/>
              <a:defRPr spc="-55" sz="5500"/>
            </a:lvl4pPr>
            <a:lvl5pPr marL="0" indent="1828800" defTabSz="825500">
              <a:lnSpc>
                <a:spcPct val="100000"/>
              </a:lnSpc>
              <a:spcBef>
                <a:spcPts val="1800"/>
              </a:spcBef>
              <a:buSzTx/>
              <a:buNone/>
              <a:defRPr spc="-55" sz="5500"/>
            </a:lvl5pPr>
          </a:lstStyle>
          <a:p>
            <a:pPr/>
            <a:r>
              <a:t>Agenda Topics</a:t>
            </a:r>
          </a:p>
          <a:p>
            <a:pPr lvl="1"/>
            <a:r>
              <a:t/>
            </a:r>
          </a:p>
          <a:p>
            <a:pPr lvl="2"/>
            <a:r>
              <a:t/>
            </a:r>
          </a:p>
          <a:p>
            <a:pPr lvl="3"/>
            <a:r>
              <a:t/>
            </a:r>
          </a:p>
          <a:p>
            <a:pPr lvl="4"/>
            <a:r>
              <a:t/>
            </a:r>
          </a:p>
        </p:txBody>
      </p:sp>
      <p:sp>
        <p:nvSpPr>
          <p:cNvPr id="9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 Id="rId17"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Slide Title"/>
          <p:cNvSpPr txBox="1"/>
          <p:nvPr>
            <p:ph type="title" hasCustomPrompt="1"/>
          </p:nvPr>
        </p:nvSpPr>
        <p:spPr>
          <a:xfrm>
            <a:off x="1206500" y="1079500"/>
            <a:ext cx="21971000" cy="143316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Slide Title</a:t>
            </a:r>
          </a:p>
        </p:txBody>
      </p:sp>
      <p:sp>
        <p:nvSpPr>
          <p:cNvPr id="3" name="Body Level One…"/>
          <p:cNvSpPr txBox="1"/>
          <p:nvPr>
            <p:ph type="body" idx="1" hasCustomPrompt="1"/>
          </p:nvPr>
        </p:nvSpPr>
        <p:spPr>
          <a:xfrm>
            <a:off x="1206500" y="4248504"/>
            <a:ext cx="21971000" cy="825601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Slide bullet text</a:t>
            </a:r>
          </a:p>
          <a:p>
            <a:pPr lvl="1"/>
            <a:r>
              <a:t/>
            </a:r>
          </a:p>
          <a:p>
            <a:pPr lvl="2"/>
            <a:r>
              <a:t/>
            </a:r>
          </a:p>
          <a:p>
            <a:pPr lvl="3"/>
            <a:r>
              <a:t/>
            </a:r>
          </a:p>
          <a:p>
            <a:pPr lvl="4"/>
            <a:r>
              <a:t/>
            </a:r>
          </a:p>
        </p:txBody>
      </p:sp>
      <p:sp>
        <p:nvSpPr>
          <p:cNvPr id="4" name="Slide Number"/>
          <p:cNvSpPr txBox="1"/>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defTabSz="584200">
              <a:defRPr sz="1800">
                <a:solidFill>
                  <a:srgbClr val="000000"/>
                </a:solidFill>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Lst>
  <p:transition xmlns:p14="http://schemas.microsoft.com/office/powerpoint/2010/main" spd="med" advClick="1"/>
  <p:txStyles>
    <p:titleStyle>
      <a:lvl1pPr marL="0" marR="0" indent="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1.tif"/><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png"/></Relationships>

</file>

<file path=ppt/slides/_rels/slide10.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1.tif"/><Relationship Id="rId5" Type="http://schemas.openxmlformats.org/officeDocument/2006/relationships/image" Target="../media/image3.png"/><Relationship Id="rId6" Type="http://schemas.openxmlformats.org/officeDocument/2006/relationships/image" Target="../media/image3.tif"/><Relationship Id="rId7" Type="http://schemas.openxmlformats.org/officeDocument/2006/relationships/image" Target="../media/image11.png"/></Relationships>

</file>

<file path=ppt/slides/_rels/slide11.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1.tif"/><Relationship Id="rId5" Type="http://schemas.openxmlformats.org/officeDocument/2006/relationships/image" Target="../media/image3.png"/><Relationship Id="rId6" Type="http://schemas.openxmlformats.org/officeDocument/2006/relationships/image" Target="../media/image3.tif"/><Relationship Id="rId7" Type="http://schemas.openxmlformats.org/officeDocument/2006/relationships/image" Target="../media/image12.png"/><Relationship Id="rId8" Type="http://schemas.openxmlformats.org/officeDocument/2006/relationships/image" Target="../media/image11.png"/></Relationships>

</file>

<file path=ppt/slides/_rels/slide12.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1.tif"/><Relationship Id="rId5" Type="http://schemas.openxmlformats.org/officeDocument/2006/relationships/image" Target="../media/image3.png"/><Relationship Id="rId6" Type="http://schemas.openxmlformats.org/officeDocument/2006/relationships/image" Target="../media/image3.tif"/><Relationship Id="rId7" Type="http://schemas.openxmlformats.org/officeDocument/2006/relationships/image" Target="../media/image13.png"/></Relationships>

</file>

<file path=ppt/slides/_rels/slide1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1.tif"/></Relationships>

</file>

<file path=ppt/slides/_rels/slide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1.tif"/></Relationships>

</file>

<file path=ppt/slides/_rels/slide3.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6.png"/><Relationship Id="rId5" Type="http://schemas.openxmlformats.org/officeDocument/2006/relationships/image" Target="../media/image1.tif"/><Relationship Id="rId6" Type="http://schemas.openxmlformats.org/officeDocument/2006/relationships/image" Target="../media/image3.png"/></Relationships>

</file>

<file path=ppt/slides/_rels/slide4.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png"/><Relationship Id="rId7" Type="http://schemas.openxmlformats.org/officeDocument/2006/relationships/image" Target="../media/image1.tif"/><Relationship Id="rId8" Type="http://schemas.openxmlformats.org/officeDocument/2006/relationships/image" Target="../media/image3.png"/></Relationships>

</file>

<file path=ppt/slides/_rels/slide5.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png"/><Relationship Id="rId7" Type="http://schemas.openxmlformats.org/officeDocument/2006/relationships/image" Target="../media/image1.tif"/><Relationship Id="rId8" Type="http://schemas.openxmlformats.org/officeDocument/2006/relationships/image" Target="../media/image3.png"/></Relationships>

</file>

<file path=ppt/slides/_rels/slide6.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png"/><Relationship Id="rId7" Type="http://schemas.openxmlformats.org/officeDocument/2006/relationships/image" Target="../media/image1.tif"/><Relationship Id="rId8" Type="http://schemas.openxmlformats.org/officeDocument/2006/relationships/image" Target="../media/image3.png"/></Relationships>

</file>

<file path=ppt/slides/_rels/slide7.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tif"/><Relationship Id="rId5" Type="http://schemas.openxmlformats.org/officeDocument/2006/relationships/image" Target="../media/image7.png"/><Relationship Id="rId6" Type="http://schemas.openxmlformats.org/officeDocument/2006/relationships/image" Target="../media/image8.png"/><Relationship Id="rId7" Type="http://schemas.openxmlformats.org/officeDocument/2006/relationships/image" Target="../media/image1.tif"/><Relationship Id="rId8" Type="http://schemas.openxmlformats.org/officeDocument/2006/relationships/image" Target="../media/image3.png"/></Relationships>

</file>

<file path=ppt/slides/_rels/slide8.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1.tif"/><Relationship Id="rId5" Type="http://schemas.openxmlformats.org/officeDocument/2006/relationships/image" Target="../media/image3.png"/><Relationship Id="rId6" Type="http://schemas.openxmlformats.org/officeDocument/2006/relationships/image" Target="../media/image9.png"/><Relationship Id="rId7" Type="http://schemas.openxmlformats.org/officeDocument/2006/relationships/image" Target="../media/image10.png"/></Relationships>

</file>

<file path=ppt/slides/_rels/slide9.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1.tif"/><Relationship Id="rId5" Type="http://schemas.openxmlformats.org/officeDocument/2006/relationships/image" Target="../media/image3.png"/><Relationship Id="rId6" Type="http://schemas.openxmlformats.org/officeDocument/2006/relationships/image" Target="../media/image3.tif"/></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1" name="Prof. Stéphanie Daumas"/>
          <p:cNvSpPr txBox="1"/>
          <p:nvPr>
            <p:ph type="body" idx="21"/>
          </p:nvPr>
        </p:nvSpPr>
        <p:spPr>
          <a:xfrm>
            <a:off x="14180174" y="10304185"/>
            <a:ext cx="8542229" cy="1545289"/>
          </a:xfrm>
          <a:prstGeom prst="rect">
            <a:avLst/>
          </a:prstGeom>
          <a:extLst>
            <a:ext uri="{C572A759-6A51-4108-AA02-DFA0A04FC94B}">
              <ma14:wrappingTextBoxFlag xmlns:ma14="http://schemas.microsoft.com/office/mac/drawingml/2011/main" val="1"/>
            </a:ext>
          </a:extLst>
        </p:spPr>
        <p:txBody>
          <a:bodyPr/>
          <a:lstStyle>
            <a:lvl1pPr algn="r">
              <a:lnSpc>
                <a:spcPct val="120000"/>
              </a:lnSpc>
              <a:defRPr i="1" sz="4500">
                <a:solidFill>
                  <a:srgbClr val="5E5E5E"/>
                </a:solidFill>
              </a:defRPr>
            </a:lvl1pPr>
          </a:lstStyle>
          <a:p>
            <a:pPr/>
            <a:r>
              <a:t>Prof. Stéphanie Daumas </a:t>
            </a:r>
          </a:p>
        </p:txBody>
      </p:sp>
      <p:sp>
        <p:nvSpPr>
          <p:cNvPr id="162" name="The Memory puzzle  Sleep, Diet, Stress and the Brain"/>
          <p:cNvSpPr txBox="1"/>
          <p:nvPr/>
        </p:nvSpPr>
        <p:spPr>
          <a:xfrm>
            <a:off x="2389095" y="5698140"/>
            <a:ext cx="20468629" cy="297747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r">
              <a:spcBef>
                <a:spcPts val="1600"/>
              </a:spcBef>
              <a:defRPr b="1" spc="-195" sz="9400">
                <a:solidFill>
                  <a:srgbClr val="000000"/>
                </a:solidFill>
              </a:defRPr>
            </a:pPr>
            <a:r>
              <a:t>The </a:t>
            </a:r>
            <a:r>
              <a:rPr b="0">
                <a:latin typeface="Sans Forgetica Regular"/>
                <a:ea typeface="Sans Forgetica Regular"/>
                <a:cs typeface="Sans Forgetica Regular"/>
                <a:sym typeface="Sans Forgetica Regular"/>
              </a:rPr>
              <a:t>Memory </a:t>
            </a:r>
            <a:r>
              <a:t>puzzle</a:t>
            </a:r>
            <a:r>
              <a:rPr b="0">
                <a:latin typeface="Sans Forgetica Regular"/>
                <a:ea typeface="Sans Forgetica Regular"/>
                <a:cs typeface="Sans Forgetica Regular"/>
                <a:sym typeface="Sans Forgetica Regular"/>
              </a:rPr>
              <a:t> </a:t>
            </a:r>
            <a:br>
              <a:rPr b="0">
                <a:latin typeface="Sans Forgetica Regular"/>
                <a:ea typeface="Sans Forgetica Regular"/>
                <a:cs typeface="Sans Forgetica Regular"/>
                <a:sym typeface="Sans Forgetica Regular"/>
              </a:rPr>
            </a:br>
            <a:r>
              <a:rPr b="0" spc="-154" sz="7400">
                <a:solidFill>
                  <a:srgbClr val="E44751"/>
                </a:solidFill>
                <a:latin typeface="Helvetica Neue Medium"/>
                <a:ea typeface="Helvetica Neue Medium"/>
                <a:cs typeface="Helvetica Neue Medium"/>
                <a:sym typeface="Helvetica Neue Medium"/>
              </a:rPr>
              <a:t>Sleep, Diet, Stress and the Brain</a:t>
            </a:r>
          </a:p>
        </p:txBody>
      </p:sp>
      <p:pic>
        <p:nvPicPr>
          <p:cNvPr id="163" name="Image" descr="Image"/>
          <p:cNvPicPr>
            <a:picLocks noChangeAspect="1"/>
          </p:cNvPicPr>
          <p:nvPr/>
        </p:nvPicPr>
        <p:blipFill>
          <a:blip r:embed="rId2">
            <a:extLst/>
          </a:blip>
          <a:stretch>
            <a:fillRect/>
          </a:stretch>
        </p:blipFill>
        <p:spPr>
          <a:xfrm>
            <a:off x="16022747" y="145073"/>
            <a:ext cx="8174661" cy="4583556"/>
          </a:xfrm>
          <a:prstGeom prst="rect">
            <a:avLst/>
          </a:prstGeom>
          <a:ln w="12700">
            <a:miter lim="400000"/>
          </a:ln>
        </p:spPr>
      </p:pic>
      <p:sp>
        <p:nvSpPr>
          <p:cNvPr id="164" name="CERN, Geneva, July 3rd, 2025"/>
          <p:cNvSpPr txBox="1"/>
          <p:nvPr/>
        </p:nvSpPr>
        <p:spPr>
          <a:xfrm>
            <a:off x="19694111" y="12922993"/>
            <a:ext cx="4258667" cy="46136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CERN, Geneva, July 3rd, 2025</a:t>
            </a:r>
          </a:p>
        </p:txBody>
      </p:sp>
      <p:pic>
        <p:nvPicPr>
          <p:cNvPr id="165" name="Image" descr="Image"/>
          <p:cNvPicPr>
            <a:picLocks noChangeAspect="1"/>
          </p:cNvPicPr>
          <p:nvPr/>
        </p:nvPicPr>
        <p:blipFill>
          <a:blip r:embed="rId3">
            <a:extLst/>
          </a:blip>
          <a:stretch>
            <a:fillRect/>
          </a:stretch>
        </p:blipFill>
        <p:spPr>
          <a:xfrm>
            <a:off x="216709" y="259167"/>
            <a:ext cx="3256511" cy="2325149"/>
          </a:xfrm>
          <a:prstGeom prst="rect">
            <a:avLst/>
          </a:prstGeom>
          <a:ln w="12700">
            <a:miter lim="400000"/>
          </a:ln>
        </p:spPr>
      </p:pic>
      <p:pic>
        <p:nvPicPr>
          <p:cNvPr id="166" name="Google Shape;155;p36" descr="Google Shape;155;p36"/>
          <p:cNvPicPr>
            <a:picLocks noChangeAspect="1"/>
          </p:cNvPicPr>
          <p:nvPr/>
        </p:nvPicPr>
        <p:blipFill>
          <a:blip r:embed="rId4">
            <a:extLst/>
          </a:blip>
          <a:stretch>
            <a:fillRect/>
          </a:stretch>
        </p:blipFill>
        <p:spPr>
          <a:xfrm>
            <a:off x="284299" y="12123332"/>
            <a:ext cx="3037133" cy="1233843"/>
          </a:xfrm>
          <a:prstGeom prst="rect">
            <a:avLst/>
          </a:prstGeom>
          <a:ln w="12700">
            <a:miter lim="400000"/>
          </a:ln>
        </p:spPr>
      </p:pic>
      <p:pic>
        <p:nvPicPr>
          <p:cNvPr id="167" name="NeuroSU logo .png" descr="NeuroSU logo .png"/>
          <p:cNvPicPr>
            <a:picLocks noChangeAspect="1"/>
          </p:cNvPicPr>
          <p:nvPr/>
        </p:nvPicPr>
        <p:blipFill>
          <a:blip r:embed="rId5">
            <a:extLst/>
          </a:blip>
          <a:stretch>
            <a:fillRect/>
          </a:stretch>
        </p:blipFill>
        <p:spPr>
          <a:xfrm>
            <a:off x="384261" y="6643599"/>
            <a:ext cx="3024522" cy="2523841"/>
          </a:xfrm>
          <a:prstGeom prst="rect">
            <a:avLst/>
          </a:prstGeom>
          <a:ln w="12700">
            <a:miter lim="400000"/>
          </a:ln>
        </p:spPr>
      </p:pic>
      <p:pic>
        <p:nvPicPr>
          <p:cNvPr id="168" name="logo_ibps.eps" descr="logo_ibps.eps"/>
          <p:cNvPicPr>
            <a:picLocks noChangeAspect="1"/>
          </p:cNvPicPr>
          <p:nvPr/>
        </p:nvPicPr>
        <p:blipFill>
          <a:blip r:embed="rId6">
            <a:extLst/>
          </a:blip>
          <a:stretch>
            <a:fillRect/>
          </a:stretch>
        </p:blipFill>
        <p:spPr>
          <a:xfrm>
            <a:off x="377956" y="10161175"/>
            <a:ext cx="3037133" cy="1044518"/>
          </a:xfrm>
          <a:prstGeom prst="rect">
            <a:avLst/>
          </a:prstGeom>
          <a:ln w="12700">
            <a:miter lim="400000"/>
          </a:ln>
        </p:spPr>
      </p:pic>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24" name="Image" descr="Image"/>
          <p:cNvPicPr>
            <a:picLocks noChangeAspect="1"/>
          </p:cNvPicPr>
          <p:nvPr/>
        </p:nvPicPr>
        <p:blipFill>
          <a:blip r:embed="rId3">
            <a:extLst/>
          </a:blip>
          <a:stretch>
            <a:fillRect/>
          </a:stretch>
        </p:blipFill>
        <p:spPr>
          <a:xfrm>
            <a:off x="-209200" y="735999"/>
            <a:ext cx="3781262" cy="2120165"/>
          </a:xfrm>
          <a:prstGeom prst="rect">
            <a:avLst/>
          </a:prstGeom>
          <a:ln w="12700">
            <a:miter lim="400000"/>
          </a:ln>
        </p:spPr>
      </p:pic>
      <p:sp>
        <p:nvSpPr>
          <p:cNvPr id="325" name="Stress, the memory disruptor"/>
          <p:cNvSpPr txBox="1"/>
          <p:nvPr/>
        </p:nvSpPr>
        <p:spPr>
          <a:xfrm>
            <a:off x="3230562" y="1079500"/>
            <a:ext cx="21971001" cy="143316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lgn="l">
              <a:lnSpc>
                <a:spcPct val="80000"/>
              </a:lnSpc>
              <a:defRPr b="1" spc="-177" sz="8500">
                <a:solidFill>
                  <a:srgbClr val="000000"/>
                </a:solidFill>
              </a:defRPr>
            </a:pPr>
            <a:r>
              <a:t>Stress, the </a:t>
            </a:r>
            <a:r>
              <a:rPr b="0">
                <a:solidFill>
                  <a:srgbClr val="E44751"/>
                </a:solidFill>
                <a:latin typeface="Sans Forgetica Regular"/>
                <a:ea typeface="Sans Forgetica Regular"/>
                <a:cs typeface="Sans Forgetica Regular"/>
                <a:sym typeface="Sans Forgetica Regular"/>
              </a:rPr>
              <a:t>memory disruptor</a:t>
            </a:r>
          </a:p>
        </p:txBody>
      </p:sp>
      <p:pic>
        <p:nvPicPr>
          <p:cNvPr id="326" name="Image" descr="Image"/>
          <p:cNvPicPr>
            <a:picLocks noChangeAspect="1"/>
          </p:cNvPicPr>
          <p:nvPr/>
        </p:nvPicPr>
        <p:blipFill>
          <a:blip r:embed="rId4">
            <a:extLst/>
          </a:blip>
          <a:srcRect l="0" t="0" r="0" b="0"/>
          <a:stretch>
            <a:fillRect/>
          </a:stretch>
        </p:blipFill>
        <p:spPr>
          <a:xfrm>
            <a:off x="22931660" y="12655209"/>
            <a:ext cx="1249764" cy="892331"/>
          </a:xfrm>
          <a:prstGeom prst="rect">
            <a:avLst/>
          </a:prstGeom>
          <a:ln w="12700">
            <a:miter lim="400000"/>
          </a:ln>
        </p:spPr>
      </p:pic>
      <p:pic>
        <p:nvPicPr>
          <p:cNvPr id="327" name="NeuroSU logo .png" descr="NeuroSU logo .png"/>
          <p:cNvPicPr>
            <a:picLocks noChangeAspect="1"/>
          </p:cNvPicPr>
          <p:nvPr/>
        </p:nvPicPr>
        <p:blipFill>
          <a:blip r:embed="rId5">
            <a:extLst/>
          </a:blip>
          <a:srcRect l="0" t="0" r="0" b="17662"/>
          <a:stretch>
            <a:fillRect/>
          </a:stretch>
        </p:blipFill>
        <p:spPr>
          <a:xfrm>
            <a:off x="-58961" y="12581986"/>
            <a:ext cx="1511488" cy="1038503"/>
          </a:xfrm>
          <a:prstGeom prst="rect">
            <a:avLst/>
          </a:prstGeom>
          <a:ln w="12700">
            <a:miter lim="400000"/>
          </a:ln>
        </p:spPr>
      </p:pic>
      <p:sp>
        <p:nvSpPr>
          <p:cNvPr id="328" name="Prof. Stéphanie DAUMAS - CERN, Geneva, July 3rd, 2025"/>
          <p:cNvSpPr txBox="1"/>
          <p:nvPr/>
        </p:nvSpPr>
        <p:spPr>
          <a:xfrm>
            <a:off x="8185556" y="13238329"/>
            <a:ext cx="8012888" cy="46136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i="1">
                <a:solidFill>
                  <a:schemeClr val="accent1">
                    <a:hueOff val="114395"/>
                    <a:lumOff val="-24975"/>
                  </a:schemeClr>
                </a:solidFill>
              </a:defRPr>
            </a:lvl1pPr>
          </a:lstStyle>
          <a:p>
            <a:pPr/>
            <a:r>
              <a:t>Prof. Stéphanie DAUMAS - CERN, Geneva, July 3rd, 2025</a:t>
            </a:r>
          </a:p>
        </p:txBody>
      </p:sp>
      <p:pic>
        <p:nvPicPr>
          <p:cNvPr id="329" name="Image" descr="Image"/>
          <p:cNvPicPr>
            <a:picLocks noChangeAspect="1"/>
          </p:cNvPicPr>
          <p:nvPr/>
        </p:nvPicPr>
        <p:blipFill>
          <a:blip r:embed="rId6">
            <a:extLst/>
          </a:blip>
          <a:stretch>
            <a:fillRect/>
          </a:stretch>
        </p:blipFill>
        <p:spPr>
          <a:xfrm>
            <a:off x="18980301" y="177163"/>
            <a:ext cx="5180539" cy="3237837"/>
          </a:xfrm>
          <a:prstGeom prst="rect">
            <a:avLst/>
          </a:prstGeom>
          <a:ln w="12700">
            <a:miter lim="400000"/>
          </a:ln>
        </p:spPr>
      </p:pic>
      <p:pic>
        <p:nvPicPr>
          <p:cNvPr id="330" name="ChatGPT Image Jun 30, 2025, 02_49_20 PM.png" descr="ChatGPT Image Jun 30, 2025, 02_49_20 PM.png"/>
          <p:cNvPicPr>
            <a:picLocks noChangeAspect="1"/>
          </p:cNvPicPr>
          <p:nvPr/>
        </p:nvPicPr>
        <p:blipFill>
          <a:blip r:embed="rId7">
            <a:extLst/>
          </a:blip>
          <a:stretch>
            <a:fillRect/>
          </a:stretch>
        </p:blipFill>
        <p:spPr>
          <a:xfrm>
            <a:off x="1753720" y="4512581"/>
            <a:ext cx="5614504" cy="5614504"/>
          </a:xfrm>
          <a:prstGeom prst="rect">
            <a:avLst/>
          </a:prstGeom>
          <a:ln w="12700">
            <a:miter lim="400000"/>
          </a:ln>
        </p:spPr>
      </p:pic>
      <p:sp>
        <p:nvSpPr>
          <p:cNvPr id="331" name="Mild stress…"/>
          <p:cNvSpPr txBox="1"/>
          <p:nvPr/>
        </p:nvSpPr>
        <p:spPr>
          <a:xfrm>
            <a:off x="-47097" y="10119352"/>
            <a:ext cx="9216137" cy="133351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80000"/>
              </a:lnSpc>
              <a:defRPr b="1" sz="4500"/>
            </a:pPr>
            <a:r>
              <a:t>Mild stress </a:t>
            </a:r>
          </a:p>
          <a:p>
            <a:pPr>
              <a:lnSpc>
                <a:spcPct val="80000"/>
              </a:lnSpc>
              <a:defRPr sz="4500"/>
            </a:pPr>
            <a:r>
              <a:t>helps to focus attention</a:t>
            </a:r>
          </a:p>
        </p:txBody>
      </p:sp>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35" name="Image" descr="Image"/>
          <p:cNvPicPr>
            <a:picLocks noChangeAspect="1"/>
          </p:cNvPicPr>
          <p:nvPr/>
        </p:nvPicPr>
        <p:blipFill>
          <a:blip r:embed="rId3">
            <a:extLst/>
          </a:blip>
          <a:stretch>
            <a:fillRect/>
          </a:stretch>
        </p:blipFill>
        <p:spPr>
          <a:xfrm>
            <a:off x="-209200" y="735999"/>
            <a:ext cx="3781262" cy="2120165"/>
          </a:xfrm>
          <a:prstGeom prst="rect">
            <a:avLst/>
          </a:prstGeom>
          <a:ln w="12700">
            <a:miter lim="400000"/>
          </a:ln>
        </p:spPr>
      </p:pic>
      <p:sp>
        <p:nvSpPr>
          <p:cNvPr id="336" name="Stress, the memory disruptor"/>
          <p:cNvSpPr txBox="1"/>
          <p:nvPr/>
        </p:nvSpPr>
        <p:spPr>
          <a:xfrm>
            <a:off x="3230562" y="1079500"/>
            <a:ext cx="21971001" cy="143316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lgn="l">
              <a:lnSpc>
                <a:spcPct val="80000"/>
              </a:lnSpc>
              <a:defRPr b="1" spc="-177" sz="8500">
                <a:solidFill>
                  <a:srgbClr val="000000"/>
                </a:solidFill>
              </a:defRPr>
            </a:pPr>
            <a:r>
              <a:t>Stress, the </a:t>
            </a:r>
            <a:r>
              <a:rPr b="0">
                <a:solidFill>
                  <a:srgbClr val="E44751"/>
                </a:solidFill>
                <a:latin typeface="Sans Forgetica Regular"/>
                <a:ea typeface="Sans Forgetica Regular"/>
                <a:cs typeface="Sans Forgetica Regular"/>
                <a:sym typeface="Sans Forgetica Regular"/>
              </a:rPr>
              <a:t>memory disruptor</a:t>
            </a:r>
          </a:p>
        </p:txBody>
      </p:sp>
      <p:pic>
        <p:nvPicPr>
          <p:cNvPr id="337" name="Image" descr="Image"/>
          <p:cNvPicPr>
            <a:picLocks noChangeAspect="1"/>
          </p:cNvPicPr>
          <p:nvPr/>
        </p:nvPicPr>
        <p:blipFill>
          <a:blip r:embed="rId4">
            <a:extLst/>
          </a:blip>
          <a:srcRect l="0" t="0" r="0" b="0"/>
          <a:stretch>
            <a:fillRect/>
          </a:stretch>
        </p:blipFill>
        <p:spPr>
          <a:xfrm>
            <a:off x="22931660" y="12655209"/>
            <a:ext cx="1249764" cy="892331"/>
          </a:xfrm>
          <a:prstGeom prst="rect">
            <a:avLst/>
          </a:prstGeom>
          <a:ln w="12700">
            <a:miter lim="400000"/>
          </a:ln>
        </p:spPr>
      </p:pic>
      <p:pic>
        <p:nvPicPr>
          <p:cNvPr id="338" name="NeuroSU logo .png" descr="NeuroSU logo .png"/>
          <p:cNvPicPr>
            <a:picLocks noChangeAspect="1"/>
          </p:cNvPicPr>
          <p:nvPr/>
        </p:nvPicPr>
        <p:blipFill>
          <a:blip r:embed="rId5">
            <a:extLst/>
          </a:blip>
          <a:srcRect l="0" t="0" r="0" b="17662"/>
          <a:stretch>
            <a:fillRect/>
          </a:stretch>
        </p:blipFill>
        <p:spPr>
          <a:xfrm>
            <a:off x="-58961" y="12581986"/>
            <a:ext cx="1511488" cy="1038503"/>
          </a:xfrm>
          <a:prstGeom prst="rect">
            <a:avLst/>
          </a:prstGeom>
          <a:ln w="12700">
            <a:miter lim="400000"/>
          </a:ln>
        </p:spPr>
      </p:pic>
      <p:sp>
        <p:nvSpPr>
          <p:cNvPr id="339" name="Prof. Stéphanie DAUMAS - CERN, Geneva, July 3rd, 2025"/>
          <p:cNvSpPr txBox="1"/>
          <p:nvPr/>
        </p:nvSpPr>
        <p:spPr>
          <a:xfrm>
            <a:off x="8185556" y="13238329"/>
            <a:ext cx="8012888" cy="46136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i="1">
                <a:solidFill>
                  <a:schemeClr val="accent1">
                    <a:hueOff val="114395"/>
                    <a:lumOff val="-24975"/>
                  </a:schemeClr>
                </a:solidFill>
              </a:defRPr>
            </a:lvl1pPr>
          </a:lstStyle>
          <a:p>
            <a:pPr/>
            <a:r>
              <a:t>Prof. Stéphanie DAUMAS - CERN, Geneva, July 3rd, 2025</a:t>
            </a:r>
          </a:p>
        </p:txBody>
      </p:sp>
      <p:pic>
        <p:nvPicPr>
          <p:cNvPr id="340" name="Image" descr="Image"/>
          <p:cNvPicPr>
            <a:picLocks noChangeAspect="1"/>
          </p:cNvPicPr>
          <p:nvPr/>
        </p:nvPicPr>
        <p:blipFill>
          <a:blip r:embed="rId6">
            <a:extLst/>
          </a:blip>
          <a:stretch>
            <a:fillRect/>
          </a:stretch>
        </p:blipFill>
        <p:spPr>
          <a:xfrm>
            <a:off x="18980301" y="177163"/>
            <a:ext cx="5180539" cy="3237837"/>
          </a:xfrm>
          <a:prstGeom prst="rect">
            <a:avLst/>
          </a:prstGeom>
          <a:ln w="12700">
            <a:miter lim="400000"/>
          </a:ln>
        </p:spPr>
      </p:pic>
      <p:pic>
        <p:nvPicPr>
          <p:cNvPr id="341" name="AGV_vUeCIkPkV_3JUdMAx65RBk3_AiepxKSQ6O27BPqMjDqNfUJBuNUsFBHOtGfaph8McGC24V7JYXpMxxW7d3qzBPD-uYW4bWBUdMfx11B6oJSf4HpGNIf2OhBXxph_ZwQfBwS7rUA3SB5UiS4rhPcl2JgVsMvj9cuhSp6oc9XT_OwXLi2B9DvJDjM=nw.png" descr="AGV_vUeCIkPkV_3JUdMAx65RBk3_AiepxKSQ6O27BPqMjDqNfUJBuNUsFBHOtGfaph8McGC24V7JYXpMxxW7d3qzBPD-uYW4bWBUdMfx11B6oJSf4HpGNIf2OhBXxph_ZwQfBwS7rUA3SB5UiS4rhPcl2JgVsMvj9cuhSp6oc9XT_OwXLi2B9DvJDjM=nw.png"/>
          <p:cNvPicPr>
            <a:picLocks noChangeAspect="1"/>
          </p:cNvPicPr>
          <p:nvPr/>
        </p:nvPicPr>
        <p:blipFill>
          <a:blip r:embed="rId7">
            <a:extLst/>
          </a:blip>
          <a:stretch>
            <a:fillRect/>
          </a:stretch>
        </p:blipFill>
        <p:spPr>
          <a:xfrm>
            <a:off x="12744418" y="4512581"/>
            <a:ext cx="6491415" cy="5614504"/>
          </a:xfrm>
          <a:prstGeom prst="rect">
            <a:avLst/>
          </a:prstGeom>
          <a:ln w="12700">
            <a:miter lim="400000"/>
          </a:ln>
        </p:spPr>
      </p:pic>
      <p:pic>
        <p:nvPicPr>
          <p:cNvPr id="342" name="ChatGPT Image Jun 30, 2025, 02_49_20 PM.png" descr="ChatGPT Image Jun 30, 2025, 02_49_20 PM.png"/>
          <p:cNvPicPr>
            <a:picLocks noChangeAspect="1"/>
          </p:cNvPicPr>
          <p:nvPr/>
        </p:nvPicPr>
        <p:blipFill>
          <a:blip r:embed="rId8">
            <a:extLst/>
          </a:blip>
          <a:stretch>
            <a:fillRect/>
          </a:stretch>
        </p:blipFill>
        <p:spPr>
          <a:xfrm>
            <a:off x="1753720" y="4512581"/>
            <a:ext cx="5614504" cy="5614504"/>
          </a:xfrm>
          <a:prstGeom prst="rect">
            <a:avLst/>
          </a:prstGeom>
          <a:ln w="12700">
            <a:miter lim="400000"/>
          </a:ln>
        </p:spPr>
      </p:pic>
      <p:sp>
        <p:nvSpPr>
          <p:cNvPr id="343" name="Mild stress…"/>
          <p:cNvSpPr txBox="1"/>
          <p:nvPr/>
        </p:nvSpPr>
        <p:spPr>
          <a:xfrm>
            <a:off x="-47097" y="10119352"/>
            <a:ext cx="9216137" cy="133351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80000"/>
              </a:lnSpc>
              <a:defRPr b="1" sz="4500"/>
            </a:pPr>
            <a:r>
              <a:t>Mild stress </a:t>
            </a:r>
          </a:p>
          <a:p>
            <a:pPr>
              <a:lnSpc>
                <a:spcPct val="80000"/>
              </a:lnSpc>
              <a:defRPr sz="4500"/>
            </a:pPr>
            <a:r>
              <a:t>helps to focus attention</a:t>
            </a:r>
          </a:p>
        </p:txBody>
      </p:sp>
      <p:sp>
        <p:nvSpPr>
          <p:cNvPr id="344" name="High stress…"/>
          <p:cNvSpPr txBox="1"/>
          <p:nvPr/>
        </p:nvSpPr>
        <p:spPr>
          <a:xfrm>
            <a:off x="11382056" y="10119352"/>
            <a:ext cx="9216137" cy="133351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80000"/>
              </a:lnSpc>
              <a:defRPr b="1" sz="4500"/>
            </a:pPr>
            <a:r>
              <a:t>High stress </a:t>
            </a:r>
          </a:p>
          <a:p>
            <a:pPr>
              <a:lnSpc>
                <a:spcPct val="80000"/>
              </a:lnSpc>
              <a:defRPr sz="4500"/>
            </a:pPr>
            <a:r>
              <a:t>disrupts learning &amp; memory </a:t>
            </a:r>
          </a:p>
        </p:txBody>
      </p:sp>
      <p:sp>
        <p:nvSpPr>
          <p:cNvPr id="345" name="BUT"/>
          <p:cNvSpPr txBox="1"/>
          <p:nvPr/>
        </p:nvSpPr>
        <p:spPr>
          <a:xfrm>
            <a:off x="8916753" y="7826415"/>
            <a:ext cx="2279136" cy="771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80000"/>
              </a:lnSpc>
              <a:defRPr sz="4500"/>
            </a:lvl1pPr>
          </a:lstStyle>
          <a:p>
            <a:pPr/>
            <a:r>
              <a:t>BUT</a:t>
            </a:r>
          </a:p>
        </p:txBody>
      </p:sp>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49" name="Image" descr="Image"/>
          <p:cNvPicPr>
            <a:picLocks noChangeAspect="1"/>
          </p:cNvPicPr>
          <p:nvPr/>
        </p:nvPicPr>
        <p:blipFill>
          <a:blip r:embed="rId3">
            <a:extLst/>
          </a:blip>
          <a:stretch>
            <a:fillRect/>
          </a:stretch>
        </p:blipFill>
        <p:spPr>
          <a:xfrm>
            <a:off x="-209200" y="735999"/>
            <a:ext cx="3781262" cy="2120165"/>
          </a:xfrm>
          <a:prstGeom prst="rect">
            <a:avLst/>
          </a:prstGeom>
          <a:ln w="12700">
            <a:miter lim="400000"/>
          </a:ln>
        </p:spPr>
      </p:pic>
      <p:sp>
        <p:nvSpPr>
          <p:cNvPr id="350" name="Stress, the memory disruptor"/>
          <p:cNvSpPr txBox="1"/>
          <p:nvPr/>
        </p:nvSpPr>
        <p:spPr>
          <a:xfrm>
            <a:off x="3230562" y="1079500"/>
            <a:ext cx="21971001" cy="143316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lgn="l">
              <a:lnSpc>
                <a:spcPct val="80000"/>
              </a:lnSpc>
              <a:defRPr b="1" spc="-177" sz="8500">
                <a:solidFill>
                  <a:srgbClr val="000000"/>
                </a:solidFill>
              </a:defRPr>
            </a:pPr>
            <a:r>
              <a:t>Stress, the </a:t>
            </a:r>
            <a:r>
              <a:rPr b="0">
                <a:solidFill>
                  <a:srgbClr val="E44751"/>
                </a:solidFill>
                <a:latin typeface="Sans Forgetica Regular"/>
                <a:ea typeface="Sans Forgetica Regular"/>
                <a:cs typeface="Sans Forgetica Regular"/>
                <a:sym typeface="Sans Forgetica Regular"/>
              </a:rPr>
              <a:t>memory disruptor</a:t>
            </a:r>
          </a:p>
        </p:txBody>
      </p:sp>
      <p:pic>
        <p:nvPicPr>
          <p:cNvPr id="351" name="Image" descr="Image"/>
          <p:cNvPicPr>
            <a:picLocks noChangeAspect="1"/>
          </p:cNvPicPr>
          <p:nvPr/>
        </p:nvPicPr>
        <p:blipFill>
          <a:blip r:embed="rId4">
            <a:extLst/>
          </a:blip>
          <a:srcRect l="0" t="0" r="0" b="0"/>
          <a:stretch>
            <a:fillRect/>
          </a:stretch>
        </p:blipFill>
        <p:spPr>
          <a:xfrm>
            <a:off x="22931660" y="12655209"/>
            <a:ext cx="1249764" cy="892331"/>
          </a:xfrm>
          <a:prstGeom prst="rect">
            <a:avLst/>
          </a:prstGeom>
          <a:ln w="12700">
            <a:miter lim="400000"/>
          </a:ln>
        </p:spPr>
      </p:pic>
      <p:pic>
        <p:nvPicPr>
          <p:cNvPr id="352" name="NeuroSU logo .png" descr="NeuroSU logo .png"/>
          <p:cNvPicPr>
            <a:picLocks noChangeAspect="1"/>
          </p:cNvPicPr>
          <p:nvPr/>
        </p:nvPicPr>
        <p:blipFill>
          <a:blip r:embed="rId5">
            <a:extLst/>
          </a:blip>
          <a:srcRect l="0" t="0" r="0" b="17662"/>
          <a:stretch>
            <a:fillRect/>
          </a:stretch>
        </p:blipFill>
        <p:spPr>
          <a:xfrm>
            <a:off x="-58961" y="12581986"/>
            <a:ext cx="1511488" cy="1038503"/>
          </a:xfrm>
          <a:prstGeom prst="rect">
            <a:avLst/>
          </a:prstGeom>
          <a:ln w="12700">
            <a:miter lim="400000"/>
          </a:ln>
        </p:spPr>
      </p:pic>
      <p:sp>
        <p:nvSpPr>
          <p:cNvPr id="353" name="Prof. Stéphanie DAUMAS - CERN, Geneva, July 3rd, 2025"/>
          <p:cNvSpPr txBox="1"/>
          <p:nvPr/>
        </p:nvSpPr>
        <p:spPr>
          <a:xfrm>
            <a:off x="8185556" y="13238329"/>
            <a:ext cx="8012888" cy="46136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i="1">
                <a:solidFill>
                  <a:schemeClr val="accent1">
                    <a:hueOff val="114395"/>
                    <a:lumOff val="-24975"/>
                  </a:schemeClr>
                </a:solidFill>
              </a:defRPr>
            </a:lvl1pPr>
          </a:lstStyle>
          <a:p>
            <a:pPr/>
            <a:r>
              <a:t>Prof. Stéphanie DAUMAS - CERN, Geneva, July 3rd, 2025</a:t>
            </a:r>
          </a:p>
        </p:txBody>
      </p:sp>
      <p:pic>
        <p:nvPicPr>
          <p:cNvPr id="354" name="Image" descr="Image"/>
          <p:cNvPicPr>
            <a:picLocks noChangeAspect="1"/>
          </p:cNvPicPr>
          <p:nvPr/>
        </p:nvPicPr>
        <p:blipFill>
          <a:blip r:embed="rId6">
            <a:extLst/>
          </a:blip>
          <a:stretch>
            <a:fillRect/>
          </a:stretch>
        </p:blipFill>
        <p:spPr>
          <a:xfrm>
            <a:off x="18980301" y="177163"/>
            <a:ext cx="5180539" cy="3237837"/>
          </a:xfrm>
          <a:prstGeom prst="rect">
            <a:avLst/>
          </a:prstGeom>
          <a:ln w="12700">
            <a:miter lim="400000"/>
          </a:ln>
        </p:spPr>
      </p:pic>
      <p:pic>
        <p:nvPicPr>
          <p:cNvPr id="355" name="Image" descr="Image"/>
          <p:cNvPicPr>
            <a:picLocks noChangeAspect="1"/>
          </p:cNvPicPr>
          <p:nvPr/>
        </p:nvPicPr>
        <p:blipFill>
          <a:blip r:embed="rId7">
            <a:extLst/>
          </a:blip>
          <a:stretch>
            <a:fillRect/>
          </a:stretch>
        </p:blipFill>
        <p:spPr>
          <a:xfrm>
            <a:off x="5277437" y="4734984"/>
            <a:ext cx="13829126" cy="7494697"/>
          </a:xfrm>
          <a:prstGeom prst="rect">
            <a:avLst/>
          </a:prstGeom>
          <a:ln w="12700">
            <a:miter lim="400000"/>
          </a:ln>
        </p:spPr>
      </p:pic>
      <p:sp>
        <p:nvSpPr>
          <p:cNvPr id="356" name="PTSD"/>
          <p:cNvSpPr txBox="1"/>
          <p:nvPr/>
        </p:nvSpPr>
        <p:spPr>
          <a:xfrm>
            <a:off x="5783405" y="4304562"/>
            <a:ext cx="2723093" cy="118364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80000"/>
              </a:lnSpc>
              <a:defRPr spc="-177" sz="8500">
                <a:solidFill>
                  <a:schemeClr val="accent6">
                    <a:satOff val="-16844"/>
                    <a:lumOff val="-30747"/>
                  </a:schemeClr>
                </a:solidFill>
                <a:latin typeface="Sans Forgetica Regular"/>
                <a:ea typeface="Sans Forgetica Regular"/>
                <a:cs typeface="Sans Forgetica Regular"/>
                <a:sym typeface="Sans Forgetica Regular"/>
              </a:defRPr>
            </a:lvl1pPr>
          </a:lstStyle>
          <a:p>
            <a:pPr>
              <a:defRPr b="1">
                <a:latin typeface="+mn-lt"/>
                <a:ea typeface="+mn-ea"/>
                <a:cs typeface="+mn-cs"/>
                <a:sym typeface="Helvetica Neue"/>
              </a:defRPr>
            </a:pPr>
            <a:r>
              <a:rPr b="0">
                <a:latin typeface="Sans Forgetica Regular"/>
                <a:ea typeface="Sans Forgetica Regular"/>
                <a:cs typeface="Sans Forgetica Regular"/>
                <a:sym typeface="Sans Forgetica Regular"/>
              </a:rPr>
              <a:t>PTSD</a:t>
            </a:r>
          </a:p>
        </p:txBody>
      </p:sp>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60" name="Google Shape;155;p36" descr="Google Shape;155;p36"/>
          <p:cNvPicPr>
            <a:picLocks noChangeAspect="1"/>
          </p:cNvPicPr>
          <p:nvPr/>
        </p:nvPicPr>
        <p:blipFill>
          <a:blip r:embed="rId3">
            <a:extLst/>
          </a:blip>
          <a:stretch>
            <a:fillRect/>
          </a:stretch>
        </p:blipFill>
        <p:spPr>
          <a:xfrm>
            <a:off x="284299" y="12123332"/>
            <a:ext cx="3037133" cy="1233843"/>
          </a:xfrm>
          <a:prstGeom prst="rect">
            <a:avLst/>
          </a:prstGeom>
          <a:ln w="12700">
            <a:miter lim="400000"/>
          </a:ln>
        </p:spPr>
      </p:pic>
      <p:pic>
        <p:nvPicPr>
          <p:cNvPr id="361" name="NeuroSU logo .png" descr="NeuroSU logo .png"/>
          <p:cNvPicPr>
            <a:picLocks noChangeAspect="1"/>
          </p:cNvPicPr>
          <p:nvPr/>
        </p:nvPicPr>
        <p:blipFill>
          <a:blip r:embed="rId4">
            <a:extLst/>
          </a:blip>
          <a:stretch>
            <a:fillRect/>
          </a:stretch>
        </p:blipFill>
        <p:spPr>
          <a:xfrm>
            <a:off x="384261" y="6643599"/>
            <a:ext cx="3024522" cy="2523841"/>
          </a:xfrm>
          <a:prstGeom prst="rect">
            <a:avLst/>
          </a:prstGeom>
          <a:ln w="12700">
            <a:miter lim="400000"/>
          </a:ln>
        </p:spPr>
      </p:pic>
      <p:pic>
        <p:nvPicPr>
          <p:cNvPr id="362" name="logo_ibps.eps" descr="logo_ibps.eps"/>
          <p:cNvPicPr>
            <a:picLocks noChangeAspect="1"/>
          </p:cNvPicPr>
          <p:nvPr/>
        </p:nvPicPr>
        <p:blipFill>
          <a:blip r:embed="rId5">
            <a:extLst/>
          </a:blip>
          <a:stretch>
            <a:fillRect/>
          </a:stretch>
        </p:blipFill>
        <p:spPr>
          <a:xfrm>
            <a:off x="377956" y="10161175"/>
            <a:ext cx="3037133" cy="1044518"/>
          </a:xfrm>
          <a:prstGeom prst="rect">
            <a:avLst/>
          </a:prstGeom>
          <a:ln w="12700">
            <a:miter lim="400000"/>
          </a:ln>
        </p:spPr>
      </p:pic>
      <p:grpSp>
        <p:nvGrpSpPr>
          <p:cNvPr id="365" name="Group"/>
          <p:cNvGrpSpPr/>
          <p:nvPr/>
        </p:nvGrpSpPr>
        <p:grpSpPr>
          <a:xfrm>
            <a:off x="150226" y="-3894"/>
            <a:ext cx="24278011" cy="13797347"/>
            <a:chOff x="0" y="0"/>
            <a:chExt cx="24278009" cy="13797345"/>
          </a:xfrm>
        </p:grpSpPr>
        <p:pic>
          <p:nvPicPr>
            <p:cNvPr id="363" name="Image" descr="Image"/>
            <p:cNvPicPr>
              <a:picLocks noChangeAspect="1"/>
            </p:cNvPicPr>
            <p:nvPr/>
          </p:nvPicPr>
          <p:blipFill>
            <a:blip r:embed="rId6">
              <a:extLst/>
            </a:blip>
            <a:stretch>
              <a:fillRect/>
            </a:stretch>
          </p:blipFill>
          <p:spPr>
            <a:xfrm>
              <a:off x="3581994" y="0"/>
              <a:ext cx="20696016" cy="13797346"/>
            </a:xfrm>
            <a:prstGeom prst="rect">
              <a:avLst/>
            </a:prstGeom>
            <a:ln w="12700" cap="flat">
              <a:noFill/>
              <a:miter lim="400000"/>
            </a:ln>
            <a:effectLst/>
          </p:spPr>
        </p:pic>
        <p:pic>
          <p:nvPicPr>
            <p:cNvPr id="364" name="Image" descr="Image"/>
            <p:cNvPicPr>
              <a:picLocks noChangeAspect="1"/>
            </p:cNvPicPr>
            <p:nvPr/>
          </p:nvPicPr>
          <p:blipFill>
            <a:blip r:embed="rId7">
              <a:extLst/>
            </a:blip>
            <a:stretch>
              <a:fillRect/>
            </a:stretch>
          </p:blipFill>
          <p:spPr>
            <a:xfrm>
              <a:off x="0" y="187343"/>
              <a:ext cx="3292688" cy="2350980"/>
            </a:xfrm>
            <a:prstGeom prst="rect">
              <a:avLst/>
            </a:prstGeom>
            <a:ln w="12700" cap="flat">
              <a:noFill/>
              <a:miter lim="400000"/>
            </a:ln>
            <a:effectLst/>
          </p:spPr>
        </p:pic>
      </p:grpSp>
      <p:sp>
        <p:nvSpPr>
          <p:cNvPr id="366" name="Prof. Stéphanie Daumas"/>
          <p:cNvSpPr txBox="1"/>
          <p:nvPr>
            <p:ph type="body" idx="21"/>
          </p:nvPr>
        </p:nvSpPr>
        <p:spPr>
          <a:xfrm>
            <a:off x="9223033" y="12615861"/>
            <a:ext cx="8542228" cy="1545289"/>
          </a:xfrm>
          <a:prstGeom prst="rect">
            <a:avLst/>
          </a:prstGeom>
          <a:extLst>
            <a:ext uri="{C572A759-6A51-4108-AA02-DFA0A04FC94B}">
              <ma14:wrappingTextBoxFlag xmlns:ma14="http://schemas.microsoft.com/office/mac/drawingml/2011/main" val="1"/>
            </a:ext>
          </a:extLst>
        </p:spPr>
        <p:txBody>
          <a:bodyPr/>
          <a:lstStyle>
            <a:lvl1pPr algn="r">
              <a:lnSpc>
                <a:spcPct val="120000"/>
              </a:lnSpc>
              <a:defRPr i="1" sz="4500">
                <a:solidFill>
                  <a:srgbClr val="5E5E5E"/>
                </a:solidFill>
              </a:defRPr>
            </a:lvl1pPr>
          </a:lstStyle>
          <a:p>
            <a:pPr/>
            <a:r>
              <a:t>Prof. Stéphanie Daumas </a:t>
            </a:r>
          </a:p>
        </p:txBody>
      </p:sp>
      <p:sp>
        <p:nvSpPr>
          <p:cNvPr id="367" name="CERN, Geneva, July 3rd, 2025"/>
          <p:cNvSpPr txBox="1"/>
          <p:nvPr/>
        </p:nvSpPr>
        <p:spPr>
          <a:xfrm>
            <a:off x="19955733" y="13157822"/>
            <a:ext cx="4258666" cy="46136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CERN, Geneva, July 3rd, 2025</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70" name="Google Shape;155;p36" descr="Google Shape;155;p36"/>
          <p:cNvPicPr>
            <a:picLocks noChangeAspect="1"/>
          </p:cNvPicPr>
          <p:nvPr/>
        </p:nvPicPr>
        <p:blipFill>
          <a:blip r:embed="rId3">
            <a:extLst/>
          </a:blip>
          <a:stretch>
            <a:fillRect/>
          </a:stretch>
        </p:blipFill>
        <p:spPr>
          <a:xfrm>
            <a:off x="284299" y="12123332"/>
            <a:ext cx="3037133" cy="1233843"/>
          </a:xfrm>
          <a:prstGeom prst="rect">
            <a:avLst/>
          </a:prstGeom>
          <a:ln w="12700">
            <a:miter lim="400000"/>
          </a:ln>
        </p:spPr>
      </p:pic>
      <p:pic>
        <p:nvPicPr>
          <p:cNvPr id="171" name="NeuroSU logo .png" descr="NeuroSU logo .png"/>
          <p:cNvPicPr>
            <a:picLocks noChangeAspect="1"/>
          </p:cNvPicPr>
          <p:nvPr/>
        </p:nvPicPr>
        <p:blipFill>
          <a:blip r:embed="rId4">
            <a:extLst/>
          </a:blip>
          <a:stretch>
            <a:fillRect/>
          </a:stretch>
        </p:blipFill>
        <p:spPr>
          <a:xfrm>
            <a:off x="384261" y="6643599"/>
            <a:ext cx="3024522" cy="2523841"/>
          </a:xfrm>
          <a:prstGeom prst="rect">
            <a:avLst/>
          </a:prstGeom>
          <a:ln w="12700">
            <a:miter lim="400000"/>
          </a:ln>
        </p:spPr>
      </p:pic>
      <p:pic>
        <p:nvPicPr>
          <p:cNvPr id="172" name="logo_ibps.eps" descr="logo_ibps.eps"/>
          <p:cNvPicPr>
            <a:picLocks noChangeAspect="1"/>
          </p:cNvPicPr>
          <p:nvPr/>
        </p:nvPicPr>
        <p:blipFill>
          <a:blip r:embed="rId5">
            <a:extLst/>
          </a:blip>
          <a:stretch>
            <a:fillRect/>
          </a:stretch>
        </p:blipFill>
        <p:spPr>
          <a:xfrm>
            <a:off x="377956" y="10161175"/>
            <a:ext cx="3037133" cy="1044518"/>
          </a:xfrm>
          <a:prstGeom prst="rect">
            <a:avLst/>
          </a:prstGeom>
          <a:ln w="12700">
            <a:miter lim="400000"/>
          </a:ln>
        </p:spPr>
      </p:pic>
      <p:grpSp>
        <p:nvGrpSpPr>
          <p:cNvPr id="175" name="Group"/>
          <p:cNvGrpSpPr/>
          <p:nvPr/>
        </p:nvGrpSpPr>
        <p:grpSpPr>
          <a:xfrm>
            <a:off x="150226" y="-3894"/>
            <a:ext cx="24278011" cy="13797347"/>
            <a:chOff x="0" y="0"/>
            <a:chExt cx="24278009" cy="13797345"/>
          </a:xfrm>
        </p:grpSpPr>
        <p:pic>
          <p:nvPicPr>
            <p:cNvPr id="173" name="Image" descr="Image"/>
            <p:cNvPicPr>
              <a:picLocks noChangeAspect="1"/>
            </p:cNvPicPr>
            <p:nvPr/>
          </p:nvPicPr>
          <p:blipFill>
            <a:blip r:embed="rId6">
              <a:extLst/>
            </a:blip>
            <a:stretch>
              <a:fillRect/>
            </a:stretch>
          </p:blipFill>
          <p:spPr>
            <a:xfrm>
              <a:off x="3581994" y="0"/>
              <a:ext cx="20696016" cy="13797346"/>
            </a:xfrm>
            <a:prstGeom prst="rect">
              <a:avLst/>
            </a:prstGeom>
            <a:ln w="12700" cap="flat">
              <a:noFill/>
              <a:miter lim="400000"/>
            </a:ln>
            <a:effectLst/>
          </p:spPr>
        </p:pic>
        <p:pic>
          <p:nvPicPr>
            <p:cNvPr id="174" name="Image" descr="Image"/>
            <p:cNvPicPr>
              <a:picLocks noChangeAspect="1"/>
            </p:cNvPicPr>
            <p:nvPr/>
          </p:nvPicPr>
          <p:blipFill>
            <a:blip r:embed="rId7">
              <a:extLst/>
            </a:blip>
            <a:stretch>
              <a:fillRect/>
            </a:stretch>
          </p:blipFill>
          <p:spPr>
            <a:xfrm>
              <a:off x="0" y="187343"/>
              <a:ext cx="3292688" cy="2350980"/>
            </a:xfrm>
            <a:prstGeom prst="rect">
              <a:avLst/>
            </a:prstGeom>
            <a:ln w="12700" cap="flat">
              <a:noFill/>
              <a:miter lim="400000"/>
            </a:ln>
            <a:effectLst/>
          </p:spPr>
        </p:pic>
      </p:grpSp>
      <p:sp>
        <p:nvSpPr>
          <p:cNvPr id="176" name="Prof. Stéphanie Daumas"/>
          <p:cNvSpPr txBox="1"/>
          <p:nvPr>
            <p:ph type="body" idx="21"/>
          </p:nvPr>
        </p:nvSpPr>
        <p:spPr>
          <a:xfrm>
            <a:off x="9223033" y="12615861"/>
            <a:ext cx="8542228" cy="1545289"/>
          </a:xfrm>
          <a:prstGeom prst="rect">
            <a:avLst/>
          </a:prstGeom>
          <a:extLst>
            <a:ext uri="{C572A759-6A51-4108-AA02-DFA0A04FC94B}">
              <ma14:wrappingTextBoxFlag xmlns:ma14="http://schemas.microsoft.com/office/mac/drawingml/2011/main" val="1"/>
            </a:ext>
          </a:extLst>
        </p:spPr>
        <p:txBody>
          <a:bodyPr/>
          <a:lstStyle>
            <a:lvl1pPr algn="r">
              <a:lnSpc>
                <a:spcPct val="120000"/>
              </a:lnSpc>
              <a:defRPr i="1" sz="4500">
                <a:solidFill>
                  <a:srgbClr val="5E5E5E"/>
                </a:solidFill>
              </a:defRPr>
            </a:lvl1pPr>
          </a:lstStyle>
          <a:p>
            <a:pPr/>
            <a:r>
              <a:t>Prof. Stéphanie Daumas </a:t>
            </a:r>
          </a:p>
        </p:txBody>
      </p:sp>
      <p:sp>
        <p:nvSpPr>
          <p:cNvPr id="177" name="CERN, Geneva, July 3rd, 2025"/>
          <p:cNvSpPr txBox="1"/>
          <p:nvPr/>
        </p:nvSpPr>
        <p:spPr>
          <a:xfrm>
            <a:off x="19955733" y="13157822"/>
            <a:ext cx="4258666" cy="46136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CERN, Geneva, July 3rd, 2025</a:t>
            </a:r>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81" name="Image" descr="Image"/>
          <p:cNvPicPr>
            <a:picLocks noChangeAspect="1"/>
          </p:cNvPicPr>
          <p:nvPr/>
        </p:nvPicPr>
        <p:blipFill>
          <a:blip r:embed="rId3">
            <a:extLst/>
          </a:blip>
          <a:stretch>
            <a:fillRect/>
          </a:stretch>
        </p:blipFill>
        <p:spPr>
          <a:xfrm>
            <a:off x="-209200" y="735999"/>
            <a:ext cx="3781262" cy="2120165"/>
          </a:xfrm>
          <a:prstGeom prst="rect">
            <a:avLst/>
          </a:prstGeom>
          <a:ln w="12700">
            <a:miter lim="400000"/>
          </a:ln>
        </p:spPr>
      </p:pic>
      <p:sp>
        <p:nvSpPr>
          <p:cNvPr id="182" name="is a resource that keeps track of the past to help us live in the present and imagine the future"/>
          <p:cNvSpPr txBox="1"/>
          <p:nvPr>
            <p:ph type="title"/>
          </p:nvPr>
        </p:nvSpPr>
        <p:spPr>
          <a:xfrm>
            <a:off x="887098" y="2807959"/>
            <a:ext cx="18959125" cy="3073292"/>
          </a:xfrm>
          <a:prstGeom prst="rect">
            <a:avLst/>
          </a:prstGeom>
        </p:spPr>
        <p:txBody>
          <a:bodyPr/>
          <a:lstStyle>
            <a:lvl1pPr algn="ctr">
              <a:lnSpc>
                <a:spcPct val="100000"/>
              </a:lnSpc>
              <a:defRPr spc="-180" sz="6500">
                <a:solidFill>
                  <a:srgbClr val="404040"/>
                </a:solidFill>
                <a:latin typeface="Helvetica Neue Light"/>
                <a:ea typeface="Helvetica Neue Light"/>
                <a:cs typeface="Helvetica Neue Light"/>
                <a:sym typeface="Helvetica Neue Light"/>
              </a:defRPr>
            </a:lvl1pPr>
          </a:lstStyle>
          <a:p>
            <a:pPr>
              <a:defRPr>
                <a:solidFill>
                  <a:srgbClr val="72BFC5"/>
                </a:solidFill>
              </a:defRPr>
            </a:pPr>
            <a:r>
              <a:rPr>
                <a:solidFill>
                  <a:srgbClr val="404040"/>
                </a:solidFill>
              </a:rPr>
              <a:t>is a resource that keeps track of the past to help us live in the present and imagine the future</a:t>
            </a:r>
          </a:p>
        </p:txBody>
      </p:sp>
      <p:pic>
        <p:nvPicPr>
          <p:cNvPr id="183" name="Image" descr="Image"/>
          <p:cNvPicPr>
            <a:picLocks noChangeAspect="1"/>
          </p:cNvPicPr>
          <p:nvPr/>
        </p:nvPicPr>
        <p:blipFill>
          <a:blip r:embed="rId4">
            <a:extLst/>
          </a:blip>
          <a:stretch>
            <a:fillRect/>
          </a:stretch>
        </p:blipFill>
        <p:spPr>
          <a:xfrm>
            <a:off x="20102847" y="2006556"/>
            <a:ext cx="3781262" cy="3781262"/>
          </a:xfrm>
          <a:prstGeom prst="rect">
            <a:avLst/>
          </a:prstGeom>
          <a:ln w="12700">
            <a:miter lim="400000"/>
          </a:ln>
          <a:effectLst>
            <a:outerShdw sx="100000" sy="100000" kx="0" ky="0" algn="b" rotWithShape="0" blurRad="190500" dist="8455" dir="5400000">
              <a:srgbClr val="000000"/>
            </a:outerShdw>
          </a:effectLst>
        </p:spPr>
      </p:pic>
      <p:sp>
        <p:nvSpPr>
          <p:cNvPr id="184" name="What is Memory?"/>
          <p:cNvSpPr txBox="1"/>
          <p:nvPr/>
        </p:nvSpPr>
        <p:spPr>
          <a:xfrm>
            <a:off x="3230562" y="1079500"/>
            <a:ext cx="21971001" cy="143316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lgn="l">
              <a:lnSpc>
                <a:spcPct val="80000"/>
              </a:lnSpc>
              <a:defRPr b="1" spc="-177" sz="8500">
                <a:solidFill>
                  <a:srgbClr val="000000"/>
                </a:solidFill>
              </a:defRPr>
            </a:pPr>
            <a:r>
              <a:t>What is </a:t>
            </a:r>
            <a:r>
              <a:rPr b="0">
                <a:solidFill>
                  <a:srgbClr val="E44751"/>
                </a:solidFill>
                <a:latin typeface="Sans Forgetica Regular"/>
                <a:ea typeface="Sans Forgetica Regular"/>
                <a:cs typeface="Sans Forgetica Regular"/>
                <a:sym typeface="Sans Forgetica Regular"/>
              </a:rPr>
              <a:t>Memory?</a:t>
            </a:r>
          </a:p>
        </p:txBody>
      </p:sp>
      <p:pic>
        <p:nvPicPr>
          <p:cNvPr id="185" name="Image" descr="Image"/>
          <p:cNvPicPr>
            <a:picLocks noChangeAspect="1"/>
          </p:cNvPicPr>
          <p:nvPr/>
        </p:nvPicPr>
        <p:blipFill>
          <a:blip r:embed="rId5">
            <a:extLst/>
          </a:blip>
          <a:srcRect l="0" t="0" r="0" b="0"/>
          <a:stretch>
            <a:fillRect/>
          </a:stretch>
        </p:blipFill>
        <p:spPr>
          <a:xfrm>
            <a:off x="22931660" y="12655209"/>
            <a:ext cx="1249764" cy="892331"/>
          </a:xfrm>
          <a:prstGeom prst="rect">
            <a:avLst/>
          </a:prstGeom>
          <a:ln w="12700">
            <a:miter lim="400000"/>
          </a:ln>
        </p:spPr>
      </p:pic>
      <p:pic>
        <p:nvPicPr>
          <p:cNvPr id="186" name="NeuroSU logo .png" descr="NeuroSU logo .png"/>
          <p:cNvPicPr>
            <a:picLocks noChangeAspect="1"/>
          </p:cNvPicPr>
          <p:nvPr/>
        </p:nvPicPr>
        <p:blipFill>
          <a:blip r:embed="rId6">
            <a:extLst/>
          </a:blip>
          <a:srcRect l="0" t="0" r="0" b="17662"/>
          <a:stretch>
            <a:fillRect/>
          </a:stretch>
        </p:blipFill>
        <p:spPr>
          <a:xfrm>
            <a:off x="-58961" y="12581986"/>
            <a:ext cx="1511488" cy="1038503"/>
          </a:xfrm>
          <a:prstGeom prst="rect">
            <a:avLst/>
          </a:prstGeom>
          <a:ln w="12700">
            <a:miter lim="400000"/>
          </a:ln>
        </p:spPr>
      </p:pic>
      <p:sp>
        <p:nvSpPr>
          <p:cNvPr id="187" name="Prof. Stéphanie DAUMAS - CERN, Geneva, July 3rd, 2025"/>
          <p:cNvSpPr txBox="1"/>
          <p:nvPr/>
        </p:nvSpPr>
        <p:spPr>
          <a:xfrm>
            <a:off x="8185556" y="13238329"/>
            <a:ext cx="8012888" cy="46136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i="1">
                <a:solidFill>
                  <a:schemeClr val="accent1">
                    <a:hueOff val="114395"/>
                    <a:lumOff val="-24975"/>
                  </a:schemeClr>
                </a:solidFill>
              </a:defRPr>
            </a:lvl1pPr>
          </a:lstStyle>
          <a:p>
            <a:pPr/>
            <a:r>
              <a:t>Prof. Stéphanie DAUMAS - CERN, Geneva, July 3rd, 2025</a:t>
            </a:r>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91" name="Image" descr="Image"/>
          <p:cNvPicPr>
            <a:picLocks noChangeAspect="1"/>
          </p:cNvPicPr>
          <p:nvPr/>
        </p:nvPicPr>
        <p:blipFill>
          <a:blip r:embed="rId3">
            <a:extLst/>
          </a:blip>
          <a:stretch>
            <a:fillRect/>
          </a:stretch>
        </p:blipFill>
        <p:spPr>
          <a:xfrm>
            <a:off x="-209200" y="735999"/>
            <a:ext cx="3781262" cy="2120165"/>
          </a:xfrm>
          <a:prstGeom prst="rect">
            <a:avLst/>
          </a:prstGeom>
          <a:ln w="12700">
            <a:miter lim="400000"/>
          </a:ln>
        </p:spPr>
      </p:pic>
      <p:sp>
        <p:nvSpPr>
          <p:cNvPr id="192" name="is a resource that keeps track of the past to help us live in the present and imagine the future"/>
          <p:cNvSpPr txBox="1"/>
          <p:nvPr>
            <p:ph type="title"/>
          </p:nvPr>
        </p:nvSpPr>
        <p:spPr>
          <a:xfrm>
            <a:off x="887098" y="2807959"/>
            <a:ext cx="18959125" cy="3073292"/>
          </a:xfrm>
          <a:prstGeom prst="rect">
            <a:avLst/>
          </a:prstGeom>
        </p:spPr>
        <p:txBody>
          <a:bodyPr/>
          <a:lstStyle>
            <a:lvl1pPr algn="ctr">
              <a:lnSpc>
                <a:spcPct val="100000"/>
              </a:lnSpc>
              <a:defRPr spc="-180" sz="6500">
                <a:solidFill>
                  <a:srgbClr val="404040"/>
                </a:solidFill>
                <a:latin typeface="Helvetica Neue Light"/>
                <a:ea typeface="Helvetica Neue Light"/>
                <a:cs typeface="Helvetica Neue Light"/>
                <a:sym typeface="Helvetica Neue Light"/>
              </a:defRPr>
            </a:lvl1pPr>
          </a:lstStyle>
          <a:p>
            <a:pPr>
              <a:defRPr>
                <a:solidFill>
                  <a:srgbClr val="72BFC5"/>
                </a:solidFill>
              </a:defRPr>
            </a:pPr>
            <a:r>
              <a:rPr>
                <a:solidFill>
                  <a:srgbClr val="404040"/>
                </a:solidFill>
              </a:rPr>
              <a:t>is a resource that keeps track of the past to help us live in the present and imagine the future</a:t>
            </a:r>
          </a:p>
        </p:txBody>
      </p:sp>
      <p:pic>
        <p:nvPicPr>
          <p:cNvPr id="193" name="Image" descr="Image"/>
          <p:cNvPicPr>
            <a:picLocks noChangeAspect="1"/>
          </p:cNvPicPr>
          <p:nvPr/>
        </p:nvPicPr>
        <p:blipFill>
          <a:blip r:embed="rId4">
            <a:extLst/>
          </a:blip>
          <a:stretch>
            <a:fillRect/>
          </a:stretch>
        </p:blipFill>
        <p:spPr>
          <a:xfrm>
            <a:off x="20102847" y="2006556"/>
            <a:ext cx="3781262" cy="3781262"/>
          </a:xfrm>
          <a:prstGeom prst="rect">
            <a:avLst/>
          </a:prstGeom>
          <a:ln w="12700">
            <a:miter lim="400000"/>
          </a:ln>
          <a:effectLst>
            <a:outerShdw sx="100000" sy="100000" kx="0" ky="0" algn="b" rotWithShape="0" blurRad="190500" dist="8455" dir="5400000">
              <a:srgbClr val="000000"/>
            </a:outerShdw>
          </a:effectLst>
        </p:spPr>
      </p:pic>
      <p:sp>
        <p:nvSpPr>
          <p:cNvPr id="194" name="What is Memory?"/>
          <p:cNvSpPr txBox="1"/>
          <p:nvPr/>
        </p:nvSpPr>
        <p:spPr>
          <a:xfrm>
            <a:off x="3230562" y="1079500"/>
            <a:ext cx="21971001" cy="143316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lgn="l">
              <a:lnSpc>
                <a:spcPct val="80000"/>
              </a:lnSpc>
              <a:defRPr b="1" spc="-177" sz="8500">
                <a:solidFill>
                  <a:srgbClr val="000000"/>
                </a:solidFill>
              </a:defRPr>
            </a:pPr>
            <a:r>
              <a:t>What is </a:t>
            </a:r>
            <a:r>
              <a:rPr b="0">
                <a:solidFill>
                  <a:srgbClr val="E44751"/>
                </a:solidFill>
                <a:latin typeface="Sans Forgetica Regular"/>
                <a:ea typeface="Sans Forgetica Regular"/>
                <a:cs typeface="Sans Forgetica Regular"/>
                <a:sym typeface="Sans Forgetica Regular"/>
              </a:rPr>
              <a:t>Memory?</a:t>
            </a:r>
          </a:p>
        </p:txBody>
      </p:sp>
      <p:grpSp>
        <p:nvGrpSpPr>
          <p:cNvPr id="203" name="Group"/>
          <p:cNvGrpSpPr/>
          <p:nvPr/>
        </p:nvGrpSpPr>
        <p:grpSpPr>
          <a:xfrm>
            <a:off x="927512" y="6176547"/>
            <a:ext cx="6578868" cy="6282484"/>
            <a:chOff x="-107950" y="0"/>
            <a:chExt cx="6578867" cy="6282483"/>
          </a:xfrm>
        </p:grpSpPr>
        <p:grpSp>
          <p:nvGrpSpPr>
            <p:cNvPr id="201" name="Group"/>
            <p:cNvGrpSpPr/>
            <p:nvPr/>
          </p:nvGrpSpPr>
          <p:grpSpPr>
            <a:xfrm>
              <a:off x="-107950" y="295657"/>
              <a:ext cx="6578868" cy="5986827"/>
              <a:chOff x="-107950" y="-107950"/>
              <a:chExt cx="6578867" cy="5986826"/>
            </a:xfrm>
          </p:grpSpPr>
          <p:sp>
            <p:nvSpPr>
              <p:cNvPr id="195" name="Encoding"/>
              <p:cNvSpPr txBox="1"/>
              <p:nvPr/>
            </p:nvSpPr>
            <p:spPr>
              <a:xfrm>
                <a:off x="1352683" y="345197"/>
                <a:ext cx="3657601" cy="8661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6000">
                    <a:solidFill>
                      <a:srgbClr val="E44751"/>
                    </a:solidFill>
                    <a:latin typeface="Sans Forgetica Regular"/>
                    <a:ea typeface="Sans Forgetica Regular"/>
                    <a:cs typeface="Sans Forgetica Regular"/>
                    <a:sym typeface="Sans Forgetica Regular"/>
                  </a:defRPr>
                </a:lvl1pPr>
              </a:lstStyle>
              <a:p>
                <a:pPr/>
                <a:r>
                  <a:t>Encoding</a:t>
                </a:r>
              </a:p>
            </p:txBody>
          </p:sp>
          <p:grpSp>
            <p:nvGrpSpPr>
              <p:cNvPr id="198" name="Group"/>
              <p:cNvGrpSpPr/>
              <p:nvPr/>
            </p:nvGrpSpPr>
            <p:grpSpPr>
              <a:xfrm>
                <a:off x="359501" y="1654407"/>
                <a:ext cx="4917835" cy="3704448"/>
                <a:chOff x="0" y="0"/>
                <a:chExt cx="4917833" cy="3704446"/>
              </a:xfrm>
            </p:grpSpPr>
            <p:pic>
              <p:nvPicPr>
                <p:cNvPr id="196" name="Image" descr="Image"/>
                <p:cNvPicPr>
                  <a:picLocks noChangeAspect="1"/>
                </p:cNvPicPr>
                <p:nvPr/>
              </p:nvPicPr>
              <p:blipFill>
                <a:blip r:embed="rId5">
                  <a:extLst/>
                </a:blip>
                <a:srcRect l="33626" t="0" r="0" b="68844"/>
                <a:stretch>
                  <a:fillRect/>
                </a:stretch>
              </p:blipFill>
              <p:spPr>
                <a:xfrm>
                  <a:off x="345276" y="0"/>
                  <a:ext cx="4572558" cy="3704447"/>
                </a:xfrm>
                <a:prstGeom prst="rect">
                  <a:avLst/>
                </a:prstGeom>
                <a:ln w="12700" cap="flat">
                  <a:noFill/>
                  <a:miter lim="400000"/>
                </a:ln>
                <a:effectLst/>
              </p:spPr>
            </p:pic>
            <p:sp>
              <p:nvSpPr>
                <p:cNvPr id="197" name="Oval"/>
                <p:cNvSpPr/>
                <p:nvPr/>
              </p:nvSpPr>
              <p:spPr>
                <a:xfrm>
                  <a:off x="0" y="2289463"/>
                  <a:ext cx="1511300" cy="1038623"/>
                </a:xfrm>
                <a:prstGeom prst="ellipse">
                  <a:avLst/>
                </a:prstGeom>
                <a:solidFill>
                  <a:srgbClr val="FFFFFF"/>
                </a:solidFill>
                <a:ln w="12700" cap="flat">
                  <a:noFill/>
                  <a:miter lim="400000"/>
                </a:ln>
                <a:effectLst/>
              </p:spPr>
              <p:txBody>
                <a:bodyPr wrap="square" lIns="50800" tIns="50800" rIns="50800" bIns="50800" numCol="1" anchor="ctr">
                  <a:noAutofit/>
                </a:bodyPr>
                <a:lstStyle/>
                <a:p>
                  <a:pPr defTabSz="825500">
                    <a:defRPr sz="3200">
                      <a:solidFill>
                        <a:srgbClr val="FFFFFF"/>
                      </a:solidFill>
                      <a:latin typeface="Helvetica Neue Medium"/>
                      <a:ea typeface="Helvetica Neue Medium"/>
                      <a:cs typeface="Helvetica Neue Medium"/>
                      <a:sym typeface="Helvetica Neue Medium"/>
                    </a:defRPr>
                  </a:pPr>
                </a:p>
              </p:txBody>
            </p:sp>
          </p:grpSp>
          <p:pic>
            <p:nvPicPr>
              <p:cNvPr id="199" name="Rounded Rectangle Rounded rectangle" descr="Rounded Rectangle Rounded rectangle"/>
              <p:cNvPicPr>
                <a:picLocks noChangeAspect="0"/>
              </p:cNvPicPr>
              <p:nvPr/>
            </p:nvPicPr>
            <p:blipFill>
              <a:blip r:embed="rId6">
                <a:extLst/>
              </a:blip>
              <a:stretch>
                <a:fillRect/>
              </a:stretch>
            </p:blipFill>
            <p:spPr>
              <a:xfrm>
                <a:off x="-107950" y="-107950"/>
                <a:ext cx="6578868" cy="5986827"/>
              </a:xfrm>
              <a:prstGeom prst="rect">
                <a:avLst/>
              </a:prstGeom>
              <a:effectLst/>
            </p:spPr>
          </p:pic>
        </p:grpSp>
        <p:sp>
          <p:nvSpPr>
            <p:cNvPr id="202" name="1"/>
            <p:cNvSpPr/>
            <p:nvPr/>
          </p:nvSpPr>
          <p:spPr>
            <a:xfrm>
              <a:off x="126657" y="0"/>
              <a:ext cx="1038623" cy="1038622"/>
            </a:xfrm>
            <a:prstGeom prst="ellipse">
              <a:avLst/>
            </a:prstGeom>
            <a:solidFill>
              <a:srgbClr val="E44751"/>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b="1" sz="4300">
                  <a:solidFill>
                    <a:srgbClr val="FFFFFF"/>
                  </a:solidFill>
                </a:defRPr>
              </a:lvl1pPr>
            </a:lstStyle>
            <a:p>
              <a:pPr/>
              <a:r>
                <a:t>1</a:t>
              </a:r>
            </a:p>
          </p:txBody>
        </p:sp>
      </p:grpSp>
      <p:pic>
        <p:nvPicPr>
          <p:cNvPr id="204" name="Image" descr="Image"/>
          <p:cNvPicPr>
            <a:picLocks noChangeAspect="1"/>
          </p:cNvPicPr>
          <p:nvPr/>
        </p:nvPicPr>
        <p:blipFill>
          <a:blip r:embed="rId7">
            <a:extLst/>
          </a:blip>
          <a:srcRect l="0" t="0" r="0" b="0"/>
          <a:stretch>
            <a:fillRect/>
          </a:stretch>
        </p:blipFill>
        <p:spPr>
          <a:xfrm>
            <a:off x="22931660" y="12655209"/>
            <a:ext cx="1249764" cy="892331"/>
          </a:xfrm>
          <a:prstGeom prst="rect">
            <a:avLst/>
          </a:prstGeom>
          <a:ln w="12700">
            <a:miter lim="400000"/>
          </a:ln>
        </p:spPr>
      </p:pic>
      <p:pic>
        <p:nvPicPr>
          <p:cNvPr id="205" name="NeuroSU logo .png" descr="NeuroSU logo .png"/>
          <p:cNvPicPr>
            <a:picLocks noChangeAspect="1"/>
          </p:cNvPicPr>
          <p:nvPr/>
        </p:nvPicPr>
        <p:blipFill>
          <a:blip r:embed="rId8">
            <a:extLst/>
          </a:blip>
          <a:srcRect l="0" t="0" r="0" b="17662"/>
          <a:stretch>
            <a:fillRect/>
          </a:stretch>
        </p:blipFill>
        <p:spPr>
          <a:xfrm>
            <a:off x="-58961" y="12581986"/>
            <a:ext cx="1511488" cy="1038503"/>
          </a:xfrm>
          <a:prstGeom prst="rect">
            <a:avLst/>
          </a:prstGeom>
          <a:ln w="12700">
            <a:miter lim="400000"/>
          </a:ln>
        </p:spPr>
      </p:pic>
      <p:sp>
        <p:nvSpPr>
          <p:cNvPr id="206" name="Prof. Stéphanie DAUMAS - CERN, Geneva, July 3rd, 2025"/>
          <p:cNvSpPr txBox="1"/>
          <p:nvPr/>
        </p:nvSpPr>
        <p:spPr>
          <a:xfrm>
            <a:off x="8185556" y="13238329"/>
            <a:ext cx="8012888" cy="46136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i="1">
                <a:solidFill>
                  <a:schemeClr val="accent1">
                    <a:hueOff val="114395"/>
                    <a:lumOff val="-24975"/>
                  </a:schemeClr>
                </a:solidFill>
              </a:defRPr>
            </a:lvl1pPr>
          </a:lstStyle>
          <a:p>
            <a:pPr/>
            <a:r>
              <a:t>Prof. Stéphanie DAUMAS - CERN, Geneva, July 3rd, 2025</a:t>
            </a:r>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10" name="Image" descr="Image"/>
          <p:cNvPicPr>
            <a:picLocks noChangeAspect="1"/>
          </p:cNvPicPr>
          <p:nvPr/>
        </p:nvPicPr>
        <p:blipFill>
          <a:blip r:embed="rId3">
            <a:extLst/>
          </a:blip>
          <a:stretch>
            <a:fillRect/>
          </a:stretch>
        </p:blipFill>
        <p:spPr>
          <a:xfrm>
            <a:off x="-209200" y="735999"/>
            <a:ext cx="3781262" cy="2120165"/>
          </a:xfrm>
          <a:prstGeom prst="rect">
            <a:avLst/>
          </a:prstGeom>
          <a:ln w="12700">
            <a:miter lim="400000"/>
          </a:ln>
        </p:spPr>
      </p:pic>
      <p:sp>
        <p:nvSpPr>
          <p:cNvPr id="211" name="is a resource that keeps track of the past to help us live in the present and imagine the future"/>
          <p:cNvSpPr txBox="1"/>
          <p:nvPr>
            <p:ph type="title"/>
          </p:nvPr>
        </p:nvSpPr>
        <p:spPr>
          <a:xfrm>
            <a:off x="887098" y="2807959"/>
            <a:ext cx="18959125" cy="3073292"/>
          </a:xfrm>
          <a:prstGeom prst="rect">
            <a:avLst/>
          </a:prstGeom>
        </p:spPr>
        <p:txBody>
          <a:bodyPr/>
          <a:lstStyle>
            <a:lvl1pPr algn="ctr">
              <a:lnSpc>
                <a:spcPct val="100000"/>
              </a:lnSpc>
              <a:defRPr spc="-180" sz="6500">
                <a:solidFill>
                  <a:srgbClr val="404040"/>
                </a:solidFill>
                <a:latin typeface="Helvetica Neue Light"/>
                <a:ea typeface="Helvetica Neue Light"/>
                <a:cs typeface="Helvetica Neue Light"/>
                <a:sym typeface="Helvetica Neue Light"/>
              </a:defRPr>
            </a:lvl1pPr>
          </a:lstStyle>
          <a:p>
            <a:pPr>
              <a:defRPr>
                <a:solidFill>
                  <a:srgbClr val="72BFC5"/>
                </a:solidFill>
              </a:defRPr>
            </a:pPr>
            <a:r>
              <a:rPr>
                <a:solidFill>
                  <a:srgbClr val="404040"/>
                </a:solidFill>
              </a:rPr>
              <a:t>is a resource that keeps track of the past to help us live in the present and imagine the future</a:t>
            </a:r>
          </a:p>
        </p:txBody>
      </p:sp>
      <p:pic>
        <p:nvPicPr>
          <p:cNvPr id="212" name="Image" descr="Image"/>
          <p:cNvPicPr>
            <a:picLocks noChangeAspect="1"/>
          </p:cNvPicPr>
          <p:nvPr/>
        </p:nvPicPr>
        <p:blipFill>
          <a:blip r:embed="rId4">
            <a:extLst/>
          </a:blip>
          <a:stretch>
            <a:fillRect/>
          </a:stretch>
        </p:blipFill>
        <p:spPr>
          <a:xfrm>
            <a:off x="20102847" y="2006556"/>
            <a:ext cx="3781262" cy="3781262"/>
          </a:xfrm>
          <a:prstGeom prst="rect">
            <a:avLst/>
          </a:prstGeom>
          <a:ln w="12700">
            <a:miter lim="400000"/>
          </a:ln>
          <a:effectLst>
            <a:outerShdw sx="100000" sy="100000" kx="0" ky="0" algn="b" rotWithShape="0" blurRad="190500" dist="8455" dir="5400000">
              <a:srgbClr val="000000"/>
            </a:outerShdw>
          </a:effectLst>
        </p:spPr>
      </p:pic>
      <p:sp>
        <p:nvSpPr>
          <p:cNvPr id="213" name="What is Memory?"/>
          <p:cNvSpPr txBox="1"/>
          <p:nvPr/>
        </p:nvSpPr>
        <p:spPr>
          <a:xfrm>
            <a:off x="3230562" y="1079500"/>
            <a:ext cx="21971001" cy="143316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lgn="l">
              <a:lnSpc>
                <a:spcPct val="80000"/>
              </a:lnSpc>
              <a:defRPr b="1" spc="-177" sz="8500">
                <a:solidFill>
                  <a:srgbClr val="000000"/>
                </a:solidFill>
              </a:defRPr>
            </a:pPr>
            <a:r>
              <a:t>What is </a:t>
            </a:r>
            <a:r>
              <a:rPr b="0">
                <a:solidFill>
                  <a:srgbClr val="E44751"/>
                </a:solidFill>
                <a:latin typeface="Sans Forgetica Regular"/>
                <a:ea typeface="Sans Forgetica Regular"/>
                <a:cs typeface="Sans Forgetica Regular"/>
                <a:sym typeface="Sans Forgetica Regular"/>
              </a:rPr>
              <a:t>Memory?</a:t>
            </a:r>
          </a:p>
        </p:txBody>
      </p:sp>
      <p:grpSp>
        <p:nvGrpSpPr>
          <p:cNvPr id="222" name="Group"/>
          <p:cNvGrpSpPr/>
          <p:nvPr/>
        </p:nvGrpSpPr>
        <p:grpSpPr>
          <a:xfrm>
            <a:off x="927512" y="6176547"/>
            <a:ext cx="6578868" cy="6282484"/>
            <a:chOff x="-107950" y="0"/>
            <a:chExt cx="6578867" cy="6282483"/>
          </a:xfrm>
        </p:grpSpPr>
        <p:grpSp>
          <p:nvGrpSpPr>
            <p:cNvPr id="220" name="Group"/>
            <p:cNvGrpSpPr/>
            <p:nvPr/>
          </p:nvGrpSpPr>
          <p:grpSpPr>
            <a:xfrm>
              <a:off x="-107950" y="295657"/>
              <a:ext cx="6578868" cy="5986827"/>
              <a:chOff x="-107950" y="-107950"/>
              <a:chExt cx="6578867" cy="5986826"/>
            </a:xfrm>
          </p:grpSpPr>
          <p:sp>
            <p:nvSpPr>
              <p:cNvPr id="214" name="Encoding"/>
              <p:cNvSpPr txBox="1"/>
              <p:nvPr/>
            </p:nvSpPr>
            <p:spPr>
              <a:xfrm>
                <a:off x="1352683" y="345197"/>
                <a:ext cx="3657601" cy="8661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6000">
                    <a:solidFill>
                      <a:srgbClr val="E44751"/>
                    </a:solidFill>
                    <a:latin typeface="Sans Forgetica Regular"/>
                    <a:ea typeface="Sans Forgetica Regular"/>
                    <a:cs typeface="Sans Forgetica Regular"/>
                    <a:sym typeface="Sans Forgetica Regular"/>
                  </a:defRPr>
                </a:lvl1pPr>
              </a:lstStyle>
              <a:p>
                <a:pPr/>
                <a:r>
                  <a:t>Encoding</a:t>
                </a:r>
              </a:p>
            </p:txBody>
          </p:sp>
          <p:grpSp>
            <p:nvGrpSpPr>
              <p:cNvPr id="217" name="Group"/>
              <p:cNvGrpSpPr/>
              <p:nvPr/>
            </p:nvGrpSpPr>
            <p:grpSpPr>
              <a:xfrm>
                <a:off x="359501" y="1654407"/>
                <a:ext cx="4917835" cy="3704448"/>
                <a:chOff x="0" y="0"/>
                <a:chExt cx="4917833" cy="3704446"/>
              </a:xfrm>
            </p:grpSpPr>
            <p:pic>
              <p:nvPicPr>
                <p:cNvPr id="215" name="Image" descr="Image"/>
                <p:cNvPicPr>
                  <a:picLocks noChangeAspect="1"/>
                </p:cNvPicPr>
                <p:nvPr/>
              </p:nvPicPr>
              <p:blipFill>
                <a:blip r:embed="rId5">
                  <a:extLst/>
                </a:blip>
                <a:srcRect l="33626" t="0" r="0" b="68844"/>
                <a:stretch>
                  <a:fillRect/>
                </a:stretch>
              </p:blipFill>
              <p:spPr>
                <a:xfrm>
                  <a:off x="345276" y="0"/>
                  <a:ext cx="4572558" cy="3704447"/>
                </a:xfrm>
                <a:prstGeom prst="rect">
                  <a:avLst/>
                </a:prstGeom>
                <a:ln w="12700" cap="flat">
                  <a:noFill/>
                  <a:miter lim="400000"/>
                </a:ln>
                <a:effectLst/>
              </p:spPr>
            </p:pic>
            <p:sp>
              <p:nvSpPr>
                <p:cNvPr id="216" name="Oval"/>
                <p:cNvSpPr/>
                <p:nvPr/>
              </p:nvSpPr>
              <p:spPr>
                <a:xfrm>
                  <a:off x="0" y="2289463"/>
                  <a:ext cx="1511300" cy="1038623"/>
                </a:xfrm>
                <a:prstGeom prst="ellipse">
                  <a:avLst/>
                </a:prstGeom>
                <a:solidFill>
                  <a:srgbClr val="FFFFFF"/>
                </a:solidFill>
                <a:ln w="12700" cap="flat">
                  <a:noFill/>
                  <a:miter lim="400000"/>
                </a:ln>
                <a:effectLst/>
              </p:spPr>
              <p:txBody>
                <a:bodyPr wrap="square" lIns="50800" tIns="50800" rIns="50800" bIns="50800" numCol="1" anchor="ctr">
                  <a:noAutofit/>
                </a:bodyPr>
                <a:lstStyle/>
                <a:p>
                  <a:pPr defTabSz="825500">
                    <a:defRPr sz="3200">
                      <a:solidFill>
                        <a:srgbClr val="FFFFFF"/>
                      </a:solidFill>
                      <a:latin typeface="Helvetica Neue Medium"/>
                      <a:ea typeface="Helvetica Neue Medium"/>
                      <a:cs typeface="Helvetica Neue Medium"/>
                      <a:sym typeface="Helvetica Neue Medium"/>
                    </a:defRPr>
                  </a:pPr>
                </a:p>
              </p:txBody>
            </p:sp>
          </p:grpSp>
          <p:pic>
            <p:nvPicPr>
              <p:cNvPr id="218" name="Rounded Rectangle Rounded rectangle" descr="Rounded Rectangle Rounded rectangle"/>
              <p:cNvPicPr>
                <a:picLocks noChangeAspect="0"/>
              </p:cNvPicPr>
              <p:nvPr/>
            </p:nvPicPr>
            <p:blipFill>
              <a:blip r:embed="rId6">
                <a:extLst/>
              </a:blip>
              <a:stretch>
                <a:fillRect/>
              </a:stretch>
            </p:blipFill>
            <p:spPr>
              <a:xfrm>
                <a:off x="-107950" y="-107950"/>
                <a:ext cx="6578868" cy="5986827"/>
              </a:xfrm>
              <a:prstGeom prst="rect">
                <a:avLst/>
              </a:prstGeom>
              <a:effectLst/>
            </p:spPr>
          </p:pic>
        </p:grpSp>
        <p:sp>
          <p:nvSpPr>
            <p:cNvPr id="221" name="1"/>
            <p:cNvSpPr/>
            <p:nvPr/>
          </p:nvSpPr>
          <p:spPr>
            <a:xfrm>
              <a:off x="126657" y="0"/>
              <a:ext cx="1038623" cy="1038622"/>
            </a:xfrm>
            <a:prstGeom prst="ellipse">
              <a:avLst/>
            </a:prstGeom>
            <a:solidFill>
              <a:srgbClr val="E44751"/>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b="1" sz="4300">
                  <a:solidFill>
                    <a:srgbClr val="FFFFFF"/>
                  </a:solidFill>
                </a:defRPr>
              </a:lvl1pPr>
            </a:lstStyle>
            <a:p>
              <a:pPr/>
              <a:r>
                <a:t>1</a:t>
              </a:r>
            </a:p>
          </p:txBody>
        </p:sp>
      </p:grpSp>
      <p:grpSp>
        <p:nvGrpSpPr>
          <p:cNvPr id="231" name="Group"/>
          <p:cNvGrpSpPr/>
          <p:nvPr/>
        </p:nvGrpSpPr>
        <p:grpSpPr>
          <a:xfrm>
            <a:off x="8772485" y="6176547"/>
            <a:ext cx="6708949" cy="6282484"/>
            <a:chOff x="0" y="0"/>
            <a:chExt cx="6708947" cy="6282483"/>
          </a:xfrm>
        </p:grpSpPr>
        <p:grpSp>
          <p:nvGrpSpPr>
            <p:cNvPr id="229" name="Group"/>
            <p:cNvGrpSpPr/>
            <p:nvPr/>
          </p:nvGrpSpPr>
          <p:grpSpPr>
            <a:xfrm>
              <a:off x="130080" y="295657"/>
              <a:ext cx="6578868" cy="5986827"/>
              <a:chOff x="-107950" y="-107950"/>
              <a:chExt cx="6578867" cy="5986826"/>
            </a:xfrm>
          </p:grpSpPr>
          <p:sp>
            <p:nvSpPr>
              <p:cNvPr id="223" name="Consolidation"/>
              <p:cNvSpPr txBox="1"/>
              <p:nvPr/>
            </p:nvSpPr>
            <p:spPr>
              <a:xfrm>
                <a:off x="423425" y="345197"/>
                <a:ext cx="5516119" cy="8661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6000">
                    <a:solidFill>
                      <a:srgbClr val="E44751"/>
                    </a:solidFill>
                    <a:latin typeface="Sans Forgetica Regular"/>
                    <a:ea typeface="Sans Forgetica Regular"/>
                    <a:cs typeface="Sans Forgetica Regular"/>
                    <a:sym typeface="Sans Forgetica Regular"/>
                  </a:defRPr>
                </a:lvl1pPr>
              </a:lstStyle>
              <a:p>
                <a:pPr/>
                <a:r>
                  <a:t>Consolidation</a:t>
                </a:r>
              </a:p>
            </p:txBody>
          </p:sp>
          <p:grpSp>
            <p:nvGrpSpPr>
              <p:cNvPr id="226" name="Group"/>
              <p:cNvGrpSpPr/>
              <p:nvPr/>
            </p:nvGrpSpPr>
            <p:grpSpPr>
              <a:xfrm>
                <a:off x="385695" y="1654413"/>
                <a:ext cx="5048992" cy="3704436"/>
                <a:chOff x="0" y="0"/>
                <a:chExt cx="5048991" cy="3704434"/>
              </a:xfrm>
            </p:grpSpPr>
            <p:pic>
              <p:nvPicPr>
                <p:cNvPr id="224" name="Image" descr="Image"/>
                <p:cNvPicPr>
                  <a:picLocks noChangeAspect="1"/>
                </p:cNvPicPr>
                <p:nvPr/>
              </p:nvPicPr>
              <p:blipFill>
                <a:blip r:embed="rId5">
                  <a:extLst/>
                </a:blip>
                <a:srcRect l="32886" t="32257" r="0" b="36586"/>
                <a:stretch>
                  <a:fillRect/>
                </a:stretch>
              </p:blipFill>
              <p:spPr>
                <a:xfrm>
                  <a:off x="425437" y="0"/>
                  <a:ext cx="4623555" cy="3704435"/>
                </a:xfrm>
                <a:prstGeom prst="rect">
                  <a:avLst/>
                </a:prstGeom>
                <a:ln w="12700" cap="flat">
                  <a:noFill/>
                  <a:miter lim="400000"/>
                </a:ln>
                <a:effectLst/>
              </p:spPr>
            </p:pic>
            <p:sp>
              <p:nvSpPr>
                <p:cNvPr id="225" name="Oval"/>
                <p:cNvSpPr/>
                <p:nvPr/>
              </p:nvSpPr>
              <p:spPr>
                <a:xfrm>
                  <a:off x="0" y="1786089"/>
                  <a:ext cx="1029230" cy="1918343"/>
                </a:xfrm>
                <a:prstGeom prst="ellipse">
                  <a:avLst/>
                </a:prstGeom>
                <a:solidFill>
                  <a:srgbClr val="FFFFFF"/>
                </a:solidFill>
                <a:ln w="12700" cap="flat">
                  <a:noFill/>
                  <a:miter lim="400000"/>
                </a:ln>
                <a:effectLst/>
              </p:spPr>
              <p:txBody>
                <a:bodyPr wrap="square" lIns="50800" tIns="50800" rIns="50800" bIns="50800" numCol="1" anchor="ctr">
                  <a:noAutofit/>
                </a:bodyPr>
                <a:lstStyle/>
                <a:p>
                  <a:pPr defTabSz="825500">
                    <a:defRPr sz="3200">
                      <a:solidFill>
                        <a:srgbClr val="FFFFFF"/>
                      </a:solidFill>
                      <a:latin typeface="Helvetica Neue Medium"/>
                      <a:ea typeface="Helvetica Neue Medium"/>
                      <a:cs typeface="Helvetica Neue Medium"/>
                      <a:sym typeface="Helvetica Neue Medium"/>
                    </a:defRPr>
                  </a:pPr>
                </a:p>
              </p:txBody>
            </p:sp>
          </p:grpSp>
          <p:pic>
            <p:nvPicPr>
              <p:cNvPr id="227" name="Rounded Rectangle Rounded rectangle" descr="Rounded Rectangle Rounded rectangle"/>
              <p:cNvPicPr>
                <a:picLocks noChangeAspect="0"/>
              </p:cNvPicPr>
              <p:nvPr/>
            </p:nvPicPr>
            <p:blipFill>
              <a:blip r:embed="rId6">
                <a:extLst/>
              </a:blip>
              <a:stretch>
                <a:fillRect/>
              </a:stretch>
            </p:blipFill>
            <p:spPr>
              <a:xfrm>
                <a:off x="-107950" y="-107950"/>
                <a:ext cx="6578868" cy="5986827"/>
              </a:xfrm>
              <a:prstGeom prst="rect">
                <a:avLst/>
              </a:prstGeom>
              <a:effectLst/>
            </p:spPr>
          </p:pic>
        </p:grpSp>
        <p:sp>
          <p:nvSpPr>
            <p:cNvPr id="230" name="2"/>
            <p:cNvSpPr/>
            <p:nvPr/>
          </p:nvSpPr>
          <p:spPr>
            <a:xfrm>
              <a:off x="0" y="0"/>
              <a:ext cx="1038622" cy="1038622"/>
            </a:xfrm>
            <a:prstGeom prst="ellipse">
              <a:avLst/>
            </a:prstGeom>
            <a:solidFill>
              <a:srgbClr val="E44751"/>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b="1" sz="4300">
                  <a:solidFill>
                    <a:srgbClr val="FFFFFF"/>
                  </a:solidFill>
                </a:defRPr>
              </a:lvl1pPr>
            </a:lstStyle>
            <a:p>
              <a:pPr/>
              <a:r>
                <a:t>2</a:t>
              </a:r>
            </a:p>
          </p:txBody>
        </p:sp>
      </p:grpSp>
      <p:pic>
        <p:nvPicPr>
          <p:cNvPr id="232" name="Image" descr="Image"/>
          <p:cNvPicPr>
            <a:picLocks noChangeAspect="1"/>
          </p:cNvPicPr>
          <p:nvPr/>
        </p:nvPicPr>
        <p:blipFill>
          <a:blip r:embed="rId7">
            <a:extLst/>
          </a:blip>
          <a:srcRect l="0" t="0" r="0" b="0"/>
          <a:stretch>
            <a:fillRect/>
          </a:stretch>
        </p:blipFill>
        <p:spPr>
          <a:xfrm>
            <a:off x="22931660" y="12655209"/>
            <a:ext cx="1249764" cy="892331"/>
          </a:xfrm>
          <a:prstGeom prst="rect">
            <a:avLst/>
          </a:prstGeom>
          <a:ln w="12700">
            <a:miter lim="400000"/>
          </a:ln>
        </p:spPr>
      </p:pic>
      <p:pic>
        <p:nvPicPr>
          <p:cNvPr id="233" name="NeuroSU logo .png" descr="NeuroSU logo .png"/>
          <p:cNvPicPr>
            <a:picLocks noChangeAspect="1"/>
          </p:cNvPicPr>
          <p:nvPr/>
        </p:nvPicPr>
        <p:blipFill>
          <a:blip r:embed="rId8">
            <a:extLst/>
          </a:blip>
          <a:srcRect l="0" t="0" r="0" b="17662"/>
          <a:stretch>
            <a:fillRect/>
          </a:stretch>
        </p:blipFill>
        <p:spPr>
          <a:xfrm>
            <a:off x="-58961" y="12581986"/>
            <a:ext cx="1511488" cy="1038503"/>
          </a:xfrm>
          <a:prstGeom prst="rect">
            <a:avLst/>
          </a:prstGeom>
          <a:ln w="12700">
            <a:miter lim="400000"/>
          </a:ln>
        </p:spPr>
      </p:pic>
      <p:sp>
        <p:nvSpPr>
          <p:cNvPr id="234" name="Prof. Stéphanie DAUMAS - CERN, Geneva, July 3rd, 2025"/>
          <p:cNvSpPr txBox="1"/>
          <p:nvPr/>
        </p:nvSpPr>
        <p:spPr>
          <a:xfrm>
            <a:off x="8185556" y="13238329"/>
            <a:ext cx="8012888" cy="46136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i="1">
                <a:solidFill>
                  <a:schemeClr val="accent1">
                    <a:hueOff val="114395"/>
                    <a:lumOff val="-24975"/>
                  </a:schemeClr>
                </a:solidFill>
              </a:defRPr>
            </a:lvl1pPr>
          </a:lstStyle>
          <a:p>
            <a:pPr/>
            <a:r>
              <a:t>Prof. Stéphanie DAUMAS - CERN, Geneva, July 3rd, 2025</a:t>
            </a:r>
          </a:p>
        </p:txBody>
      </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38" name="Image" descr="Image"/>
          <p:cNvPicPr>
            <a:picLocks noChangeAspect="1"/>
          </p:cNvPicPr>
          <p:nvPr/>
        </p:nvPicPr>
        <p:blipFill>
          <a:blip r:embed="rId3">
            <a:extLst/>
          </a:blip>
          <a:stretch>
            <a:fillRect/>
          </a:stretch>
        </p:blipFill>
        <p:spPr>
          <a:xfrm>
            <a:off x="-209200" y="735999"/>
            <a:ext cx="3781262" cy="2120165"/>
          </a:xfrm>
          <a:prstGeom prst="rect">
            <a:avLst/>
          </a:prstGeom>
          <a:ln w="12700">
            <a:miter lim="400000"/>
          </a:ln>
        </p:spPr>
      </p:pic>
      <p:sp>
        <p:nvSpPr>
          <p:cNvPr id="239" name="is a resource that keeps track of the past to help us live in the present and imagine the future"/>
          <p:cNvSpPr txBox="1"/>
          <p:nvPr>
            <p:ph type="title"/>
          </p:nvPr>
        </p:nvSpPr>
        <p:spPr>
          <a:xfrm>
            <a:off x="887098" y="2807959"/>
            <a:ext cx="18959125" cy="3073292"/>
          </a:xfrm>
          <a:prstGeom prst="rect">
            <a:avLst/>
          </a:prstGeom>
        </p:spPr>
        <p:txBody>
          <a:bodyPr/>
          <a:lstStyle>
            <a:lvl1pPr algn="ctr">
              <a:lnSpc>
                <a:spcPct val="100000"/>
              </a:lnSpc>
              <a:defRPr spc="-180" sz="6500">
                <a:solidFill>
                  <a:srgbClr val="404040"/>
                </a:solidFill>
                <a:latin typeface="Helvetica Neue Light"/>
                <a:ea typeface="Helvetica Neue Light"/>
                <a:cs typeface="Helvetica Neue Light"/>
                <a:sym typeface="Helvetica Neue Light"/>
              </a:defRPr>
            </a:lvl1pPr>
          </a:lstStyle>
          <a:p>
            <a:pPr>
              <a:defRPr>
                <a:solidFill>
                  <a:srgbClr val="72BFC5"/>
                </a:solidFill>
              </a:defRPr>
            </a:pPr>
            <a:r>
              <a:rPr>
                <a:solidFill>
                  <a:srgbClr val="404040"/>
                </a:solidFill>
              </a:rPr>
              <a:t>is a resource that keeps track of the past to help us live in the present and imagine the future</a:t>
            </a:r>
          </a:p>
        </p:txBody>
      </p:sp>
      <p:pic>
        <p:nvPicPr>
          <p:cNvPr id="240" name="Image" descr="Image"/>
          <p:cNvPicPr>
            <a:picLocks noChangeAspect="1"/>
          </p:cNvPicPr>
          <p:nvPr/>
        </p:nvPicPr>
        <p:blipFill>
          <a:blip r:embed="rId4">
            <a:extLst/>
          </a:blip>
          <a:stretch>
            <a:fillRect/>
          </a:stretch>
        </p:blipFill>
        <p:spPr>
          <a:xfrm>
            <a:off x="20102847" y="2006556"/>
            <a:ext cx="3781262" cy="3781262"/>
          </a:xfrm>
          <a:prstGeom prst="rect">
            <a:avLst/>
          </a:prstGeom>
          <a:ln w="12700">
            <a:miter lim="400000"/>
          </a:ln>
          <a:effectLst>
            <a:outerShdw sx="100000" sy="100000" kx="0" ky="0" algn="b" rotWithShape="0" blurRad="190500" dist="8455" dir="5400000">
              <a:srgbClr val="000000"/>
            </a:outerShdw>
          </a:effectLst>
        </p:spPr>
      </p:pic>
      <p:sp>
        <p:nvSpPr>
          <p:cNvPr id="241" name="What is Memory?"/>
          <p:cNvSpPr txBox="1"/>
          <p:nvPr/>
        </p:nvSpPr>
        <p:spPr>
          <a:xfrm>
            <a:off x="3230562" y="1079500"/>
            <a:ext cx="21971001" cy="143316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lgn="l">
              <a:lnSpc>
                <a:spcPct val="80000"/>
              </a:lnSpc>
              <a:defRPr b="1" spc="-177" sz="8500">
                <a:solidFill>
                  <a:srgbClr val="000000"/>
                </a:solidFill>
              </a:defRPr>
            </a:pPr>
            <a:r>
              <a:t>What is </a:t>
            </a:r>
            <a:r>
              <a:rPr b="0">
                <a:solidFill>
                  <a:srgbClr val="E44751"/>
                </a:solidFill>
                <a:latin typeface="Sans Forgetica Regular"/>
                <a:ea typeface="Sans Forgetica Regular"/>
                <a:cs typeface="Sans Forgetica Regular"/>
                <a:sym typeface="Sans Forgetica Regular"/>
              </a:rPr>
              <a:t>Memory?</a:t>
            </a:r>
          </a:p>
        </p:txBody>
      </p:sp>
      <p:grpSp>
        <p:nvGrpSpPr>
          <p:cNvPr id="250" name="Group"/>
          <p:cNvGrpSpPr/>
          <p:nvPr/>
        </p:nvGrpSpPr>
        <p:grpSpPr>
          <a:xfrm>
            <a:off x="927512" y="6176547"/>
            <a:ext cx="6578868" cy="6282484"/>
            <a:chOff x="-107950" y="0"/>
            <a:chExt cx="6578867" cy="6282483"/>
          </a:xfrm>
        </p:grpSpPr>
        <p:grpSp>
          <p:nvGrpSpPr>
            <p:cNvPr id="248" name="Group"/>
            <p:cNvGrpSpPr/>
            <p:nvPr/>
          </p:nvGrpSpPr>
          <p:grpSpPr>
            <a:xfrm>
              <a:off x="-107950" y="295657"/>
              <a:ext cx="6578868" cy="5986827"/>
              <a:chOff x="-107950" y="-107950"/>
              <a:chExt cx="6578867" cy="5986826"/>
            </a:xfrm>
          </p:grpSpPr>
          <p:sp>
            <p:nvSpPr>
              <p:cNvPr id="242" name="Encoding"/>
              <p:cNvSpPr txBox="1"/>
              <p:nvPr/>
            </p:nvSpPr>
            <p:spPr>
              <a:xfrm>
                <a:off x="1352683" y="345197"/>
                <a:ext cx="3657601" cy="8661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6000">
                    <a:solidFill>
                      <a:srgbClr val="E44751"/>
                    </a:solidFill>
                    <a:latin typeface="Sans Forgetica Regular"/>
                    <a:ea typeface="Sans Forgetica Regular"/>
                    <a:cs typeface="Sans Forgetica Regular"/>
                    <a:sym typeface="Sans Forgetica Regular"/>
                  </a:defRPr>
                </a:lvl1pPr>
              </a:lstStyle>
              <a:p>
                <a:pPr/>
                <a:r>
                  <a:t>Encoding</a:t>
                </a:r>
              </a:p>
            </p:txBody>
          </p:sp>
          <p:grpSp>
            <p:nvGrpSpPr>
              <p:cNvPr id="245" name="Group"/>
              <p:cNvGrpSpPr/>
              <p:nvPr/>
            </p:nvGrpSpPr>
            <p:grpSpPr>
              <a:xfrm>
                <a:off x="359501" y="1654407"/>
                <a:ext cx="4917835" cy="3704448"/>
                <a:chOff x="0" y="0"/>
                <a:chExt cx="4917833" cy="3704446"/>
              </a:xfrm>
            </p:grpSpPr>
            <p:pic>
              <p:nvPicPr>
                <p:cNvPr id="243" name="Image" descr="Image"/>
                <p:cNvPicPr>
                  <a:picLocks noChangeAspect="1"/>
                </p:cNvPicPr>
                <p:nvPr/>
              </p:nvPicPr>
              <p:blipFill>
                <a:blip r:embed="rId5">
                  <a:extLst/>
                </a:blip>
                <a:srcRect l="33626" t="0" r="0" b="68844"/>
                <a:stretch>
                  <a:fillRect/>
                </a:stretch>
              </p:blipFill>
              <p:spPr>
                <a:xfrm>
                  <a:off x="345276" y="0"/>
                  <a:ext cx="4572558" cy="3704447"/>
                </a:xfrm>
                <a:prstGeom prst="rect">
                  <a:avLst/>
                </a:prstGeom>
                <a:ln w="12700" cap="flat">
                  <a:noFill/>
                  <a:miter lim="400000"/>
                </a:ln>
                <a:effectLst/>
              </p:spPr>
            </p:pic>
            <p:sp>
              <p:nvSpPr>
                <p:cNvPr id="244" name="Oval"/>
                <p:cNvSpPr/>
                <p:nvPr/>
              </p:nvSpPr>
              <p:spPr>
                <a:xfrm>
                  <a:off x="0" y="2289463"/>
                  <a:ext cx="1511300" cy="1038623"/>
                </a:xfrm>
                <a:prstGeom prst="ellipse">
                  <a:avLst/>
                </a:prstGeom>
                <a:solidFill>
                  <a:srgbClr val="FFFFFF"/>
                </a:solidFill>
                <a:ln w="12700" cap="flat">
                  <a:noFill/>
                  <a:miter lim="400000"/>
                </a:ln>
                <a:effectLst/>
              </p:spPr>
              <p:txBody>
                <a:bodyPr wrap="square" lIns="50800" tIns="50800" rIns="50800" bIns="50800" numCol="1" anchor="ctr">
                  <a:noAutofit/>
                </a:bodyPr>
                <a:lstStyle/>
                <a:p>
                  <a:pPr defTabSz="825500">
                    <a:defRPr sz="3200">
                      <a:solidFill>
                        <a:srgbClr val="FFFFFF"/>
                      </a:solidFill>
                      <a:latin typeface="Helvetica Neue Medium"/>
                      <a:ea typeface="Helvetica Neue Medium"/>
                      <a:cs typeface="Helvetica Neue Medium"/>
                      <a:sym typeface="Helvetica Neue Medium"/>
                    </a:defRPr>
                  </a:pPr>
                </a:p>
              </p:txBody>
            </p:sp>
          </p:grpSp>
          <p:pic>
            <p:nvPicPr>
              <p:cNvPr id="246" name="Rounded Rectangle Rounded rectangle" descr="Rounded Rectangle Rounded rectangle"/>
              <p:cNvPicPr>
                <a:picLocks noChangeAspect="0"/>
              </p:cNvPicPr>
              <p:nvPr/>
            </p:nvPicPr>
            <p:blipFill>
              <a:blip r:embed="rId6">
                <a:extLst/>
              </a:blip>
              <a:stretch>
                <a:fillRect/>
              </a:stretch>
            </p:blipFill>
            <p:spPr>
              <a:xfrm>
                <a:off x="-107950" y="-107950"/>
                <a:ext cx="6578868" cy="5986827"/>
              </a:xfrm>
              <a:prstGeom prst="rect">
                <a:avLst/>
              </a:prstGeom>
              <a:effectLst/>
            </p:spPr>
          </p:pic>
        </p:grpSp>
        <p:sp>
          <p:nvSpPr>
            <p:cNvPr id="249" name="1"/>
            <p:cNvSpPr/>
            <p:nvPr/>
          </p:nvSpPr>
          <p:spPr>
            <a:xfrm>
              <a:off x="126657" y="0"/>
              <a:ext cx="1038623" cy="1038622"/>
            </a:xfrm>
            <a:prstGeom prst="ellipse">
              <a:avLst/>
            </a:prstGeom>
            <a:solidFill>
              <a:srgbClr val="E44751"/>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b="1" sz="4300">
                  <a:solidFill>
                    <a:srgbClr val="FFFFFF"/>
                  </a:solidFill>
                </a:defRPr>
              </a:lvl1pPr>
            </a:lstStyle>
            <a:p>
              <a:pPr/>
              <a:r>
                <a:t>1</a:t>
              </a:r>
            </a:p>
          </p:txBody>
        </p:sp>
      </p:grpSp>
      <p:grpSp>
        <p:nvGrpSpPr>
          <p:cNvPr id="259" name="Group"/>
          <p:cNvGrpSpPr/>
          <p:nvPr/>
        </p:nvGrpSpPr>
        <p:grpSpPr>
          <a:xfrm>
            <a:off x="8772485" y="6176547"/>
            <a:ext cx="6708949" cy="6282484"/>
            <a:chOff x="0" y="0"/>
            <a:chExt cx="6708947" cy="6282483"/>
          </a:xfrm>
        </p:grpSpPr>
        <p:grpSp>
          <p:nvGrpSpPr>
            <p:cNvPr id="257" name="Group"/>
            <p:cNvGrpSpPr/>
            <p:nvPr/>
          </p:nvGrpSpPr>
          <p:grpSpPr>
            <a:xfrm>
              <a:off x="130080" y="295657"/>
              <a:ext cx="6578868" cy="5986827"/>
              <a:chOff x="-107950" y="-107950"/>
              <a:chExt cx="6578867" cy="5986826"/>
            </a:xfrm>
          </p:grpSpPr>
          <p:sp>
            <p:nvSpPr>
              <p:cNvPr id="251" name="Consolidation"/>
              <p:cNvSpPr txBox="1"/>
              <p:nvPr/>
            </p:nvSpPr>
            <p:spPr>
              <a:xfrm>
                <a:off x="423425" y="345197"/>
                <a:ext cx="5516119" cy="8661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6000">
                    <a:solidFill>
                      <a:srgbClr val="E44751"/>
                    </a:solidFill>
                    <a:latin typeface="Sans Forgetica Regular"/>
                    <a:ea typeface="Sans Forgetica Regular"/>
                    <a:cs typeface="Sans Forgetica Regular"/>
                    <a:sym typeface="Sans Forgetica Regular"/>
                  </a:defRPr>
                </a:lvl1pPr>
              </a:lstStyle>
              <a:p>
                <a:pPr/>
                <a:r>
                  <a:t>Consolidation</a:t>
                </a:r>
              </a:p>
            </p:txBody>
          </p:sp>
          <p:grpSp>
            <p:nvGrpSpPr>
              <p:cNvPr id="254" name="Group"/>
              <p:cNvGrpSpPr/>
              <p:nvPr/>
            </p:nvGrpSpPr>
            <p:grpSpPr>
              <a:xfrm>
                <a:off x="385695" y="1654413"/>
                <a:ext cx="5048992" cy="3704436"/>
                <a:chOff x="0" y="0"/>
                <a:chExt cx="5048991" cy="3704434"/>
              </a:xfrm>
            </p:grpSpPr>
            <p:pic>
              <p:nvPicPr>
                <p:cNvPr id="252" name="Image" descr="Image"/>
                <p:cNvPicPr>
                  <a:picLocks noChangeAspect="1"/>
                </p:cNvPicPr>
                <p:nvPr/>
              </p:nvPicPr>
              <p:blipFill>
                <a:blip r:embed="rId5">
                  <a:extLst/>
                </a:blip>
                <a:srcRect l="32886" t="32257" r="0" b="36586"/>
                <a:stretch>
                  <a:fillRect/>
                </a:stretch>
              </p:blipFill>
              <p:spPr>
                <a:xfrm>
                  <a:off x="425437" y="0"/>
                  <a:ext cx="4623555" cy="3704435"/>
                </a:xfrm>
                <a:prstGeom prst="rect">
                  <a:avLst/>
                </a:prstGeom>
                <a:ln w="12700" cap="flat">
                  <a:noFill/>
                  <a:miter lim="400000"/>
                </a:ln>
                <a:effectLst/>
              </p:spPr>
            </p:pic>
            <p:sp>
              <p:nvSpPr>
                <p:cNvPr id="253" name="Oval"/>
                <p:cNvSpPr/>
                <p:nvPr/>
              </p:nvSpPr>
              <p:spPr>
                <a:xfrm>
                  <a:off x="0" y="1786089"/>
                  <a:ext cx="1029230" cy="1918343"/>
                </a:xfrm>
                <a:prstGeom prst="ellipse">
                  <a:avLst/>
                </a:prstGeom>
                <a:solidFill>
                  <a:srgbClr val="FFFFFF"/>
                </a:solidFill>
                <a:ln w="12700" cap="flat">
                  <a:noFill/>
                  <a:miter lim="400000"/>
                </a:ln>
                <a:effectLst/>
              </p:spPr>
              <p:txBody>
                <a:bodyPr wrap="square" lIns="50800" tIns="50800" rIns="50800" bIns="50800" numCol="1" anchor="ctr">
                  <a:noAutofit/>
                </a:bodyPr>
                <a:lstStyle/>
                <a:p>
                  <a:pPr defTabSz="825500">
                    <a:defRPr sz="3200">
                      <a:solidFill>
                        <a:srgbClr val="FFFFFF"/>
                      </a:solidFill>
                      <a:latin typeface="Helvetica Neue Medium"/>
                      <a:ea typeface="Helvetica Neue Medium"/>
                      <a:cs typeface="Helvetica Neue Medium"/>
                      <a:sym typeface="Helvetica Neue Medium"/>
                    </a:defRPr>
                  </a:pPr>
                </a:p>
              </p:txBody>
            </p:sp>
          </p:grpSp>
          <p:pic>
            <p:nvPicPr>
              <p:cNvPr id="255" name="Rounded Rectangle Rounded rectangle" descr="Rounded Rectangle Rounded rectangle"/>
              <p:cNvPicPr>
                <a:picLocks noChangeAspect="0"/>
              </p:cNvPicPr>
              <p:nvPr/>
            </p:nvPicPr>
            <p:blipFill>
              <a:blip r:embed="rId6">
                <a:extLst/>
              </a:blip>
              <a:stretch>
                <a:fillRect/>
              </a:stretch>
            </p:blipFill>
            <p:spPr>
              <a:xfrm>
                <a:off x="-107950" y="-107950"/>
                <a:ext cx="6578868" cy="5986827"/>
              </a:xfrm>
              <a:prstGeom prst="rect">
                <a:avLst/>
              </a:prstGeom>
              <a:effectLst/>
            </p:spPr>
          </p:pic>
        </p:grpSp>
        <p:sp>
          <p:nvSpPr>
            <p:cNvPr id="258" name="2"/>
            <p:cNvSpPr/>
            <p:nvPr/>
          </p:nvSpPr>
          <p:spPr>
            <a:xfrm>
              <a:off x="0" y="0"/>
              <a:ext cx="1038622" cy="1038622"/>
            </a:xfrm>
            <a:prstGeom prst="ellipse">
              <a:avLst/>
            </a:prstGeom>
            <a:solidFill>
              <a:srgbClr val="E44751"/>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b="1" sz="4300">
                  <a:solidFill>
                    <a:srgbClr val="FFFFFF"/>
                  </a:solidFill>
                </a:defRPr>
              </a:lvl1pPr>
            </a:lstStyle>
            <a:p>
              <a:pPr/>
              <a:r>
                <a:t>2</a:t>
              </a:r>
            </a:p>
          </p:txBody>
        </p:sp>
      </p:grpSp>
      <p:grpSp>
        <p:nvGrpSpPr>
          <p:cNvPr id="271" name="Group"/>
          <p:cNvGrpSpPr/>
          <p:nvPr/>
        </p:nvGrpSpPr>
        <p:grpSpPr>
          <a:xfrm>
            <a:off x="16877620" y="6176547"/>
            <a:ext cx="6578869" cy="6282484"/>
            <a:chOff x="-107950" y="0"/>
            <a:chExt cx="6578867" cy="6282483"/>
          </a:xfrm>
        </p:grpSpPr>
        <p:grpSp>
          <p:nvGrpSpPr>
            <p:cNvPr id="269" name="Group"/>
            <p:cNvGrpSpPr/>
            <p:nvPr/>
          </p:nvGrpSpPr>
          <p:grpSpPr>
            <a:xfrm>
              <a:off x="-107950" y="295657"/>
              <a:ext cx="6578868" cy="5986827"/>
              <a:chOff x="-107950" y="-107950"/>
              <a:chExt cx="6578867" cy="5986826"/>
            </a:xfrm>
          </p:grpSpPr>
          <p:sp>
            <p:nvSpPr>
              <p:cNvPr id="260" name="Retrieval"/>
              <p:cNvSpPr txBox="1"/>
              <p:nvPr/>
            </p:nvSpPr>
            <p:spPr>
              <a:xfrm>
                <a:off x="1519701" y="257993"/>
                <a:ext cx="3557779" cy="8661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6000">
                    <a:solidFill>
                      <a:srgbClr val="E44751"/>
                    </a:solidFill>
                    <a:latin typeface="Sans Forgetica Regular"/>
                    <a:ea typeface="Sans Forgetica Regular"/>
                    <a:cs typeface="Sans Forgetica Regular"/>
                    <a:sym typeface="Sans Forgetica Regular"/>
                  </a:defRPr>
                </a:lvl1pPr>
              </a:lstStyle>
              <a:p>
                <a:pPr/>
                <a:r>
                  <a:t>Retrieval</a:t>
                </a:r>
              </a:p>
            </p:txBody>
          </p:sp>
          <p:grpSp>
            <p:nvGrpSpPr>
              <p:cNvPr id="268" name="Group"/>
              <p:cNvGrpSpPr/>
              <p:nvPr/>
            </p:nvGrpSpPr>
            <p:grpSpPr>
              <a:xfrm>
                <a:off x="-107950" y="-107950"/>
                <a:ext cx="6578868" cy="5986827"/>
                <a:chOff x="-107950" y="-107950"/>
                <a:chExt cx="6578867" cy="5986826"/>
              </a:xfrm>
            </p:grpSpPr>
            <p:sp>
              <p:nvSpPr>
                <p:cNvPr id="261" name="From Feld &amp; Born, 2020"/>
                <p:cNvSpPr txBox="1"/>
                <p:nvPr/>
              </p:nvSpPr>
              <p:spPr>
                <a:xfrm>
                  <a:off x="3674886" y="5254327"/>
                  <a:ext cx="2143317" cy="3121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p>
                  <a:pPr>
                    <a:defRPr sz="1500"/>
                  </a:pPr>
                  <a:r>
                    <a:rPr i="1"/>
                    <a:t>From</a:t>
                  </a:r>
                  <a:r>
                    <a:t> Feld &amp; Born, 2020</a:t>
                  </a:r>
                </a:p>
              </p:txBody>
            </p:sp>
            <p:grpSp>
              <p:nvGrpSpPr>
                <p:cNvPr id="267" name="Group"/>
                <p:cNvGrpSpPr/>
                <p:nvPr/>
              </p:nvGrpSpPr>
              <p:grpSpPr>
                <a:xfrm>
                  <a:off x="-107950" y="-107950"/>
                  <a:ext cx="6578868" cy="5986827"/>
                  <a:chOff x="-107950" y="-107950"/>
                  <a:chExt cx="6578867" cy="5986826"/>
                </a:xfrm>
              </p:grpSpPr>
              <p:grpSp>
                <p:nvGrpSpPr>
                  <p:cNvPr id="264" name="Group"/>
                  <p:cNvGrpSpPr/>
                  <p:nvPr/>
                </p:nvGrpSpPr>
                <p:grpSpPr>
                  <a:xfrm>
                    <a:off x="425476" y="1419790"/>
                    <a:ext cx="4925890" cy="3704429"/>
                    <a:chOff x="0" y="0"/>
                    <a:chExt cx="4925889" cy="3704427"/>
                  </a:xfrm>
                </p:grpSpPr>
                <p:pic>
                  <p:nvPicPr>
                    <p:cNvPr id="262" name="Image" descr="Image"/>
                    <p:cNvPicPr>
                      <a:picLocks noChangeAspect="1"/>
                    </p:cNvPicPr>
                    <p:nvPr/>
                  </p:nvPicPr>
                  <p:blipFill>
                    <a:blip r:embed="rId5">
                      <a:extLst/>
                    </a:blip>
                    <a:srcRect l="33571" t="65033" r="0" b="3810"/>
                    <a:stretch>
                      <a:fillRect/>
                    </a:stretch>
                  </p:blipFill>
                  <p:spPr>
                    <a:xfrm>
                      <a:off x="349581" y="0"/>
                      <a:ext cx="4576309" cy="3704428"/>
                    </a:xfrm>
                    <a:prstGeom prst="rect">
                      <a:avLst/>
                    </a:prstGeom>
                    <a:ln w="12700" cap="flat">
                      <a:noFill/>
                      <a:miter lim="400000"/>
                    </a:ln>
                    <a:effectLst/>
                  </p:spPr>
                </p:pic>
                <p:sp>
                  <p:nvSpPr>
                    <p:cNvPr id="263" name="Oval"/>
                    <p:cNvSpPr/>
                    <p:nvPr/>
                  </p:nvSpPr>
                  <p:spPr>
                    <a:xfrm>
                      <a:off x="0" y="2293173"/>
                      <a:ext cx="1638338" cy="1116972"/>
                    </a:xfrm>
                    <a:prstGeom prst="ellipse">
                      <a:avLst/>
                    </a:prstGeom>
                    <a:solidFill>
                      <a:srgbClr val="FFFFFF"/>
                    </a:solidFill>
                    <a:ln w="12700" cap="flat">
                      <a:noFill/>
                      <a:miter lim="400000"/>
                    </a:ln>
                    <a:effectLst/>
                  </p:spPr>
                  <p:txBody>
                    <a:bodyPr wrap="square" lIns="50800" tIns="50800" rIns="50800" bIns="50800" numCol="1" anchor="ctr">
                      <a:noAutofit/>
                    </a:bodyPr>
                    <a:lstStyle/>
                    <a:p>
                      <a:pPr defTabSz="825500">
                        <a:defRPr sz="3200">
                          <a:solidFill>
                            <a:srgbClr val="FFFFFF"/>
                          </a:solidFill>
                          <a:latin typeface="Helvetica Neue Medium"/>
                          <a:ea typeface="Helvetica Neue Medium"/>
                          <a:cs typeface="Helvetica Neue Medium"/>
                          <a:sym typeface="Helvetica Neue Medium"/>
                        </a:defRPr>
                      </a:pPr>
                    </a:p>
                  </p:txBody>
                </p:sp>
              </p:grpSp>
              <p:pic>
                <p:nvPicPr>
                  <p:cNvPr id="265" name="Rounded Rectangle Rounded rectangle" descr="Rounded Rectangle Rounded rectangle"/>
                  <p:cNvPicPr>
                    <a:picLocks noChangeAspect="0"/>
                  </p:cNvPicPr>
                  <p:nvPr/>
                </p:nvPicPr>
                <p:blipFill>
                  <a:blip r:embed="rId6">
                    <a:extLst/>
                  </a:blip>
                  <a:stretch>
                    <a:fillRect/>
                  </a:stretch>
                </p:blipFill>
                <p:spPr>
                  <a:xfrm>
                    <a:off x="-107950" y="-107950"/>
                    <a:ext cx="6578868" cy="5986827"/>
                  </a:xfrm>
                  <a:prstGeom prst="rect">
                    <a:avLst/>
                  </a:prstGeom>
                  <a:effectLst/>
                </p:spPr>
              </p:pic>
            </p:grpSp>
          </p:grpSp>
        </p:grpSp>
        <p:sp>
          <p:nvSpPr>
            <p:cNvPr id="270" name="3"/>
            <p:cNvSpPr/>
            <p:nvPr/>
          </p:nvSpPr>
          <p:spPr>
            <a:xfrm>
              <a:off x="279272" y="0"/>
              <a:ext cx="1038623" cy="1038622"/>
            </a:xfrm>
            <a:prstGeom prst="ellipse">
              <a:avLst/>
            </a:prstGeom>
            <a:solidFill>
              <a:srgbClr val="E44751"/>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b="1" sz="4300">
                  <a:solidFill>
                    <a:srgbClr val="FFFFFF"/>
                  </a:solidFill>
                </a:defRPr>
              </a:lvl1pPr>
            </a:lstStyle>
            <a:p>
              <a:pPr/>
              <a:r>
                <a:t>3</a:t>
              </a:r>
            </a:p>
          </p:txBody>
        </p:sp>
      </p:grpSp>
      <p:pic>
        <p:nvPicPr>
          <p:cNvPr id="272" name="Image" descr="Image"/>
          <p:cNvPicPr>
            <a:picLocks noChangeAspect="1"/>
          </p:cNvPicPr>
          <p:nvPr/>
        </p:nvPicPr>
        <p:blipFill>
          <a:blip r:embed="rId7">
            <a:extLst/>
          </a:blip>
          <a:srcRect l="0" t="0" r="0" b="0"/>
          <a:stretch>
            <a:fillRect/>
          </a:stretch>
        </p:blipFill>
        <p:spPr>
          <a:xfrm>
            <a:off x="22931660" y="12655209"/>
            <a:ext cx="1249764" cy="892331"/>
          </a:xfrm>
          <a:prstGeom prst="rect">
            <a:avLst/>
          </a:prstGeom>
          <a:ln w="12700">
            <a:miter lim="400000"/>
          </a:ln>
        </p:spPr>
      </p:pic>
      <p:pic>
        <p:nvPicPr>
          <p:cNvPr id="273" name="NeuroSU logo .png" descr="NeuroSU logo .png"/>
          <p:cNvPicPr>
            <a:picLocks noChangeAspect="1"/>
          </p:cNvPicPr>
          <p:nvPr/>
        </p:nvPicPr>
        <p:blipFill>
          <a:blip r:embed="rId8">
            <a:extLst/>
          </a:blip>
          <a:srcRect l="0" t="0" r="0" b="17662"/>
          <a:stretch>
            <a:fillRect/>
          </a:stretch>
        </p:blipFill>
        <p:spPr>
          <a:xfrm>
            <a:off x="-58961" y="12581986"/>
            <a:ext cx="1511488" cy="1038503"/>
          </a:xfrm>
          <a:prstGeom prst="rect">
            <a:avLst/>
          </a:prstGeom>
          <a:ln w="12700">
            <a:miter lim="400000"/>
          </a:ln>
        </p:spPr>
      </p:pic>
      <p:sp>
        <p:nvSpPr>
          <p:cNvPr id="274" name="Prof. Stéphanie DAUMAS - CERN, Geneva, July 3rd, 2025"/>
          <p:cNvSpPr txBox="1"/>
          <p:nvPr/>
        </p:nvSpPr>
        <p:spPr>
          <a:xfrm>
            <a:off x="8185556" y="13238329"/>
            <a:ext cx="8012888" cy="46136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i="1">
                <a:solidFill>
                  <a:schemeClr val="accent1">
                    <a:hueOff val="114395"/>
                    <a:lumOff val="-24975"/>
                  </a:schemeClr>
                </a:solidFill>
              </a:defRPr>
            </a:lvl1pPr>
          </a:lstStyle>
          <a:p>
            <a:pPr/>
            <a:r>
              <a:t>Prof. Stéphanie DAUMAS - CERN, Geneva, July 3rd, 2025</a:t>
            </a:r>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78" name="Image" descr="Image"/>
          <p:cNvPicPr>
            <a:picLocks noChangeAspect="1"/>
          </p:cNvPicPr>
          <p:nvPr/>
        </p:nvPicPr>
        <p:blipFill>
          <a:blip r:embed="rId3">
            <a:extLst/>
          </a:blip>
          <a:stretch>
            <a:fillRect/>
          </a:stretch>
        </p:blipFill>
        <p:spPr>
          <a:xfrm>
            <a:off x="-209200" y="735999"/>
            <a:ext cx="3781262" cy="2120165"/>
          </a:xfrm>
          <a:prstGeom prst="rect">
            <a:avLst/>
          </a:prstGeom>
          <a:ln w="12700">
            <a:miter lim="400000"/>
          </a:ln>
        </p:spPr>
      </p:pic>
      <p:sp>
        <p:nvSpPr>
          <p:cNvPr id="279" name="The importance of sleep"/>
          <p:cNvSpPr txBox="1"/>
          <p:nvPr/>
        </p:nvSpPr>
        <p:spPr>
          <a:xfrm>
            <a:off x="3230562" y="1079500"/>
            <a:ext cx="21971001" cy="143316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lgn="l">
              <a:lnSpc>
                <a:spcPct val="80000"/>
              </a:lnSpc>
              <a:defRPr b="1" spc="-177" sz="8500">
                <a:solidFill>
                  <a:srgbClr val="000000"/>
                </a:solidFill>
              </a:defRPr>
            </a:pPr>
            <a:r>
              <a:t>The importance of </a:t>
            </a:r>
            <a:r>
              <a:rPr b="0">
                <a:solidFill>
                  <a:srgbClr val="E44751"/>
                </a:solidFill>
                <a:latin typeface="Sans Forgetica Regular"/>
                <a:ea typeface="Sans Forgetica Regular"/>
                <a:cs typeface="Sans Forgetica Regular"/>
                <a:sym typeface="Sans Forgetica Regular"/>
              </a:rPr>
              <a:t>sleep</a:t>
            </a:r>
          </a:p>
        </p:txBody>
      </p:sp>
      <p:pic>
        <p:nvPicPr>
          <p:cNvPr id="280" name="Image" descr="Image"/>
          <p:cNvPicPr>
            <a:picLocks noChangeAspect="1"/>
          </p:cNvPicPr>
          <p:nvPr/>
        </p:nvPicPr>
        <p:blipFill>
          <a:blip r:embed="rId4">
            <a:extLst/>
          </a:blip>
          <a:stretch>
            <a:fillRect/>
          </a:stretch>
        </p:blipFill>
        <p:spPr>
          <a:xfrm>
            <a:off x="17465527" y="646665"/>
            <a:ext cx="5888718" cy="4416538"/>
          </a:xfrm>
          <a:prstGeom prst="rect">
            <a:avLst/>
          </a:prstGeom>
          <a:ln w="12700">
            <a:miter lim="400000"/>
          </a:ln>
        </p:spPr>
      </p:pic>
      <p:sp>
        <p:nvSpPr>
          <p:cNvPr id="281" name="sleep is necessary to memory consolidation"/>
          <p:cNvSpPr txBox="1"/>
          <p:nvPr/>
        </p:nvSpPr>
        <p:spPr>
          <a:xfrm>
            <a:off x="1183792" y="3987819"/>
            <a:ext cx="17647616" cy="965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80000"/>
              </a:lnSpc>
              <a:defRPr b="1" sz="5600">
                <a:latin typeface="Calibri"/>
                <a:ea typeface="Calibri"/>
                <a:cs typeface="Calibri"/>
                <a:sym typeface="Calibri"/>
              </a:defRPr>
            </a:pPr>
            <a:r>
              <a:rPr b="0">
                <a:solidFill>
                  <a:srgbClr val="E44751"/>
                </a:solidFill>
                <a:latin typeface="Sans Forgetica Regular"/>
                <a:ea typeface="Sans Forgetica Regular"/>
                <a:cs typeface="Sans Forgetica Regular"/>
                <a:sym typeface="Sans Forgetica Regular"/>
              </a:rPr>
              <a:t>sleep </a:t>
            </a:r>
            <a:r>
              <a:t>is necessary to memory consolidation</a:t>
            </a:r>
          </a:p>
        </p:txBody>
      </p:sp>
      <p:sp>
        <p:nvSpPr>
          <p:cNvPr id="282" name="Replay our day"/>
          <p:cNvSpPr txBox="1"/>
          <p:nvPr/>
        </p:nvSpPr>
        <p:spPr>
          <a:xfrm>
            <a:off x="12684872" y="6629625"/>
            <a:ext cx="4149371" cy="79585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gn="r">
              <a:spcBef>
                <a:spcPts val="2400"/>
              </a:spcBef>
              <a:defRPr sz="4600"/>
            </a:pPr>
            <a:r>
              <a:rPr b="1"/>
              <a:t>Replay</a:t>
            </a:r>
            <a:r>
              <a:t> our day</a:t>
            </a:r>
          </a:p>
        </p:txBody>
      </p:sp>
      <p:sp>
        <p:nvSpPr>
          <p:cNvPr id="283" name="Strengthen important connections"/>
          <p:cNvSpPr txBox="1"/>
          <p:nvPr/>
        </p:nvSpPr>
        <p:spPr>
          <a:xfrm>
            <a:off x="10615306" y="8406187"/>
            <a:ext cx="9216137" cy="79585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gn="r">
              <a:spcBef>
                <a:spcPts val="2400"/>
              </a:spcBef>
              <a:defRPr sz="4600"/>
            </a:pPr>
            <a:r>
              <a:rPr b="1"/>
              <a:t>Strengthen</a:t>
            </a:r>
            <a:r>
              <a:t> important connections</a:t>
            </a:r>
          </a:p>
        </p:txBody>
      </p:sp>
      <p:sp>
        <p:nvSpPr>
          <p:cNvPr id="284" name="Move memories from short-term to long-term storage"/>
          <p:cNvSpPr txBox="1"/>
          <p:nvPr/>
        </p:nvSpPr>
        <p:spPr>
          <a:xfrm>
            <a:off x="8618104" y="10182750"/>
            <a:ext cx="14362939" cy="79585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gn="r">
              <a:spcBef>
                <a:spcPts val="2400"/>
              </a:spcBef>
              <a:defRPr sz="4600"/>
            </a:pPr>
            <a:r>
              <a:rPr b="1"/>
              <a:t>Move memories</a:t>
            </a:r>
            <a:r>
              <a:t> from short-term to long-term storage</a:t>
            </a:r>
          </a:p>
        </p:txBody>
      </p:sp>
      <p:grpSp>
        <p:nvGrpSpPr>
          <p:cNvPr id="293" name="Group"/>
          <p:cNvGrpSpPr/>
          <p:nvPr/>
        </p:nvGrpSpPr>
        <p:grpSpPr>
          <a:xfrm>
            <a:off x="365085" y="5846347"/>
            <a:ext cx="6708949" cy="6282484"/>
            <a:chOff x="0" y="0"/>
            <a:chExt cx="6708947" cy="6282483"/>
          </a:xfrm>
        </p:grpSpPr>
        <p:grpSp>
          <p:nvGrpSpPr>
            <p:cNvPr id="291" name="Group"/>
            <p:cNvGrpSpPr/>
            <p:nvPr/>
          </p:nvGrpSpPr>
          <p:grpSpPr>
            <a:xfrm>
              <a:off x="130080" y="295657"/>
              <a:ext cx="6578868" cy="5986827"/>
              <a:chOff x="-107950" y="-107950"/>
              <a:chExt cx="6578867" cy="5986826"/>
            </a:xfrm>
          </p:grpSpPr>
          <p:sp>
            <p:nvSpPr>
              <p:cNvPr id="285" name="Consolidation"/>
              <p:cNvSpPr txBox="1"/>
              <p:nvPr/>
            </p:nvSpPr>
            <p:spPr>
              <a:xfrm>
                <a:off x="423425" y="345197"/>
                <a:ext cx="5516119" cy="8661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6000">
                    <a:solidFill>
                      <a:srgbClr val="E44751"/>
                    </a:solidFill>
                    <a:latin typeface="Sans Forgetica Regular"/>
                    <a:ea typeface="Sans Forgetica Regular"/>
                    <a:cs typeface="Sans Forgetica Regular"/>
                    <a:sym typeface="Sans Forgetica Regular"/>
                  </a:defRPr>
                </a:lvl1pPr>
              </a:lstStyle>
              <a:p>
                <a:pPr/>
                <a:r>
                  <a:t>Consolidation</a:t>
                </a:r>
              </a:p>
            </p:txBody>
          </p:sp>
          <p:grpSp>
            <p:nvGrpSpPr>
              <p:cNvPr id="288" name="Group"/>
              <p:cNvGrpSpPr/>
              <p:nvPr/>
            </p:nvGrpSpPr>
            <p:grpSpPr>
              <a:xfrm>
                <a:off x="385695" y="1654413"/>
                <a:ext cx="5048992" cy="3704436"/>
                <a:chOff x="0" y="0"/>
                <a:chExt cx="5048991" cy="3704434"/>
              </a:xfrm>
            </p:grpSpPr>
            <p:pic>
              <p:nvPicPr>
                <p:cNvPr id="286" name="Image" descr="Image"/>
                <p:cNvPicPr>
                  <a:picLocks noChangeAspect="1"/>
                </p:cNvPicPr>
                <p:nvPr/>
              </p:nvPicPr>
              <p:blipFill>
                <a:blip r:embed="rId5">
                  <a:extLst/>
                </a:blip>
                <a:srcRect l="32886" t="32257" r="0" b="36586"/>
                <a:stretch>
                  <a:fillRect/>
                </a:stretch>
              </p:blipFill>
              <p:spPr>
                <a:xfrm>
                  <a:off x="425437" y="0"/>
                  <a:ext cx="4623555" cy="3704435"/>
                </a:xfrm>
                <a:prstGeom prst="rect">
                  <a:avLst/>
                </a:prstGeom>
                <a:ln w="12700" cap="flat">
                  <a:noFill/>
                  <a:miter lim="400000"/>
                </a:ln>
                <a:effectLst/>
              </p:spPr>
            </p:pic>
            <p:sp>
              <p:nvSpPr>
                <p:cNvPr id="287" name="Oval"/>
                <p:cNvSpPr/>
                <p:nvPr/>
              </p:nvSpPr>
              <p:spPr>
                <a:xfrm>
                  <a:off x="0" y="1786089"/>
                  <a:ext cx="1029230" cy="1918343"/>
                </a:xfrm>
                <a:prstGeom prst="ellipse">
                  <a:avLst/>
                </a:prstGeom>
                <a:solidFill>
                  <a:srgbClr val="FFFFFF"/>
                </a:solidFill>
                <a:ln w="12700" cap="flat">
                  <a:noFill/>
                  <a:miter lim="400000"/>
                </a:ln>
                <a:effectLst/>
              </p:spPr>
              <p:txBody>
                <a:bodyPr wrap="square" lIns="50800" tIns="50800" rIns="50800" bIns="50800" numCol="1" anchor="ctr">
                  <a:noAutofit/>
                </a:bodyPr>
                <a:lstStyle/>
                <a:p>
                  <a:pPr defTabSz="825500">
                    <a:defRPr sz="3200">
                      <a:solidFill>
                        <a:srgbClr val="FFFFFF"/>
                      </a:solidFill>
                      <a:latin typeface="Helvetica Neue Medium"/>
                      <a:ea typeface="Helvetica Neue Medium"/>
                      <a:cs typeface="Helvetica Neue Medium"/>
                      <a:sym typeface="Helvetica Neue Medium"/>
                    </a:defRPr>
                  </a:pPr>
                </a:p>
              </p:txBody>
            </p:sp>
          </p:grpSp>
          <p:pic>
            <p:nvPicPr>
              <p:cNvPr id="289" name="Rounded Rectangle Rounded rectangle" descr="Rounded Rectangle Rounded rectangle"/>
              <p:cNvPicPr>
                <a:picLocks noChangeAspect="0"/>
              </p:cNvPicPr>
              <p:nvPr/>
            </p:nvPicPr>
            <p:blipFill>
              <a:blip r:embed="rId6">
                <a:extLst/>
              </a:blip>
              <a:stretch>
                <a:fillRect/>
              </a:stretch>
            </p:blipFill>
            <p:spPr>
              <a:xfrm>
                <a:off x="-107950" y="-107950"/>
                <a:ext cx="6578868" cy="5986827"/>
              </a:xfrm>
              <a:prstGeom prst="rect">
                <a:avLst/>
              </a:prstGeom>
              <a:effectLst/>
            </p:spPr>
          </p:pic>
        </p:grpSp>
        <p:sp>
          <p:nvSpPr>
            <p:cNvPr id="292" name="2"/>
            <p:cNvSpPr/>
            <p:nvPr/>
          </p:nvSpPr>
          <p:spPr>
            <a:xfrm>
              <a:off x="0" y="0"/>
              <a:ext cx="1038622" cy="1038622"/>
            </a:xfrm>
            <a:prstGeom prst="ellipse">
              <a:avLst/>
            </a:prstGeom>
            <a:solidFill>
              <a:srgbClr val="E44751"/>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b="1" sz="4300">
                  <a:solidFill>
                    <a:srgbClr val="FFFFFF"/>
                  </a:solidFill>
                </a:defRPr>
              </a:lvl1pPr>
            </a:lstStyle>
            <a:p>
              <a:pPr/>
              <a:r>
                <a:t>2</a:t>
              </a:r>
            </a:p>
          </p:txBody>
        </p:sp>
      </p:grpSp>
      <p:pic>
        <p:nvPicPr>
          <p:cNvPr id="294" name="Image" descr="Image"/>
          <p:cNvPicPr>
            <a:picLocks noChangeAspect="1"/>
          </p:cNvPicPr>
          <p:nvPr/>
        </p:nvPicPr>
        <p:blipFill>
          <a:blip r:embed="rId7">
            <a:extLst/>
          </a:blip>
          <a:srcRect l="0" t="0" r="0" b="0"/>
          <a:stretch>
            <a:fillRect/>
          </a:stretch>
        </p:blipFill>
        <p:spPr>
          <a:xfrm>
            <a:off x="22931660" y="12655209"/>
            <a:ext cx="1249764" cy="892331"/>
          </a:xfrm>
          <a:prstGeom prst="rect">
            <a:avLst/>
          </a:prstGeom>
          <a:ln w="12700">
            <a:miter lim="400000"/>
          </a:ln>
        </p:spPr>
      </p:pic>
      <p:pic>
        <p:nvPicPr>
          <p:cNvPr id="295" name="NeuroSU logo .png" descr="NeuroSU logo .png"/>
          <p:cNvPicPr>
            <a:picLocks noChangeAspect="1"/>
          </p:cNvPicPr>
          <p:nvPr/>
        </p:nvPicPr>
        <p:blipFill>
          <a:blip r:embed="rId8">
            <a:extLst/>
          </a:blip>
          <a:srcRect l="0" t="0" r="0" b="17662"/>
          <a:stretch>
            <a:fillRect/>
          </a:stretch>
        </p:blipFill>
        <p:spPr>
          <a:xfrm>
            <a:off x="-58961" y="12581986"/>
            <a:ext cx="1511488" cy="1038503"/>
          </a:xfrm>
          <a:prstGeom prst="rect">
            <a:avLst/>
          </a:prstGeom>
          <a:ln w="12700">
            <a:miter lim="400000"/>
          </a:ln>
        </p:spPr>
      </p:pic>
      <p:sp>
        <p:nvSpPr>
          <p:cNvPr id="296" name="Prof. Stéphanie DAUMAS - CERN, Geneva, July 3rd, 2025"/>
          <p:cNvSpPr txBox="1"/>
          <p:nvPr/>
        </p:nvSpPr>
        <p:spPr>
          <a:xfrm>
            <a:off x="8185556" y="13238329"/>
            <a:ext cx="8012888" cy="46136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i="1">
                <a:solidFill>
                  <a:schemeClr val="accent1">
                    <a:hueOff val="114395"/>
                    <a:lumOff val="-24975"/>
                  </a:schemeClr>
                </a:solidFill>
              </a:defRPr>
            </a:lvl1pPr>
          </a:lstStyle>
          <a:p>
            <a:pPr/>
            <a:r>
              <a:t>Prof. Stéphanie DAUMAS - CERN, Geneva, July 3rd, 2025</a:t>
            </a:r>
          </a:p>
        </p:txBody>
      </p:sp>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00" name="Image" descr="Image"/>
          <p:cNvPicPr>
            <a:picLocks noChangeAspect="1"/>
          </p:cNvPicPr>
          <p:nvPr/>
        </p:nvPicPr>
        <p:blipFill>
          <a:blip r:embed="rId3">
            <a:extLst/>
          </a:blip>
          <a:stretch>
            <a:fillRect/>
          </a:stretch>
        </p:blipFill>
        <p:spPr>
          <a:xfrm>
            <a:off x="-209200" y="735999"/>
            <a:ext cx="3781262" cy="2120165"/>
          </a:xfrm>
          <a:prstGeom prst="rect">
            <a:avLst/>
          </a:prstGeom>
          <a:ln w="12700">
            <a:miter lim="400000"/>
          </a:ln>
        </p:spPr>
      </p:pic>
      <p:sp>
        <p:nvSpPr>
          <p:cNvPr id="301" name="The importance of diet"/>
          <p:cNvSpPr txBox="1"/>
          <p:nvPr/>
        </p:nvSpPr>
        <p:spPr>
          <a:xfrm>
            <a:off x="3230562" y="1079500"/>
            <a:ext cx="21971001" cy="143316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lgn="l">
              <a:lnSpc>
                <a:spcPct val="80000"/>
              </a:lnSpc>
              <a:defRPr b="1" spc="-177" sz="8500">
                <a:solidFill>
                  <a:srgbClr val="000000"/>
                </a:solidFill>
              </a:defRPr>
            </a:pPr>
            <a:r>
              <a:t>The importance of </a:t>
            </a:r>
            <a:r>
              <a:rPr b="0">
                <a:solidFill>
                  <a:srgbClr val="E44751"/>
                </a:solidFill>
                <a:latin typeface="Sans Forgetica Regular"/>
                <a:ea typeface="Sans Forgetica Regular"/>
                <a:cs typeface="Sans Forgetica Regular"/>
                <a:sym typeface="Sans Forgetica Regular"/>
              </a:rPr>
              <a:t>diet</a:t>
            </a:r>
          </a:p>
        </p:txBody>
      </p:sp>
      <p:pic>
        <p:nvPicPr>
          <p:cNvPr id="302" name="Image" descr="Image"/>
          <p:cNvPicPr>
            <a:picLocks noChangeAspect="1"/>
          </p:cNvPicPr>
          <p:nvPr/>
        </p:nvPicPr>
        <p:blipFill>
          <a:blip r:embed="rId4">
            <a:extLst/>
          </a:blip>
          <a:srcRect l="0" t="0" r="0" b="0"/>
          <a:stretch>
            <a:fillRect/>
          </a:stretch>
        </p:blipFill>
        <p:spPr>
          <a:xfrm>
            <a:off x="22931660" y="12655209"/>
            <a:ext cx="1249764" cy="892331"/>
          </a:xfrm>
          <a:prstGeom prst="rect">
            <a:avLst/>
          </a:prstGeom>
          <a:ln w="12700">
            <a:miter lim="400000"/>
          </a:ln>
        </p:spPr>
      </p:pic>
      <p:pic>
        <p:nvPicPr>
          <p:cNvPr id="303" name="NeuroSU logo .png" descr="NeuroSU logo .png"/>
          <p:cNvPicPr>
            <a:picLocks noChangeAspect="1"/>
          </p:cNvPicPr>
          <p:nvPr/>
        </p:nvPicPr>
        <p:blipFill>
          <a:blip r:embed="rId5">
            <a:extLst/>
          </a:blip>
          <a:srcRect l="0" t="0" r="0" b="17662"/>
          <a:stretch>
            <a:fillRect/>
          </a:stretch>
        </p:blipFill>
        <p:spPr>
          <a:xfrm>
            <a:off x="-58961" y="12581986"/>
            <a:ext cx="1511488" cy="1038503"/>
          </a:xfrm>
          <a:prstGeom prst="rect">
            <a:avLst/>
          </a:prstGeom>
          <a:ln w="12700">
            <a:miter lim="400000"/>
          </a:ln>
        </p:spPr>
      </p:pic>
      <p:sp>
        <p:nvSpPr>
          <p:cNvPr id="304" name="Prof. Stéphanie DAUMAS - CERN, Geneva, July 3rd, 2025"/>
          <p:cNvSpPr txBox="1"/>
          <p:nvPr/>
        </p:nvSpPr>
        <p:spPr>
          <a:xfrm>
            <a:off x="8185556" y="13238329"/>
            <a:ext cx="8012888" cy="46136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i="1">
                <a:solidFill>
                  <a:schemeClr val="accent1">
                    <a:hueOff val="114395"/>
                    <a:lumOff val="-24975"/>
                  </a:schemeClr>
                </a:solidFill>
              </a:defRPr>
            </a:lvl1pPr>
          </a:lstStyle>
          <a:p>
            <a:pPr/>
            <a:r>
              <a:t>Prof. Stéphanie DAUMAS - CERN, Geneva, July 3rd, 2025</a:t>
            </a:r>
          </a:p>
        </p:txBody>
      </p:sp>
      <p:sp>
        <p:nvSpPr>
          <p:cNvPr id="305" name="food for thought, literally!"/>
          <p:cNvSpPr txBox="1"/>
          <p:nvPr/>
        </p:nvSpPr>
        <p:spPr>
          <a:xfrm>
            <a:off x="526702" y="3684666"/>
            <a:ext cx="9216137" cy="965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80000"/>
              </a:lnSpc>
              <a:defRPr b="1" sz="5600">
                <a:latin typeface="Calibri"/>
                <a:ea typeface="Calibri"/>
                <a:cs typeface="Calibri"/>
                <a:sym typeface="Calibri"/>
              </a:defRPr>
            </a:pPr>
            <a:r>
              <a:rPr b="0">
                <a:solidFill>
                  <a:srgbClr val="E44751"/>
                </a:solidFill>
                <a:latin typeface="Sans Forgetica Regular"/>
                <a:ea typeface="Sans Forgetica Regular"/>
                <a:cs typeface="Sans Forgetica Regular"/>
                <a:sym typeface="Sans Forgetica Regular"/>
              </a:rPr>
              <a:t>food </a:t>
            </a:r>
            <a:r>
              <a:t>for thought, literally!</a:t>
            </a:r>
          </a:p>
        </p:txBody>
      </p:sp>
      <p:sp>
        <p:nvSpPr>
          <p:cNvPr id="306" name="Omega-3 fatty acids"/>
          <p:cNvSpPr txBox="1"/>
          <p:nvPr/>
        </p:nvSpPr>
        <p:spPr>
          <a:xfrm>
            <a:off x="9070518" y="11669353"/>
            <a:ext cx="5960984" cy="79585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spcBef>
                <a:spcPts val="2400"/>
              </a:spcBef>
              <a:defRPr b="1" sz="4600">
                <a:solidFill>
                  <a:schemeClr val="accent4">
                    <a:hueOff val="-1247790"/>
                    <a:lumOff val="-12326"/>
                  </a:schemeClr>
                </a:solidFill>
              </a:defRPr>
            </a:lvl1pPr>
          </a:lstStyle>
          <a:p>
            <a:pPr>
              <a:defRPr b="0"/>
            </a:pPr>
            <a:r>
              <a:rPr b="1"/>
              <a:t>Omega-3 fatty acids</a:t>
            </a:r>
          </a:p>
        </p:txBody>
      </p:sp>
      <p:sp>
        <p:nvSpPr>
          <p:cNvPr id="307" name="Flavonoids"/>
          <p:cNvSpPr txBox="1"/>
          <p:nvPr/>
        </p:nvSpPr>
        <p:spPr>
          <a:xfrm>
            <a:off x="5358581" y="8217998"/>
            <a:ext cx="3132279" cy="79585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spcBef>
                <a:spcPts val="2400"/>
              </a:spcBef>
              <a:defRPr b="1" sz="4600">
                <a:solidFill>
                  <a:srgbClr val="531B93"/>
                </a:solidFill>
              </a:defRPr>
            </a:lvl1pPr>
          </a:lstStyle>
          <a:p>
            <a:pPr>
              <a:defRPr b="0"/>
            </a:pPr>
            <a:r>
              <a:rPr b="1"/>
              <a:t>Flavonoids</a:t>
            </a:r>
          </a:p>
        </p:txBody>
      </p:sp>
      <p:sp>
        <p:nvSpPr>
          <p:cNvPr id="308" name="Polyphenols"/>
          <p:cNvSpPr txBox="1"/>
          <p:nvPr/>
        </p:nvSpPr>
        <p:spPr>
          <a:xfrm>
            <a:off x="15656099" y="9002437"/>
            <a:ext cx="3521356" cy="79585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spcBef>
                <a:spcPts val="2400"/>
              </a:spcBef>
              <a:defRPr b="1" sz="4600">
                <a:solidFill>
                  <a:srgbClr val="945200"/>
                </a:solidFill>
              </a:defRPr>
            </a:lvl1pPr>
          </a:lstStyle>
          <a:p>
            <a:pPr>
              <a:defRPr b="0"/>
            </a:pPr>
            <a:r>
              <a:rPr b="1"/>
              <a:t>Polyphenols</a:t>
            </a:r>
          </a:p>
        </p:txBody>
      </p:sp>
      <p:pic>
        <p:nvPicPr>
          <p:cNvPr id="309" name="Image" descr="Image"/>
          <p:cNvPicPr>
            <a:picLocks noChangeAspect="1"/>
          </p:cNvPicPr>
          <p:nvPr/>
        </p:nvPicPr>
        <p:blipFill>
          <a:blip r:embed="rId6">
            <a:extLst/>
          </a:blip>
          <a:stretch>
            <a:fillRect/>
          </a:stretch>
        </p:blipFill>
        <p:spPr>
          <a:xfrm>
            <a:off x="18829591" y="412958"/>
            <a:ext cx="4979380" cy="3319586"/>
          </a:xfrm>
          <a:prstGeom prst="rect">
            <a:avLst/>
          </a:prstGeom>
          <a:ln w="12700">
            <a:miter lim="400000"/>
          </a:ln>
        </p:spPr>
      </p:pic>
      <p:pic>
        <p:nvPicPr>
          <p:cNvPr id="310" name="ChatGPT Image Jun 30, 2025, 09_23_02 AM.png" descr="ChatGPT Image Jun 30, 2025, 09_23_02 AM.png"/>
          <p:cNvPicPr>
            <a:picLocks noChangeAspect="1"/>
          </p:cNvPicPr>
          <p:nvPr/>
        </p:nvPicPr>
        <p:blipFill>
          <a:blip r:embed="rId7">
            <a:extLst/>
          </a:blip>
          <a:stretch>
            <a:fillRect/>
          </a:stretch>
        </p:blipFill>
        <p:spPr>
          <a:xfrm>
            <a:off x="8870522" y="5133574"/>
            <a:ext cx="6642956" cy="6642956"/>
          </a:xfrm>
          <a:prstGeom prst="rect">
            <a:avLst/>
          </a:prstGeom>
          <a:ln w="12700">
            <a:miter lim="400000"/>
          </a:ln>
        </p:spPr>
      </p:pic>
      <p:sp>
        <p:nvSpPr>
          <p:cNvPr id="311" name="Vitamin K, folate, B caroten"/>
          <p:cNvSpPr txBox="1"/>
          <p:nvPr/>
        </p:nvSpPr>
        <p:spPr>
          <a:xfrm>
            <a:off x="15652030" y="5336206"/>
            <a:ext cx="4864464" cy="150705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spcBef>
                <a:spcPts val="2400"/>
              </a:spcBef>
              <a:defRPr b="1" sz="4600">
                <a:solidFill>
                  <a:schemeClr val="accent3">
                    <a:hueOff val="362282"/>
                    <a:satOff val="31803"/>
                    <a:lumOff val="-18242"/>
                  </a:schemeClr>
                </a:solidFill>
              </a:defRPr>
            </a:lvl1pPr>
          </a:lstStyle>
          <a:p>
            <a:pPr>
              <a:defRPr b="0"/>
            </a:pPr>
            <a:r>
              <a:rPr b="1"/>
              <a:t>Vitamin K, folate, B caroten</a:t>
            </a:r>
          </a:p>
        </p:txBody>
      </p:sp>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15" name="Image" descr="Image"/>
          <p:cNvPicPr>
            <a:picLocks noChangeAspect="1"/>
          </p:cNvPicPr>
          <p:nvPr/>
        </p:nvPicPr>
        <p:blipFill>
          <a:blip r:embed="rId3">
            <a:extLst/>
          </a:blip>
          <a:stretch>
            <a:fillRect/>
          </a:stretch>
        </p:blipFill>
        <p:spPr>
          <a:xfrm>
            <a:off x="-209200" y="735999"/>
            <a:ext cx="3781262" cy="2120165"/>
          </a:xfrm>
          <a:prstGeom prst="rect">
            <a:avLst/>
          </a:prstGeom>
          <a:ln w="12700">
            <a:miter lim="400000"/>
          </a:ln>
        </p:spPr>
      </p:pic>
      <p:sp>
        <p:nvSpPr>
          <p:cNvPr id="316" name="Stress, the memory disruptor"/>
          <p:cNvSpPr txBox="1"/>
          <p:nvPr/>
        </p:nvSpPr>
        <p:spPr>
          <a:xfrm>
            <a:off x="3230562" y="1079500"/>
            <a:ext cx="21971001" cy="143316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lgn="l">
              <a:lnSpc>
                <a:spcPct val="80000"/>
              </a:lnSpc>
              <a:defRPr b="1" spc="-177" sz="8500">
                <a:solidFill>
                  <a:srgbClr val="000000"/>
                </a:solidFill>
              </a:defRPr>
            </a:pPr>
            <a:r>
              <a:t>Stress, the </a:t>
            </a:r>
            <a:r>
              <a:rPr b="0">
                <a:solidFill>
                  <a:srgbClr val="E44751"/>
                </a:solidFill>
                <a:latin typeface="Sans Forgetica Regular"/>
                <a:ea typeface="Sans Forgetica Regular"/>
                <a:cs typeface="Sans Forgetica Regular"/>
                <a:sym typeface="Sans Forgetica Regular"/>
              </a:rPr>
              <a:t>memory disruptor</a:t>
            </a:r>
          </a:p>
        </p:txBody>
      </p:sp>
      <p:pic>
        <p:nvPicPr>
          <p:cNvPr id="317" name="Image" descr="Image"/>
          <p:cNvPicPr>
            <a:picLocks noChangeAspect="1"/>
          </p:cNvPicPr>
          <p:nvPr/>
        </p:nvPicPr>
        <p:blipFill>
          <a:blip r:embed="rId4">
            <a:extLst/>
          </a:blip>
          <a:srcRect l="0" t="0" r="0" b="0"/>
          <a:stretch>
            <a:fillRect/>
          </a:stretch>
        </p:blipFill>
        <p:spPr>
          <a:xfrm>
            <a:off x="22931660" y="12655209"/>
            <a:ext cx="1249764" cy="892331"/>
          </a:xfrm>
          <a:prstGeom prst="rect">
            <a:avLst/>
          </a:prstGeom>
          <a:ln w="12700">
            <a:miter lim="400000"/>
          </a:ln>
        </p:spPr>
      </p:pic>
      <p:pic>
        <p:nvPicPr>
          <p:cNvPr id="318" name="NeuroSU logo .png" descr="NeuroSU logo .png"/>
          <p:cNvPicPr>
            <a:picLocks noChangeAspect="1"/>
          </p:cNvPicPr>
          <p:nvPr/>
        </p:nvPicPr>
        <p:blipFill>
          <a:blip r:embed="rId5">
            <a:extLst/>
          </a:blip>
          <a:srcRect l="0" t="0" r="0" b="17662"/>
          <a:stretch>
            <a:fillRect/>
          </a:stretch>
        </p:blipFill>
        <p:spPr>
          <a:xfrm>
            <a:off x="-58961" y="12581986"/>
            <a:ext cx="1511488" cy="1038503"/>
          </a:xfrm>
          <a:prstGeom prst="rect">
            <a:avLst/>
          </a:prstGeom>
          <a:ln w="12700">
            <a:miter lim="400000"/>
          </a:ln>
        </p:spPr>
      </p:pic>
      <p:sp>
        <p:nvSpPr>
          <p:cNvPr id="319" name="Prof. Stéphanie DAUMAS - CERN, Geneva, July 3rd, 2025"/>
          <p:cNvSpPr txBox="1"/>
          <p:nvPr/>
        </p:nvSpPr>
        <p:spPr>
          <a:xfrm>
            <a:off x="8185556" y="13238329"/>
            <a:ext cx="8012888" cy="46136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i="1">
                <a:solidFill>
                  <a:schemeClr val="accent1">
                    <a:hueOff val="114395"/>
                    <a:lumOff val="-24975"/>
                  </a:schemeClr>
                </a:solidFill>
              </a:defRPr>
            </a:lvl1pPr>
          </a:lstStyle>
          <a:p>
            <a:pPr/>
            <a:r>
              <a:t>Prof. Stéphanie DAUMAS - CERN, Geneva, July 3rd, 2025</a:t>
            </a:r>
          </a:p>
        </p:txBody>
      </p:sp>
      <p:pic>
        <p:nvPicPr>
          <p:cNvPr id="320" name="Image" descr="Image"/>
          <p:cNvPicPr>
            <a:picLocks noChangeAspect="1"/>
          </p:cNvPicPr>
          <p:nvPr/>
        </p:nvPicPr>
        <p:blipFill>
          <a:blip r:embed="rId6">
            <a:extLst/>
          </a:blip>
          <a:stretch>
            <a:fillRect/>
          </a:stretch>
        </p:blipFill>
        <p:spPr>
          <a:xfrm>
            <a:off x="18980301" y="177163"/>
            <a:ext cx="5180539" cy="3237837"/>
          </a:xfrm>
          <a:prstGeom prst="rect">
            <a:avLst/>
          </a:prstGeom>
          <a:ln w="12700">
            <a:miter lim="400000"/>
          </a:ln>
        </p:spPr>
      </p:pic>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21_BasicWhite">
  <a:themeElements>
    <a:clrScheme name="21_BasicWhite">
      <a:dk1>
        <a:srgbClr val="5E5E5E"/>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