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c33ee7de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c33ee7d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154f38d02f_0_4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154f38d02f_0_4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6c33ee7de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6c33ee7de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6c33ee7dee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6c33ee7dee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c33ee7dee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c33ee7dee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6c33ee7dee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6c33ee7dee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6c33ee7dee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6c33ee7dee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b2a2ed4ca_0_5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b2a2ed4ca_0_5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6b2a2ed4ca_0_5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6b2a2ed4ca_0_5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6b2a2ed4ca_0_6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6b2a2ed4ca_0_6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443325" y="1152475"/>
            <a:ext cx="8389200" cy="3741300"/>
          </a:xfrm>
          <a:prstGeom prst="rect">
            <a:avLst/>
          </a:prstGeom>
          <a:effectLst>
            <a:outerShdw blurRad="57150" rotWithShape="0" algn="bl" dir="5400000" dist="19050">
              <a:srgbClr val="000000"/>
            </a:outerShdw>
            <a:reflection blurRad="0" dir="5400000" dist="38100" endA="0" fadeDir="5400012" kx="0" rotWithShape="0" algn="bl" stPos="0" sy="-100000" ky="0"/>
          </a:effectLst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4.jpg"/><Relationship Id="rId5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hyperlink" Target="https://ch.linkedin.com/showcase/cern-innovation-partnerships/" TargetMode="External"/><Relationship Id="rId9" Type="http://schemas.openxmlformats.org/officeDocument/2006/relationships/hyperlink" Target="https://www.youtube.com/watch?v=WhgDZKr9GQQ&amp;t=2s&amp;ab_channel=CERN" TargetMode="External"/><Relationship Id="rId5" Type="http://schemas.openxmlformats.org/officeDocument/2006/relationships/hyperlink" Target="https://report2024-kt.web.cern.ch/" TargetMode="External"/><Relationship Id="rId6" Type="http://schemas.openxmlformats.org/officeDocument/2006/relationships/hyperlink" Target="https://kt.cern/" TargetMode="External"/><Relationship Id="rId7" Type="http://schemas.openxmlformats.org/officeDocument/2006/relationships/hyperlink" Target="mailto:KT.MedicalApplications@cern.ch" TargetMode="External"/><Relationship Id="rId8" Type="http://schemas.openxmlformats.org/officeDocument/2006/relationships/hyperlink" Target="https://www.youtube.com/watch?v=aK7u7Yvpc5Q&amp;ab_channel=CER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Relationship Id="rId4" Type="http://schemas.openxmlformats.org/officeDocument/2006/relationships/image" Target="../media/image15.jpg"/><Relationship Id="rId5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10.jpg"/><Relationship Id="rId5" Type="http://schemas.openxmlformats.org/officeDocument/2006/relationships/image" Target="../media/image25.png"/><Relationship Id="rId6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png"/><Relationship Id="rId4" Type="http://schemas.openxmlformats.org/officeDocument/2006/relationships/image" Target="../media/image7.jpg"/><Relationship Id="rId5" Type="http://schemas.openxmlformats.org/officeDocument/2006/relationships/hyperlink" Target="https://kt.cern/medtech/medipix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Relationship Id="rId4" Type="http://schemas.openxmlformats.org/officeDocument/2006/relationships/image" Target="../media/image27.png"/><Relationship Id="rId11" Type="http://schemas.openxmlformats.org/officeDocument/2006/relationships/image" Target="../media/image12.png"/><Relationship Id="rId10" Type="http://schemas.openxmlformats.org/officeDocument/2006/relationships/image" Target="../media/image16.png"/><Relationship Id="rId9" Type="http://schemas.openxmlformats.org/officeDocument/2006/relationships/image" Target="../media/image5.png"/><Relationship Id="rId5" Type="http://schemas.openxmlformats.org/officeDocument/2006/relationships/hyperlink" Target="https://indico.cern.ch/e/trustroke" TargetMode="External"/><Relationship Id="rId6" Type="http://schemas.openxmlformats.org/officeDocument/2006/relationships/hyperlink" Target="https://indico.cern.ch/e/trustrokewebinar" TargetMode="External"/><Relationship Id="rId7" Type="http://schemas.openxmlformats.org/officeDocument/2006/relationships/image" Target="../media/image11.png"/><Relationship Id="rId8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png"/><Relationship Id="rId4" Type="http://schemas.openxmlformats.org/officeDocument/2006/relationships/hyperlink" Target="http://cds.cern.ch/record/2925951/" TargetMode="External"/><Relationship Id="rId5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13750" y="3143975"/>
            <a:ext cx="8716500" cy="120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0033A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0033A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650">
                <a:solidFill>
                  <a:srgbClr val="0033A0"/>
                </a:solidFill>
              </a:rPr>
              <a:t>From Particle Physics to Brain-related Applications</a:t>
            </a:r>
            <a:endParaRPr b="1" sz="2650">
              <a:solidFill>
                <a:srgbClr val="0033A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44">
                <a:solidFill>
                  <a:srgbClr val="0033A0"/>
                </a:solidFill>
              </a:rPr>
              <a:t>03 July 2025</a:t>
            </a:r>
            <a:endParaRPr b="1" sz="1944">
              <a:solidFill>
                <a:srgbClr val="0033A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33A0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42914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594360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-GB" sz="1310">
                <a:solidFill>
                  <a:srgbClr val="0033A0"/>
                </a:solidFill>
              </a:rPr>
              <a:t>Mary Touranakou</a:t>
            </a:r>
            <a:endParaRPr sz="1310">
              <a:solidFill>
                <a:srgbClr val="0033A0"/>
              </a:solidFill>
            </a:endParaRPr>
          </a:p>
          <a:p>
            <a:pPr indent="0" lvl="0" marL="365760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-GB" sz="1310">
                <a:solidFill>
                  <a:srgbClr val="0033A0"/>
                </a:solidFill>
              </a:rPr>
              <a:t>Knowledge Transfer - Medical Applications</a:t>
            </a:r>
            <a:endParaRPr sz="1310">
              <a:solidFill>
                <a:srgbClr val="0033A0"/>
              </a:solidFill>
            </a:endParaRPr>
          </a:p>
          <a:p>
            <a:pPr indent="0" lvl="0" marL="502920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-GB" sz="1310">
                <a:solidFill>
                  <a:srgbClr val="0033A0"/>
                </a:solidFill>
              </a:rPr>
              <a:t>CERN Knowledge Transfer Group</a:t>
            </a:r>
            <a:endParaRPr sz="1310">
              <a:solidFill>
                <a:srgbClr val="0033A0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310">
              <a:solidFill>
                <a:srgbClr val="4A86E8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b="0" l="0" r="2324" t="0"/>
          <a:stretch/>
        </p:blipFill>
        <p:spPr>
          <a:xfrm>
            <a:off x="582250" y="334550"/>
            <a:ext cx="3989751" cy="280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12" y="334550"/>
            <a:ext cx="3998387" cy="280942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7362025" y="2887875"/>
            <a:ext cx="10929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lt1"/>
                </a:solidFill>
              </a:rPr>
              <a:t>Image: CNAO</a:t>
            </a:r>
            <a:endParaRPr sz="1000">
              <a:solidFill>
                <a:schemeClr val="lt1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0045" y="4248238"/>
            <a:ext cx="3081878" cy="87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06925" y="-720250"/>
            <a:ext cx="9513176" cy="635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Interested in learning more?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47" name="Google Shape;147;p22"/>
          <p:cNvSpPr txBox="1"/>
          <p:nvPr>
            <p:ph idx="1" type="body"/>
          </p:nvPr>
        </p:nvSpPr>
        <p:spPr>
          <a:xfrm>
            <a:off x="443325" y="1152475"/>
            <a:ext cx="8191500" cy="374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CERN Innovation Partnerships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5"/>
              </a:rPr>
              <a:t>Knowledge Transfer 2024 Highlights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6"/>
              </a:rPr>
              <a:t>kt.cern</a:t>
            </a:r>
            <a:r>
              <a:rPr lang="en-GB">
                <a:solidFill>
                  <a:schemeClr val="lt1"/>
                </a:solidFill>
              </a:rPr>
              <a:t> |  </a:t>
            </a:r>
            <a:r>
              <a:rPr lang="en-GB" u="sng">
                <a:solidFill>
                  <a:schemeClr val="hlink"/>
                </a:solidFill>
                <a:hlinkClick r:id="rId7"/>
              </a:rPr>
              <a:t>KT.MedicalApplications@cern.ch</a:t>
            </a:r>
            <a:r>
              <a:rPr lang="en-GB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8"/>
              </a:rPr>
              <a:t>From particle physics to medicine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CERN 70s event: </a:t>
            </a:r>
            <a:r>
              <a:rPr lang="en-GB" u="sng">
                <a:solidFill>
                  <a:schemeClr val="hlink"/>
                </a:solidFill>
                <a:hlinkClick r:id="rId9"/>
              </a:rPr>
              <a:t>From particle physics to medicine</a:t>
            </a:r>
            <a:r>
              <a:rPr lang="en-GB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0" lvl="0" marL="381000" marR="3810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GB">
                <a:solidFill>
                  <a:schemeClr val="lt1"/>
                </a:solidFill>
              </a:rPr>
              <a:t>“Places like CERN contribute to the kind of knowledge that not only enriches humanity, but also provides the wellspring of ideas that become the technologies of the future.”</a:t>
            </a:r>
            <a:endParaRPr i="1">
              <a:solidFill>
                <a:schemeClr val="lt1"/>
              </a:solidFill>
            </a:endParaRPr>
          </a:p>
          <a:p>
            <a:pPr indent="0" lvl="0" marL="381000" marR="38100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GB">
                <a:solidFill>
                  <a:schemeClr val="lt1"/>
                </a:solidFill>
              </a:rPr>
              <a:t>— Fabiola Gianotti, Director-General of CERN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4625" y="0"/>
            <a:ext cx="9742406" cy="65017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474950" y="1152463"/>
            <a:ext cx="4211100" cy="3741300"/>
          </a:xfrm>
          <a:prstGeom prst="rect">
            <a:avLst/>
          </a:prstGeom>
          <a:effectLst>
            <a:outerShdw blurRad="57150" rotWithShape="0" algn="bl" dir="5400000" dist="19050">
              <a:srgbClr val="000000"/>
            </a:outerShdw>
          </a:effectLst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0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1" lang="en-GB">
                <a:solidFill>
                  <a:schemeClr val="lt1"/>
                </a:solidFill>
              </a:rPr>
              <a:t>Fundamental Science</a:t>
            </a:r>
            <a:endParaRPr b="1" i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</a:rPr>
              <a:t>What the universe is made of</a:t>
            </a:r>
            <a:endParaRPr b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How it works</a:t>
            </a:r>
            <a:endParaRPr b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lt1"/>
              </a:solidFill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2349" y="3011900"/>
            <a:ext cx="3216301" cy="1580499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solidFill>
                  <a:schemeClr val="lt1"/>
                </a:solidFill>
              </a:rPr>
              <a:t>CERN – Conseil Européen pour la Recherche Nucléaire</a:t>
            </a:r>
            <a:endParaRPr b="1" sz="2100">
              <a:solidFill>
                <a:schemeClr val="lt1"/>
              </a:solidFill>
            </a:endParaRPr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4686050" y="1152463"/>
            <a:ext cx="4211100" cy="3741300"/>
          </a:xfrm>
          <a:prstGeom prst="rect">
            <a:avLst/>
          </a:prstGeom>
          <a:effectLst>
            <a:outerShdw blurRad="57150" rotWithShape="0" algn="bl" dir="5400000" dist="19050">
              <a:srgbClr val="000000"/>
            </a:outerShdw>
          </a:effectLst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0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1" lang="en-GB">
                <a:solidFill>
                  <a:schemeClr val="lt1"/>
                </a:solidFill>
              </a:rPr>
              <a:t>CERN’s Mission</a:t>
            </a:r>
            <a:endParaRPr b="1" i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</a:rPr>
              <a:t>Research</a:t>
            </a:r>
            <a:endParaRPr b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Collaboration</a:t>
            </a:r>
            <a:endParaRPr b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Training &amp; Education</a:t>
            </a:r>
            <a:endParaRPr b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Technology &amp; Innovation</a:t>
            </a:r>
            <a:endParaRPr b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 rotWithShape="1">
          <a:blip r:embed="rId3">
            <a:alphaModFix/>
          </a:blip>
          <a:srcRect b="0" l="2341" r="2881" t="0"/>
          <a:stretch/>
        </p:blipFill>
        <p:spPr>
          <a:xfrm>
            <a:off x="0" y="1557900"/>
            <a:ext cx="2961626" cy="2027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 rotWithShape="1">
          <a:blip r:embed="rId4">
            <a:alphaModFix/>
          </a:blip>
          <a:srcRect b="0" l="4641" r="10805" t="0"/>
          <a:stretch/>
        </p:blipFill>
        <p:spPr>
          <a:xfrm>
            <a:off x="2961638" y="1557900"/>
            <a:ext cx="3124930" cy="2027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 rotWithShape="1">
          <a:blip r:embed="rId5">
            <a:alphaModFix/>
          </a:blip>
          <a:srcRect b="8958" l="0" r="0" t="0"/>
          <a:stretch/>
        </p:blipFill>
        <p:spPr>
          <a:xfrm>
            <a:off x="6019061" y="1557900"/>
            <a:ext cx="3124928" cy="202772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231150" y="3585625"/>
            <a:ext cx="24993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lt1"/>
                </a:solidFill>
              </a:rPr>
              <a:t>Particle Accelerators</a:t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3437875" y="3585625"/>
            <a:ext cx="24993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lt1"/>
                </a:solidFill>
              </a:rPr>
              <a:t>Particle Detectors</a:t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6644625" y="3585625"/>
            <a:ext cx="18738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lt1"/>
                </a:solidFill>
              </a:rPr>
              <a:t>Computing</a:t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80" name="Google Shape;8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solidFill>
                  <a:schemeClr val="lt1"/>
                </a:solidFill>
              </a:rPr>
              <a:t>Technologies related to </a:t>
            </a:r>
            <a:endParaRPr b="1" sz="2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13500" y="-139700"/>
            <a:ext cx="12597051" cy="528320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</p:pic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effectLst>
            <a:outerShdw rotWithShape="0" algn="bl" dist="9525">
              <a:srgbClr val="000000"/>
            </a:outerShdw>
          </a:effectLst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solidFill>
                  <a:schemeClr val="lt1"/>
                </a:solidFill>
              </a:rPr>
              <a:t>CERN Knowledge Transfer Group</a:t>
            </a:r>
            <a:endParaRPr b="1" sz="2100">
              <a:solidFill>
                <a:schemeClr val="lt1"/>
              </a:solidFill>
            </a:endParaRPr>
          </a:p>
        </p:txBody>
      </p:sp>
      <p:pic>
        <p:nvPicPr>
          <p:cNvPr id="87" name="Google Shape;87;p16"/>
          <p:cNvPicPr preferRelativeResize="0"/>
          <p:nvPr/>
        </p:nvPicPr>
        <p:blipFill rotWithShape="1">
          <a:blip r:embed="rId4">
            <a:alphaModFix/>
          </a:blip>
          <a:srcRect b="0" l="2460" r="-2460" t="0"/>
          <a:stretch/>
        </p:blipFill>
        <p:spPr>
          <a:xfrm>
            <a:off x="397425" y="1091200"/>
            <a:ext cx="3485326" cy="348532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3882750" y="1091200"/>
            <a:ext cx="4506000" cy="3741300"/>
          </a:xfrm>
          <a:prstGeom prst="rect">
            <a:avLst/>
          </a:prstGeom>
          <a:effectLst>
            <a:outerShdw blurRad="57150" rotWithShape="0" algn="bl" dir="5400000" dist="19050">
              <a:srgbClr val="000000"/>
            </a:outerShdw>
          </a:effectLst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Maximize </a:t>
            </a:r>
            <a:r>
              <a:rPr lang="en-GB">
                <a:solidFill>
                  <a:schemeClr val="lt1"/>
                </a:solidFill>
              </a:rPr>
              <a:t>technological and knowledge return to society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Promote </a:t>
            </a:r>
            <a:r>
              <a:rPr lang="en-GB">
                <a:solidFill>
                  <a:schemeClr val="lt1"/>
                </a:solidFill>
              </a:rPr>
              <a:t>CERN as a center of excellence for technology and innovation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Demonstrate </a:t>
            </a:r>
            <a:r>
              <a:rPr lang="en-GB">
                <a:solidFill>
                  <a:schemeClr val="lt1"/>
                </a:solidFill>
              </a:rPr>
              <a:t>the importance and positive impact of fundamental research on society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7"/>
          <p:cNvPicPr preferRelativeResize="0"/>
          <p:nvPr/>
        </p:nvPicPr>
        <p:blipFill rotWithShape="1">
          <a:blip r:embed="rId3">
            <a:alphaModFix/>
          </a:blip>
          <a:srcRect b="0" l="0" r="14398" t="0"/>
          <a:stretch/>
        </p:blipFill>
        <p:spPr>
          <a:xfrm flipH="1">
            <a:off x="-119050" y="-59537"/>
            <a:ext cx="10741136" cy="52625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4">
            <a:alphaModFix/>
          </a:blip>
          <a:srcRect b="10165" l="9374" r="8966" t="3827"/>
          <a:stretch/>
        </p:blipFill>
        <p:spPr>
          <a:xfrm>
            <a:off x="5021613" y="1830452"/>
            <a:ext cx="3397349" cy="23853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</p:pic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solidFill>
                  <a:schemeClr val="lt1"/>
                </a:solidFill>
              </a:rPr>
              <a:t>From Particle Physics to Medical Applications</a:t>
            </a:r>
            <a:endParaRPr b="1" sz="21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443325" y="1152475"/>
            <a:ext cx="4578300" cy="374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Significant contributions to the </a:t>
            </a:r>
            <a:r>
              <a:rPr b="1" lang="en-GB">
                <a:solidFill>
                  <a:schemeClr val="lt1"/>
                </a:solidFill>
              </a:rPr>
              <a:t>diagnosis, </a:t>
            </a:r>
            <a:r>
              <a:rPr b="1" lang="en-GB" sz="1700">
                <a:solidFill>
                  <a:schemeClr val="lt1"/>
                </a:solidFill>
              </a:rPr>
              <a:t>therapy </a:t>
            </a:r>
            <a:r>
              <a:rPr lang="en-GB">
                <a:solidFill>
                  <a:schemeClr val="lt1"/>
                </a:solidFill>
              </a:rPr>
              <a:t>and </a:t>
            </a:r>
            <a:r>
              <a:rPr b="1" lang="en-GB">
                <a:solidFill>
                  <a:schemeClr val="lt1"/>
                </a:solidFill>
              </a:rPr>
              <a:t>management </a:t>
            </a:r>
            <a:r>
              <a:rPr lang="en-GB">
                <a:solidFill>
                  <a:schemeClr val="lt1"/>
                </a:solidFill>
              </a:rPr>
              <a:t>of medical conditions including: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GB">
                <a:solidFill>
                  <a:schemeClr val="lt1"/>
                </a:solidFill>
              </a:rPr>
              <a:t>Particle accelerator technologies for </a:t>
            </a:r>
            <a:r>
              <a:rPr b="1" lang="en-GB">
                <a:solidFill>
                  <a:schemeClr val="lt1"/>
                </a:solidFill>
              </a:rPr>
              <a:t>radiotherapy </a:t>
            </a:r>
            <a:r>
              <a:rPr lang="en-GB">
                <a:solidFill>
                  <a:schemeClr val="lt1"/>
                </a:solidFill>
              </a:rPr>
              <a:t>and </a:t>
            </a:r>
            <a:r>
              <a:rPr b="1" lang="en-GB">
                <a:solidFill>
                  <a:schemeClr val="lt1"/>
                </a:solidFill>
              </a:rPr>
              <a:t>cancer treatment </a:t>
            </a:r>
            <a:endParaRPr b="1">
              <a:solidFill>
                <a:schemeClr val="lt1"/>
              </a:solidFill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GB">
                <a:solidFill>
                  <a:schemeClr val="lt1"/>
                </a:solidFill>
              </a:rPr>
              <a:t>Advancements in </a:t>
            </a:r>
            <a:r>
              <a:rPr b="1" lang="en-GB">
                <a:solidFill>
                  <a:schemeClr val="lt1"/>
                </a:solidFill>
              </a:rPr>
              <a:t>medical imaging </a:t>
            </a:r>
            <a:r>
              <a:rPr lang="en-GB">
                <a:solidFill>
                  <a:schemeClr val="lt1"/>
                </a:solidFill>
              </a:rPr>
              <a:t>leveraging particle detector technology 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-GB">
                <a:solidFill>
                  <a:schemeClr val="lt1"/>
                </a:solidFill>
              </a:rPr>
              <a:t>Digital healthcare solutions </a:t>
            </a:r>
            <a:r>
              <a:rPr lang="en-GB">
                <a:solidFill>
                  <a:schemeClr val="lt1"/>
                </a:solidFill>
              </a:rPr>
              <a:t>to detect pathologies and provide personalized care stemming from expertise in computing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9343"/>
            <a:ext cx="9003076" cy="5064243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solidFill>
                  <a:schemeClr val="lt1"/>
                </a:solidFill>
              </a:rPr>
              <a:t>From Particle Accelerators to Cancer Treatment</a:t>
            </a:r>
            <a:endParaRPr b="1" sz="2100">
              <a:solidFill>
                <a:schemeClr val="lt1"/>
              </a:solidFill>
            </a:endParaRPr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443325" y="1152475"/>
            <a:ext cx="4951500" cy="3741300"/>
          </a:xfrm>
          <a:prstGeom prst="rect">
            <a:avLst/>
          </a:prstGeom>
          <a:solidFill>
            <a:schemeClr val="dk1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u="sng">
                <a:solidFill>
                  <a:schemeClr val="lt1"/>
                </a:solidFill>
              </a:rPr>
              <a:t>Particle Therapy</a:t>
            </a:r>
            <a:endParaRPr b="1" u="sng">
              <a:solidFill>
                <a:schemeClr val="lt1"/>
              </a:solidFill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-GB">
                <a:solidFill>
                  <a:schemeClr val="lt1"/>
                </a:solidFill>
              </a:rPr>
              <a:t>Proton therapy </a:t>
            </a:r>
            <a:r>
              <a:rPr lang="en-GB">
                <a:solidFill>
                  <a:schemeClr val="lt1"/>
                </a:solidFill>
              </a:rPr>
              <a:t>to precisely target tumors treating various types of cancer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-GB">
                <a:solidFill>
                  <a:schemeClr val="lt1"/>
                </a:solidFill>
              </a:rPr>
              <a:t>Heavy ion therapy </a:t>
            </a:r>
            <a:r>
              <a:rPr lang="en-GB">
                <a:solidFill>
                  <a:schemeClr val="lt1"/>
                </a:solidFill>
              </a:rPr>
              <a:t>(e.g., carbon ions) for challenging or radioresistant tumors 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These therapies exploit the</a:t>
            </a:r>
            <a:r>
              <a:rPr b="1" lang="en-GB">
                <a:solidFill>
                  <a:schemeClr val="lt1"/>
                </a:solidFill>
              </a:rPr>
              <a:t> Bragg peak </a:t>
            </a:r>
            <a:r>
              <a:rPr lang="en-GB">
                <a:solidFill>
                  <a:schemeClr val="lt1"/>
                </a:solidFill>
              </a:rPr>
              <a:t>effect for highly targeted treatment  minimizing radiation exposure to surrounding tissues.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Important for treating </a:t>
            </a:r>
            <a:r>
              <a:rPr b="1" lang="en-GB">
                <a:solidFill>
                  <a:schemeClr val="lt1"/>
                </a:solidFill>
              </a:rPr>
              <a:t>brain tumors</a:t>
            </a:r>
            <a:r>
              <a:rPr lang="en-GB">
                <a:solidFill>
                  <a:schemeClr val="lt1"/>
                </a:solidFill>
              </a:rPr>
              <a:t> where sparing healthy tissue reduces side effects.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4600" y="3007550"/>
            <a:ext cx="2822675" cy="191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 rotWithShape="1">
          <a:blip r:embed="rId5">
            <a:alphaModFix/>
          </a:blip>
          <a:srcRect b="34456" l="32969" r="24056" t="0"/>
          <a:stretch/>
        </p:blipFill>
        <p:spPr>
          <a:xfrm>
            <a:off x="7099700" y="76200"/>
            <a:ext cx="1377576" cy="112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4600" y="1125750"/>
            <a:ext cx="2822676" cy="1881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44500" y="0"/>
            <a:ext cx="9288500" cy="62052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effectLst>
            <a:outerShdw blurRad="57150" rotWithShape="0" algn="bl" dir="5400000" dist="19050">
              <a:srgbClr val="000000"/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100">
                <a:solidFill>
                  <a:schemeClr val="lt1"/>
                </a:solidFill>
              </a:rPr>
              <a:t>From Particle Detectors to Cancer Treatment</a:t>
            </a:r>
            <a:endParaRPr b="1" sz="21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22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 b="1" sz="222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 b="1" sz="232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2320">
              <a:solidFill>
                <a:schemeClr val="lt1"/>
              </a:solidFill>
            </a:endParaRPr>
          </a:p>
        </p:txBody>
      </p:sp>
      <p:sp>
        <p:nvSpPr>
          <p:cNvPr id="113" name="Google Shape;113;p19"/>
          <p:cNvSpPr txBox="1"/>
          <p:nvPr/>
        </p:nvSpPr>
        <p:spPr>
          <a:xfrm>
            <a:off x="452000" y="4420550"/>
            <a:ext cx="5768100" cy="400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4" name="Google Shape;114;p19"/>
          <p:cNvSpPr txBox="1"/>
          <p:nvPr>
            <p:ph idx="1" type="body"/>
          </p:nvPr>
        </p:nvSpPr>
        <p:spPr>
          <a:xfrm>
            <a:off x="452000" y="1152475"/>
            <a:ext cx="4835700" cy="374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Medipix: </a:t>
            </a:r>
            <a:r>
              <a:rPr lang="en-GB">
                <a:solidFill>
                  <a:schemeClr val="lt1"/>
                </a:solidFill>
              </a:rPr>
              <a:t>A family of pixel detector read-out chips for </a:t>
            </a:r>
            <a:r>
              <a:rPr lang="en-GB">
                <a:solidFill>
                  <a:schemeClr val="lt1"/>
                </a:solidFill>
              </a:rPr>
              <a:t>particle imaging and detection developed by the Medipix Collaborations.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Miniaturized technology that can improve the navigation of ion beams inside the head by tracking the secondary particles created by the ions.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➢"/>
            </a:pPr>
            <a:r>
              <a:rPr lang="en-GB">
                <a:solidFill>
                  <a:schemeClr val="lt1"/>
                </a:solidFill>
              </a:rPr>
              <a:t>Improved </a:t>
            </a:r>
            <a:r>
              <a:rPr b="1" lang="en-GB">
                <a:solidFill>
                  <a:schemeClr val="lt1"/>
                </a:solidFill>
              </a:rPr>
              <a:t>safety </a:t>
            </a:r>
            <a:r>
              <a:rPr lang="en-GB">
                <a:solidFill>
                  <a:schemeClr val="lt1"/>
                </a:solidFill>
              </a:rPr>
              <a:t>and </a:t>
            </a:r>
            <a:r>
              <a:rPr b="1" lang="en-GB">
                <a:solidFill>
                  <a:schemeClr val="lt1"/>
                </a:solidFill>
              </a:rPr>
              <a:t>precision </a:t>
            </a:r>
            <a:r>
              <a:rPr lang="en-GB">
                <a:solidFill>
                  <a:schemeClr val="lt1"/>
                </a:solidFill>
              </a:rPr>
              <a:t>in head and neck tumor radiotherapy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➢"/>
            </a:pPr>
            <a:r>
              <a:rPr lang="en-GB">
                <a:solidFill>
                  <a:schemeClr val="lt1"/>
                </a:solidFill>
              </a:rPr>
              <a:t>Reduced risks of damaging healthy brain tissue </a:t>
            </a:r>
            <a:r>
              <a:rPr b="1" lang="en-GB">
                <a:solidFill>
                  <a:schemeClr val="lt1"/>
                </a:solidFill>
              </a:rPr>
              <a:t>minimizing side effects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115" name="Google Shape;11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0813" y="1206725"/>
            <a:ext cx="3300265" cy="220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9"/>
          <p:cNvSpPr txBox="1"/>
          <p:nvPr/>
        </p:nvSpPr>
        <p:spPr>
          <a:xfrm>
            <a:off x="7265475" y="3128725"/>
            <a:ext cx="1276200" cy="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chemeClr val="lt1"/>
                </a:solidFill>
              </a:rPr>
              <a:t>Image: ADVACAM</a:t>
            </a:r>
            <a:endParaRPr b="1" sz="1000">
              <a:solidFill>
                <a:schemeClr val="lt1"/>
              </a:solidFill>
            </a:endParaRPr>
          </a:p>
        </p:txBody>
      </p:sp>
      <p:sp>
        <p:nvSpPr>
          <p:cNvPr id="117" name="Google Shape;117;p19"/>
          <p:cNvSpPr txBox="1"/>
          <p:nvPr/>
        </p:nvSpPr>
        <p:spPr>
          <a:xfrm>
            <a:off x="5287700" y="3353725"/>
            <a:ext cx="3346500" cy="16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</a:rPr>
              <a:t>Imaging device by ADVACAM tested with Timepix3 for head and neck tumors in ion radiotherapy 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</a:rPr>
              <a:t>More information: </a:t>
            </a:r>
            <a:r>
              <a:rPr lang="en-GB" sz="1600" u="sng">
                <a:solidFill>
                  <a:schemeClr val="hlink"/>
                </a:solidFill>
                <a:hlinkClick r:id="rId5"/>
              </a:rPr>
              <a:t>https://kt.cern/medtech/medipix</a:t>
            </a:r>
            <a:r>
              <a:rPr lang="en-GB" sz="1600">
                <a:solidFill>
                  <a:schemeClr val="lt1"/>
                </a:solidFill>
              </a:rPr>
              <a:t> 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8995" y="0"/>
            <a:ext cx="686745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08525" y="-26137"/>
            <a:ext cx="5541550" cy="519577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solidFill>
                  <a:schemeClr val="lt1"/>
                </a:solidFill>
              </a:rPr>
              <a:t>From Computing to Brain P</a:t>
            </a:r>
            <a:r>
              <a:rPr b="1" lang="en-GB" sz="2100">
                <a:solidFill>
                  <a:schemeClr val="lt1"/>
                </a:solidFill>
              </a:rPr>
              <a:t>athologies </a:t>
            </a:r>
            <a:r>
              <a:rPr b="1" lang="en-GB" sz="2100">
                <a:solidFill>
                  <a:schemeClr val="lt1"/>
                </a:solidFill>
              </a:rPr>
              <a:t>Management</a:t>
            </a:r>
            <a:endParaRPr b="1" sz="2100">
              <a:solidFill>
                <a:schemeClr val="lt1"/>
              </a:solidFill>
            </a:endParaRPr>
          </a:p>
        </p:txBody>
      </p:sp>
      <p:sp>
        <p:nvSpPr>
          <p:cNvPr id="125" name="Google Shape;125;p20"/>
          <p:cNvSpPr txBox="1"/>
          <p:nvPr>
            <p:ph idx="1" type="body"/>
          </p:nvPr>
        </p:nvSpPr>
        <p:spPr>
          <a:xfrm>
            <a:off x="443325" y="1152475"/>
            <a:ext cx="6321300" cy="376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CERN’s </a:t>
            </a:r>
            <a:r>
              <a:rPr b="1" lang="en-GB">
                <a:solidFill>
                  <a:schemeClr val="lt1"/>
                </a:solidFill>
              </a:rPr>
              <a:t>CAFEIN </a:t>
            </a:r>
            <a:r>
              <a:rPr lang="en-GB">
                <a:solidFill>
                  <a:schemeClr val="lt1"/>
                </a:solidFill>
              </a:rPr>
              <a:t>Federated Learning platform enables the training of multiple local AI models without transferring data. 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From predicting anomalies in CERN’s accelerator chain, </a:t>
            </a:r>
            <a:r>
              <a:rPr b="1" lang="en-GB">
                <a:solidFill>
                  <a:schemeClr val="lt1"/>
                </a:solidFill>
              </a:rPr>
              <a:t>CAFEIN </a:t>
            </a:r>
            <a:r>
              <a:rPr lang="en-GB">
                <a:solidFill>
                  <a:schemeClr val="lt1"/>
                </a:solidFill>
              </a:rPr>
              <a:t>now supports the management of brain pathologies such as stroke while keeping the data </a:t>
            </a:r>
            <a:r>
              <a:rPr b="1" lang="en-GB">
                <a:solidFill>
                  <a:schemeClr val="lt1"/>
                </a:solidFill>
              </a:rPr>
              <a:t>private</a:t>
            </a:r>
            <a:r>
              <a:rPr lang="en-GB">
                <a:solidFill>
                  <a:schemeClr val="lt1"/>
                </a:solidFill>
              </a:rPr>
              <a:t>.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Only the AI model parameters are transmitted while the data remains securely stored at the hospital.  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</a:rPr>
              <a:t>TRUSTroke</a:t>
            </a:r>
            <a:r>
              <a:rPr lang="en-GB">
                <a:solidFill>
                  <a:schemeClr val="lt1"/>
                </a:solidFill>
              </a:rPr>
              <a:t>: EU-funded AI project aimed to optimise stroke treatment. 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</a:rPr>
              <a:t>More information: </a:t>
            </a:r>
            <a:r>
              <a:rPr lang="en-GB" sz="1600" u="sng">
                <a:solidFill>
                  <a:schemeClr val="lt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https://indico.cern.ch/e/trustroke</a:t>
            </a:r>
            <a:r>
              <a:rPr lang="en-GB" sz="1600">
                <a:solidFill>
                  <a:schemeClr val="lt1"/>
                </a:solidFill>
              </a:rPr>
              <a:t>  </a:t>
            </a:r>
            <a:r>
              <a:rPr lang="en-GB" sz="1600">
                <a:solidFill>
                  <a:schemeClr val="lt1"/>
                </a:solidFill>
              </a:rPr>
              <a:t>  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</a:rPr>
              <a:t>Webinar:  </a:t>
            </a:r>
            <a:r>
              <a:rPr lang="en-GB" sz="1600" u="sng">
                <a:solidFill>
                  <a:schemeClr val="lt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https://indico.cern.ch/e/trustrokewebinar</a:t>
            </a:r>
            <a:r>
              <a:rPr lang="en-GB" sz="1600">
                <a:solidFill>
                  <a:schemeClr val="lt1"/>
                </a:solidFill>
              </a:rPr>
              <a:t> 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highlight>
                <a:schemeClr val="lt1"/>
              </a:highlight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highlight>
                <a:schemeClr val="lt1"/>
              </a:highlight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highlight>
                <a:schemeClr val="lt1"/>
              </a:highlight>
            </a:endParaRPr>
          </a:p>
        </p:txBody>
      </p:sp>
      <p:pic>
        <p:nvPicPr>
          <p:cNvPr id="126" name="Google Shape;126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64630" y="1239307"/>
            <a:ext cx="2297221" cy="15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0"/>
          <p:cNvPicPr preferRelativeResize="0"/>
          <p:nvPr/>
        </p:nvPicPr>
        <p:blipFill rotWithShape="1">
          <a:blip r:embed="rId8">
            <a:alphaModFix/>
          </a:blip>
          <a:srcRect b="16477" l="0" r="33774" t="4264"/>
          <a:stretch/>
        </p:blipFill>
        <p:spPr>
          <a:xfrm>
            <a:off x="6764625" y="2738400"/>
            <a:ext cx="2297225" cy="1546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0"/>
          <p:cNvPicPr preferRelativeResize="0"/>
          <p:nvPr/>
        </p:nvPicPr>
        <p:blipFill rotWithShape="1">
          <a:blip r:embed="rId9">
            <a:alphaModFix/>
          </a:blip>
          <a:srcRect b="0" l="0" r="-41282" t="0"/>
          <a:stretch/>
        </p:blipFill>
        <p:spPr>
          <a:xfrm>
            <a:off x="6764625" y="2738397"/>
            <a:ext cx="1261825" cy="46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764625" y="3188000"/>
            <a:ext cx="893064" cy="118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764623" y="2836175"/>
            <a:ext cx="893075" cy="167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20400" y="-120650"/>
            <a:ext cx="9765652" cy="5486399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1"/>
          <p:cNvSpPr txBox="1"/>
          <p:nvPr>
            <p:ph idx="1" type="body"/>
          </p:nvPr>
        </p:nvSpPr>
        <p:spPr>
          <a:xfrm>
            <a:off x="452000" y="1152475"/>
            <a:ext cx="4584900" cy="374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</a:rPr>
              <a:t>MARCHESE</a:t>
            </a:r>
            <a:r>
              <a:rPr lang="en-GB">
                <a:solidFill>
                  <a:schemeClr val="lt1"/>
                </a:solidFill>
              </a:rPr>
              <a:t>’s contactless system allows for </a:t>
            </a:r>
            <a:r>
              <a:rPr b="1" lang="en-GB">
                <a:solidFill>
                  <a:schemeClr val="lt1"/>
                </a:solidFill>
              </a:rPr>
              <a:t>remote </a:t>
            </a:r>
            <a:r>
              <a:rPr b="1" lang="en-GB">
                <a:solidFill>
                  <a:schemeClr val="lt1"/>
                </a:solidFill>
              </a:rPr>
              <a:t>patient </a:t>
            </a:r>
            <a:r>
              <a:rPr b="1" lang="en-GB">
                <a:solidFill>
                  <a:schemeClr val="lt1"/>
                </a:solidFill>
              </a:rPr>
              <a:t>monitoring </a:t>
            </a:r>
            <a:r>
              <a:rPr lang="en-GB">
                <a:solidFill>
                  <a:schemeClr val="lt1"/>
                </a:solidFill>
              </a:rPr>
              <a:t>by tracking parameters and motion, sending timely alerts to medical staff for intervention.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Currently being tested in hospital settings, </a:t>
            </a:r>
            <a:r>
              <a:rPr lang="en-GB">
                <a:solidFill>
                  <a:schemeClr val="lt1"/>
                </a:solidFill>
              </a:rPr>
              <a:t>tailored to</a:t>
            </a:r>
            <a:r>
              <a:rPr lang="en-GB">
                <a:solidFill>
                  <a:schemeClr val="lt1"/>
                </a:solidFill>
              </a:rPr>
              <a:t> use cases </a:t>
            </a:r>
            <a:r>
              <a:rPr lang="en-GB">
                <a:solidFill>
                  <a:schemeClr val="lt1"/>
                </a:solidFill>
              </a:rPr>
              <a:t>including </a:t>
            </a:r>
            <a:r>
              <a:rPr b="1" lang="en-GB">
                <a:solidFill>
                  <a:schemeClr val="lt1"/>
                </a:solidFill>
              </a:rPr>
              <a:t>geriatrics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just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➢"/>
            </a:pPr>
            <a:r>
              <a:rPr lang="en-GB">
                <a:solidFill>
                  <a:schemeClr val="lt1"/>
                </a:solidFill>
              </a:rPr>
              <a:t>Optimized </a:t>
            </a:r>
            <a:r>
              <a:rPr b="1" lang="en-GB">
                <a:solidFill>
                  <a:schemeClr val="lt1"/>
                </a:solidFill>
              </a:rPr>
              <a:t>efficiency </a:t>
            </a:r>
            <a:r>
              <a:rPr lang="en-GB">
                <a:solidFill>
                  <a:schemeClr val="lt1"/>
                </a:solidFill>
              </a:rPr>
              <a:t>in medical care 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➢"/>
            </a:pPr>
            <a:r>
              <a:rPr b="1" lang="en-GB">
                <a:solidFill>
                  <a:schemeClr val="lt1"/>
                </a:solidFill>
              </a:rPr>
              <a:t>Care </a:t>
            </a:r>
            <a:r>
              <a:rPr b="1" lang="en-GB">
                <a:solidFill>
                  <a:schemeClr val="lt1"/>
                </a:solidFill>
              </a:rPr>
              <a:t>tailored</a:t>
            </a:r>
            <a:r>
              <a:rPr lang="en-GB">
                <a:solidFill>
                  <a:schemeClr val="lt1"/>
                </a:solidFill>
              </a:rPr>
              <a:t> to patients’ needs</a:t>
            </a:r>
            <a:endParaRPr>
              <a:solidFill>
                <a:schemeClr val="lt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>
                <a:solidFill>
                  <a:schemeClr val="lt1"/>
                </a:solidFill>
              </a:rPr>
              <a:t>Potential applications for rehabilitation and palliative care</a:t>
            </a:r>
            <a:r>
              <a:rPr lang="en-GB">
                <a:solidFill>
                  <a:schemeClr val="lt1"/>
                </a:solidFill>
              </a:rPr>
              <a:t>.</a:t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137" name="Google Shape;137;p21"/>
          <p:cNvSpPr txBox="1"/>
          <p:nvPr/>
        </p:nvSpPr>
        <p:spPr>
          <a:xfrm>
            <a:off x="5188700" y="3220500"/>
            <a:ext cx="3544500" cy="19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</a:rPr>
              <a:t>MARCHESE prototype to remotely monitor health parameters and track patient motion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>
                <a:solidFill>
                  <a:schemeClr val="lt1"/>
                </a:solidFill>
              </a:rPr>
              <a:t>More information: </a:t>
            </a:r>
            <a:r>
              <a:rPr lang="en-GB" sz="1600" u="sng">
                <a:solidFill>
                  <a:schemeClr val="hlink"/>
                </a:solidFill>
                <a:hlinkClick r:id="rId4"/>
              </a:rPr>
              <a:t>http://cds.cern.ch/record/2925951/</a:t>
            </a:r>
            <a:r>
              <a:rPr lang="en-GB" sz="1600">
                <a:solidFill>
                  <a:schemeClr val="lt1"/>
                </a:solidFill>
              </a:rPr>
              <a:t> </a:t>
            </a:r>
            <a:r>
              <a:rPr lang="en-GB" sz="1600">
                <a:solidFill>
                  <a:schemeClr val="lt1"/>
                </a:solidFill>
              </a:rPr>
              <a:t> </a:t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138" name="Google Shape;13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solidFill>
                  <a:schemeClr val="lt1"/>
                </a:solidFill>
              </a:rPr>
              <a:t>From Computing to Contactless Health Monitoring</a:t>
            </a:r>
            <a:endParaRPr b="1" sz="2100">
              <a:solidFill>
                <a:schemeClr val="lt1"/>
              </a:solidFill>
            </a:endParaRPr>
          </a:p>
        </p:txBody>
      </p:sp>
      <p:pic>
        <p:nvPicPr>
          <p:cNvPr id="139" name="Google Shape;139;p21"/>
          <p:cNvPicPr preferRelativeResize="0"/>
          <p:nvPr/>
        </p:nvPicPr>
        <p:blipFill rotWithShape="1">
          <a:blip r:embed="rId5">
            <a:alphaModFix/>
          </a:blip>
          <a:srcRect b="34741" l="1529" r="2251" t="25594"/>
          <a:stretch/>
        </p:blipFill>
        <p:spPr>
          <a:xfrm>
            <a:off x="5287700" y="1150938"/>
            <a:ext cx="3346499" cy="2069571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1"/>
          <p:cNvSpPr txBox="1"/>
          <p:nvPr/>
        </p:nvSpPr>
        <p:spPr>
          <a:xfrm>
            <a:off x="7098550" y="2910625"/>
            <a:ext cx="1788000" cy="2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chemeClr val="lt1"/>
                </a:solidFill>
              </a:rPr>
              <a:t>Image:  Cavazza, Marina</a:t>
            </a:r>
            <a:endParaRPr b="1"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