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1466" r:id="rId3"/>
    <p:sldId id="1467" r:id="rId4"/>
    <p:sldId id="1465" r:id="rId5"/>
    <p:sldId id="1470" r:id="rId6"/>
    <p:sldId id="1468" r:id="rId7"/>
    <p:sldId id="1469" r:id="rId8"/>
    <p:sldId id="1471" r:id="rId9"/>
    <p:sldId id="1472" r:id="rId10"/>
    <p:sldId id="1455" r:id="rId11"/>
    <p:sldId id="1473" r:id="rId1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3" pos="385" userDrawn="1">
          <p15:clr>
            <a:srgbClr val="A4A3A4"/>
          </p15:clr>
        </p15:guide>
        <p15:guide id="4" orient="horz" userDrawn="1">
          <p15:clr>
            <a:srgbClr val="A4A3A4"/>
          </p15:clr>
        </p15:guide>
        <p15:guide id="5" pos="5375" userDrawn="1">
          <p15:clr>
            <a:srgbClr val="A4A3A4"/>
          </p15:clr>
        </p15:guide>
        <p15:guide id="6" orient="horz" pos="171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F94831-C3EE-97CB-E5C3-A27494718257}" name="del Goleto Sarah" initials="dGS" userId="S::sarah.delgoleto@hcuge.ch::3b195d77-fe5f-4e0d-b0fb-1c4b930353aa" providerId="AD"/>
  <p188:author id="{FA76BAC5-3BC0-5C24-FE2B-982F2FFD6C29}" name="KIRSCHNER Matthias" initials="" userId="S::matthias.kirschner@hcuge.ch::f7474ec5-734e-4bdb-ba74-4029928d483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7A83"/>
    <a:srgbClr val="009193"/>
    <a:srgbClr val="FD9C8C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9"/>
    <p:restoredTop sz="78306"/>
  </p:normalViewPr>
  <p:slideViewPr>
    <p:cSldViewPr>
      <p:cViewPr varScale="1">
        <p:scale>
          <a:sx n="114" d="100"/>
          <a:sy n="114" d="100"/>
        </p:scale>
        <p:origin x="1200" y="168"/>
      </p:cViewPr>
      <p:guideLst>
        <p:guide orient="horz" pos="1620"/>
        <p:guide pos="385"/>
        <p:guide orient="horz"/>
        <p:guide pos="5375"/>
        <p:guide orient="horz" pos="17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97076-8786-2F48-8CAC-955EC1902AA2}" type="datetimeFigureOut">
              <a:rPr lang="fr-FR" smtClean="0"/>
              <a:t>01/07/2025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06F06-FC51-9F4C-82B6-7BB22FDEBBF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69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titre de ma présentation est </a:t>
            </a:r>
            <a:r>
              <a:rPr lang="fr-CH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déficit de motivation et dysfonctionnement du système de récompense dans les psychoses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6F06-FC51-9F4C-82B6-7BB22FDEBBF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586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6F06-FC51-9F4C-82B6-7BB22FDEBBF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83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for Biology – less motivated when sick, acute inflammation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6F06-FC51-9F4C-82B6-7BB22FDEBB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79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06F06-FC51-9F4C-82B6-7BB22FDEBBF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05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5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1394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5523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71043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1483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6118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4040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9910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9569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5127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978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52FDD99-4001-401D-B858-8371D1D779A7}" type="datetimeFigureOut">
              <a:rPr lang="fr-CH" smtClean="0"/>
              <a:t>01.07.25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8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72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8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50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3/sleep/zsz291" TargetMode="External"/><Relationship Id="rId3" Type="http://schemas.openxmlformats.org/officeDocument/2006/relationships/hyperlink" Target="https://doi.org/10.1038/s41583-018-0029-9" TargetMode="External"/><Relationship Id="rId7" Type="http://schemas.openxmlformats.org/officeDocument/2006/relationships/hyperlink" Target="https://doi.org/10.1016/j.biopsych.2022.11.003" TargetMode="External"/><Relationship Id="rId2" Type="http://schemas.openxmlformats.org/officeDocument/2006/relationships/hyperlink" Target="https://doi.org/10.1371/journal.pone.0169938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16/j.neubiorev.2020.06.004" TargetMode="External"/><Relationship Id="rId5" Type="http://schemas.openxmlformats.org/officeDocument/2006/relationships/hyperlink" Target="https://doi.org/10.1016/j.pnpbp.2020.109926" TargetMode="External"/><Relationship Id="rId4" Type="http://schemas.openxmlformats.org/officeDocument/2006/relationships/hyperlink" Target="https://doi.org/10.1016/j.neuron.2012.10.021" TargetMode="External"/><Relationship Id="rId9" Type="http://schemas.openxmlformats.org/officeDocument/2006/relationships/hyperlink" Target="https://doi.org/10.1016/bs.pbr.2019.03.00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4.png"/><Relationship Id="rId10" Type="http://schemas.openxmlformats.org/officeDocument/2006/relationships/image" Target="../media/image51.png"/><Relationship Id="rId4" Type="http://schemas.openxmlformats.org/officeDocument/2006/relationships/image" Target="../media/image41.pn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4"/>
          <p:cNvSpPr txBox="1"/>
          <p:nvPr/>
        </p:nvSpPr>
        <p:spPr>
          <a:xfrm>
            <a:off x="2445544" y="4611741"/>
            <a:ext cx="320657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 MÉDECINE</a:t>
            </a:r>
          </a:p>
          <a:p>
            <a:r>
              <a:rPr lang="fr-CH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DÉPARTEMENT DE PSYCHIATRIE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444198" y="1419622"/>
            <a:ext cx="6296154" cy="186356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800" dirty="0">
                <a:latin typeface="Avenir Book" panose="02000503020000020003" pitchFamily="2" charset="0"/>
              </a:rPr>
              <a:t>Staying motivated: What the brain tells us about drive and how to keep it</a:t>
            </a:r>
            <a:endParaRPr lang="fr-CH" sz="3600" dirty="0"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2483768" y="2340828"/>
            <a:ext cx="4215436" cy="15990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CH" sz="2000" dirty="0">
              <a:solidFill>
                <a:srgbClr val="96004B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H" sz="2000" dirty="0">
                <a:solidFill>
                  <a:srgbClr val="96004B"/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03.07.2025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5" y="3405639"/>
            <a:ext cx="2520275" cy="7804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PD Dr Matthias Kirschner </a:t>
            </a:r>
            <a:endParaRPr lang="fr-FR" sz="1400" dirty="0">
              <a:solidFill>
                <a:schemeClr val="tx1">
                  <a:lumMod val="85000"/>
                  <a:lumOff val="15000"/>
                </a:schemeClr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77019"/>
            <a:ext cx="1368152" cy="314553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2339752" y="4659982"/>
            <a:ext cx="0" cy="37709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334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4"/>
          <p:cNvSpPr txBox="1"/>
          <p:nvPr/>
        </p:nvSpPr>
        <p:spPr>
          <a:xfrm>
            <a:off x="2445544" y="4611741"/>
            <a:ext cx="320657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FACULTÉ DE MÉDECINE</a:t>
            </a:r>
          </a:p>
          <a:p>
            <a:r>
              <a:rPr lang="fr-CH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DÉPARTEMENT DE PSYCHIATRIE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331640" y="1851670"/>
            <a:ext cx="6696739" cy="46166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Thank</a:t>
            </a:r>
            <a:r>
              <a:rPr lang="fr-CH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 </a:t>
            </a:r>
            <a:r>
              <a:rPr lang="fr-CH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you</a:t>
            </a:r>
            <a:r>
              <a:rPr lang="fr-CH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 </a:t>
            </a:r>
            <a:r>
              <a:rPr lang="fr-CH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very</a:t>
            </a:r>
            <a:r>
              <a:rPr lang="fr-CH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 </a:t>
            </a:r>
            <a:r>
              <a:rPr lang="fr-CH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much</a:t>
            </a:r>
            <a:r>
              <a:rPr lang="fr-CH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 for </a:t>
            </a:r>
            <a:r>
              <a:rPr lang="fr-CH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your</a:t>
            </a:r>
            <a:r>
              <a:rPr lang="fr-CH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ook" panose="02000503020000020003" pitchFamily="2" charset="0"/>
                <a:cs typeface="Arial" panose="020B0604020202020204" pitchFamily="34" charset="0"/>
              </a:rPr>
              <a:t> attention !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77019"/>
            <a:ext cx="1368152" cy="314553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2339752" y="4659982"/>
            <a:ext cx="0" cy="37709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565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2951EB-3D64-DCCB-8884-9FA6D574BF52}"/>
              </a:ext>
            </a:extLst>
          </p:cNvPr>
          <p:cNvSpPr txBox="1"/>
          <p:nvPr/>
        </p:nvSpPr>
        <p:spPr>
          <a:xfrm>
            <a:off x="899592" y="41151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400" dirty="0">
                <a:latin typeface="Avenir Book" panose="02000503020000020003" pitchFamily="2" charset="0"/>
              </a:rPr>
              <a:t>Key References:</a:t>
            </a:r>
            <a:endParaRPr lang="en-US" sz="2400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5F4EF4-C3FD-2236-F5F9-43C645449C32}"/>
              </a:ext>
            </a:extLst>
          </p:cNvPr>
          <p:cNvSpPr txBox="1"/>
          <p:nvPr/>
        </p:nvSpPr>
        <p:spPr>
          <a:xfrm>
            <a:off x="899592" y="1531273"/>
            <a:ext cx="707918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stem Font Regular"/>
              <a:buChar char="-"/>
            </a:pPr>
            <a:r>
              <a:rPr lang="en-CA" sz="1400" dirty="0">
                <a:latin typeface="Avenir Book" panose="02000503020000020003" pitchFamily="2" charset="0"/>
              </a:rPr>
              <a:t>Ang et al. (2017) </a:t>
            </a:r>
            <a:r>
              <a:rPr lang="en-CA" sz="1400" dirty="0">
                <a:latin typeface="Avenir Book" panose="02000503020000020003" pitchFamily="2" charset="0"/>
                <a:hlinkClick r:id="rId2"/>
              </a:rPr>
              <a:t>https://doi.org/10.1371/journal.pone.0169938</a:t>
            </a:r>
            <a:endParaRPr lang="en-CA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>
                <a:latin typeface="Avenir Book" panose="02000503020000020003" pitchFamily="2" charset="0"/>
              </a:rPr>
              <a:t>Husain, M., &amp; </a:t>
            </a:r>
            <a:r>
              <a:rPr lang="en-CA" sz="1400" dirty="0" err="1">
                <a:latin typeface="Avenir Book" panose="02000503020000020003" pitchFamily="2" charset="0"/>
              </a:rPr>
              <a:t>Roiser</a:t>
            </a:r>
            <a:r>
              <a:rPr lang="en-CA" sz="1400" dirty="0">
                <a:latin typeface="Avenir Book" panose="02000503020000020003" pitchFamily="2" charset="0"/>
              </a:rPr>
              <a:t>, J. P. (2018) </a:t>
            </a:r>
            <a:r>
              <a:rPr lang="en-CA" sz="1400" dirty="0">
                <a:latin typeface="Avenir Book" panose="02000503020000020003" pitchFamily="2" charset="0"/>
                <a:hlinkClick r:id="rId3"/>
              </a:rPr>
              <a:t>https://doi.org/10.1038/s41583-018-0029-9</a:t>
            </a:r>
            <a:endParaRPr lang="en-CA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>
                <a:latin typeface="Avenir Book" panose="02000503020000020003" pitchFamily="2" charset="0"/>
              </a:rPr>
              <a:t>Salamone, J. D., &amp; Correa, M. (2012) </a:t>
            </a:r>
            <a:r>
              <a:rPr lang="en-CA" sz="1400" dirty="0">
                <a:latin typeface="Avenir Book" panose="02000503020000020003" pitchFamily="2" charset="0"/>
                <a:hlinkClick r:id="rId4"/>
              </a:rPr>
              <a:t>https://doi.org/10.1016/j.neuron.2012.10.021</a:t>
            </a:r>
            <a:endParaRPr lang="en-CA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>
                <a:latin typeface="Avenir Book" panose="02000503020000020003" pitchFamily="2" charset="0"/>
              </a:rPr>
              <a:t>Kirschner et al. (2020) </a:t>
            </a:r>
            <a:r>
              <a:rPr lang="en-CA" sz="1400" b="0" u="none" strike="noStrike" dirty="0">
                <a:solidFill>
                  <a:srgbClr val="0272B1"/>
                </a:solidFill>
                <a:effectLst/>
                <a:latin typeface="Avenir Book" panose="02000503020000020003" pitchFamily="2" charset="0"/>
                <a:hlinkClick r:id="rId5" tooltip="Persistent link using digital object identifier"/>
              </a:rPr>
              <a:t>https://doi.org/10.1016/j.pnpbp.2020.109926</a:t>
            </a:r>
            <a:endParaRPr lang="en-CA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 err="1">
                <a:latin typeface="Avenir Book" panose="02000503020000020003" pitchFamily="2" charset="0"/>
              </a:rPr>
              <a:t>Bègue</a:t>
            </a:r>
            <a:r>
              <a:rPr lang="en-CA" sz="1400" dirty="0">
                <a:latin typeface="Avenir Book" panose="02000503020000020003" pitchFamily="2" charset="0"/>
              </a:rPr>
              <a:t> et al. (2020) </a:t>
            </a:r>
            <a:r>
              <a:rPr lang="en-CA" sz="1400" b="0" u="none" strike="noStrike" dirty="0">
                <a:solidFill>
                  <a:srgbClr val="0272B1"/>
                </a:solidFill>
                <a:effectLst/>
                <a:latin typeface="Avenir Book" panose="02000503020000020003" pitchFamily="2" charset="0"/>
                <a:hlinkClick r:id="rId6" tooltip="Persistent link using digital object identifier"/>
              </a:rPr>
              <a:t>https://doi.org/10.1016/j.neubiorev.2020.06.004</a:t>
            </a:r>
            <a:endParaRPr lang="en-CA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US" sz="1400" dirty="0">
                <a:latin typeface="Avenir Book" panose="02000503020000020003" pitchFamily="2" charset="0"/>
              </a:rPr>
              <a:t>Goldsmith (2023) </a:t>
            </a:r>
            <a:r>
              <a:rPr lang="en-US" sz="1400" dirty="0">
                <a:latin typeface="Avenir Book" panose="02000503020000020003" pitchFamily="2" charset="0"/>
                <a:hlinkClick r:id="rId7"/>
              </a:rPr>
              <a:t>https://</a:t>
            </a:r>
            <a:r>
              <a:rPr lang="en-US" sz="1400" dirty="0" err="1">
                <a:latin typeface="Avenir Book" panose="02000503020000020003" pitchFamily="2" charset="0"/>
                <a:hlinkClick r:id="rId7"/>
              </a:rPr>
              <a:t>doi.org</a:t>
            </a:r>
            <a:r>
              <a:rPr lang="en-US" sz="1400" dirty="0">
                <a:latin typeface="Avenir Book" panose="02000503020000020003" pitchFamily="2" charset="0"/>
                <a:hlinkClick r:id="rId7"/>
              </a:rPr>
              <a:t>/10.1016/j.biopsych.2022.11.003</a:t>
            </a:r>
            <a:endParaRPr lang="en-US" sz="1400" dirty="0"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 err="1">
                <a:effectLst/>
                <a:latin typeface="Avenir Book" panose="02000503020000020003" pitchFamily="2" charset="0"/>
              </a:rPr>
              <a:t>Axelsson</a:t>
            </a:r>
            <a:r>
              <a:rPr lang="en-CA" sz="1400" dirty="0">
                <a:effectLst/>
                <a:latin typeface="Avenir Book" panose="02000503020000020003" pitchFamily="2" charset="0"/>
              </a:rPr>
              <a:t> et al. </a:t>
            </a:r>
            <a:r>
              <a:rPr lang="en-CA" sz="1400" dirty="0">
                <a:latin typeface="Avenir Book" panose="02000503020000020003" pitchFamily="2" charset="0"/>
              </a:rPr>
              <a:t>(2019) </a:t>
            </a:r>
            <a:r>
              <a:rPr lang="en-CA" sz="1400" b="0" u="none" strike="noStrike" dirty="0">
                <a:solidFill>
                  <a:srgbClr val="006FB7"/>
                </a:solidFill>
                <a:effectLst/>
                <a:latin typeface="Avenir Book" panose="02000503020000020003" pitchFamily="2" charset="0"/>
                <a:hlinkClick r:id="rId8"/>
              </a:rPr>
              <a:t>https://doi.org/10.1093/sleep/zsz291</a:t>
            </a:r>
            <a:endParaRPr lang="en-CA" sz="1400" b="0" u="none" strike="noStrike" dirty="0">
              <a:solidFill>
                <a:srgbClr val="006FB7"/>
              </a:solidFill>
              <a:latin typeface="Avenir Book" panose="02000503020000020003" pitchFamily="2" charset="0"/>
            </a:endParaRPr>
          </a:p>
          <a:p>
            <a:pPr marL="285750" indent="-285750">
              <a:buFont typeface="System Font Regular"/>
              <a:buChar char="-"/>
            </a:pPr>
            <a:r>
              <a:rPr lang="en-CA" sz="1400" dirty="0" err="1">
                <a:effectLst/>
                <a:latin typeface="Avenir Book" panose="02000503020000020003" pitchFamily="2" charset="0"/>
              </a:rPr>
              <a:t>Mass</a:t>
            </a:r>
            <a:r>
              <a:rPr lang="en-CA" sz="1400" dirty="0" err="1">
                <a:latin typeface="Avenir Book" panose="02000503020000020003" pitchFamily="2" charset="0"/>
              </a:rPr>
              <a:t>ar</a:t>
            </a:r>
            <a:r>
              <a:rPr lang="en-CA" sz="1400" dirty="0">
                <a:latin typeface="Avenir Book" panose="02000503020000020003" pitchFamily="2" charset="0"/>
              </a:rPr>
              <a:t> et al. (2019)</a:t>
            </a:r>
            <a:r>
              <a:rPr lang="en-CA" sz="1400" dirty="0">
                <a:solidFill>
                  <a:srgbClr val="006FB7"/>
                </a:solidFill>
                <a:latin typeface="Avenir Book" panose="02000503020000020003" pitchFamily="2" charset="0"/>
              </a:rPr>
              <a:t> </a:t>
            </a:r>
            <a:r>
              <a:rPr lang="en-CA" sz="1400" dirty="0">
                <a:solidFill>
                  <a:srgbClr val="006CAD"/>
                </a:solidFill>
                <a:effectLst/>
                <a:latin typeface="Avenir Book" panose="02000503020000020003" pitchFamily="2" charset="0"/>
                <a:hlinkClick r:id="rId9"/>
              </a:rPr>
              <a:t>https://</a:t>
            </a:r>
            <a:r>
              <a:rPr lang="en-CA" sz="1400" dirty="0" err="1">
                <a:solidFill>
                  <a:srgbClr val="006CAD"/>
                </a:solidFill>
                <a:effectLst/>
                <a:latin typeface="Avenir Book" panose="02000503020000020003" pitchFamily="2" charset="0"/>
                <a:hlinkClick r:id="rId9"/>
              </a:rPr>
              <a:t>doi.org</a:t>
            </a:r>
            <a:r>
              <a:rPr lang="en-CA" sz="1400" dirty="0">
                <a:solidFill>
                  <a:srgbClr val="006CAD"/>
                </a:solidFill>
                <a:effectLst/>
                <a:latin typeface="Avenir Book" panose="02000503020000020003" pitchFamily="2" charset="0"/>
                <a:hlinkClick r:id="rId9"/>
              </a:rPr>
              <a:t>/10.1016/bs.pbr.2019.03.007</a:t>
            </a:r>
            <a:endParaRPr lang="en-CA" sz="1400" dirty="0">
              <a:solidFill>
                <a:srgbClr val="006CAD"/>
              </a:solidFill>
              <a:effectLst/>
              <a:latin typeface="Avenir Book" panose="02000503020000020003" pitchFamily="2" charset="0"/>
            </a:endParaRPr>
          </a:p>
          <a:p>
            <a:endParaRPr lang="en-CA" dirty="0">
              <a:effectLst/>
              <a:latin typeface="Time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918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>
            <a:extLst>
              <a:ext uri="{FF2B5EF4-FFF2-40B4-BE49-F238E27FC236}">
                <a16:creationId xmlns:a16="http://schemas.microsoft.com/office/drawing/2014/main" id="{BA13E694-C6EB-9073-FD8F-7A11FB9C60C4}"/>
              </a:ext>
            </a:extLst>
          </p:cNvPr>
          <p:cNvSpPr txBox="1">
            <a:spLocks/>
          </p:cNvSpPr>
          <p:nvPr/>
        </p:nvSpPr>
        <p:spPr>
          <a:xfrm>
            <a:off x="1603904" y="-1131136"/>
            <a:ext cx="7065962" cy="612445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enir Book" panose="02000503020000020003" pitchFamily="2" charset="0"/>
              </a:rPr>
              <a:t>Un modèle pour le comportement dirigé vers un but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36" name="Rechteck 8">
            <a:extLst>
              <a:ext uri="{FF2B5EF4-FFF2-40B4-BE49-F238E27FC236}">
                <a16:creationId xmlns:a16="http://schemas.microsoft.com/office/drawing/2014/main" id="{C3F2ADA6-855B-731B-977B-E9099B360209}"/>
              </a:ext>
            </a:extLst>
          </p:cNvPr>
          <p:cNvSpPr/>
          <p:nvPr/>
        </p:nvSpPr>
        <p:spPr>
          <a:xfrm>
            <a:off x="6340473" y="1606281"/>
            <a:ext cx="2552007" cy="269366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E8FC35F-A1B6-2EB4-11D6-48B7283CE06D}"/>
              </a:ext>
            </a:extLst>
          </p:cNvPr>
          <p:cNvSpPr txBox="1"/>
          <p:nvPr/>
        </p:nvSpPr>
        <p:spPr>
          <a:xfrm>
            <a:off x="714042" y="282185"/>
            <a:ext cx="3167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What is motivation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3A3C0E1D-7BB9-183E-4FA8-686982CBA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24" y="3351677"/>
            <a:ext cx="720000" cy="72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D5835B76-C8B1-7F91-E89B-B8428CA1F0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812" y="2504441"/>
            <a:ext cx="1080000" cy="108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5B8D9EF3-4325-DCC5-05B7-86F0AEF10A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438" y="3341165"/>
            <a:ext cx="684000" cy="684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0CD2D20A-1163-080E-4CEA-5CB2016E3B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72" y="2829553"/>
            <a:ext cx="1260000" cy="126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32422C7F-F61A-E11F-A28C-46411958483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4" t="10791" r="12069" b="7286"/>
          <a:stretch/>
        </p:blipFill>
        <p:spPr>
          <a:xfrm>
            <a:off x="899592" y="2715348"/>
            <a:ext cx="1271317" cy="1440000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B60619D9-1251-49C3-37D9-DD15FD11F815}"/>
              </a:ext>
            </a:extLst>
          </p:cNvPr>
          <p:cNvSpPr txBox="1"/>
          <p:nvPr/>
        </p:nvSpPr>
        <p:spPr>
          <a:xfrm>
            <a:off x="765536" y="2140695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Anticipation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754E330-824C-F434-4A7C-FBD5B6BA29C7}"/>
              </a:ext>
            </a:extLst>
          </p:cNvPr>
          <p:cNvSpPr txBox="1"/>
          <p:nvPr/>
        </p:nvSpPr>
        <p:spPr>
          <a:xfrm>
            <a:off x="4010349" y="2175147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Behavior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B1BCBDA-73E8-8373-14E8-6C9887933F6E}"/>
              </a:ext>
            </a:extLst>
          </p:cNvPr>
          <p:cNvSpPr txBox="1"/>
          <p:nvPr/>
        </p:nvSpPr>
        <p:spPr>
          <a:xfrm>
            <a:off x="6886910" y="2140695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Outcomes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12E16F-FBE8-8FB2-D530-7794717B4916}"/>
              </a:ext>
            </a:extLst>
          </p:cNvPr>
          <p:cNvSpPr txBox="1"/>
          <p:nvPr/>
        </p:nvSpPr>
        <p:spPr>
          <a:xfrm>
            <a:off x="755576" y="1169268"/>
            <a:ext cx="70659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 dirty="0">
                <a:latin typeface="Avenir Book" panose="02000503020000020003" pitchFamily="2" charset="0"/>
              </a:rPr>
              <a:t>Motivation is the drive to achieve goals or meet our needs.</a:t>
            </a:r>
            <a:endParaRPr lang="en-US" sz="2000" dirty="0">
              <a:latin typeface="Avenir Book" panose="02000503020000020003" pitchFamily="2" charset="0"/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628A8A75-B763-AF38-D105-C07F80B3FEB4}"/>
              </a:ext>
            </a:extLst>
          </p:cNvPr>
          <p:cNvCxnSpPr>
            <a:cxnSpLocks/>
          </p:cNvCxnSpPr>
          <p:nvPr/>
        </p:nvCxnSpPr>
        <p:spPr>
          <a:xfrm>
            <a:off x="2483768" y="3341165"/>
            <a:ext cx="108012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078BFD1-64FB-8298-84A9-5A2572596F7C}"/>
              </a:ext>
            </a:extLst>
          </p:cNvPr>
          <p:cNvCxnSpPr>
            <a:cxnSpLocks/>
          </p:cNvCxnSpPr>
          <p:nvPr/>
        </p:nvCxnSpPr>
        <p:spPr>
          <a:xfrm>
            <a:off x="5436096" y="3271552"/>
            <a:ext cx="108012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9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>
            <a:extLst>
              <a:ext uri="{FF2B5EF4-FFF2-40B4-BE49-F238E27FC236}">
                <a16:creationId xmlns:a16="http://schemas.microsoft.com/office/drawing/2014/main" id="{BA13E694-C6EB-9073-FD8F-7A11FB9C60C4}"/>
              </a:ext>
            </a:extLst>
          </p:cNvPr>
          <p:cNvSpPr txBox="1">
            <a:spLocks/>
          </p:cNvSpPr>
          <p:nvPr/>
        </p:nvSpPr>
        <p:spPr>
          <a:xfrm>
            <a:off x="1603904" y="-1131136"/>
            <a:ext cx="7065962" cy="612445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enir Book" panose="02000503020000020003" pitchFamily="2" charset="0"/>
              </a:rPr>
              <a:t>Un modèle pour le comportement dirigé vers un but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BBB5F55-7660-F653-24FC-51F955EB5301}"/>
              </a:ext>
            </a:extLst>
          </p:cNvPr>
          <p:cNvSpPr/>
          <p:nvPr/>
        </p:nvSpPr>
        <p:spPr>
          <a:xfrm>
            <a:off x="178494" y="1606281"/>
            <a:ext cx="2165535" cy="269366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35" name="Rechteck 32">
            <a:extLst>
              <a:ext uri="{FF2B5EF4-FFF2-40B4-BE49-F238E27FC236}">
                <a16:creationId xmlns:a16="http://schemas.microsoft.com/office/drawing/2014/main" id="{AC457B7A-6A39-15A8-933F-7F0CE3C5E730}"/>
              </a:ext>
            </a:extLst>
          </p:cNvPr>
          <p:cNvSpPr/>
          <p:nvPr/>
        </p:nvSpPr>
        <p:spPr>
          <a:xfrm>
            <a:off x="3360503" y="1606281"/>
            <a:ext cx="2117653" cy="269366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36" name="Rechteck 8">
            <a:extLst>
              <a:ext uri="{FF2B5EF4-FFF2-40B4-BE49-F238E27FC236}">
                <a16:creationId xmlns:a16="http://schemas.microsoft.com/office/drawing/2014/main" id="{C3F2ADA6-855B-731B-977B-E9099B360209}"/>
              </a:ext>
            </a:extLst>
          </p:cNvPr>
          <p:cNvSpPr/>
          <p:nvPr/>
        </p:nvSpPr>
        <p:spPr>
          <a:xfrm>
            <a:off x="6340473" y="1606281"/>
            <a:ext cx="2552007" cy="269366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37" name="Text Box 3">
            <a:extLst>
              <a:ext uri="{FF2B5EF4-FFF2-40B4-BE49-F238E27FC236}">
                <a16:creationId xmlns:a16="http://schemas.microsoft.com/office/drawing/2014/main" id="{42C40CCC-9C77-E13C-ACCD-8018D5395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502" y="1652447"/>
            <a:ext cx="21176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b">
            <a:spAutoFit/>
          </a:bodyPr>
          <a:lstStyle>
            <a:defPPr>
              <a:defRPr lang="en-GB"/>
            </a:defPPr>
            <a:lvl1pPr algn="ctr" eaLnBrk="1" hangingPunct="1">
              <a:defRPr sz="2000">
                <a:latin typeface="Arial" charset="0"/>
              </a:defRPr>
            </a:lvl1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</a:rPr>
              <a:t>Behavior</a:t>
            </a:r>
          </a:p>
        </p:txBody>
      </p:sp>
      <p:sp>
        <p:nvSpPr>
          <p:cNvPr id="38" name="Text Box 3">
            <a:extLst>
              <a:ext uri="{FF2B5EF4-FFF2-40B4-BE49-F238E27FC236}">
                <a16:creationId xmlns:a16="http://schemas.microsoft.com/office/drawing/2014/main" id="{CEFB9201-2C53-4FAD-2CED-89BAEA085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921" y="1720311"/>
            <a:ext cx="22234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b">
            <a:spAutoFit/>
          </a:bodyPr>
          <a:lstStyle>
            <a:defPPr>
              <a:defRPr lang="en-GB"/>
            </a:defPPr>
            <a:lvl1pPr algn="ctr" eaLnBrk="1" hangingPunct="1">
              <a:defRPr sz="2000">
                <a:latin typeface="Arial" charset="0"/>
              </a:defRPr>
            </a:lvl1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</a:rPr>
              <a:t>Reward/Achievement</a:t>
            </a:r>
          </a:p>
        </p:txBody>
      </p:sp>
      <p:grpSp>
        <p:nvGrpSpPr>
          <p:cNvPr id="39" name="Gruppieren 34">
            <a:extLst>
              <a:ext uri="{FF2B5EF4-FFF2-40B4-BE49-F238E27FC236}">
                <a16:creationId xmlns:a16="http://schemas.microsoft.com/office/drawing/2014/main" id="{E93854EC-B6C8-4124-C275-323F126AA31A}"/>
              </a:ext>
            </a:extLst>
          </p:cNvPr>
          <p:cNvGrpSpPr/>
          <p:nvPr/>
        </p:nvGrpSpPr>
        <p:grpSpPr>
          <a:xfrm>
            <a:off x="7840524" y="2816934"/>
            <a:ext cx="936756" cy="1105517"/>
            <a:chOff x="4356481" y="1800196"/>
            <a:chExt cx="1402033" cy="1402033"/>
          </a:xfrm>
        </p:grpSpPr>
        <p:sp>
          <p:nvSpPr>
            <p:cNvPr id="40" name="Ellipse 15">
              <a:extLst>
                <a:ext uri="{FF2B5EF4-FFF2-40B4-BE49-F238E27FC236}">
                  <a16:creationId xmlns:a16="http://schemas.microsoft.com/office/drawing/2014/main" id="{43372857-09B1-2B5A-1060-F7610C7B9842}"/>
                </a:ext>
              </a:extLst>
            </p:cNvPr>
            <p:cNvSpPr/>
            <p:nvPr/>
          </p:nvSpPr>
          <p:spPr>
            <a:xfrm>
              <a:off x="4356481" y="1800196"/>
              <a:ext cx="1402033" cy="1402033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41" name="Ellipse 4">
              <a:extLst>
                <a:ext uri="{FF2B5EF4-FFF2-40B4-BE49-F238E27FC236}">
                  <a16:creationId xmlns:a16="http://schemas.microsoft.com/office/drawing/2014/main" id="{10CD20B1-9281-2F92-D5F8-A3CA86B599D6}"/>
                </a:ext>
              </a:extLst>
            </p:cNvPr>
            <p:cNvSpPr/>
            <p:nvPr/>
          </p:nvSpPr>
          <p:spPr>
            <a:xfrm>
              <a:off x="4561804" y="2005519"/>
              <a:ext cx="991387" cy="9913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marL="0" marR="0" lvl="0" indent="0" algn="ctr" defTabSz="13779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endParaRPr>
            </a:p>
          </p:txBody>
        </p:sp>
      </p:grpSp>
      <p:grpSp>
        <p:nvGrpSpPr>
          <p:cNvPr id="42" name="Gruppieren 37">
            <a:extLst>
              <a:ext uri="{FF2B5EF4-FFF2-40B4-BE49-F238E27FC236}">
                <a16:creationId xmlns:a16="http://schemas.microsoft.com/office/drawing/2014/main" id="{1A73F45E-7A80-3942-BCA9-9B1F2A8C141F}"/>
              </a:ext>
            </a:extLst>
          </p:cNvPr>
          <p:cNvGrpSpPr/>
          <p:nvPr/>
        </p:nvGrpSpPr>
        <p:grpSpPr>
          <a:xfrm>
            <a:off x="7159172" y="2160319"/>
            <a:ext cx="1021456" cy="1126861"/>
            <a:chOff x="4428492" y="3240365"/>
            <a:chExt cx="1402033" cy="1402033"/>
          </a:xfrm>
        </p:grpSpPr>
        <p:sp>
          <p:nvSpPr>
            <p:cNvPr id="43" name="Ellipse 18">
              <a:extLst>
                <a:ext uri="{FF2B5EF4-FFF2-40B4-BE49-F238E27FC236}">
                  <a16:creationId xmlns:a16="http://schemas.microsoft.com/office/drawing/2014/main" id="{9A57D19F-39D1-96A2-1CEA-98ABAF8C7CAA}"/>
                </a:ext>
              </a:extLst>
            </p:cNvPr>
            <p:cNvSpPr/>
            <p:nvPr/>
          </p:nvSpPr>
          <p:spPr>
            <a:xfrm>
              <a:off x="4428492" y="3240365"/>
              <a:ext cx="1402033" cy="1402033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44" name="Ellipse 4">
              <a:extLst>
                <a:ext uri="{FF2B5EF4-FFF2-40B4-BE49-F238E27FC236}">
                  <a16:creationId xmlns:a16="http://schemas.microsoft.com/office/drawing/2014/main" id="{DBCFCBB0-EB87-28E1-FFD6-45B45C1CC7B2}"/>
                </a:ext>
              </a:extLst>
            </p:cNvPr>
            <p:cNvSpPr/>
            <p:nvPr/>
          </p:nvSpPr>
          <p:spPr>
            <a:xfrm>
              <a:off x="4633815" y="3445688"/>
              <a:ext cx="991387" cy="9913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marL="0" marR="0" lvl="0" indent="0" algn="ctr" defTabSz="13779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endParaRPr>
            </a:p>
          </p:txBody>
        </p:sp>
      </p:grpSp>
      <p:sp>
        <p:nvSpPr>
          <p:cNvPr id="45" name="Textfeld 6">
            <a:extLst>
              <a:ext uri="{FF2B5EF4-FFF2-40B4-BE49-F238E27FC236}">
                <a16:creationId xmlns:a16="http://schemas.microsoft.com/office/drawing/2014/main" id="{54004008-101B-F820-0AD7-687CCCFDE3C1}"/>
              </a:ext>
            </a:extLst>
          </p:cNvPr>
          <p:cNvSpPr txBox="1"/>
          <p:nvPr/>
        </p:nvSpPr>
        <p:spPr bwMode="auto">
          <a:xfrm>
            <a:off x="239226" y="1664007"/>
            <a:ext cx="203177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</a:rPr>
              <a:t>Anticipation</a:t>
            </a:r>
          </a:p>
        </p:txBody>
      </p:sp>
      <p:cxnSp>
        <p:nvCxnSpPr>
          <p:cNvPr id="47" name="Gerade Verbindung mit Pfeil 10">
            <a:extLst>
              <a:ext uri="{FF2B5EF4-FFF2-40B4-BE49-F238E27FC236}">
                <a16:creationId xmlns:a16="http://schemas.microsoft.com/office/drawing/2014/main" id="{CB312C93-142F-DE12-EFD4-5ADFFA367605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2344029" y="2953112"/>
            <a:ext cx="1016474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48" name="Gerade Verbindung mit Pfeil 45">
            <a:extLst>
              <a:ext uri="{FF2B5EF4-FFF2-40B4-BE49-F238E27FC236}">
                <a16:creationId xmlns:a16="http://schemas.microsoft.com/office/drawing/2014/main" id="{49518393-3A19-5167-01FE-B3FB3FC72B21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5478156" y="2953112"/>
            <a:ext cx="862317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grpSp>
        <p:nvGrpSpPr>
          <p:cNvPr id="50" name="Gruppieren 56">
            <a:extLst>
              <a:ext uri="{FF2B5EF4-FFF2-40B4-BE49-F238E27FC236}">
                <a16:creationId xmlns:a16="http://schemas.microsoft.com/office/drawing/2014/main" id="{A117B299-FAE9-11CF-9B1A-CB73F213AE5D}"/>
              </a:ext>
            </a:extLst>
          </p:cNvPr>
          <p:cNvGrpSpPr/>
          <p:nvPr/>
        </p:nvGrpSpPr>
        <p:grpSpPr>
          <a:xfrm>
            <a:off x="3857045" y="2958736"/>
            <a:ext cx="1239886" cy="1222537"/>
            <a:chOff x="3228905" y="3583639"/>
            <a:chExt cx="1373456" cy="1342007"/>
          </a:xfrm>
        </p:grpSpPr>
        <p:sp>
          <p:nvSpPr>
            <p:cNvPr id="51" name="Ellipse 26">
              <a:extLst>
                <a:ext uri="{FF2B5EF4-FFF2-40B4-BE49-F238E27FC236}">
                  <a16:creationId xmlns:a16="http://schemas.microsoft.com/office/drawing/2014/main" id="{AB9BA68A-E264-7C4C-9ED8-62AEEEC28C72}"/>
                </a:ext>
              </a:extLst>
            </p:cNvPr>
            <p:cNvSpPr/>
            <p:nvPr/>
          </p:nvSpPr>
          <p:spPr>
            <a:xfrm>
              <a:off x="3228905" y="3583639"/>
              <a:ext cx="1373456" cy="1342007"/>
            </a:xfrm>
            <a:prstGeom prst="ellipse">
              <a:avLst/>
            </a:prstGeom>
            <a:blipFill rotWithShape="0">
              <a:blip r:embed="rId4"/>
              <a:stretch>
                <a:fillRect/>
              </a:stretch>
            </a:blip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Ellipse 4">
              <a:extLst>
                <a:ext uri="{FF2B5EF4-FFF2-40B4-BE49-F238E27FC236}">
                  <a16:creationId xmlns:a16="http://schemas.microsoft.com/office/drawing/2014/main" id="{4921050B-D459-D2BE-D75B-D98E5B021E68}"/>
                </a:ext>
              </a:extLst>
            </p:cNvPr>
            <p:cNvSpPr/>
            <p:nvPr/>
          </p:nvSpPr>
          <p:spPr>
            <a:xfrm>
              <a:off x="3430043" y="3780171"/>
              <a:ext cx="971180" cy="9489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marL="0" marR="0" lvl="0" indent="0" algn="ctr" defTabSz="15113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b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Book" panose="02000503020000020003" pitchFamily="2" charset="0"/>
                </a:rPr>
              </a:b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endParaRPr>
            </a:p>
          </p:txBody>
        </p:sp>
      </p:grpSp>
      <p:grpSp>
        <p:nvGrpSpPr>
          <p:cNvPr id="53" name="Gruppieren 53">
            <a:extLst>
              <a:ext uri="{FF2B5EF4-FFF2-40B4-BE49-F238E27FC236}">
                <a16:creationId xmlns:a16="http://schemas.microsoft.com/office/drawing/2014/main" id="{EDE793EC-92B3-038A-0F8D-B843F3249F3D}"/>
              </a:ext>
            </a:extLst>
          </p:cNvPr>
          <p:cNvGrpSpPr/>
          <p:nvPr/>
        </p:nvGrpSpPr>
        <p:grpSpPr>
          <a:xfrm>
            <a:off x="6712109" y="2822066"/>
            <a:ext cx="1238424" cy="1150491"/>
            <a:chOff x="4356484" y="216023"/>
            <a:chExt cx="1402033" cy="1402033"/>
          </a:xfrm>
        </p:grpSpPr>
        <p:sp>
          <p:nvSpPr>
            <p:cNvPr id="54" name="Ellipse 29">
              <a:extLst>
                <a:ext uri="{FF2B5EF4-FFF2-40B4-BE49-F238E27FC236}">
                  <a16:creationId xmlns:a16="http://schemas.microsoft.com/office/drawing/2014/main" id="{25680F38-479A-E60C-723A-48D449D0F9F9}"/>
                </a:ext>
              </a:extLst>
            </p:cNvPr>
            <p:cNvSpPr/>
            <p:nvPr/>
          </p:nvSpPr>
          <p:spPr>
            <a:xfrm>
              <a:off x="4356484" y="216023"/>
              <a:ext cx="1402033" cy="1402033"/>
            </a:xfrm>
            <a:prstGeom prst="ellipse">
              <a:avLst/>
            </a:prstGeom>
            <a:blipFill rotWithShape="0">
              <a:blip r:embed="rId5"/>
              <a:stretch>
                <a:fillRect/>
              </a:stretch>
            </a:blip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55" name="Ellipse 4">
              <a:extLst>
                <a:ext uri="{FF2B5EF4-FFF2-40B4-BE49-F238E27FC236}">
                  <a16:creationId xmlns:a16="http://schemas.microsoft.com/office/drawing/2014/main" id="{5F16C6DC-9D43-F3AF-37C2-15BE388D4D71}"/>
                </a:ext>
              </a:extLst>
            </p:cNvPr>
            <p:cNvSpPr/>
            <p:nvPr/>
          </p:nvSpPr>
          <p:spPr>
            <a:xfrm>
              <a:off x="4561807" y="421346"/>
              <a:ext cx="991387" cy="9913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marL="0" marR="0" lvl="0" indent="0" algn="ctr" defTabSz="13779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endParaRPr>
            </a:p>
          </p:txBody>
        </p:sp>
      </p:grpSp>
      <p:sp>
        <p:nvSpPr>
          <p:cNvPr id="58" name="Ellipse 4">
            <a:extLst>
              <a:ext uri="{FF2B5EF4-FFF2-40B4-BE49-F238E27FC236}">
                <a16:creationId xmlns:a16="http://schemas.microsoft.com/office/drawing/2014/main" id="{447730D9-4AD1-49F6-C1BD-964C5FCC464B}"/>
              </a:ext>
            </a:extLst>
          </p:cNvPr>
          <p:cNvSpPr/>
          <p:nvPr/>
        </p:nvSpPr>
        <p:spPr>
          <a:xfrm>
            <a:off x="4264342" y="2174210"/>
            <a:ext cx="966794" cy="90035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33020" tIns="33020" rIns="33020" bIns="33020" numCol="1" spcCol="1270" anchor="ctr" anchorCtr="0">
            <a:noAutofit/>
          </a:bodyPr>
          <a:lstStyle/>
          <a:p>
            <a:pPr marL="0" marR="0" lvl="0" indent="0" algn="ctr" defTabSz="2311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grpSp>
        <p:nvGrpSpPr>
          <p:cNvPr id="59" name="Gruppieren 49">
            <a:extLst>
              <a:ext uri="{FF2B5EF4-FFF2-40B4-BE49-F238E27FC236}">
                <a16:creationId xmlns:a16="http://schemas.microsoft.com/office/drawing/2014/main" id="{4BBC8ED0-7901-6D99-EE75-1674E63D0CAB}"/>
              </a:ext>
            </a:extLst>
          </p:cNvPr>
          <p:cNvGrpSpPr/>
          <p:nvPr/>
        </p:nvGrpSpPr>
        <p:grpSpPr>
          <a:xfrm>
            <a:off x="3293171" y="2075687"/>
            <a:ext cx="1297320" cy="1321881"/>
            <a:chOff x="4646436" y="1375667"/>
            <a:chExt cx="1074818" cy="1074818"/>
          </a:xfrm>
        </p:grpSpPr>
        <p:sp>
          <p:nvSpPr>
            <p:cNvPr id="60" name="Ellipse 35">
              <a:extLst>
                <a:ext uri="{FF2B5EF4-FFF2-40B4-BE49-F238E27FC236}">
                  <a16:creationId xmlns:a16="http://schemas.microsoft.com/office/drawing/2014/main" id="{ABE6CB47-8864-5A64-B83B-DF1C9AD9999B}"/>
                </a:ext>
              </a:extLst>
            </p:cNvPr>
            <p:cNvSpPr/>
            <p:nvPr/>
          </p:nvSpPr>
          <p:spPr>
            <a:xfrm>
              <a:off x="4646436" y="1375667"/>
              <a:ext cx="1074818" cy="1074818"/>
            </a:xfrm>
            <a:prstGeom prst="ellipse">
              <a:avLst/>
            </a:prstGeom>
            <a:blipFill rotWithShape="0">
              <a:blip r:embed="rId6"/>
              <a:stretch>
                <a:fillRect/>
              </a:stretch>
            </a:blip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Ellipse 4">
              <a:extLst>
                <a:ext uri="{FF2B5EF4-FFF2-40B4-BE49-F238E27FC236}">
                  <a16:creationId xmlns:a16="http://schemas.microsoft.com/office/drawing/2014/main" id="{02728A2D-B9C9-7CFB-05A6-08A7DECDDC47}"/>
                </a:ext>
              </a:extLst>
            </p:cNvPr>
            <p:cNvSpPr/>
            <p:nvPr/>
          </p:nvSpPr>
          <p:spPr>
            <a:xfrm>
              <a:off x="4803839" y="1533070"/>
              <a:ext cx="760012" cy="7600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marR="0" lvl="0" indent="0" algn="ctr" defTabSz="10668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7CF699A9-0190-6E44-AD06-607D8D2106E3}"/>
              </a:ext>
            </a:extLst>
          </p:cNvPr>
          <p:cNvSpPr/>
          <p:nvPr/>
        </p:nvSpPr>
        <p:spPr>
          <a:xfrm>
            <a:off x="253052" y="2433516"/>
            <a:ext cx="1975316" cy="955406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E8FC35F-A1B6-2EB4-11D6-48B7283CE06D}"/>
              </a:ext>
            </a:extLst>
          </p:cNvPr>
          <p:cNvSpPr txBox="1"/>
          <p:nvPr/>
        </p:nvSpPr>
        <p:spPr>
          <a:xfrm>
            <a:off x="467544" y="370561"/>
            <a:ext cx="3167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What is motivation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546FBF-22E0-B9C8-15BF-5B40DE6260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16" y="2315386"/>
            <a:ext cx="960376" cy="144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0FAAF0-7991-0D2D-D458-A7BA8394C0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457" y="1953421"/>
            <a:ext cx="100800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0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218CC7-FACC-74A1-81FD-1601AE199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20" y="1707654"/>
            <a:ext cx="1080000" cy="10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CAF0C1-8EBD-90EC-9DEB-311E391C8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80" y="1824526"/>
            <a:ext cx="900000" cy="9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309BCF-FF08-9A47-AA53-FFEB1F26F145}"/>
              </a:ext>
            </a:extLst>
          </p:cNvPr>
          <p:cNvSpPr txBox="1"/>
          <p:nvPr/>
        </p:nvSpPr>
        <p:spPr>
          <a:xfrm>
            <a:off x="286431" y="2816337"/>
            <a:ext cx="22322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Drives our work, relationships, and well-being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FAFE60-766D-4216-AA02-FF0A132529AE}"/>
              </a:ext>
            </a:extLst>
          </p:cNvPr>
          <p:cNvSpPr txBox="1"/>
          <p:nvPr/>
        </p:nvSpPr>
        <p:spPr>
          <a:xfrm>
            <a:off x="3338565" y="2923160"/>
            <a:ext cx="25295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Not just about willpower - influenced by biology, social and cultural factors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991F60-6390-72CD-400F-96E0FCE9B53D}"/>
              </a:ext>
            </a:extLst>
          </p:cNvPr>
          <p:cNvSpPr txBox="1"/>
          <p:nvPr/>
        </p:nvSpPr>
        <p:spPr>
          <a:xfrm>
            <a:off x="6444208" y="2851152"/>
            <a:ext cx="262978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Everyone struggles with it at times – about 1 in 3 adults show signs of reduced drive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DC85D3-7282-7FAD-AED1-A150BCC2C1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24" y="1824526"/>
            <a:ext cx="900000" cy="9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9E501B-4E10-6681-A68F-D5DA472CB9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0" y="1735088"/>
            <a:ext cx="1080000" cy="108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8BD633-6A88-E1B8-446D-208D0C35F8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000" y="2988489"/>
            <a:ext cx="900000" cy="9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628447F-C39A-ABEA-D7F4-3E80C9506FE1}"/>
              </a:ext>
            </a:extLst>
          </p:cNvPr>
          <p:cNvSpPr txBox="1"/>
          <p:nvPr/>
        </p:nvSpPr>
        <p:spPr>
          <a:xfrm>
            <a:off x="247834" y="276230"/>
            <a:ext cx="38603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600" dirty="0">
                <a:latin typeface="Avenir Book" panose="02000503020000020003" pitchFamily="2" charset="0"/>
              </a:rPr>
              <a:t>Why motivation matters</a:t>
            </a:r>
            <a:endParaRPr lang="en-US" sz="26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7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F8BD633-6A88-E1B8-446D-208D0C35F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000" y="2988489"/>
            <a:ext cx="900000" cy="9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628447F-C39A-ABEA-D7F4-3E80C9506FE1}"/>
              </a:ext>
            </a:extLst>
          </p:cNvPr>
          <p:cNvSpPr txBox="1"/>
          <p:nvPr/>
        </p:nvSpPr>
        <p:spPr>
          <a:xfrm>
            <a:off x="611560" y="98823"/>
            <a:ext cx="52597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600" dirty="0">
                <a:latin typeface="Avenir Book" panose="02000503020000020003" pitchFamily="2" charset="0"/>
              </a:rPr>
              <a:t>How motivation works in the brain</a:t>
            </a:r>
            <a:endParaRPr lang="en-US" sz="2600" dirty="0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FD3B32-BC8F-521E-D958-1AD9693A14B2}"/>
              </a:ext>
            </a:extLst>
          </p:cNvPr>
          <p:cNvSpPr txBox="1">
            <a:spLocks noChangeAspect="1"/>
          </p:cNvSpPr>
          <p:nvPr/>
        </p:nvSpPr>
        <p:spPr>
          <a:xfrm>
            <a:off x="597740" y="3314613"/>
            <a:ext cx="35110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latin typeface="Avenir Book" panose="02000503020000020003" pitchFamily="2" charset="0"/>
              </a:rPr>
              <a:t>Key regions</a:t>
            </a:r>
          </a:p>
          <a:p>
            <a:r>
              <a:rPr lang="en-US" sz="1600" dirty="0">
                <a:latin typeface="Avenir Book" panose="02000503020000020003" pitchFamily="2" charset="0"/>
              </a:rPr>
              <a:t>Midbrain: VTA/ substantia nigra</a:t>
            </a:r>
          </a:p>
          <a:p>
            <a:r>
              <a:rPr lang="en-US" sz="1600" dirty="0">
                <a:latin typeface="Avenir Book" panose="02000503020000020003" pitchFamily="2" charset="0"/>
              </a:rPr>
              <a:t>Subcortex: nucleus </a:t>
            </a:r>
            <a:r>
              <a:rPr lang="en-US" sz="1600" dirty="0" err="1">
                <a:latin typeface="Avenir Book" panose="02000503020000020003" pitchFamily="2" charset="0"/>
              </a:rPr>
              <a:t>accumbens</a:t>
            </a:r>
            <a:endParaRPr lang="en-US" sz="1600" dirty="0">
              <a:latin typeface="Avenir Book" panose="02000503020000020003" pitchFamily="2" charset="0"/>
            </a:endParaRPr>
          </a:p>
          <a:p>
            <a:r>
              <a:rPr lang="en-US" sz="1600" dirty="0">
                <a:latin typeface="Avenir Book" panose="02000503020000020003" pitchFamily="2" charset="0"/>
              </a:rPr>
              <a:t>Cortex: prefrontal areas</a:t>
            </a:r>
          </a:p>
        </p:txBody>
      </p:sp>
      <p:pic>
        <p:nvPicPr>
          <p:cNvPr id="6" name="Bild 43">
            <a:extLst>
              <a:ext uri="{FF2B5EF4-FFF2-40B4-BE49-F238E27FC236}">
                <a16:creationId xmlns:a16="http://schemas.microsoft.com/office/drawing/2014/main" id="{E716330E-9B22-760A-0043-FA718B224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0" y="997783"/>
            <a:ext cx="3006756" cy="2304256"/>
          </a:xfrm>
          <a:prstGeom prst="rect">
            <a:avLst/>
          </a:prstGeom>
        </p:spPr>
      </p:pic>
      <p:pic>
        <p:nvPicPr>
          <p:cNvPr id="1028" name="Picture 4" descr="An editable high resolution scientific image depicting Schematic representation of tonic and phasic dopamine release">
            <a:extLst>
              <a:ext uri="{FF2B5EF4-FFF2-40B4-BE49-F238E27FC236}">
                <a16:creationId xmlns:a16="http://schemas.microsoft.com/office/drawing/2014/main" id="{34472020-4B08-BBFA-EC21-F40D9DDC1A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5" t="18184" r="45433" b="20191"/>
          <a:stretch/>
        </p:blipFill>
        <p:spPr bwMode="auto">
          <a:xfrm>
            <a:off x="5004048" y="1032211"/>
            <a:ext cx="176125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B9F145-AC26-2791-F27B-728F4E4B396A}"/>
              </a:ext>
            </a:extLst>
          </p:cNvPr>
          <p:cNvSpPr txBox="1">
            <a:spLocks noChangeAspect="1"/>
          </p:cNvSpPr>
          <p:nvPr/>
        </p:nvSpPr>
        <p:spPr>
          <a:xfrm>
            <a:off x="4932040" y="3380063"/>
            <a:ext cx="21080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latin typeface="Avenir Book" panose="02000503020000020003" pitchFamily="2" charset="0"/>
              </a:rPr>
              <a:t>Tonic dopamine </a:t>
            </a:r>
            <a:r>
              <a:rPr lang="en-US" sz="1600" dirty="0">
                <a:latin typeface="Avenir Book" panose="02000503020000020003" pitchFamily="2" charset="0"/>
              </a:rPr>
              <a:t>Maintains baseline motivation and readiness to act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895D68-B887-DE85-304D-82B3D6F52433}"/>
              </a:ext>
            </a:extLst>
          </p:cNvPr>
          <p:cNvSpPr txBox="1"/>
          <p:nvPr/>
        </p:nvSpPr>
        <p:spPr>
          <a:xfrm>
            <a:off x="597740" y="66287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Dopamine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A7E6B-15BC-6482-BC95-CF3AE8AFD12A}"/>
              </a:ext>
            </a:extLst>
          </p:cNvPr>
          <p:cNvSpPr txBox="1"/>
          <p:nvPr/>
        </p:nvSpPr>
        <p:spPr>
          <a:xfrm>
            <a:off x="4932040" y="690250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venir Book" panose="02000503020000020003" pitchFamily="2" charset="0"/>
              </a:rPr>
              <a:t>Dopamine function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F0E250-97F8-7599-4D58-8C6AB94255B2}"/>
              </a:ext>
            </a:extLst>
          </p:cNvPr>
          <p:cNvSpPr txBox="1">
            <a:spLocks noChangeAspect="1"/>
          </p:cNvSpPr>
          <p:nvPr/>
        </p:nvSpPr>
        <p:spPr>
          <a:xfrm>
            <a:off x="6937612" y="3380063"/>
            <a:ext cx="19262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>
                <a:latin typeface="Avenir Book" panose="02000503020000020003" pitchFamily="2" charset="0"/>
              </a:rPr>
              <a:t>Phasic dopamine </a:t>
            </a:r>
            <a:r>
              <a:rPr lang="en-US" sz="1600" dirty="0">
                <a:latin typeface="Avenir Book" panose="02000503020000020003" pitchFamily="2" charset="0"/>
              </a:rPr>
              <a:t>Signals important information for learning</a:t>
            </a:r>
          </a:p>
        </p:txBody>
      </p:sp>
      <p:pic>
        <p:nvPicPr>
          <p:cNvPr id="19" name="Picture 4" descr="An editable high resolution scientific image depicting Schematic representation of tonic and phasic dopamine release">
            <a:extLst>
              <a:ext uri="{FF2B5EF4-FFF2-40B4-BE49-F238E27FC236}">
                <a16:creationId xmlns:a16="http://schemas.microsoft.com/office/drawing/2014/main" id="{A3A2482C-B3A8-6FFC-1C24-BB5D8CDD0C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5" t="18184" r="13733" b="20191"/>
          <a:stretch/>
        </p:blipFill>
        <p:spPr bwMode="auto">
          <a:xfrm>
            <a:off x="7020272" y="1057668"/>
            <a:ext cx="176125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33AFA2-E2CD-C88F-CDC5-E6FDA2B8B83E}"/>
              </a:ext>
            </a:extLst>
          </p:cNvPr>
          <p:cNvSpPr txBox="1"/>
          <p:nvPr/>
        </p:nvSpPr>
        <p:spPr>
          <a:xfrm>
            <a:off x="4895385" y="221171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D6279A-B897-A95C-6AA7-1D30FBC3F130}"/>
              </a:ext>
            </a:extLst>
          </p:cNvPr>
          <p:cNvSpPr txBox="1"/>
          <p:nvPr/>
        </p:nvSpPr>
        <p:spPr>
          <a:xfrm>
            <a:off x="4644008" y="2562458"/>
            <a:ext cx="483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CB7944-0755-00FF-9850-16912A5C4DFF}"/>
              </a:ext>
            </a:extLst>
          </p:cNvPr>
          <p:cNvSpPr txBox="1"/>
          <p:nvPr/>
        </p:nvSpPr>
        <p:spPr>
          <a:xfrm>
            <a:off x="6516216" y="2427734"/>
            <a:ext cx="3850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E6D671-86EA-E206-A6AA-724863939C23}"/>
              </a:ext>
            </a:extLst>
          </p:cNvPr>
          <p:cNvSpPr txBox="1"/>
          <p:nvPr/>
        </p:nvSpPr>
        <p:spPr>
          <a:xfrm>
            <a:off x="6692342" y="2580134"/>
            <a:ext cx="2808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C40FD7-6075-8387-EDE1-E9EA29406E2D}"/>
              </a:ext>
            </a:extLst>
          </p:cNvPr>
          <p:cNvSpPr txBox="1"/>
          <p:nvPr/>
        </p:nvSpPr>
        <p:spPr>
          <a:xfrm>
            <a:off x="4788024" y="2643758"/>
            <a:ext cx="515550" cy="1533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350309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5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0E80F7-421B-6409-B777-EDEDF024FF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0" r="24800" b="8000"/>
          <a:stretch/>
        </p:blipFill>
        <p:spPr>
          <a:xfrm>
            <a:off x="-1332656" y="752076"/>
            <a:ext cx="1216161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11C87-DCF8-50F2-F808-4AA2AF9F7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991" y="1416093"/>
            <a:ext cx="1440000" cy="14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6D164C-BADF-6D68-A274-3955342D5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7375" y="3311424"/>
            <a:ext cx="1440000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E84D25-CA73-FF9A-3C64-E22E44CBF7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214" y="1465272"/>
            <a:ext cx="1440000" cy="14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1E3AA6-9A38-C4AD-3F84-A07CEA43BF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1993" y="2946093"/>
            <a:ext cx="1440000" cy="144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7B9370-75A4-7661-0C8A-0D6456F8529A}"/>
              </a:ext>
            </a:extLst>
          </p:cNvPr>
          <p:cNvSpPr txBox="1"/>
          <p:nvPr/>
        </p:nvSpPr>
        <p:spPr>
          <a:xfrm>
            <a:off x="611188" y="229736"/>
            <a:ext cx="698477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dirty="0">
                <a:latin typeface="Avenir Book" panose="02000503020000020003" pitchFamily="2" charset="0"/>
              </a:rPr>
              <a:t>Disrupted motivation: apathy and addiction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4718B31-78C9-6934-89B4-85F72C31E38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0" t="3801" r="21863" b="32502"/>
          <a:stretch/>
        </p:blipFill>
        <p:spPr>
          <a:xfrm>
            <a:off x="1763368" y="1326093"/>
            <a:ext cx="1320880" cy="162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3B266FB-D653-43D1-FF8D-032AE594BAEF}"/>
              </a:ext>
            </a:extLst>
          </p:cNvPr>
          <p:cNvSpPr txBox="1"/>
          <p:nvPr/>
        </p:nvSpPr>
        <p:spPr>
          <a:xfrm>
            <a:off x="1940974" y="913371"/>
            <a:ext cx="1440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venir Book" panose="02000503020000020003" pitchFamily="2" charset="0"/>
              </a:rPr>
              <a:t>Apathy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805DB0-853D-B342-D66C-1A5625CF2257}"/>
              </a:ext>
            </a:extLst>
          </p:cNvPr>
          <p:cNvSpPr txBox="1"/>
          <p:nvPr/>
        </p:nvSpPr>
        <p:spPr>
          <a:xfrm>
            <a:off x="4932363" y="3045976"/>
            <a:ext cx="39601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b="1" dirty="0">
                <a:latin typeface="Avenir Book" panose="02000503020000020003" pitchFamily="2" charset="0"/>
              </a:rPr>
              <a:t>Addiction: Motivation is hijacked</a:t>
            </a:r>
            <a:endParaRPr lang="en-CA" sz="1600" dirty="0">
              <a:latin typeface="Avenir Book" panose="02000503020000020003" pitchFamily="2" charset="0"/>
            </a:endParaRPr>
          </a:p>
          <a:p>
            <a:r>
              <a:rPr lang="en-CA" sz="1600" dirty="0">
                <a:latin typeface="Avenir Book" panose="02000503020000020003" pitchFamily="2" charset="0"/>
              </a:rPr>
              <a:t>Strong drive for specific reward (e.g. alcohol) while other goals lose importance</a:t>
            </a:r>
          </a:p>
          <a:p>
            <a:r>
              <a:rPr lang="en-CA" sz="1600" dirty="0">
                <a:latin typeface="Avenir Book" panose="02000503020000020003" pitchFamily="2" charset="0"/>
              </a:rPr>
              <a:t>Seen in: all types of addiction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2821EC-F107-1E25-5233-7F27772213F9}"/>
              </a:ext>
            </a:extLst>
          </p:cNvPr>
          <p:cNvSpPr txBox="1"/>
          <p:nvPr/>
        </p:nvSpPr>
        <p:spPr>
          <a:xfrm>
            <a:off x="768271" y="3045976"/>
            <a:ext cx="38218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b="1" dirty="0">
                <a:latin typeface="Avenir Book" panose="02000503020000020003" pitchFamily="2" charset="0"/>
              </a:rPr>
              <a:t>Apathy: Motivation is blunted</a:t>
            </a:r>
            <a:endParaRPr lang="en-CA" sz="1600" dirty="0">
              <a:latin typeface="Avenir Book" panose="02000503020000020003" pitchFamily="2" charset="0"/>
            </a:endParaRPr>
          </a:p>
          <a:p>
            <a:r>
              <a:rPr lang="en-CA" sz="1600" dirty="0">
                <a:latin typeface="Avenir Book" panose="02000503020000020003" pitchFamily="2" charset="0"/>
              </a:rPr>
              <a:t>Loss of drive or energy</a:t>
            </a:r>
          </a:p>
          <a:p>
            <a:r>
              <a:rPr lang="en-CA" sz="1600" dirty="0">
                <a:latin typeface="Avenir Book" panose="02000503020000020003" pitchFamily="2" charset="0"/>
              </a:rPr>
              <a:t>Nothing seems worth the effort</a:t>
            </a:r>
          </a:p>
          <a:p>
            <a:r>
              <a:rPr lang="en-CA" sz="1600" dirty="0">
                <a:latin typeface="Avenir Book" panose="02000503020000020003" pitchFamily="2" charset="0"/>
              </a:rPr>
              <a:t>Seen in: Depression, Schizophrenia, Parkinson’s disease 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9A13AE-219A-C250-EA61-49C1EEA43B85}"/>
              </a:ext>
            </a:extLst>
          </p:cNvPr>
          <p:cNvSpPr txBox="1"/>
          <p:nvPr/>
        </p:nvSpPr>
        <p:spPr>
          <a:xfrm>
            <a:off x="6152468" y="925983"/>
            <a:ext cx="1440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venir Book" panose="02000503020000020003" pitchFamily="2" charset="0"/>
              </a:rPr>
              <a:t>Addiction</a:t>
            </a:r>
          </a:p>
        </p:txBody>
      </p:sp>
    </p:spTree>
    <p:extLst>
      <p:ext uri="{BB962C8B-B14F-4D97-AF65-F5344CB8AC3E}">
        <p14:creationId xmlns:p14="http://schemas.microsoft.com/office/powerpoint/2010/main" val="14598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8F86E9-47F1-1134-B879-AE975D113512}"/>
              </a:ext>
            </a:extLst>
          </p:cNvPr>
          <p:cNvSpPr txBox="1"/>
          <p:nvPr/>
        </p:nvSpPr>
        <p:spPr>
          <a:xfrm>
            <a:off x="611188" y="268342"/>
            <a:ext cx="777686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600" dirty="0">
                <a:latin typeface="Avenir Book" panose="02000503020000020003" pitchFamily="2" charset="0"/>
              </a:rPr>
              <a:t>Modifiable risk factors for dopamine dysregulation</a:t>
            </a:r>
            <a:endParaRPr lang="en-US" sz="2600" dirty="0">
              <a:latin typeface="Avenir Book" panose="02000503020000020003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810B18-B6C7-D0F4-ECF9-BFF4E92A2099}"/>
              </a:ext>
            </a:extLst>
          </p:cNvPr>
          <p:cNvSpPr txBox="1"/>
          <p:nvPr/>
        </p:nvSpPr>
        <p:spPr>
          <a:xfrm>
            <a:off x="1187624" y="1243676"/>
            <a:ext cx="7813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poor sleep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418C69-435F-ACF8-874D-FA9B288D30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77" y="1131590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978E28-CB6A-BC06-9E83-8D40A2C08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203598"/>
            <a:ext cx="720000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CB7CBB-1070-232E-049A-3B31E5FF01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387" y="2789179"/>
            <a:ext cx="720000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79D54E-D8E5-09EC-E27B-A2D2731A8D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20" y="4783500"/>
            <a:ext cx="720000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FCD823-9145-8595-46E6-28947196E9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20" y="4063500"/>
            <a:ext cx="720000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6A91C4-417B-2BEC-D66D-D6EFAF8CF9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401187"/>
            <a:ext cx="720000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C7F7EB-8DC3-92BE-E165-227F52736C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336" y="3405122"/>
            <a:ext cx="7200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4A265F2-1385-559E-2458-C204CDCC0B0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3" t="13348" r="20271" b="15027"/>
          <a:stretch/>
        </p:blipFill>
        <p:spPr>
          <a:xfrm>
            <a:off x="3692483" y="1779902"/>
            <a:ext cx="1815621" cy="216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1C6F5B9-A01B-FAA3-CCC0-D399FA5A4BF9}"/>
              </a:ext>
            </a:extLst>
          </p:cNvPr>
          <p:cNvSpPr txBox="1"/>
          <p:nvPr/>
        </p:nvSpPr>
        <p:spPr>
          <a:xfrm>
            <a:off x="7460600" y="3376612"/>
            <a:ext cx="12878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alcohol, nicotine,</a:t>
            </a:r>
          </a:p>
          <a:p>
            <a:r>
              <a:rPr lang="en-CA" sz="1600" dirty="0">
                <a:latin typeface="Avenir Book" panose="02000503020000020003" pitchFamily="2" charset="0"/>
              </a:rPr>
              <a:t>drugs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DDB7BA-CB82-66A3-EC5C-586F3008AFF3}"/>
              </a:ext>
            </a:extLst>
          </p:cNvPr>
          <p:cNvSpPr txBox="1"/>
          <p:nvPr/>
        </p:nvSpPr>
        <p:spPr>
          <a:xfrm>
            <a:off x="7626112" y="1380832"/>
            <a:ext cx="1152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poor diet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EDC568-6556-932F-FCE7-D8222495CE80}"/>
              </a:ext>
            </a:extLst>
          </p:cNvPr>
          <p:cNvSpPr txBox="1"/>
          <p:nvPr/>
        </p:nvSpPr>
        <p:spPr>
          <a:xfrm>
            <a:off x="755576" y="3509595"/>
            <a:ext cx="11521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social isolation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7B6A00F-DD67-5195-DFD9-2FFD0066554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t="6601" r="19452" b="5201"/>
          <a:stretch/>
        </p:blipFill>
        <p:spPr>
          <a:xfrm>
            <a:off x="6700601" y="2289716"/>
            <a:ext cx="629644" cy="864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9346F49-B170-E269-212E-B569D21CA3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401" y="2377359"/>
            <a:ext cx="720000" cy="720000"/>
          </a:xfrm>
          <a:prstGeom prst="rect">
            <a:avLst/>
          </a:prstGeom>
        </p:spPr>
      </p:pic>
      <p:sp>
        <p:nvSpPr>
          <p:cNvPr id="35" name="Lightning Bolt 34">
            <a:extLst>
              <a:ext uri="{FF2B5EF4-FFF2-40B4-BE49-F238E27FC236}">
                <a16:creationId xmlns:a16="http://schemas.microsoft.com/office/drawing/2014/main" id="{906CE0FD-0C06-D5C7-F5E1-59438E57716B}"/>
              </a:ext>
            </a:extLst>
          </p:cNvPr>
          <p:cNvSpPr/>
          <p:nvPr/>
        </p:nvSpPr>
        <p:spPr>
          <a:xfrm>
            <a:off x="3111441" y="1652489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Lightning Bolt 35">
            <a:extLst>
              <a:ext uri="{FF2B5EF4-FFF2-40B4-BE49-F238E27FC236}">
                <a16:creationId xmlns:a16="http://schemas.microsoft.com/office/drawing/2014/main" id="{0F0348B8-99D2-582F-9104-DF6CC021C6CF}"/>
              </a:ext>
            </a:extLst>
          </p:cNvPr>
          <p:cNvSpPr/>
          <p:nvPr/>
        </p:nvSpPr>
        <p:spPr>
          <a:xfrm rot="17603401">
            <a:off x="2728219" y="2462718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Lightning Bolt 36">
            <a:extLst>
              <a:ext uri="{FF2B5EF4-FFF2-40B4-BE49-F238E27FC236}">
                <a16:creationId xmlns:a16="http://schemas.microsoft.com/office/drawing/2014/main" id="{B44B0649-42C2-9343-DD03-D8784472FD16}"/>
              </a:ext>
            </a:extLst>
          </p:cNvPr>
          <p:cNvSpPr/>
          <p:nvPr/>
        </p:nvSpPr>
        <p:spPr>
          <a:xfrm rot="16924486">
            <a:off x="2783812" y="3401005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Lightning Bolt 37">
            <a:extLst>
              <a:ext uri="{FF2B5EF4-FFF2-40B4-BE49-F238E27FC236}">
                <a16:creationId xmlns:a16="http://schemas.microsoft.com/office/drawing/2014/main" id="{09095AB4-E39E-FA53-8B70-EE990E3D4510}"/>
              </a:ext>
            </a:extLst>
          </p:cNvPr>
          <p:cNvSpPr/>
          <p:nvPr/>
        </p:nvSpPr>
        <p:spPr>
          <a:xfrm rot="5848592">
            <a:off x="5516566" y="1433998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Lightning Bolt 38">
            <a:extLst>
              <a:ext uri="{FF2B5EF4-FFF2-40B4-BE49-F238E27FC236}">
                <a16:creationId xmlns:a16="http://schemas.microsoft.com/office/drawing/2014/main" id="{E982197B-3911-DA5B-6FAC-062BC3E4ED41}"/>
              </a:ext>
            </a:extLst>
          </p:cNvPr>
          <p:cNvSpPr/>
          <p:nvPr/>
        </p:nvSpPr>
        <p:spPr>
          <a:xfrm rot="10035371">
            <a:off x="5786158" y="3384573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Lightning Bolt 39">
            <a:extLst>
              <a:ext uri="{FF2B5EF4-FFF2-40B4-BE49-F238E27FC236}">
                <a16:creationId xmlns:a16="http://schemas.microsoft.com/office/drawing/2014/main" id="{DC8D13BE-7FA8-583B-ED8A-CABD9868E982}"/>
              </a:ext>
            </a:extLst>
          </p:cNvPr>
          <p:cNvSpPr/>
          <p:nvPr/>
        </p:nvSpPr>
        <p:spPr>
          <a:xfrm rot="7706964">
            <a:off x="5909133" y="2478695"/>
            <a:ext cx="524013" cy="475036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055258-C773-06E6-35F8-2FA0B260401E}"/>
              </a:ext>
            </a:extLst>
          </p:cNvPr>
          <p:cNvSpPr txBox="1"/>
          <p:nvPr/>
        </p:nvSpPr>
        <p:spPr>
          <a:xfrm>
            <a:off x="1057537" y="2484235"/>
            <a:ext cx="13577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mental</a:t>
            </a:r>
          </a:p>
          <a:p>
            <a:r>
              <a:rPr lang="en-CA" sz="1600" dirty="0">
                <a:latin typeface="Avenir Book" panose="02000503020000020003" pitchFamily="2" charset="0"/>
              </a:rPr>
              <a:t>stress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946C5D-6D18-26C1-E719-6821F6F8BF5F}"/>
              </a:ext>
            </a:extLst>
          </p:cNvPr>
          <p:cNvSpPr txBox="1"/>
          <p:nvPr/>
        </p:nvSpPr>
        <p:spPr>
          <a:xfrm>
            <a:off x="7637896" y="2461540"/>
            <a:ext cx="11521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physical inactivity</a:t>
            </a:r>
          </a:p>
        </p:txBody>
      </p:sp>
    </p:spTree>
    <p:extLst>
      <p:ext uri="{BB962C8B-B14F-4D97-AF65-F5344CB8AC3E}">
        <p14:creationId xmlns:p14="http://schemas.microsoft.com/office/powerpoint/2010/main" val="270374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  <p:bldP spid="27" grpId="0"/>
      <p:bldP spid="28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8F86E9-47F1-1134-B879-AE975D113512}"/>
              </a:ext>
            </a:extLst>
          </p:cNvPr>
          <p:cNvSpPr txBox="1"/>
          <p:nvPr/>
        </p:nvSpPr>
        <p:spPr>
          <a:xfrm>
            <a:off x="611188" y="268342"/>
            <a:ext cx="777686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600" dirty="0">
                <a:latin typeface="Avenir Book" panose="02000503020000020003" pitchFamily="2" charset="0"/>
              </a:rPr>
              <a:t>How to stay motivated and prevent dysfunction</a:t>
            </a:r>
            <a:endParaRPr lang="en-US" sz="2600" dirty="0">
              <a:latin typeface="Avenir Book" panose="02000503020000020003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810B18-B6C7-D0F4-ECF9-BFF4E92A2099}"/>
              </a:ext>
            </a:extLst>
          </p:cNvPr>
          <p:cNvSpPr txBox="1"/>
          <p:nvPr/>
        </p:nvSpPr>
        <p:spPr>
          <a:xfrm>
            <a:off x="3491880" y="3795886"/>
            <a:ext cx="2167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“No silver bullet — balance works best.”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CB7CBB-1070-232E-049A-3B31E5FF0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387" y="2789179"/>
            <a:ext cx="720000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79D54E-D8E5-09EC-E27B-A2D2731A8D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20" y="4783500"/>
            <a:ext cx="720000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FCD823-9145-8595-46E6-28947196E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20" y="4063500"/>
            <a:ext cx="7200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4A265F2-1385-559E-2458-C204CDCC0B0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3" t="13348" r="20271" b="15027"/>
          <a:stretch/>
        </p:blipFill>
        <p:spPr>
          <a:xfrm>
            <a:off x="3728179" y="1381540"/>
            <a:ext cx="1815621" cy="216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CDDB7BA-CB82-66A3-EC5C-586F3008AFF3}"/>
              </a:ext>
            </a:extLst>
          </p:cNvPr>
          <p:cNvSpPr txBox="1"/>
          <p:nvPr/>
        </p:nvSpPr>
        <p:spPr>
          <a:xfrm>
            <a:off x="7257925" y="1310341"/>
            <a:ext cx="12976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healthy diet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EDC568-6556-932F-FCE7-D8222495CE80}"/>
              </a:ext>
            </a:extLst>
          </p:cNvPr>
          <p:cNvSpPr txBox="1"/>
          <p:nvPr/>
        </p:nvSpPr>
        <p:spPr>
          <a:xfrm>
            <a:off x="611560" y="3509595"/>
            <a:ext cx="12965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social connection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055258-C773-06E6-35F8-2FA0B260401E}"/>
              </a:ext>
            </a:extLst>
          </p:cNvPr>
          <p:cNvSpPr txBox="1"/>
          <p:nvPr/>
        </p:nvSpPr>
        <p:spPr>
          <a:xfrm>
            <a:off x="540104" y="2427734"/>
            <a:ext cx="15116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stress management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946C5D-6D18-26C1-E719-6821F6F8BF5F}"/>
              </a:ext>
            </a:extLst>
          </p:cNvPr>
          <p:cNvSpPr txBox="1"/>
          <p:nvPr/>
        </p:nvSpPr>
        <p:spPr>
          <a:xfrm>
            <a:off x="7524328" y="2461540"/>
            <a:ext cx="10084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>
                <a:latin typeface="Avenir Book" panose="02000503020000020003" pitchFamily="2" charset="0"/>
              </a:rPr>
              <a:t>physical activity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7090BBAA-96CF-0016-007D-A59B1C752FE6}"/>
              </a:ext>
            </a:extLst>
          </p:cNvPr>
          <p:cNvSpPr/>
          <p:nvPr/>
        </p:nvSpPr>
        <p:spPr>
          <a:xfrm rot="17598759">
            <a:off x="3167093" y="1184387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ED4C8DEE-4E6C-2BD4-BE5E-F072F76D4262}"/>
              </a:ext>
            </a:extLst>
          </p:cNvPr>
          <p:cNvSpPr/>
          <p:nvPr/>
        </p:nvSpPr>
        <p:spPr>
          <a:xfrm rot="15766831">
            <a:off x="3035184" y="2255338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71C66F51-43D0-3C1B-D111-F4A7F1E8AD3C}"/>
              </a:ext>
            </a:extLst>
          </p:cNvPr>
          <p:cNvSpPr/>
          <p:nvPr/>
        </p:nvSpPr>
        <p:spPr>
          <a:xfrm rot="14444204">
            <a:off x="3018931" y="3221795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F673A24D-9511-87D2-510C-A0BC99128EEA}"/>
              </a:ext>
            </a:extLst>
          </p:cNvPr>
          <p:cNvSpPr/>
          <p:nvPr/>
        </p:nvSpPr>
        <p:spPr>
          <a:xfrm rot="3305134">
            <a:off x="5817447" y="1209037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66C6EEBB-F4C1-6B30-1D88-A1206832DD1E}"/>
              </a:ext>
            </a:extLst>
          </p:cNvPr>
          <p:cNvSpPr/>
          <p:nvPr/>
        </p:nvSpPr>
        <p:spPr>
          <a:xfrm rot="5400000">
            <a:off x="6052064" y="2381700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50596B5A-3705-D7DD-9A51-09014B7EEB39}"/>
              </a:ext>
            </a:extLst>
          </p:cNvPr>
          <p:cNvSpPr/>
          <p:nvPr/>
        </p:nvSpPr>
        <p:spPr>
          <a:xfrm rot="7465620">
            <a:off x="6000924" y="3461820"/>
            <a:ext cx="214010" cy="742154"/>
          </a:xfrm>
          <a:prstGeom prst="downArrow">
            <a:avLst/>
          </a:prstGeom>
          <a:solidFill>
            <a:srgbClr val="009193"/>
          </a:solidFill>
          <a:ln>
            <a:solidFill>
              <a:srgbClr val="177A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F731F2-F989-4EE3-643B-39B1F46B4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42" y="1044881"/>
            <a:ext cx="720000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CEFB52B-93BE-1926-2775-1596DB95AA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871" y="2287359"/>
            <a:ext cx="900000" cy="90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DAC9B92-A330-D1D2-E2E2-9E927BB0F2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003" y="3472897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273F0AD-BF3A-91BB-74FC-EB12792FE4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92" y="2377359"/>
            <a:ext cx="720000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63D626E-FC17-198E-0753-68CD58A363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826" y="3625308"/>
            <a:ext cx="720000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6BD241E-00FC-5167-24BA-283F6AC794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925" y="3695056"/>
            <a:ext cx="720000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9F65BB8-64C6-F568-4369-081691E2162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093" y="931540"/>
            <a:ext cx="900000" cy="90000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7EA946E-018D-3A6E-3DED-733295187F5B}"/>
              </a:ext>
            </a:extLst>
          </p:cNvPr>
          <p:cNvSpPr txBox="1"/>
          <p:nvPr/>
        </p:nvSpPr>
        <p:spPr>
          <a:xfrm>
            <a:off x="899592" y="1194887"/>
            <a:ext cx="12965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600" dirty="0">
                <a:latin typeface="Avenir Book" panose="02000503020000020003" pitchFamily="2" charset="0"/>
              </a:rPr>
              <a:t>enough</a:t>
            </a:r>
          </a:p>
          <a:p>
            <a:pPr algn="ctr"/>
            <a:r>
              <a:rPr lang="en-CA" sz="1600" dirty="0">
                <a:latin typeface="Avenir Book" panose="02000503020000020003" pitchFamily="2" charset="0"/>
              </a:rPr>
              <a:t>sleep</a:t>
            </a:r>
          </a:p>
        </p:txBody>
      </p:sp>
    </p:spTree>
    <p:extLst>
      <p:ext uri="{BB962C8B-B14F-4D97-AF65-F5344CB8AC3E}">
        <p14:creationId xmlns:p14="http://schemas.microsoft.com/office/powerpoint/2010/main" val="163742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  <p:bldP spid="28" grpId="0"/>
      <p:bldP spid="41" grpId="0"/>
      <p:bldP spid="42" grpId="0"/>
      <p:bldP spid="2" grpId="0" animBg="1"/>
      <p:bldP spid="4" grpId="0" animBg="1"/>
      <p:bldP spid="5" grpId="0" animBg="1"/>
      <p:bldP spid="6" grpId="0" animBg="1"/>
      <p:bldP spid="8" grpId="0" animBg="1"/>
      <p:bldP spid="10" grpId="0" animBg="1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52DA25-14D5-F064-005A-E4384B150D4D}"/>
              </a:ext>
            </a:extLst>
          </p:cNvPr>
          <p:cNvSpPr txBox="1"/>
          <p:nvPr/>
        </p:nvSpPr>
        <p:spPr>
          <a:xfrm>
            <a:off x="615815" y="1592828"/>
            <a:ext cx="806064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latin typeface="Avenir Book" panose="02000503020000020003" pitchFamily="2" charset="0"/>
              </a:rPr>
              <a:t>Motivation relies on brain systems that track reward and effort.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latin typeface="Avenir Book" panose="02000503020000020003" pitchFamily="2" charset="0"/>
              </a:rPr>
              <a:t>Dopamine helps us initiate and sustain goal-directed behavior.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latin typeface="Avenir Book" panose="02000503020000020003" pitchFamily="2" charset="0"/>
              </a:rPr>
              <a:t>Disruptions in this system can lead to apathy or addiction.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latin typeface="Avenir Book" panose="02000503020000020003" pitchFamily="2" charset="0"/>
              </a:rPr>
              <a:t>Healthy lifestyle choices support the brain systems that drive motivation.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245332-EF97-6EC6-A8F0-38D8D988F634}"/>
              </a:ext>
            </a:extLst>
          </p:cNvPr>
          <p:cNvSpPr txBox="1"/>
          <p:nvPr/>
        </p:nvSpPr>
        <p:spPr>
          <a:xfrm>
            <a:off x="611188" y="41151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800" dirty="0">
                <a:latin typeface="Avenir Book" panose="02000503020000020003" pitchFamily="2" charset="0"/>
              </a:rPr>
              <a:t>Key takeaways</a:t>
            </a:r>
            <a:endParaRPr lang="en-US" sz="28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8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4084</TotalTime>
  <Words>524</Words>
  <Application>Microsoft Macintosh PowerPoint</Application>
  <PresentationFormat>On-screen Show (16:9)</PresentationFormat>
  <Paragraphs>85</Paragraphs>
  <Slides>11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Avenir Book</vt:lpstr>
      <vt:lpstr>Calibri</vt:lpstr>
      <vt:lpstr>System Font Regular</vt:lpstr>
      <vt:lpstr>Times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Jérémy Maggioni</dc:creator>
  <cp:lastModifiedBy>KIRSCHNER Matthias</cp:lastModifiedBy>
  <cp:revision>96</cp:revision>
  <dcterms:created xsi:type="dcterms:W3CDTF">2016-10-10T11:51:10Z</dcterms:created>
  <dcterms:modified xsi:type="dcterms:W3CDTF">2025-07-01T20:50:50Z</dcterms:modified>
</cp:coreProperties>
</file>