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EE8B3E4-41C4-E9B2-3A87-C41C194D668F}" name="Chiara Antuono" initials="CA" userId="S::chiara.antuono@cern.ch::90afa8dc-9561-466f-8ef9-cd9390affa6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CFEE"/>
    <a:srgbClr val="FFFF00"/>
    <a:srgbClr val="ACC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E8CB1-347A-4095-AF6C-925D6013DF68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DBC1C-1443-4295-9B81-7E10F2BC9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10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DDBC1C-1443-4295-9B81-7E10F2BC99B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561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B6BBD-D340-8D7A-0702-47E9FF134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D56AA9-1D28-C10E-E5F7-4771E2461A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D5C04-D749-5725-2908-C64E7321E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020706-48D0-D70E-7F9B-239767784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04D76-2543-47DE-53D7-74DB8C69E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0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79CBE-2DDE-50F0-4C40-1DD0ADF81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AF566C-3BD7-1DC4-FB1A-C66679274D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35E67-0CD4-787D-4B56-B59362DC7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F2B3A-EB6D-D3E0-2626-6BA29612F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7DB7B-E29F-F7BA-35A9-E4F159B42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80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155F1B-1874-21F6-950B-98252E0C5E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0649A7-F44B-9EE9-954A-E0BB53D06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962E4-1674-D713-3D65-F67AEF8F7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55680-532C-B9C1-584C-C6D521A4E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23275-91E3-CD4F-D2BD-60470075A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02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14E5F-9D45-6800-5E58-FBBA141A9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98154-1678-5374-49FE-C9E0E139E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226DD-FAC5-48AB-B16F-24729B311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8C064-2AF4-43E5-2750-8D269D62F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CE3D5-725D-0E9C-8047-465884579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57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1DA1D-709E-6B75-E738-4B897FF0F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79B33-DFE0-0196-396F-994C2EE7F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D9038-978A-696F-904C-ACFB176F2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3D987-F0FD-160C-D5C4-F5285444F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3666E-BA96-447C-A717-88E1C405A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7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43770-009E-8A62-F5C4-599099951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70984-BA55-E3FA-2786-AC133DA1E4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0EB059-8445-9AE2-EBDE-C690BAB96A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CEA1E7-A43B-D59A-AA8C-40B8D7796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99571-B848-FDF6-E8F6-8943466B0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F9DF4C-1BA7-DA20-3A7C-8A7100743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92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4AF21-3592-BDE9-AA81-2867A23B9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70208F-35E3-B522-4DE5-FD2F54520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500F2C-440B-10B9-95F7-D425E24DAB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3F7D69-8B67-E302-BA7B-566184C494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A04E3B-7F6B-8B9D-22F0-9E688FF95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D528D7-821F-554A-0A4A-817EFB7D1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F70DCE-2216-271F-6B22-48FFCA843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50811F-2BDD-78AB-BBC0-9B506A2A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595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31F36-120A-D1FB-EF0D-7384CC684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50A444-83EE-802C-6C5C-AF68CD0A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7B8F53-2E2C-5C60-2C8F-7BAE6372F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55DB9B-325D-72D0-FADD-6152F2000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95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3A9CD6-164C-251F-3521-F2F040EF6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4603EA-742F-7C7E-2B54-1F2E77DD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A9DF2-A51B-68E8-80EF-4E04BA138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3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FD98D-28EC-8BF3-0867-078B93C47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BF2BA-D4C6-3494-ECAA-869DDB12E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9CBEB2-9C04-3DA9-C394-D0C6971074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047DB2-F98E-782D-F708-A2FAA8E55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BB712-23A1-7A56-C877-C22D6CBFB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16621E-2932-7D96-C2E0-8034A700D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481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46297-126A-4743-552A-6407A15BA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DD353A-EB88-2BAE-F705-C02B1C8A56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D10E6D-FE56-4556-28D2-0A9B10B40D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207AAC-F8A5-A999-F180-F2B2A5C5B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AD126-1BC9-866E-8553-E52AD7B34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FBFD51-A42F-8E61-A38D-B1A285118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56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886E36-FA1E-7891-F09F-BE9DDC928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FECC5-5643-D7AA-BE02-E119B802F2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C539FC-F37B-B4A2-4AEE-DD666D1291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CB7C12-EF3A-4461-8D21-A1C1E4D6632C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288BE-AB81-C587-735F-4F17DC818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8CD3B-2365-104A-C7F9-22F6180A6F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94B21D-8810-4423-A14A-CCF7463E6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61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B5817-18EF-7597-2989-AB9AF5014A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400" dirty="0">
                <a:latin typeface="+mn-lt"/>
              </a:rPr>
              <a:t>2026 High Intensity tests </a:t>
            </a:r>
            <a:br>
              <a:rPr lang="en-GB" sz="3600" dirty="0">
                <a:latin typeface="+mn-lt"/>
              </a:rPr>
            </a:br>
            <a:endParaRPr lang="en-GB" sz="2400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F8A8D7-6C42-B790-15EA-A9B4A5017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649968" cy="1655762"/>
          </a:xfrm>
        </p:spPr>
        <p:txBody>
          <a:bodyPr>
            <a:normAutofit/>
          </a:bodyPr>
          <a:lstStyle/>
          <a:p>
            <a:r>
              <a:rPr lang="en-US" dirty="0"/>
              <a:t>C. Antuono, L. Sito, C. Zannini</a:t>
            </a:r>
          </a:p>
          <a:p>
            <a:endParaRPr lang="en-US" sz="2000" dirty="0"/>
          </a:p>
          <a:p>
            <a:r>
              <a:rPr lang="en-US" sz="2000" dirty="0"/>
              <a:t>Many thanks to: E. de la Fuente, N. </a:t>
            </a:r>
            <a:r>
              <a:rPr lang="en-US" sz="2000" dirty="0" err="1"/>
              <a:t>Mounet</a:t>
            </a:r>
            <a:r>
              <a:rPr lang="en-US" sz="2000" dirty="0"/>
              <a:t>, S. </a:t>
            </a:r>
            <a:r>
              <a:rPr lang="en-US" sz="2000" dirty="0" err="1"/>
              <a:t>Kostoglou</a:t>
            </a:r>
            <a:r>
              <a:rPr lang="en-US" sz="2000" dirty="0"/>
              <a:t>, G. </a:t>
            </a:r>
            <a:r>
              <a:rPr lang="en-US" sz="2000" dirty="0" err="1"/>
              <a:t>Rumolo</a:t>
            </a:r>
            <a:r>
              <a:rPr lang="en-US" sz="2000" dirty="0"/>
              <a:t>, R. T. Garcia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79955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97364-E975-B7BA-0F69-A545ADB03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606" y="10416"/>
            <a:ext cx="10515600" cy="695325"/>
          </a:xfrm>
        </p:spPr>
        <p:txBody>
          <a:bodyPr>
            <a:normAutofit/>
          </a:bodyPr>
          <a:lstStyle/>
          <a:p>
            <a:r>
              <a:rPr lang="en-US" sz="3600" dirty="0"/>
              <a:t>Beam induced heating as a function of bunch length</a:t>
            </a:r>
            <a:endParaRPr lang="en-GB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EEAE58-7E36-8F4A-317B-08B76E23DF50}"/>
              </a:ext>
            </a:extLst>
          </p:cNvPr>
          <p:cNvSpPr txBox="1"/>
          <p:nvPr/>
        </p:nvSpPr>
        <p:spPr>
          <a:xfrm>
            <a:off x="6820663" y="1525873"/>
            <a:ext cx="4201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lower the bunch length the more frequencies we can explore  </a:t>
            </a:r>
            <a:endParaRPr lang="en-GB" dirty="0"/>
          </a:p>
        </p:txBody>
      </p:sp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A515682D-0FE9-E84C-27C8-530582C07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7"/>
          <a:stretch/>
        </p:blipFill>
        <p:spPr>
          <a:xfrm>
            <a:off x="6232040" y="2271443"/>
            <a:ext cx="5378482" cy="39619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1600855-3A2F-7644-A67E-8AB4AC62A32A}"/>
              </a:ext>
            </a:extLst>
          </p:cNvPr>
          <p:cNvSpPr txBox="1"/>
          <p:nvPr/>
        </p:nvSpPr>
        <p:spPr>
          <a:xfrm>
            <a:off x="9775396" y="4121614"/>
            <a:ext cx="1333118" cy="261610"/>
          </a:xfrm>
          <a:prstGeom prst="rect">
            <a:avLst/>
          </a:prstGeom>
          <a:solidFill>
            <a:srgbClr val="FFFF00">
              <a:alpha val="3098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100" b="1" i="1" dirty="0"/>
              <a:t>Courtesy of L. Sito</a:t>
            </a:r>
            <a:endParaRPr lang="en-GB" sz="1100" b="1" i="1" dirty="0"/>
          </a:p>
        </p:txBody>
      </p:sp>
      <p:pic>
        <p:nvPicPr>
          <p:cNvPr id="3" name="Picture 2" descr="A graph of a bunch length&#10;&#10;Description automatically generated with medium confidence">
            <a:extLst>
              <a:ext uri="{FF2B5EF4-FFF2-40B4-BE49-F238E27FC236}">
                <a16:creationId xmlns:a16="http://schemas.microsoft.com/office/drawing/2014/main" id="{2F67ED3D-3E6F-79C0-FDBC-211197583E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3" r="7118"/>
          <a:stretch/>
        </p:blipFill>
        <p:spPr>
          <a:xfrm>
            <a:off x="398270" y="2353155"/>
            <a:ext cx="4875687" cy="36868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65C768-7D26-EC9E-6D1E-043CFF3855E1}"/>
              </a:ext>
            </a:extLst>
          </p:cNvPr>
          <p:cNvSpPr txBox="1"/>
          <p:nvPr/>
        </p:nvSpPr>
        <p:spPr>
          <a:xfrm>
            <a:off x="2561844" y="878905"/>
            <a:ext cx="706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bunch length is a main driver for the beam induced heating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E22A62-B388-51CC-25EF-A75358132AED}"/>
              </a:ext>
            </a:extLst>
          </p:cNvPr>
          <p:cNvSpPr txBox="1"/>
          <p:nvPr/>
        </p:nvSpPr>
        <p:spPr>
          <a:xfrm>
            <a:off x="2225489" y="6321214"/>
            <a:ext cx="8216466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For high intensity test the bunch length should be as close as possible to nominal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39E3F7-672D-2F87-B9E5-952EDE7661C1}"/>
              </a:ext>
            </a:extLst>
          </p:cNvPr>
          <p:cNvSpPr txBox="1"/>
          <p:nvPr/>
        </p:nvSpPr>
        <p:spPr>
          <a:xfrm>
            <a:off x="925606" y="1625112"/>
            <a:ext cx="4445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E.g. As we saw for the warm module case, lower bunch length are more critical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9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6A089-D7FA-E8AF-096B-FDD19C2D9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98" y="89481"/>
            <a:ext cx="12460414" cy="422275"/>
          </a:xfrm>
        </p:spPr>
        <p:txBody>
          <a:bodyPr>
            <a:noAutofit/>
          </a:bodyPr>
          <a:lstStyle/>
          <a:p>
            <a:r>
              <a:rPr lang="en-US" sz="3200" dirty="0"/>
              <a:t>Is it 8b4e representative for HL-LHC beam induced heating?</a:t>
            </a:r>
            <a:endParaRPr lang="en-GB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2DD381-58DC-C585-C05C-D861AD8C66B8}"/>
              </a:ext>
            </a:extLst>
          </p:cNvPr>
          <p:cNvSpPr txBox="1"/>
          <p:nvPr/>
        </p:nvSpPr>
        <p:spPr>
          <a:xfrm>
            <a:off x="6096000" y="834600"/>
            <a:ext cx="5600700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 contribution from main lines is lower due to the lower total intensity for the </a:t>
            </a:r>
            <a:r>
              <a:rPr lang="en-US" b="1" dirty="0">
                <a:solidFill>
                  <a:schemeClr val="accent1"/>
                </a:solidFill>
              </a:rPr>
              <a:t>8b4e</a:t>
            </a:r>
            <a:r>
              <a:rPr lang="en-US" dirty="0"/>
              <a:t> (less bunches)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However, </a:t>
            </a:r>
            <a:r>
              <a:rPr lang="en-US" b="1" dirty="0">
                <a:solidFill>
                  <a:schemeClr val="accent1"/>
                </a:solidFill>
              </a:rPr>
              <a:t>additional lines </a:t>
            </a:r>
            <a:r>
              <a:rPr lang="en-US" dirty="0"/>
              <a:t>allow to probe more frequencies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BB113911-E816-767D-937E-C6B4A41C92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49" y="832616"/>
            <a:ext cx="5321039" cy="4029525"/>
          </a:xfrm>
          <a:prstGeom prst="rect">
            <a:avLst/>
          </a:prstGeom>
        </p:spPr>
      </p:pic>
      <p:pic>
        <p:nvPicPr>
          <p:cNvPr id="9" name="Picture 8" descr="A graph of a graph&#10;&#10;AI-generated content may be incorrect.">
            <a:extLst>
              <a:ext uri="{FF2B5EF4-FFF2-40B4-BE49-F238E27FC236}">
                <a16:creationId xmlns:a16="http://schemas.microsoft.com/office/drawing/2014/main" id="{162FE369-B5AB-C3F8-F40A-05E2195A4C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2"/>
          <a:stretch/>
        </p:blipFill>
        <p:spPr>
          <a:xfrm>
            <a:off x="6517388" y="2460811"/>
            <a:ext cx="4905375" cy="3551604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AB2C97E-3C22-AAF2-437B-E83C395EB4C3}"/>
              </a:ext>
            </a:extLst>
          </p:cNvPr>
          <p:cNvSpPr/>
          <p:nvPr/>
        </p:nvSpPr>
        <p:spPr>
          <a:xfrm>
            <a:off x="7394351" y="4612837"/>
            <a:ext cx="1651000" cy="533400"/>
          </a:xfrm>
          <a:prstGeom prst="roundRect">
            <a:avLst/>
          </a:prstGeom>
          <a:solidFill>
            <a:srgbClr val="ACC6E2">
              <a:alpha val="18039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C38D67-7240-0FF3-3D31-4A14BB35D6C1}"/>
              </a:ext>
            </a:extLst>
          </p:cNvPr>
          <p:cNvSpPr/>
          <p:nvPr/>
        </p:nvSpPr>
        <p:spPr>
          <a:xfrm>
            <a:off x="9249214" y="4612837"/>
            <a:ext cx="1651000" cy="533400"/>
          </a:xfrm>
          <a:prstGeom prst="roundRect">
            <a:avLst/>
          </a:prstGeom>
          <a:solidFill>
            <a:srgbClr val="ACC6E2">
              <a:alpha val="18039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8960D9-E4A5-DBF8-AAF5-A68BE4BE01B4}"/>
              </a:ext>
            </a:extLst>
          </p:cNvPr>
          <p:cNvSpPr txBox="1"/>
          <p:nvPr/>
        </p:nvSpPr>
        <p:spPr>
          <a:xfrm>
            <a:off x="3807608" y="3298195"/>
            <a:ext cx="1354942" cy="261610"/>
          </a:xfrm>
          <a:prstGeom prst="rect">
            <a:avLst/>
          </a:prstGeom>
          <a:solidFill>
            <a:srgbClr val="FFFF00">
              <a:alpha val="3098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100" b="1" i="1" dirty="0"/>
              <a:t>Courtesy of L. Sito</a:t>
            </a:r>
            <a:endParaRPr lang="en-GB" sz="1100" b="1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EFE11C-C478-1D04-66A6-63F044E97C13}"/>
              </a:ext>
            </a:extLst>
          </p:cNvPr>
          <p:cNvSpPr txBox="1"/>
          <p:nvPr/>
        </p:nvSpPr>
        <p:spPr>
          <a:xfrm>
            <a:off x="265076" y="5824041"/>
            <a:ext cx="6438326" cy="646331"/>
          </a:xfrm>
          <a:prstGeom prst="rect">
            <a:avLst/>
          </a:prstGeom>
          <a:solidFill>
            <a:srgbClr val="F2CFEE">
              <a:alpha val="40000"/>
            </a:srgb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/>
              <a:t>Full 8b4e </a:t>
            </a:r>
            <a:r>
              <a:rPr lang="en-GB"/>
              <a:t>in </a:t>
            </a:r>
            <a:r>
              <a:rPr lang="en-GB" dirty="0"/>
              <a:t>terms of heat is </a:t>
            </a:r>
            <a:r>
              <a:rPr lang="en-GB" b="1" dirty="0"/>
              <a:t>approximately equivalent </a:t>
            </a:r>
            <a:r>
              <a:rPr lang="en-GB" dirty="0"/>
              <a:t>to </a:t>
            </a:r>
            <a:r>
              <a:rPr lang="en-GB" b="1" dirty="0"/>
              <a:t>full 25ns</a:t>
            </a:r>
            <a:r>
              <a:rPr lang="en-GB" dirty="0"/>
              <a:t> beam </a:t>
            </a:r>
            <a:r>
              <a:rPr lang="en-GB" b="1" dirty="0"/>
              <a:t>with 1.95e11 ppb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092446-CAD6-FD4E-3ED9-0BDEB54DD3B9}"/>
              </a:ext>
            </a:extLst>
          </p:cNvPr>
          <p:cNvSpPr txBox="1"/>
          <p:nvPr/>
        </p:nvSpPr>
        <p:spPr>
          <a:xfrm>
            <a:off x="265076" y="4995703"/>
            <a:ext cx="6373294" cy="64633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8b4e is very interesting to probe additional frequencies, while standard to probe the higher intensity on main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597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15" grpId="0" animBg="1"/>
      <p:bldP spid="16" grpId="0" animBg="1"/>
      <p:bldP spid="5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DAD51E-EE29-9785-9E6E-E47AC7B81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7550" y="2766218"/>
            <a:ext cx="2641979" cy="132556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378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9381</TotalTime>
  <Words>198</Words>
  <Application>Microsoft Office PowerPoint</Application>
  <PresentationFormat>Widescreen</PresentationFormat>
  <Paragraphs>19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2026 High Intensity tests  </vt:lpstr>
      <vt:lpstr>Beam induced heating as a function of bunch length</vt:lpstr>
      <vt:lpstr>Is it 8b4e representative for HL-LHC beam induced heating?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Chiara Antuono</dc:creator>
  <cp:lastModifiedBy>Chiara Antuono</cp:lastModifiedBy>
  <cp:revision>57</cp:revision>
  <dcterms:created xsi:type="dcterms:W3CDTF">2025-04-29T14:59:56Z</dcterms:created>
  <dcterms:modified xsi:type="dcterms:W3CDTF">2025-05-06T07:28:34Z</dcterms:modified>
</cp:coreProperties>
</file>