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6" r:id="rId4"/>
    <p:sldId id="270" r:id="rId5"/>
    <p:sldId id="271" r:id="rId6"/>
    <p:sldId id="2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EE8B3E4-41C4-E9B2-3A87-C41C194D668F}" name="Chiara Antuono" initials="CA" userId="S::chiara.antuono@cern.ch::90afa8dc-9561-466f-8ef9-cd9390affa6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1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54236-AFDF-0C44-99C0-D0C49E320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BD8EAA-8825-F0DB-3936-2A543523A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51242-200D-5639-ABEC-5A14BC376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C8567-01D5-90EF-9B56-883CD3158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1D796-80C8-085B-B503-E2F2DB699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6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06C5F-F074-FBBF-7342-EC9352150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B93894-7632-8AD9-0DE0-F35D4B355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BAAE8-55FC-D7F4-3FBF-AD2551912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D5668-8D5B-B865-B7B1-0C2588412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7DBA8-0D5B-89C2-3AF6-5F0C99C47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940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80C02-FF64-75D4-D9CF-96CC5B644C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898EA0-C74A-14B4-2770-3E5F5CD8A6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CFE76-32D3-67E2-135F-56382D56D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EFF3F-D2E2-62AC-7C7C-2BF9001C5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5C8A3-B727-7A4C-AB96-ED06E15B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29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9E5-6651-D4F7-004B-3BC9459E4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810DE-0CEA-7D39-0B9F-3F70267BC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EDE5D-1FAE-9931-3E8D-D7600B9A8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C1082-7D28-E710-03EA-5A93A6E05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A245D-A0AE-58E5-680E-78D8D19B3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904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57A29-4720-7877-5844-6CE40A9C9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893592-132E-3115-F3FC-64360C4AAC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F4C32-15AB-88F0-27DD-940CB7225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1FFE9-EE36-1465-1F52-C962EF66A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4C221-9468-17F1-DFEA-1CB7E8FA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906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9028-907E-9CAF-2E23-3AF08FAF8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45389-76FE-D610-7CF2-2C2FDFF832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790E0A-B936-0CD1-6C26-F1F13D8E2C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CFE53D-A021-CC6E-7945-AC7F57A77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484C2-8F79-CDA4-912E-2C9811E32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1AA510-5C33-D3E7-C14D-EE0396772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346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033B6-8771-FC25-ED47-C8707D124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C34ADC-046E-07F7-CF22-426F21925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F1AB82-77E1-C8C2-762E-F9ED9B117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572E2D-0B61-6660-630D-790BEA721B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C16EA-0D0E-5900-4C3B-CDD67E872F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272F79-1AEA-E7E0-0CE8-63E7CF475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3180CA-C20E-CD99-BFF7-27F24355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11AC86-A76D-5876-5AFC-30B4161D0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30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52652-A09A-768D-D6ED-BAFE28DBD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9C2069-B101-FB75-478C-76D842812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4545B-6B07-0703-38E1-54A4A1DD4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EDC658-56E8-8E7C-6C98-F0B476E34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283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C515F6-EB0B-592F-67CC-8E9A3679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DF7DD8-B1F4-4C1C-CA15-83F70B13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D5589-0EAB-9AFF-87EA-DD96B6E91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711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60F45-0A93-0B54-3F2D-0FD1212AC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37EF5-085A-DDF9-7E60-6D4997E34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E551FF-D5D5-1C8E-845D-A581FBA1D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277433-E25A-2A94-0FD6-8BCC602DB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CC3330-8374-971A-98FC-36504C681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93CFE-9BDE-7793-E763-B7880D0E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935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2337F-6847-45B0-9396-6780A68EB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620E71-54A4-F009-D04F-2A08301D49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4357E-34BD-1C7F-E9A4-9D4FF2628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6A15F-FC0E-5623-3FAB-5D79743DD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CFA678-358A-B3EC-7101-7130DCF89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BD4C4C-4FB1-2369-AC22-DFA8DB5BA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4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0A1BDA-6C6A-D4B3-167B-E56A945DE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775EB-B540-9BAF-92DD-A93313A23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05BAA-A997-14E1-AC40-F769C0EFB9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5753C8-801C-4E6C-A365-8B616D645FD0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C6077-9E04-73EC-A095-ED88E5864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71EAB-4070-2128-7E39-A4DF05892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43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1519354/contributions/6393073/attachments/3035639/5360744/PPS@CEI_20032025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CF0F8-EE65-7D37-D98D-73DA9F5BB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HL-LHC Roman Pot: impact on beam stability from impedance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EB285C-60EE-7A7C-A30D-F0BC90D418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319" y="3592310"/>
            <a:ext cx="9857362" cy="1655762"/>
          </a:xfrm>
        </p:spPr>
        <p:txBody>
          <a:bodyPr/>
          <a:lstStyle/>
          <a:p>
            <a:r>
              <a:rPr lang="en-US" dirty="0"/>
              <a:t>C. Antuono, L. Sito, N. </a:t>
            </a:r>
            <a:r>
              <a:rPr lang="en-US" dirty="0" err="1"/>
              <a:t>Mounet</a:t>
            </a:r>
            <a:endParaRPr lang="en-US" dirty="0"/>
          </a:p>
          <a:p>
            <a:r>
              <a:rPr lang="en-US" dirty="0"/>
              <a:t>Thanks to : D. </a:t>
            </a:r>
            <a:r>
              <a:rPr lang="en-US" dirty="0" err="1"/>
              <a:t>Druzhkin</a:t>
            </a:r>
            <a:r>
              <a:rPr lang="en-US" dirty="0"/>
              <a:t>, </a:t>
            </a:r>
            <a:r>
              <a:rPr lang="en-US" dirty="0" err="1"/>
              <a:t>L.Giacomel</a:t>
            </a:r>
            <a:r>
              <a:rPr lang="en-US" dirty="0"/>
              <a:t>, R. De Maria, N. </a:t>
            </a:r>
            <a:r>
              <a:rPr lang="en-US" dirty="0" err="1"/>
              <a:t>Minafra</a:t>
            </a:r>
            <a:r>
              <a:rPr lang="en-US" dirty="0"/>
              <a:t>, C. Zannini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840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6FB47-5718-242D-AF52-776CA119C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787" y="0"/>
            <a:ext cx="8514256" cy="681038"/>
          </a:xfrm>
        </p:spPr>
        <p:txBody>
          <a:bodyPr>
            <a:normAutofit/>
          </a:bodyPr>
          <a:lstStyle/>
          <a:p>
            <a:r>
              <a:rPr lang="en-US" sz="3200" dirty="0"/>
              <a:t>LHC and HL-LHC Roman Pot (PPS): introduction 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FEDB1-873F-6803-688E-FA8B0A753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681038"/>
            <a:ext cx="11484864" cy="49198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Impedance study carried out by </a:t>
            </a:r>
            <a:r>
              <a:rPr lang="en-GB" sz="1800" dirty="0">
                <a:solidFill>
                  <a:schemeClr val="accent1"/>
                </a:solidFill>
              </a:rPr>
              <a:t>L. Sito </a:t>
            </a:r>
            <a:r>
              <a:rPr lang="en-GB" sz="1800" dirty="0"/>
              <a:t>and fully detailed and presented at the </a:t>
            </a:r>
            <a:r>
              <a:rPr lang="en-GB" sz="1800" dirty="0">
                <a:hlinkClick r:id="rId2"/>
              </a:rPr>
              <a:t>CEI section meeting</a:t>
            </a:r>
            <a:endParaRPr lang="en-GB" sz="1800" dirty="0"/>
          </a:p>
          <a:p>
            <a:r>
              <a:rPr lang="en-GB" sz="1800" dirty="0"/>
              <a:t>PPS are installed on both sides of IP5 and have run successfully during Run 2 and Run 3 </a:t>
            </a:r>
          </a:p>
          <a:p>
            <a:r>
              <a:rPr lang="en-GB" sz="1800" dirty="0"/>
              <a:t>PPS2 is the upgraded version of PPS for running from Run 4 to Run 6</a:t>
            </a:r>
          </a:p>
          <a:p>
            <a:pPr lvl="1"/>
            <a:r>
              <a:rPr lang="en-GB" sz="1800" dirty="0"/>
              <a:t>Updated impedance study for the HL beam parameters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C3E562-2457-7A21-F1F3-4C0A0F2B6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2110" y="2052430"/>
            <a:ext cx="5320748" cy="44239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B93CED-E057-E1C0-1EF5-5F7FC8F403DB}"/>
              </a:ext>
            </a:extLst>
          </p:cNvPr>
          <p:cNvSpPr txBox="1"/>
          <p:nvPr/>
        </p:nvSpPr>
        <p:spPr>
          <a:xfrm>
            <a:off x="841512" y="2302877"/>
            <a:ext cx="5096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is a detector which intercepts particles that after “collision” have been only slightly deflected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operates in different scenarios: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From </a:t>
            </a:r>
            <a:r>
              <a:rPr lang="en-GB" b="1" dirty="0">
                <a:solidFill>
                  <a:schemeClr val="accent2"/>
                </a:solidFill>
              </a:rPr>
              <a:t>40 mm </a:t>
            </a:r>
            <a:r>
              <a:rPr lang="en-GB" dirty="0"/>
              <a:t>(parking position)  up to </a:t>
            </a:r>
            <a:r>
              <a:rPr lang="en-GB" b="1" dirty="0">
                <a:solidFill>
                  <a:schemeClr val="accent2"/>
                </a:solidFill>
              </a:rPr>
              <a:t>1 mm </a:t>
            </a:r>
            <a:r>
              <a:rPr lang="en-GB" dirty="0"/>
              <a:t>(operational  position)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2"/>
                </a:solidFill>
              </a:rPr>
              <a:t>Three stations (XRP) </a:t>
            </a:r>
            <a:r>
              <a:rPr lang="en-GB" dirty="0"/>
              <a:t>with </a:t>
            </a:r>
            <a:r>
              <a:rPr lang="en-GB" b="1" dirty="0">
                <a:solidFill>
                  <a:schemeClr val="accent2"/>
                </a:solidFill>
              </a:rPr>
              <a:t>2 Pots each </a:t>
            </a:r>
            <a:r>
              <a:rPr lang="en-GB" dirty="0"/>
              <a:t>at every side of IP5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XRP-196,220,243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Total of 12 Pots, 6 per beam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5C2C82-3149-602B-CBAA-4F074B1DEB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1127" t="36596" b="10058"/>
          <a:stretch/>
        </p:blipFill>
        <p:spPr>
          <a:xfrm>
            <a:off x="8973106" y="3140964"/>
            <a:ext cx="2770648" cy="31614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740C26-90C3-C857-C7AA-18B44F0C828D}"/>
              </a:ext>
            </a:extLst>
          </p:cNvPr>
          <p:cNvSpPr txBox="1"/>
          <p:nvPr/>
        </p:nvSpPr>
        <p:spPr>
          <a:xfrm>
            <a:off x="10171044" y="2719545"/>
            <a:ext cx="1179444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i="1" dirty="0"/>
              <a:t>Courtesy of L. Sito</a:t>
            </a:r>
            <a:endParaRPr lang="en-GB" sz="10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883E16-DFB1-DEA0-EB87-9E090FFE9836}"/>
              </a:ext>
            </a:extLst>
          </p:cNvPr>
          <p:cNvSpPr txBox="1"/>
          <p:nvPr/>
        </p:nvSpPr>
        <p:spPr>
          <a:xfrm>
            <a:off x="2741492" y="6281929"/>
            <a:ext cx="639255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 am going to present the stability assessment for HL-LHC PPS2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6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C29C26-23DF-62ED-8EFC-4CA6F7C14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4F64A-CE47-D7F7-2BDB-3620D2B0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8872" y="-12812"/>
            <a:ext cx="8514256" cy="681038"/>
          </a:xfrm>
        </p:spPr>
        <p:txBody>
          <a:bodyPr>
            <a:normAutofit/>
          </a:bodyPr>
          <a:lstStyle/>
          <a:p>
            <a:r>
              <a:rPr lang="en-US" sz="3200" dirty="0"/>
              <a:t>HL-LHC Roman Pot (PPS2): scenarios </a:t>
            </a:r>
            <a:endParaRPr lang="en-GB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2E6D39-EB19-363C-15DC-DAD1F89514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3568" y="822262"/>
                <a:ext cx="11484864" cy="4919853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PPS2s operate in different scenarios:</a:t>
                </a:r>
              </a:p>
              <a:p>
                <a:pPr marL="0" indent="0">
                  <a:buNone/>
                </a:pPr>
                <a:endParaRPr lang="en-GB" sz="18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800" b="1" dirty="0"/>
                  <a:t>parking position</a:t>
                </a:r>
                <a:r>
                  <a:rPr lang="en-GB" sz="1800" dirty="0"/>
                  <a:t>: to be considered at flat top </a:t>
                </a:r>
              </a:p>
              <a:p>
                <a:pPr marL="1200150" lvl="2" indent="-285750"/>
                <a:r>
                  <a:rPr lang="en-GB" sz="1400" dirty="0"/>
                  <a:t>start of levelling </a:t>
                </a:r>
                <a:r>
                  <a:rPr lang="en-US" sz="140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400" dirty="0"/>
                  <a:t>)</a:t>
                </a:r>
                <a:r>
                  <a:rPr lang="en-GB" sz="1400" dirty="0"/>
                  <a:t> </a:t>
                </a:r>
              </a:p>
              <a:p>
                <a:pPr marL="1200150" lvl="2" indent="-285750"/>
                <a:r>
                  <a:rPr lang="en-GB" sz="1400" dirty="0"/>
                  <a:t>All Pots at 40 mm</a:t>
                </a:r>
              </a:p>
              <a:p>
                <a:pPr marL="914400" lvl="2" indent="0">
                  <a:buNone/>
                </a:pPr>
                <a:endParaRPr lang="en-GB" sz="1400" dirty="0"/>
              </a:p>
              <a:p>
                <a:pPr marL="914400" lvl="2" indent="0">
                  <a:buNone/>
                </a:pPr>
                <a:endParaRPr lang="en-GB" sz="14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800" b="1" dirty="0"/>
                  <a:t>operational  position</a:t>
                </a:r>
                <a:r>
                  <a:rPr lang="en-GB" sz="1800" dirty="0"/>
                  <a:t>: to be considered during collision</a:t>
                </a:r>
              </a:p>
              <a:p>
                <a:pPr marL="1200150" lvl="2" indent="-285750"/>
                <a:r>
                  <a:rPr lang="en-GB" sz="1400" dirty="0"/>
                  <a:t>end of levelling </a:t>
                </a:r>
                <a:r>
                  <a:rPr lang="en-US" sz="140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=15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sz="1400" dirty="0"/>
                  <a:t>)</a:t>
                </a:r>
                <a:r>
                  <a:rPr lang="en-GB" sz="1400" dirty="0"/>
                  <a:t> </a:t>
                </a:r>
              </a:p>
              <a:p>
                <a:pPr marL="1200150" lvl="2" indent="-285750"/>
                <a:r>
                  <a:rPr lang="en-GB" sz="1400" dirty="0"/>
                  <a:t>Pots in XRP-196 at 7.7 mm</a:t>
                </a:r>
              </a:p>
              <a:p>
                <a:pPr marL="1200150" lvl="2" indent="-285750"/>
                <a:r>
                  <a:rPr lang="en-GB" sz="1400" dirty="0"/>
                  <a:t>Pots in XRP-220 at 3 mm</a:t>
                </a:r>
              </a:p>
              <a:p>
                <a:pPr marL="1200150" lvl="2" indent="-285750"/>
                <a:r>
                  <a:rPr lang="en-GB" sz="1400" dirty="0"/>
                  <a:t>Pots in XRP-243 at 1 mm</a:t>
                </a:r>
                <a:endParaRPr lang="en-GB" sz="18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2E6D39-EB19-363C-15DC-DAD1F89514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3568" y="822262"/>
                <a:ext cx="11484864" cy="4919853"/>
              </a:xfrm>
              <a:blipFill>
                <a:blip r:embed="rId2"/>
                <a:stretch>
                  <a:fillRect l="-318" t="-12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602402F-2DCD-5DD7-C2E6-DD8C0C337878}"/>
              </a:ext>
            </a:extLst>
          </p:cNvPr>
          <p:cNvSpPr/>
          <p:nvPr/>
        </p:nvSpPr>
        <p:spPr>
          <a:xfrm>
            <a:off x="749300" y="1540326"/>
            <a:ext cx="5797550" cy="838201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48BBE8-4E34-67D2-FF8D-C7B13B3D2959}"/>
              </a:ext>
            </a:extLst>
          </p:cNvPr>
          <p:cNvSpPr txBox="1"/>
          <p:nvPr/>
        </p:nvSpPr>
        <p:spPr>
          <a:xfrm>
            <a:off x="7645400" y="1406093"/>
            <a:ext cx="2851150" cy="923330"/>
          </a:xfrm>
          <a:prstGeom prst="rect">
            <a:avLst/>
          </a:prstGeom>
          <a:solidFill>
            <a:srgbClr val="66CCFF">
              <a:alpha val="23922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Stability assessment </a:t>
            </a:r>
            <a:r>
              <a:rPr lang="en-GB" dirty="0"/>
              <a:t>usually done only at flat top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C8EA05-CD6F-05FB-F451-079DE2B8E1C6}"/>
              </a:ext>
            </a:extLst>
          </p:cNvPr>
          <p:cNvSpPr txBox="1"/>
          <p:nvPr/>
        </p:nvSpPr>
        <p:spPr>
          <a:xfrm>
            <a:off x="7645400" y="2913254"/>
            <a:ext cx="4193032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Given the presence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12 non-colliding bunches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Non negligible impedance of PPS2s </a:t>
            </a:r>
            <a:endParaRPr lang="en-GB" dirty="0"/>
          </a:p>
          <a:p>
            <a:r>
              <a:rPr lang="en-GB" b="1" dirty="0"/>
              <a:t>stability assessment </a:t>
            </a:r>
            <a:r>
              <a:rPr lang="en-GB" dirty="0"/>
              <a:t>performed also during collision</a:t>
            </a:r>
          </a:p>
          <a:p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C42D6AE-F71D-A5B4-8984-625B3A37661C}"/>
              </a:ext>
            </a:extLst>
          </p:cNvPr>
          <p:cNvSpPr/>
          <p:nvPr/>
        </p:nvSpPr>
        <p:spPr>
          <a:xfrm>
            <a:off x="749300" y="2768599"/>
            <a:ext cx="6036854" cy="1465073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956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8832-137F-5F16-C383-A62BB7D84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511"/>
            <a:ext cx="10515600" cy="50114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PPS2s at Flat Top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EEF779-E17E-76A2-2733-E25BB9C74859}"/>
              </a:ext>
            </a:extLst>
          </p:cNvPr>
          <p:cNvSpPr txBox="1"/>
          <p:nvPr/>
        </p:nvSpPr>
        <p:spPr>
          <a:xfrm>
            <a:off x="838200" y="5194218"/>
            <a:ext cx="80195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increase of octupolar threshold in x: &lt; 0.5%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increase of octupolar threshold in y: 0.8%</a:t>
            </a:r>
            <a:endParaRPr lang="en-US" sz="2000" dirty="0"/>
          </a:p>
        </p:txBody>
      </p:sp>
      <p:pic>
        <p:nvPicPr>
          <p:cNvPr id="20" name="Picture 19" descr="A graph of a graph showing a number of different types of objects&#10;&#10;AI-generated content may be incorrect.">
            <a:extLst>
              <a:ext uri="{FF2B5EF4-FFF2-40B4-BE49-F238E27FC236}">
                <a16:creationId xmlns:a16="http://schemas.microsoft.com/office/drawing/2014/main" id="{13BB663B-2FE9-C23E-D3B9-FD0A0AAA3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164" y="1919593"/>
            <a:ext cx="3994147" cy="3006475"/>
          </a:xfrm>
          <a:prstGeom prst="rect">
            <a:avLst/>
          </a:prstGeom>
        </p:spPr>
      </p:pic>
      <p:pic>
        <p:nvPicPr>
          <p:cNvPr id="22" name="Picture 21" descr="A graph of a graph&#10;&#10;AI-generated content may be incorrect.">
            <a:extLst>
              <a:ext uri="{FF2B5EF4-FFF2-40B4-BE49-F238E27FC236}">
                <a16:creationId xmlns:a16="http://schemas.microsoft.com/office/drawing/2014/main" id="{8F9700C2-D563-2B54-5C42-069D804F1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176" y="1919592"/>
            <a:ext cx="3994147" cy="300647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8199238-5967-5D6D-5E6E-B626B765BB92}"/>
                  </a:ext>
                </a:extLst>
              </p:cNvPr>
              <p:cNvSpPr txBox="1"/>
              <p:nvPr/>
            </p:nvSpPr>
            <p:spPr>
              <a:xfrm>
                <a:off x="0" y="728113"/>
                <a:ext cx="6847114" cy="11914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b="1" dirty="0"/>
                  <a:t>Parking position with all Pots at 40 mm</a:t>
                </a:r>
                <a:endParaRPr lang="en-GB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Flat top, start of levelling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)</a:t>
                </a:r>
                <a:r>
                  <a:rPr lang="en-GB" dirty="0"/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Avg.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could reach </a:t>
                </a:r>
                <a:r>
                  <a:rPr lang="en-US" dirty="0"/>
                  <a:t>~</a:t>
                </a:r>
                <a:r>
                  <a:rPr lang="en-GB" dirty="0"/>
                  <a:t>100 m and </a:t>
                </a:r>
                <a:r>
                  <a:rPr lang="en-US" dirty="0"/>
                  <a:t>~</a:t>
                </a:r>
                <a:r>
                  <a:rPr lang="en-GB" dirty="0"/>
                  <a:t>480 m, respectively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6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8199238-5967-5D6D-5E6E-B626B765B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28113"/>
                <a:ext cx="6847114" cy="1191480"/>
              </a:xfrm>
              <a:prstGeom prst="rect">
                <a:avLst/>
              </a:prstGeom>
              <a:blipFill>
                <a:blip r:embed="rId4"/>
                <a:stretch>
                  <a:fillRect t="-20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839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8958C-7C32-D1BC-B9E2-B11E6D62F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C0904-7373-004C-10B9-64CA3F1D5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976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PPS2s in collision</a:t>
            </a:r>
            <a:endParaRPr lang="en-GB" dirty="0"/>
          </a:p>
        </p:txBody>
      </p:sp>
      <p:pic>
        <p:nvPicPr>
          <p:cNvPr id="13" name="Picture 12" descr="A graph of a graph&#10;&#10;AI-generated content may be incorrect.">
            <a:extLst>
              <a:ext uri="{FF2B5EF4-FFF2-40B4-BE49-F238E27FC236}">
                <a16:creationId xmlns:a16="http://schemas.microsoft.com/office/drawing/2014/main" id="{A3FD4FAC-0B44-B46A-6395-C48A7148C2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36" y="1675217"/>
            <a:ext cx="3266869" cy="2459038"/>
          </a:xfrm>
          <a:prstGeom prst="rect">
            <a:avLst/>
          </a:prstGeom>
        </p:spPr>
      </p:pic>
      <p:pic>
        <p:nvPicPr>
          <p:cNvPr id="15" name="Picture 14" descr="A graph of a function&#10;&#10;AI-generated content may be incorrect.">
            <a:extLst>
              <a:ext uri="{FF2B5EF4-FFF2-40B4-BE49-F238E27FC236}">
                <a16:creationId xmlns:a16="http://schemas.microsoft.com/office/drawing/2014/main" id="{ABF2EF58-3222-BBDB-66D5-E1710C4FE7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387" y="1675217"/>
            <a:ext cx="3266869" cy="24590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A48A0D6-ECDE-AC66-C07F-1D2D36D078DB}"/>
              </a:ext>
            </a:extLst>
          </p:cNvPr>
          <p:cNvSpPr txBox="1"/>
          <p:nvPr/>
        </p:nvSpPr>
        <p:spPr>
          <a:xfrm>
            <a:off x="674036" y="4305550"/>
            <a:ext cx="74527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increase of octupolar threshold in x :  2%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increase of octupolar threshold in y : 17%</a:t>
            </a:r>
          </a:p>
          <a:p>
            <a:r>
              <a:rPr lang="en-US" dirty="0"/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7736836-F84F-3455-A7A8-94D3FCACC53D}"/>
                  </a:ext>
                </a:extLst>
              </p:cNvPr>
              <p:cNvSpPr txBox="1"/>
              <p:nvPr/>
            </p:nvSpPr>
            <p:spPr>
              <a:xfrm>
                <a:off x="-73228" y="668736"/>
                <a:ext cx="6991350" cy="9452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800" b="1" dirty="0"/>
                  <a:t>Operational position with XRP at 7.7 mm, 3mm and 1 mm</a:t>
                </a:r>
                <a:endParaRPr lang="en-GB" sz="18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Collision, end of levelling </a:t>
                </a:r>
                <a:r>
                  <a:rPr lang="en-US" sz="180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=15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sz="1800" dirty="0"/>
                  <a:t>)</a:t>
                </a:r>
                <a:r>
                  <a:rPr lang="en-GB" sz="1800" dirty="0"/>
                  <a:t>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Avg.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800" dirty="0"/>
                  <a:t> could reach </a:t>
                </a:r>
                <a:r>
                  <a:rPr lang="en-US" sz="1800" dirty="0"/>
                  <a:t>~</a:t>
                </a:r>
                <a:r>
                  <a:rPr lang="en-GB" sz="1800" dirty="0"/>
                  <a:t>1000 m and </a:t>
                </a:r>
                <a:r>
                  <a:rPr lang="en-US" sz="1800" dirty="0"/>
                  <a:t>~</a:t>
                </a:r>
                <a:r>
                  <a:rPr lang="en-GB" sz="1800" dirty="0"/>
                  <a:t>2000 m, respectively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7736836-F84F-3455-A7A8-94D3FCACC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3228" y="668736"/>
                <a:ext cx="6991350" cy="945259"/>
              </a:xfrm>
              <a:prstGeom prst="rect">
                <a:avLst/>
              </a:prstGeom>
              <a:blipFill>
                <a:blip r:embed="rId4"/>
                <a:stretch>
                  <a:fillRect t="-3226" b="-83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aph with numbers and dots&#10;&#10;AI-generated content may be incorrect.">
            <a:extLst>
              <a:ext uri="{FF2B5EF4-FFF2-40B4-BE49-F238E27FC236}">
                <a16:creationId xmlns:a16="http://schemas.microsoft.com/office/drawing/2014/main" id="{AC4AF566-D81D-D161-021C-9F2686AACF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065" y="1735348"/>
            <a:ext cx="3313246" cy="25702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605F84-A69D-D447-AE99-F6FD1C632092}"/>
              </a:ext>
            </a:extLst>
          </p:cNvPr>
          <p:cNvSpPr txBox="1"/>
          <p:nvPr/>
        </p:nvSpPr>
        <p:spPr>
          <a:xfrm>
            <a:off x="2086688" y="5365460"/>
            <a:ext cx="7920000" cy="97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When adding the Crab Cavities still a ~(-160 Amps) of octupolar current are needed to keep the non–colliding bunches stable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Impact of Roman Pots in terms of max. oct. threshold decreases to 4%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548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931FCA-0E48-9C71-A784-3F9BF849A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76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894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455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Cambria Math</vt:lpstr>
      <vt:lpstr>Office Theme</vt:lpstr>
      <vt:lpstr>HL-LHC Roman Pot: impact on beam stability from impedance</vt:lpstr>
      <vt:lpstr>LHC and HL-LHC Roman Pot (PPS): introduction </vt:lpstr>
      <vt:lpstr>HL-LHC Roman Pot (PPS2): scenarios </vt:lpstr>
      <vt:lpstr>PPS2s at Flat Top</vt:lpstr>
      <vt:lpstr>PPS2s in collision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Chiara Antuono</dc:creator>
  <cp:lastModifiedBy>Chiara Antuono</cp:lastModifiedBy>
  <cp:revision>24</cp:revision>
  <dcterms:created xsi:type="dcterms:W3CDTF">2025-05-05T14:20:29Z</dcterms:created>
  <dcterms:modified xsi:type="dcterms:W3CDTF">2025-05-06T09:42:42Z</dcterms:modified>
</cp:coreProperties>
</file>