
<file path=[Content_Types].xml><?xml version="1.0" encoding="utf-8"?>
<Types xmlns="http://schemas.openxmlformats.org/package/2006/content-types">
  <Default Extension="fntdata" ContentType="application/x-fontdata"/>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725" r:id="rId1"/>
  </p:sldMasterIdLst>
  <p:notesMasterIdLst>
    <p:notesMasterId r:id="rId27"/>
  </p:notesMasterIdLst>
  <p:handoutMasterIdLst>
    <p:handoutMasterId r:id="rId28"/>
  </p:handoutMasterIdLst>
  <p:sldIdLst>
    <p:sldId id="322" r:id="rId2"/>
    <p:sldId id="257" r:id="rId3"/>
    <p:sldId id="317" r:id="rId4"/>
    <p:sldId id="333" r:id="rId5"/>
    <p:sldId id="332" r:id="rId6"/>
    <p:sldId id="331" r:id="rId7"/>
    <p:sldId id="312" r:id="rId8"/>
    <p:sldId id="319" r:id="rId9"/>
    <p:sldId id="313" r:id="rId10"/>
    <p:sldId id="314" r:id="rId11"/>
    <p:sldId id="334" r:id="rId12"/>
    <p:sldId id="318" r:id="rId13"/>
    <p:sldId id="323" r:id="rId14"/>
    <p:sldId id="324" r:id="rId15"/>
    <p:sldId id="315" r:id="rId16"/>
    <p:sldId id="337" r:id="rId17"/>
    <p:sldId id="335" r:id="rId18"/>
    <p:sldId id="321" r:id="rId19"/>
    <p:sldId id="336" r:id="rId20"/>
    <p:sldId id="325" r:id="rId21"/>
    <p:sldId id="326" r:id="rId22"/>
    <p:sldId id="327" r:id="rId23"/>
    <p:sldId id="328" r:id="rId24"/>
    <p:sldId id="329" r:id="rId25"/>
    <p:sldId id="330" r:id="rId26"/>
  </p:sldIdLst>
  <p:sldSz cx="9144000" cy="5143500" type="screen16x9"/>
  <p:notesSz cx="6858000" cy="9144000"/>
  <p:embeddedFontLst>
    <p:embeddedFont>
      <p:font typeface="Arial Narrow" panose="020B0606020202030204" pitchFamily="34" charset="0"/>
      <p:regular r:id="rId29"/>
      <p:bold r:id="rId30"/>
      <p:italic r:id="rId31"/>
      <p:boldItalic r:id="rId32"/>
    </p:embeddedFont>
    <p:embeddedFont>
      <p:font typeface="Cambria Math" panose="02040503050406030204" pitchFamily="18" charset="0"/>
      <p:regular r:id="rId33"/>
    </p:embeddedFont>
    <p:embeddedFont>
      <p:font typeface="Mangal" panose="02040503050203030202" pitchFamily="18" charset="0"/>
      <p:regular r:id="rId34"/>
      <p:bold r:id="rId3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521415D9-36F7-43E2-AB2F-B90AF26B5E84}">
      <p14:sectionLst xmlns:p14="http://schemas.microsoft.com/office/powerpoint/2010/main">
        <p14:section name="Default Section" id="{F9CB7D7F-416D-4698-B7F1-4BD47FA8ECB1}">
          <p14:sldIdLst>
            <p14:sldId id="322"/>
            <p14:sldId id="257"/>
            <p14:sldId id="317"/>
            <p14:sldId id="333"/>
            <p14:sldId id="332"/>
            <p14:sldId id="331"/>
            <p14:sldId id="312"/>
            <p14:sldId id="319"/>
            <p14:sldId id="313"/>
          </p14:sldIdLst>
        </p14:section>
        <p14:section name="Untitled Section" id="{61254E1F-1712-476B-B3EB-44CFD281F00D}">
          <p14:sldIdLst>
            <p14:sldId id="314"/>
            <p14:sldId id="334"/>
            <p14:sldId id="318"/>
            <p14:sldId id="323"/>
            <p14:sldId id="324"/>
            <p14:sldId id="315"/>
            <p14:sldId id="337"/>
            <p14:sldId id="335"/>
            <p14:sldId id="321"/>
            <p14:sldId id="336"/>
            <p14:sldId id="325"/>
            <p14:sldId id="326"/>
            <p14:sldId id="327"/>
            <p14:sldId id="328"/>
            <p14:sldId id="329"/>
            <p14:sldId id="330"/>
          </p14:sldIdLst>
        </p14:section>
      </p14:sectionLst>
    </p:ex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0B4361-A4A7-4A69-8473-150FB9B46E98}" v="4" dt="2025-05-06T14:48:27.36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9" d="100"/>
          <a:sy n="139" d="100"/>
        </p:scale>
        <p:origin x="804" y="10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6.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font" Target="fonts/font2.fntdata"/><Relationship Id="rId35" Type="http://schemas.openxmlformats.org/officeDocument/2006/relationships/font" Target="fonts/font7.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lle Lamb" userId="b8c3adaf0cbf9d83" providerId="LiveId" clId="{EF0B4361-A4A7-4A69-8473-150FB9B46E98}"/>
    <pc:docChg chg="custSel modSld">
      <pc:chgData name="Elle Lamb" userId="b8c3adaf0cbf9d83" providerId="LiveId" clId="{EF0B4361-A4A7-4A69-8473-150FB9B46E98}" dt="2025-05-06T15:00:39.090" v="239" actId="478"/>
      <pc:docMkLst>
        <pc:docMk/>
      </pc:docMkLst>
      <pc:sldChg chg="modSp mod">
        <pc:chgData name="Elle Lamb" userId="b8c3adaf0cbf9d83" providerId="LiveId" clId="{EF0B4361-A4A7-4A69-8473-150FB9B46E98}" dt="2025-05-06T14:49:38.016" v="238" actId="1038"/>
        <pc:sldMkLst>
          <pc:docMk/>
          <pc:sldMk cId="3369344327" sldId="312"/>
        </pc:sldMkLst>
        <pc:picChg chg="mod">
          <ac:chgData name="Elle Lamb" userId="b8c3adaf0cbf9d83" providerId="LiveId" clId="{EF0B4361-A4A7-4A69-8473-150FB9B46E98}" dt="2025-05-06T14:49:38.016" v="238" actId="1038"/>
          <ac:picMkLst>
            <pc:docMk/>
            <pc:sldMk cId="3369344327" sldId="312"/>
            <ac:picMk id="3" creationId="{03D29B12-35F0-4ABF-8EF8-10B8A55E1CF9}"/>
          </ac:picMkLst>
        </pc:picChg>
        <pc:picChg chg="mod">
          <ac:chgData name="Elle Lamb" userId="b8c3adaf0cbf9d83" providerId="LiveId" clId="{EF0B4361-A4A7-4A69-8473-150FB9B46E98}" dt="2025-05-06T14:49:27.203" v="232" actId="1035"/>
          <ac:picMkLst>
            <pc:docMk/>
            <pc:sldMk cId="3369344327" sldId="312"/>
            <ac:picMk id="5" creationId="{A82C5C06-0BCD-B56E-F7ED-C58B4DEE603C}"/>
          </ac:picMkLst>
        </pc:picChg>
      </pc:sldChg>
      <pc:sldChg chg="delSp mod">
        <pc:chgData name="Elle Lamb" userId="b8c3adaf0cbf9d83" providerId="LiveId" clId="{EF0B4361-A4A7-4A69-8473-150FB9B46E98}" dt="2025-05-06T15:00:39.090" v="239" actId="478"/>
        <pc:sldMkLst>
          <pc:docMk/>
          <pc:sldMk cId="4043833475" sldId="319"/>
        </pc:sldMkLst>
        <pc:spChg chg="del">
          <ac:chgData name="Elle Lamb" userId="b8c3adaf0cbf9d83" providerId="LiveId" clId="{EF0B4361-A4A7-4A69-8473-150FB9B46E98}" dt="2025-05-06T15:00:39.090" v="239" actId="478"/>
          <ac:spMkLst>
            <pc:docMk/>
            <pc:sldMk cId="4043833475" sldId="319"/>
            <ac:spMk id="13" creationId="{11353D44-450B-95B4-4D47-C13541EE81E4}"/>
          </ac:spMkLst>
        </pc:spChg>
      </pc:sldChg>
      <pc:sldChg chg="addSp delSp modSp mod">
        <pc:chgData name="Elle Lamb" userId="b8c3adaf0cbf9d83" providerId="LiveId" clId="{EF0B4361-A4A7-4A69-8473-150FB9B46E98}" dt="2025-05-06T14:41:56.245" v="16" actId="1038"/>
        <pc:sldMkLst>
          <pc:docMk/>
          <pc:sldMk cId="3220991361" sldId="328"/>
        </pc:sldMkLst>
        <pc:picChg chg="add mod">
          <ac:chgData name="Elle Lamb" userId="b8c3adaf0cbf9d83" providerId="LiveId" clId="{EF0B4361-A4A7-4A69-8473-150FB9B46E98}" dt="2025-05-06T14:41:56.245" v="16" actId="1038"/>
          <ac:picMkLst>
            <pc:docMk/>
            <pc:sldMk cId="3220991361" sldId="328"/>
            <ac:picMk id="3" creationId="{EB966762-1E56-6DFC-458A-C5CD26FEF75F}"/>
          </ac:picMkLst>
        </pc:picChg>
        <pc:picChg chg="del">
          <ac:chgData name="Elle Lamb" userId="b8c3adaf0cbf9d83" providerId="LiveId" clId="{EF0B4361-A4A7-4A69-8473-150FB9B46E98}" dt="2025-05-06T14:41:19.584" v="0" actId="478"/>
          <ac:picMkLst>
            <pc:docMk/>
            <pc:sldMk cId="3220991361" sldId="328"/>
            <ac:picMk id="12" creationId="{5ED71A16-0E7C-F7B2-E594-813502BDB758}"/>
          </ac:picMkLst>
        </pc:picChg>
      </pc:sldChg>
      <pc:sldChg chg="addSp modSp mod">
        <pc:chgData name="Elle Lamb" userId="b8c3adaf0cbf9d83" providerId="LiveId" clId="{EF0B4361-A4A7-4A69-8473-150FB9B46E98}" dt="2025-05-06T14:48:58.074" v="220" actId="12"/>
        <pc:sldMkLst>
          <pc:docMk/>
          <pc:sldMk cId="1599217948" sldId="333"/>
        </pc:sldMkLst>
        <pc:spChg chg="add mod">
          <ac:chgData name="Elle Lamb" userId="b8c3adaf0cbf9d83" providerId="LiveId" clId="{EF0B4361-A4A7-4A69-8473-150FB9B46E98}" dt="2025-05-06T14:48:58.074" v="220" actId="12"/>
          <ac:spMkLst>
            <pc:docMk/>
            <pc:sldMk cId="1599217948" sldId="333"/>
            <ac:spMk id="4" creationId="{197DF4D8-DCE6-9717-BC2E-E5BE65F5F58A}"/>
          </ac:spMkLst>
        </pc:spChg>
      </pc:sldChg>
      <pc:sldChg chg="addSp modSp mod">
        <pc:chgData name="Elle Lamb" userId="b8c3adaf0cbf9d83" providerId="LiveId" clId="{EF0B4361-A4A7-4A69-8473-150FB9B46E98}" dt="2025-05-06T14:47:16.127" v="77" actId="20577"/>
        <pc:sldMkLst>
          <pc:docMk/>
          <pc:sldMk cId="2357033805" sldId="336"/>
        </pc:sldMkLst>
        <pc:spChg chg="add mod">
          <ac:chgData name="Elle Lamb" userId="b8c3adaf0cbf9d83" providerId="LiveId" clId="{EF0B4361-A4A7-4A69-8473-150FB9B46E98}" dt="2025-05-06T14:46:56.769" v="17"/>
          <ac:spMkLst>
            <pc:docMk/>
            <pc:sldMk cId="2357033805" sldId="336"/>
            <ac:spMk id="2" creationId="{89C73479-F7FE-1262-414D-DFBE1FFDE82E}"/>
          </ac:spMkLst>
        </pc:spChg>
        <pc:spChg chg="add mod">
          <ac:chgData name="Elle Lamb" userId="b8c3adaf0cbf9d83" providerId="LiveId" clId="{EF0B4361-A4A7-4A69-8473-150FB9B46E98}" dt="2025-05-06T14:47:16.127" v="77" actId="20577"/>
          <ac:spMkLst>
            <pc:docMk/>
            <pc:sldMk cId="2357033805" sldId="336"/>
            <ac:spMk id="3" creationId="{FE3EFAC0-B76F-1636-393A-CA08FF6D6D0E}"/>
          </ac:spMkLst>
        </pc:spChg>
      </pc:sldChg>
      <pc:sldChg chg="modSp mod">
        <pc:chgData name="Elle Lamb" userId="b8c3adaf0cbf9d83" providerId="LiveId" clId="{EF0B4361-A4A7-4A69-8473-150FB9B46E98}" dt="2025-05-06T14:47:40.842" v="157" actId="20577"/>
        <pc:sldMkLst>
          <pc:docMk/>
          <pc:sldMk cId="581793532" sldId="337"/>
        </pc:sldMkLst>
        <pc:spChg chg="mod">
          <ac:chgData name="Elle Lamb" userId="b8c3adaf0cbf9d83" providerId="LiveId" clId="{EF0B4361-A4A7-4A69-8473-150FB9B46E98}" dt="2025-05-06T14:47:28.372" v="103" actId="255"/>
          <ac:spMkLst>
            <pc:docMk/>
            <pc:sldMk cId="581793532" sldId="337"/>
            <ac:spMk id="2" creationId="{1C81D265-F692-BEBB-BC62-FC7D24F5DB78}"/>
          </ac:spMkLst>
        </pc:spChg>
        <pc:spChg chg="mod">
          <ac:chgData name="Elle Lamb" userId="b8c3adaf0cbf9d83" providerId="LiveId" clId="{EF0B4361-A4A7-4A69-8473-150FB9B46E98}" dt="2025-05-06T14:47:40.842" v="157" actId="20577"/>
          <ac:spMkLst>
            <pc:docMk/>
            <pc:sldMk cId="581793532" sldId="337"/>
            <ac:spMk id="3" creationId="{1B61AF4E-C1A0-A12E-4284-3B76CC17DFF9}"/>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C0116AB-3CC5-52C3-A7D1-28080FF6942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a:extLst>
              <a:ext uri="{FF2B5EF4-FFF2-40B4-BE49-F238E27FC236}">
                <a16:creationId xmlns:a16="http://schemas.microsoft.com/office/drawing/2014/main" id="{0DBB55A6-22EF-A9BB-9235-6D93ED12EAC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6D9AF85-6C44-489A-AEEE-A5901E87FB76}" type="datetimeFigureOut">
              <a:rPr lang="en-CH" smtClean="0"/>
              <a:t>06/05/2025</a:t>
            </a:fld>
            <a:endParaRPr lang="en-CH"/>
          </a:p>
        </p:txBody>
      </p:sp>
      <p:sp>
        <p:nvSpPr>
          <p:cNvPr id="4" name="Footer Placeholder 3">
            <a:extLst>
              <a:ext uri="{FF2B5EF4-FFF2-40B4-BE49-F238E27FC236}">
                <a16:creationId xmlns:a16="http://schemas.microsoft.com/office/drawing/2014/main" id="{B20CA8EC-4928-B38C-C276-5AEEF3075E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5" name="Slide Number Placeholder 4">
            <a:extLst>
              <a:ext uri="{FF2B5EF4-FFF2-40B4-BE49-F238E27FC236}">
                <a16:creationId xmlns:a16="http://schemas.microsoft.com/office/drawing/2014/main" id="{2484D24C-3E90-7EC2-73A9-4A11583BB7A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C8F4C5B-F755-44EB-A010-0A75086632FC}" type="slidenum">
              <a:rPr lang="en-CH" smtClean="0"/>
              <a:t>‹#›</a:t>
            </a:fld>
            <a:endParaRPr lang="en-CH"/>
          </a:p>
        </p:txBody>
      </p:sp>
    </p:spTree>
    <p:extLst>
      <p:ext uri="{BB962C8B-B14F-4D97-AF65-F5344CB8AC3E}">
        <p14:creationId xmlns:p14="http://schemas.microsoft.com/office/powerpoint/2010/main" val="34672165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hf sldNum="0" hdr="0" ftr="0" dt="0"/>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33730d0cd91_2_124:notes"/>
          <p:cNvSpPr txBox="1">
            <a:spLocks noGrp="1"/>
          </p:cNvSpPr>
          <p:nvPr>
            <p:ph type="body" idx="1"/>
          </p:nvPr>
        </p:nvSpPr>
        <p:spPr>
          <a:xfrm>
            <a:off x="777240" y="4777560"/>
            <a:ext cx="6217560" cy="452592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2" name="Google Shape;232;g33730d0cd91_2_124:notes"/>
          <p:cNvSpPr>
            <a:spLocks noGrp="1" noRot="1" noChangeAspect="1"/>
          </p:cNvSpPr>
          <p:nvPr>
            <p:ph type="sldImg" idx="2"/>
          </p:nvPr>
        </p:nvSpPr>
        <p:spPr>
          <a:xfrm>
            <a:off x="533400" y="763588"/>
            <a:ext cx="6704013" cy="37719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Frozen in BLonD </a:t>
            </a:r>
            <a:endParaRPr lang="en-CH" dirty="0"/>
          </a:p>
        </p:txBody>
      </p:sp>
    </p:spTree>
    <p:extLst>
      <p:ext uri="{BB962C8B-B14F-4D97-AF65-F5344CB8AC3E}">
        <p14:creationId xmlns:p14="http://schemas.microsoft.com/office/powerpoint/2010/main" val="33547871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To remove 50khz, with the toy model can estimate the induced voltage with detuning </a:t>
            </a:r>
          </a:p>
          <a:p>
            <a:endParaRPr lang="en-CH" dirty="0"/>
          </a:p>
        </p:txBody>
      </p:sp>
    </p:spTree>
    <p:extLst>
      <p:ext uri="{BB962C8B-B14F-4D97-AF65-F5344CB8AC3E}">
        <p14:creationId xmlns:p14="http://schemas.microsoft.com/office/powerpoint/2010/main" val="4239603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RLA2 , add HOMs, </a:t>
            </a:r>
            <a:endParaRPr lang="en-CH" dirty="0"/>
          </a:p>
        </p:txBody>
      </p:sp>
    </p:spTree>
    <p:extLst>
      <p:ext uri="{BB962C8B-B14F-4D97-AF65-F5344CB8AC3E}">
        <p14:creationId xmlns:p14="http://schemas.microsoft.com/office/powerpoint/2010/main" val="23195531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Zoom box</a:t>
            </a:r>
            <a:endParaRPr lang="en-CH" dirty="0"/>
          </a:p>
        </p:txBody>
      </p:sp>
    </p:spTree>
    <p:extLst>
      <p:ext uri="{BB962C8B-B14F-4D97-AF65-F5344CB8AC3E}">
        <p14:creationId xmlns:p14="http://schemas.microsoft.com/office/powerpoint/2010/main" val="6736433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Shading bigger, do the distribution in red and blue </a:t>
            </a:r>
            <a:endParaRPr lang="en-CH" dirty="0"/>
          </a:p>
        </p:txBody>
      </p:sp>
    </p:spTree>
    <p:extLst>
      <p:ext uri="{BB962C8B-B14F-4D97-AF65-F5344CB8AC3E}">
        <p14:creationId xmlns:p14="http://schemas.microsoft.com/office/powerpoint/2010/main" val="13625986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Each </a:t>
            </a:r>
            <a:r>
              <a:rPr lang="en-GB" dirty="0" err="1"/>
              <a:t>rcs</a:t>
            </a:r>
            <a:r>
              <a:rPr lang="en-GB" dirty="0"/>
              <a:t> on own with same synch </a:t>
            </a:r>
            <a:r>
              <a:rPr lang="en-GB" dirty="0" err="1"/>
              <a:t>ohase</a:t>
            </a:r>
            <a:r>
              <a:rPr lang="en-GB" dirty="0"/>
              <a:t> = emittance blow up, compare buckets and </a:t>
            </a:r>
            <a:r>
              <a:rPr lang="en-GB" dirty="0" err="1"/>
              <a:t>impr</a:t>
            </a:r>
            <a:endParaRPr lang="en-GB" dirty="0"/>
          </a:p>
          <a:p>
            <a:endParaRPr lang="en-CH" dirty="0"/>
          </a:p>
        </p:txBody>
      </p:sp>
    </p:spTree>
    <p:extLst>
      <p:ext uri="{BB962C8B-B14F-4D97-AF65-F5344CB8AC3E}">
        <p14:creationId xmlns:p14="http://schemas.microsoft.com/office/powerpoint/2010/main" val="2496621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2EF630-4EB1-9BC0-A113-0506D41659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CC4EAEC-20B3-CF35-01A3-E058899475F4}"/>
              </a:ext>
            </a:extLst>
          </p:cNvPr>
          <p:cNvSpPr>
            <a:spLocks noGrp="1" noRot="1" noChangeAspect="1"/>
          </p:cNvSpPr>
          <p:nvPr>
            <p:ph type="sldImg"/>
          </p:nvPr>
        </p:nvSpPr>
        <p:spPr>
          <a:xfrm>
            <a:off x="381000" y="685800"/>
            <a:ext cx="6096000" cy="3429000"/>
          </a:xfrm>
        </p:spPr>
      </p:sp>
      <p:sp>
        <p:nvSpPr>
          <p:cNvPr id="3" name="Notes Placeholder 2">
            <a:extLst>
              <a:ext uri="{FF2B5EF4-FFF2-40B4-BE49-F238E27FC236}">
                <a16:creationId xmlns:a16="http://schemas.microsoft.com/office/drawing/2014/main" id="{32F1C4AB-4839-998D-8C48-EA546493691E}"/>
              </a:ext>
            </a:extLst>
          </p:cNvPr>
          <p:cNvSpPr>
            <a:spLocks noGrp="1"/>
          </p:cNvSpPr>
          <p:nvPr>
            <p:ph type="body" idx="1"/>
          </p:nvPr>
        </p:nvSpPr>
        <p:spPr/>
        <p:txBody>
          <a:bodyPr/>
          <a:lstStyle/>
          <a:p>
            <a:pPr marL="158750" indent="0">
              <a:buNone/>
            </a:pPr>
            <a:r>
              <a:rPr lang="en-GB" dirty="0"/>
              <a:t>Frequency, make axes bigger , distribution for optimised phases </a:t>
            </a:r>
          </a:p>
          <a:p>
            <a:pPr marL="158750" indent="0">
              <a:buNone/>
            </a:pPr>
            <a:endParaRPr lang="en-CH" dirty="0"/>
          </a:p>
        </p:txBody>
      </p:sp>
    </p:spTree>
    <p:extLst>
      <p:ext uri="{BB962C8B-B14F-4D97-AF65-F5344CB8AC3E}">
        <p14:creationId xmlns:p14="http://schemas.microsoft.com/office/powerpoint/2010/main" val="6508457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How much length of cavities and chicane do we need (l1/l2), magnets also (</a:t>
            </a:r>
            <a:r>
              <a:rPr lang="en-GB" dirty="0" err="1"/>
              <a:t>eg</a:t>
            </a:r>
            <a:r>
              <a:rPr lang="en-GB" dirty="0"/>
              <a:t> bending radius of RCS1)</a:t>
            </a:r>
            <a:endParaRPr lang="en-CH" dirty="0"/>
          </a:p>
        </p:txBody>
      </p:sp>
    </p:spTree>
    <p:extLst>
      <p:ext uri="{BB962C8B-B14F-4D97-AF65-F5344CB8AC3E}">
        <p14:creationId xmlns:p14="http://schemas.microsoft.com/office/powerpoint/2010/main" val="10770832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158750" indent="0">
              <a:buNone/>
            </a:pPr>
            <a:r>
              <a:rPr lang="en-GB" dirty="0"/>
              <a:t>Change colours and line width/text size, 90% emittance </a:t>
            </a:r>
            <a:endParaRPr lang="en-CH" dirty="0"/>
          </a:p>
        </p:txBody>
      </p:sp>
    </p:spTree>
    <p:extLst>
      <p:ext uri="{BB962C8B-B14F-4D97-AF65-F5344CB8AC3E}">
        <p14:creationId xmlns:p14="http://schemas.microsoft.com/office/powerpoint/2010/main" val="36112512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Showed how induced voltages chain </a:t>
            </a:r>
            <a:endParaRPr lang="en-CH" dirty="0"/>
          </a:p>
        </p:txBody>
      </p:sp>
    </p:spTree>
    <p:extLst>
      <p:ext uri="{BB962C8B-B14F-4D97-AF65-F5344CB8AC3E}">
        <p14:creationId xmlns:p14="http://schemas.microsoft.com/office/powerpoint/2010/main" val="1373128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Toy model, to check results and for a comparison with BLonD, frozen distribution, ring, difference in timing with animation, induced voltages sum because they arrive at the same phase </a:t>
            </a:r>
          </a:p>
          <a:p>
            <a:endParaRPr lang="en-GB" dirty="0"/>
          </a:p>
          <a:p>
            <a:endParaRPr lang="en-CH" dirty="0"/>
          </a:p>
        </p:txBody>
      </p:sp>
    </p:spTree>
    <p:extLst>
      <p:ext uri="{BB962C8B-B14F-4D97-AF65-F5344CB8AC3E}">
        <p14:creationId xmlns:p14="http://schemas.microsoft.com/office/powerpoint/2010/main" val="1859359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11.png"/><Relationship Id="rId4" Type="http://schemas.openxmlformats.org/officeDocument/2006/relationships/image" Target="../media/image10.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94011"/>
            <a:ext cx="7772400" cy="1371914"/>
          </a:xfrm>
          <a:prstGeom prst="rect">
            <a:avLst/>
          </a:prstGeom>
        </p:spPr>
        <p:txBody>
          <a:bodyPr anchor="b">
            <a:normAutofit/>
          </a:bodyPr>
          <a:lstStyle>
            <a:lvl1pPr algn="ctr">
              <a:defRPr sz="33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143000" y="2718255"/>
            <a:ext cx="6858000" cy="972851"/>
          </a:xfrm>
        </p:spPr>
        <p:txBody>
          <a:bodyPr>
            <a:normAutofit/>
          </a:bodyPr>
          <a:lstStyle>
            <a:lvl1pPr marL="0" indent="0" algn="ctr">
              <a:buNone/>
              <a:defRPr sz="2100">
                <a:latin typeface="Arial" panose="020B0604020202020204" pitchFamily="34" charset="0"/>
                <a:cs typeface="Arial" panose="020B0604020202020204" pitchFamily="34"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dirty="0"/>
          </a:p>
        </p:txBody>
      </p:sp>
      <p:pic>
        <p:nvPicPr>
          <p:cNvPr id="7" name="Image 3">
            <a:extLst>
              <a:ext uri="{FF2B5EF4-FFF2-40B4-BE49-F238E27FC236}">
                <a16:creationId xmlns:a16="http://schemas.microsoft.com/office/drawing/2014/main" id="{F5900F7E-F8A3-9A61-B338-3C71409C3422}"/>
              </a:ext>
            </a:extLst>
          </p:cNvPr>
          <p:cNvPicPr>
            <a:picLocks noChangeAspect="1"/>
          </p:cNvPicPr>
          <p:nvPr/>
        </p:nvPicPr>
        <p:blipFill>
          <a:blip r:embed="rId2"/>
          <a:stretch>
            <a:fillRect/>
          </a:stretch>
        </p:blipFill>
        <p:spPr>
          <a:xfrm>
            <a:off x="-2" y="892774"/>
            <a:ext cx="9144000" cy="454910"/>
          </a:xfrm>
          <a:prstGeom prst="rect">
            <a:avLst/>
          </a:prstGeom>
          <a:effectLst>
            <a:outerShdw blurRad="305097" dist="228600" dir="5400000" sx="105000" sy="105000" algn="t" rotWithShape="0">
              <a:prstClr val="black">
                <a:alpha val="23000"/>
              </a:prstClr>
            </a:outerShdw>
          </a:effectLst>
        </p:spPr>
      </p:pic>
      <p:sp>
        <p:nvSpPr>
          <p:cNvPr id="10" name="Rectangle 9">
            <a:extLst>
              <a:ext uri="{FF2B5EF4-FFF2-40B4-BE49-F238E27FC236}">
                <a16:creationId xmlns:a16="http://schemas.microsoft.com/office/drawing/2014/main" id="{4BED016A-10EF-E122-50DB-4D0B647035E2}"/>
              </a:ext>
            </a:extLst>
          </p:cNvPr>
          <p:cNvSpPr/>
          <p:nvPr/>
        </p:nvSpPr>
        <p:spPr>
          <a:xfrm>
            <a:off x="-2" y="611916"/>
            <a:ext cx="9144001" cy="3384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5508626" y="3728828"/>
            <a:ext cx="2949575" cy="454819"/>
          </a:xfrm>
        </p:spPr>
        <p:txBody>
          <a:bodyPr>
            <a:normAutofit/>
          </a:bodyPr>
          <a:lstStyle>
            <a:lvl1pPr marL="0" indent="0" algn="r">
              <a:buNone/>
              <a:defRPr sz="1200" i="1"/>
            </a:lvl1pPr>
          </a:lstStyle>
          <a:p>
            <a:pPr lvl="0"/>
            <a:r>
              <a:rPr lang="it-IT" dirty="0"/>
              <a:t>Author(s) Name(s) and Affiliation(s)</a:t>
            </a:r>
            <a:endParaRPr lang="en-GB" dirty="0"/>
          </a:p>
        </p:txBody>
      </p:sp>
      <p:sp>
        <p:nvSpPr>
          <p:cNvPr id="11" name="Picture Placeholder 4">
            <a:extLst>
              <a:ext uri="{FF2B5EF4-FFF2-40B4-BE49-F238E27FC236}">
                <a16:creationId xmlns:a16="http://schemas.microsoft.com/office/drawing/2014/main" id="{75BD859B-9DE4-CF54-83A5-9AA9B850CC17}"/>
              </a:ext>
            </a:extLst>
          </p:cNvPr>
          <p:cNvSpPr>
            <a:spLocks noGrp="1"/>
          </p:cNvSpPr>
          <p:nvPr>
            <p:ph type="pic" sz="quarter" idx="12" hasCustomPrompt="1"/>
          </p:nvPr>
        </p:nvSpPr>
        <p:spPr>
          <a:xfrm>
            <a:off x="8096431" y="165730"/>
            <a:ext cx="723539" cy="688647"/>
          </a:xfrm>
        </p:spPr>
        <p:txBody>
          <a:bodyPr>
            <a:normAutofit/>
          </a:bodyPr>
          <a:lstStyle>
            <a:lvl1pPr>
              <a:defRPr sz="1200"/>
            </a:lvl1pPr>
          </a:lstStyle>
          <a:p>
            <a:r>
              <a:rPr lang="it-IT" dirty="0"/>
              <a:t>Your logo</a:t>
            </a:r>
            <a:endParaRPr lang="en-GB" dirty="0"/>
          </a:p>
        </p:txBody>
      </p:sp>
      <p:pic>
        <p:nvPicPr>
          <p:cNvPr id="14" name="Image 20">
            <a:extLst>
              <a:ext uri="{FF2B5EF4-FFF2-40B4-BE49-F238E27FC236}">
                <a16:creationId xmlns:a16="http://schemas.microsoft.com/office/drawing/2014/main" id="{173FC052-D7B1-AEFC-B59B-21BF2DABC977}"/>
              </a:ext>
            </a:extLst>
          </p:cNvPr>
          <p:cNvPicPr>
            <a:picLocks noChangeAspect="1"/>
          </p:cNvPicPr>
          <p:nvPr/>
        </p:nvPicPr>
        <p:blipFill>
          <a:blip r:embed="rId3"/>
          <a:stretch>
            <a:fillRect/>
          </a:stretch>
        </p:blipFill>
        <p:spPr>
          <a:xfrm>
            <a:off x="68461" y="57205"/>
            <a:ext cx="1721309" cy="917162"/>
          </a:xfrm>
          <a:prstGeom prst="rect">
            <a:avLst/>
          </a:prstGeom>
          <a:noFill/>
        </p:spPr>
      </p:pic>
      <p:pic>
        <p:nvPicPr>
          <p:cNvPr id="5" name="Picture 4">
            <a:extLst>
              <a:ext uri="{FF2B5EF4-FFF2-40B4-BE49-F238E27FC236}">
                <a16:creationId xmlns:a16="http://schemas.microsoft.com/office/drawing/2014/main" id="{7C7189D3-B678-4760-30C8-48F563E9BB37}"/>
              </a:ext>
            </a:extLst>
          </p:cNvPr>
          <p:cNvPicPr>
            <a:picLocks noChangeAspect="1"/>
          </p:cNvPicPr>
          <p:nvPr/>
        </p:nvPicPr>
        <p:blipFill>
          <a:blip r:embed="rId4"/>
          <a:stretch>
            <a:fillRect/>
          </a:stretch>
        </p:blipFill>
        <p:spPr>
          <a:xfrm>
            <a:off x="0" y="4227437"/>
            <a:ext cx="9144000" cy="932688"/>
          </a:xfrm>
          <a:prstGeom prst="rect">
            <a:avLst/>
          </a:prstGeom>
        </p:spPr>
      </p:pic>
      <p:sp>
        <p:nvSpPr>
          <p:cNvPr id="17" name="TextBox 16">
            <a:extLst>
              <a:ext uri="{FF2B5EF4-FFF2-40B4-BE49-F238E27FC236}">
                <a16:creationId xmlns:a16="http://schemas.microsoft.com/office/drawing/2014/main" id="{FDB027B6-FAD3-85ED-6698-4047EB04D35D}"/>
              </a:ext>
            </a:extLst>
          </p:cNvPr>
          <p:cNvSpPr txBox="1"/>
          <p:nvPr/>
        </p:nvSpPr>
        <p:spPr>
          <a:xfrm>
            <a:off x="0" y="4998568"/>
            <a:ext cx="9143998" cy="202043"/>
          </a:xfrm>
          <a:prstGeom prst="rect">
            <a:avLst/>
          </a:prstGeom>
          <a:noFill/>
        </p:spPr>
        <p:txBody>
          <a:bodyPr wrap="square">
            <a:spAutoFit/>
          </a:bodyPr>
          <a:lstStyle/>
          <a:p>
            <a:pPr algn="ctr"/>
            <a:r>
              <a:rPr kumimoji="0" lang="en-US" altLang="en-US" sz="713"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Co-funded by the European Union (EU). Views and opinions expressed are however those of the author only and do not necessarily reflect those of the EU or European Research Executive Agency (REA). Neither the EU nor the REA can be held responsible for them.</a:t>
            </a:r>
            <a:endParaRPr lang="en-GB" sz="713" dirty="0">
              <a:latin typeface="Arial Narrow" panose="020B0606020202030204" pitchFamily="34" charset="0"/>
              <a:cs typeface="Arial" panose="020B0604020202020204" pitchFamily="34" charset="0"/>
            </a:endParaRPr>
          </a:p>
        </p:txBody>
      </p:sp>
      <p:pic>
        <p:nvPicPr>
          <p:cNvPr id="4" name="Picture 3" descr="A black background with white text&#10;&#10;Description automatically generated">
            <a:extLst>
              <a:ext uri="{FF2B5EF4-FFF2-40B4-BE49-F238E27FC236}">
                <a16:creationId xmlns:a16="http://schemas.microsoft.com/office/drawing/2014/main" id="{7B25CB35-9D20-5620-491E-A96FB655D8D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7811" y="4426080"/>
            <a:ext cx="2566906" cy="538525"/>
          </a:xfrm>
          <a:prstGeom prst="rect">
            <a:avLst/>
          </a:prstGeom>
        </p:spPr>
      </p:pic>
    </p:spTree>
    <p:extLst>
      <p:ext uri="{BB962C8B-B14F-4D97-AF65-F5344CB8AC3E}">
        <p14:creationId xmlns:p14="http://schemas.microsoft.com/office/powerpoint/2010/main" val="762038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A22E5917-363B-A71A-2546-65FA55520B24}"/>
              </a:ext>
            </a:extLst>
          </p:cNvPr>
          <p:cNvSpPr/>
          <p:nvPr/>
        </p:nvSpPr>
        <p:spPr>
          <a:xfrm>
            <a:off x="8575288" y="4825690"/>
            <a:ext cx="568712" cy="31781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4" name="Image 12">
            <a:extLst>
              <a:ext uri="{FF2B5EF4-FFF2-40B4-BE49-F238E27FC236}">
                <a16:creationId xmlns:a16="http://schemas.microsoft.com/office/drawing/2014/main" id="{F4916F82-0970-A2D0-E83E-C828CFB3C184}"/>
              </a:ext>
            </a:extLst>
          </p:cNvPr>
          <p:cNvPicPr>
            <a:picLocks noChangeAspect="1"/>
          </p:cNvPicPr>
          <p:nvPr/>
        </p:nvPicPr>
        <p:blipFill>
          <a:blip r:embed="rId2"/>
          <a:stretch>
            <a:fillRect/>
          </a:stretch>
        </p:blipFill>
        <p:spPr>
          <a:xfrm flipV="1">
            <a:off x="175394" y="4788897"/>
            <a:ext cx="8787735" cy="99314"/>
          </a:xfrm>
          <a:prstGeom prst="rect">
            <a:avLst/>
          </a:prstGeom>
        </p:spPr>
      </p:pic>
      <p:sp>
        <p:nvSpPr>
          <p:cNvPr id="21" name="ZoneTexte 3">
            <a:extLst>
              <a:ext uri="{FF2B5EF4-FFF2-40B4-BE49-F238E27FC236}">
                <a16:creationId xmlns:a16="http://schemas.microsoft.com/office/drawing/2014/main" id="{CCCBB29A-511A-31E9-75B7-A496B79754B8}"/>
              </a:ext>
            </a:extLst>
          </p:cNvPr>
          <p:cNvSpPr txBox="1"/>
          <p:nvPr/>
        </p:nvSpPr>
        <p:spPr>
          <a:xfrm>
            <a:off x="1177968" y="4335554"/>
            <a:ext cx="6782585" cy="415498"/>
          </a:xfrm>
          <a:prstGeom prst="rect">
            <a:avLst/>
          </a:prstGeom>
          <a:noFill/>
        </p:spPr>
        <p:txBody>
          <a:bodyPr wrap="square" rtlCol="0">
            <a:spAutoFit/>
          </a:bodyPr>
          <a:lstStyle/>
          <a:p>
            <a:pPr algn="just"/>
            <a:r>
              <a:rPr lang="fr-FR" sz="1050" i="1" dirty="0">
                <a:solidFill>
                  <a:srgbClr val="222222"/>
                </a:solidFill>
                <a:effectLst/>
                <a:latin typeface="Arial Narrow" panose="020B0604020202020204" pitchFamily="34" charset="0"/>
                <a:cs typeface="Arial Narrow" panose="020B0604020202020204" pitchFamily="34" charset="0"/>
              </a:rPr>
              <a:t>Co-</a:t>
            </a:r>
            <a:r>
              <a:rPr lang="fr-FR" sz="1050" i="1" dirty="0" err="1">
                <a:solidFill>
                  <a:srgbClr val="222222"/>
                </a:solidFill>
                <a:effectLst/>
                <a:latin typeface="Arial Narrow" panose="020B0604020202020204" pitchFamily="34" charset="0"/>
                <a:cs typeface="Arial Narrow" panose="020B0604020202020204" pitchFamily="34" charset="0"/>
              </a:rPr>
              <a:t>funded</a:t>
            </a:r>
            <a:r>
              <a:rPr lang="fr-FR" sz="1050" i="1" dirty="0">
                <a:solidFill>
                  <a:srgbClr val="222222"/>
                </a:solidFill>
                <a:effectLst/>
                <a:latin typeface="Arial Narrow" panose="020B0604020202020204" pitchFamily="34" charset="0"/>
                <a:cs typeface="Arial Narrow" panose="020B0604020202020204" pitchFamily="34" charset="0"/>
              </a:rPr>
              <a:t> by the </a:t>
            </a:r>
            <a:r>
              <a:rPr lang="fr-FR" sz="1050" i="1" dirty="0" err="1">
                <a:solidFill>
                  <a:srgbClr val="222222"/>
                </a:solidFill>
                <a:effectLst/>
                <a:latin typeface="Arial Narrow" panose="020B0604020202020204" pitchFamily="34" charset="0"/>
                <a:cs typeface="Arial Narrow" panose="020B0604020202020204" pitchFamily="34" charset="0"/>
              </a:rPr>
              <a:t>European</a:t>
            </a:r>
            <a:r>
              <a:rPr lang="fr-FR" sz="1050" i="1" dirty="0">
                <a:solidFill>
                  <a:srgbClr val="222222"/>
                </a:solidFill>
                <a:effectLst/>
                <a:latin typeface="Arial Narrow" panose="020B0604020202020204" pitchFamily="34" charset="0"/>
                <a:cs typeface="Arial Narrow" panose="020B0604020202020204" pitchFamily="34" charset="0"/>
              </a:rPr>
              <a:t> Union (EU). </a:t>
            </a:r>
            <a:r>
              <a:rPr lang="fr-FR" sz="1050" i="1" dirty="0" err="1">
                <a:solidFill>
                  <a:srgbClr val="222222"/>
                </a:solidFill>
                <a:effectLst/>
                <a:latin typeface="Arial Narrow" panose="020B0604020202020204" pitchFamily="34" charset="0"/>
                <a:cs typeface="Arial Narrow" panose="020B0604020202020204" pitchFamily="34" charset="0"/>
              </a:rPr>
              <a:t>Views</a:t>
            </a:r>
            <a:r>
              <a:rPr lang="fr-FR" sz="1050" i="1" dirty="0">
                <a:solidFill>
                  <a:srgbClr val="222222"/>
                </a:solidFill>
                <a:effectLst/>
                <a:latin typeface="Arial Narrow" panose="020B0604020202020204" pitchFamily="34" charset="0"/>
                <a:cs typeface="Arial Narrow" panose="020B0604020202020204" pitchFamily="34" charset="0"/>
              </a:rPr>
              <a:t> and opinions </a:t>
            </a:r>
            <a:r>
              <a:rPr lang="fr-FR" sz="1050" i="1" dirty="0" err="1">
                <a:solidFill>
                  <a:srgbClr val="222222"/>
                </a:solidFill>
                <a:effectLst/>
                <a:latin typeface="Arial Narrow" panose="020B0604020202020204" pitchFamily="34" charset="0"/>
                <a:cs typeface="Arial Narrow" panose="020B0604020202020204" pitchFamily="34" charset="0"/>
              </a:rPr>
              <a:t>expressed</a:t>
            </a:r>
            <a:r>
              <a:rPr lang="fr-FR" sz="1050" i="1" dirty="0">
                <a:solidFill>
                  <a:srgbClr val="222222"/>
                </a:solidFill>
                <a:effectLst/>
                <a:latin typeface="Arial Narrow" panose="020B0604020202020204" pitchFamily="34" charset="0"/>
                <a:cs typeface="Arial Narrow" panose="020B0604020202020204" pitchFamily="34" charset="0"/>
              </a:rPr>
              <a:t> are </a:t>
            </a:r>
            <a:r>
              <a:rPr lang="fr-FR" sz="1050" i="1" dirty="0" err="1">
                <a:solidFill>
                  <a:srgbClr val="222222"/>
                </a:solidFill>
                <a:effectLst/>
                <a:latin typeface="Arial Narrow" panose="020B0604020202020204" pitchFamily="34" charset="0"/>
                <a:cs typeface="Arial Narrow" panose="020B0604020202020204" pitchFamily="34" charset="0"/>
              </a:rPr>
              <a:t>however</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those</a:t>
            </a:r>
            <a:r>
              <a:rPr lang="fr-FR" sz="1050" i="1" dirty="0">
                <a:solidFill>
                  <a:srgbClr val="222222"/>
                </a:solidFill>
                <a:effectLst/>
                <a:latin typeface="Arial Narrow" panose="020B0604020202020204" pitchFamily="34" charset="0"/>
                <a:cs typeface="Arial Narrow" panose="020B0604020202020204" pitchFamily="34" charset="0"/>
              </a:rPr>
              <a:t> of the </a:t>
            </a:r>
            <a:r>
              <a:rPr lang="fr-FR" sz="1050" i="1" dirty="0" err="1">
                <a:solidFill>
                  <a:srgbClr val="222222"/>
                </a:solidFill>
                <a:effectLst/>
                <a:latin typeface="Arial Narrow" panose="020B0604020202020204" pitchFamily="34" charset="0"/>
                <a:cs typeface="Arial Narrow" panose="020B0604020202020204" pitchFamily="34" charset="0"/>
              </a:rPr>
              <a:t>author</a:t>
            </a:r>
            <a:r>
              <a:rPr lang="fr-FR" sz="1050" i="1" dirty="0">
                <a:solidFill>
                  <a:srgbClr val="222222"/>
                </a:solidFill>
                <a:effectLst/>
                <a:latin typeface="Arial Narrow" panose="020B0604020202020204" pitchFamily="34" charset="0"/>
                <a:cs typeface="Arial Narrow" panose="020B0604020202020204" pitchFamily="34" charset="0"/>
              </a:rPr>
              <a:t>(s) </a:t>
            </a:r>
            <a:r>
              <a:rPr lang="fr-FR" sz="1050" i="1" dirty="0" err="1">
                <a:solidFill>
                  <a:srgbClr val="222222"/>
                </a:solidFill>
                <a:effectLst/>
                <a:latin typeface="Arial Narrow" panose="020B0604020202020204" pitchFamily="34" charset="0"/>
                <a:cs typeface="Arial Narrow" panose="020B0604020202020204" pitchFamily="34" charset="0"/>
              </a:rPr>
              <a:t>only</a:t>
            </a:r>
            <a:r>
              <a:rPr lang="fr-FR" sz="1050" i="1" dirty="0">
                <a:solidFill>
                  <a:srgbClr val="222222"/>
                </a:solidFill>
                <a:effectLst/>
                <a:latin typeface="Arial Narrow" panose="020B0604020202020204" pitchFamily="34" charset="0"/>
                <a:cs typeface="Arial Narrow" panose="020B0604020202020204" pitchFamily="34" charset="0"/>
              </a:rPr>
              <a:t> and do not </a:t>
            </a:r>
            <a:r>
              <a:rPr lang="fr-FR" sz="1050" i="1" dirty="0" err="1">
                <a:solidFill>
                  <a:srgbClr val="222222"/>
                </a:solidFill>
                <a:effectLst/>
                <a:latin typeface="Arial Narrow" panose="020B0604020202020204" pitchFamily="34" charset="0"/>
                <a:cs typeface="Arial Narrow" panose="020B0604020202020204" pitchFamily="34" charset="0"/>
              </a:rPr>
              <a:t>necessarily</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reflect</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those</a:t>
            </a:r>
            <a:r>
              <a:rPr lang="fr-FR" sz="1050" i="1" dirty="0">
                <a:solidFill>
                  <a:srgbClr val="222222"/>
                </a:solidFill>
                <a:effectLst/>
                <a:latin typeface="Arial Narrow" panose="020B0604020202020204" pitchFamily="34" charset="0"/>
                <a:cs typeface="Arial Narrow" panose="020B0604020202020204" pitchFamily="34" charset="0"/>
              </a:rPr>
              <a:t> of the EU or </a:t>
            </a:r>
            <a:r>
              <a:rPr lang="fr-FR" sz="1050" i="1" dirty="0" err="1">
                <a:solidFill>
                  <a:srgbClr val="222222"/>
                </a:solidFill>
                <a:effectLst/>
                <a:latin typeface="Arial Narrow" panose="020B0604020202020204" pitchFamily="34" charset="0"/>
                <a:cs typeface="Arial Narrow" panose="020B0604020202020204" pitchFamily="34" charset="0"/>
              </a:rPr>
              <a:t>European</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Research</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Executive</a:t>
            </a:r>
            <a:r>
              <a:rPr lang="fr-FR" sz="1050" i="1" dirty="0">
                <a:solidFill>
                  <a:srgbClr val="222222"/>
                </a:solidFill>
                <a:effectLst/>
                <a:latin typeface="Arial Narrow" panose="020B0604020202020204" pitchFamily="34" charset="0"/>
                <a:cs typeface="Arial Narrow" panose="020B0604020202020204" pitchFamily="34" charset="0"/>
              </a:rPr>
              <a:t> Agency (REA). </a:t>
            </a:r>
            <a:r>
              <a:rPr lang="fr-FR" sz="1050" i="1" dirty="0" err="1">
                <a:solidFill>
                  <a:srgbClr val="222222"/>
                </a:solidFill>
                <a:effectLst/>
                <a:latin typeface="Arial Narrow" panose="020B0604020202020204" pitchFamily="34" charset="0"/>
                <a:cs typeface="Arial Narrow" panose="020B0604020202020204" pitchFamily="34" charset="0"/>
              </a:rPr>
              <a:t>Neither</a:t>
            </a:r>
            <a:r>
              <a:rPr lang="fr-FR" sz="1050" i="1" dirty="0">
                <a:solidFill>
                  <a:srgbClr val="222222"/>
                </a:solidFill>
                <a:effectLst/>
                <a:latin typeface="Arial Narrow" panose="020B0604020202020204" pitchFamily="34" charset="0"/>
                <a:cs typeface="Arial Narrow" panose="020B0604020202020204" pitchFamily="34" charset="0"/>
              </a:rPr>
              <a:t> the EU </a:t>
            </a:r>
            <a:r>
              <a:rPr lang="fr-FR" sz="1050" i="1" dirty="0" err="1">
                <a:solidFill>
                  <a:srgbClr val="222222"/>
                </a:solidFill>
                <a:effectLst/>
                <a:latin typeface="Arial Narrow" panose="020B0604020202020204" pitchFamily="34" charset="0"/>
                <a:cs typeface="Arial Narrow" panose="020B0604020202020204" pitchFamily="34" charset="0"/>
              </a:rPr>
              <a:t>nor</a:t>
            </a:r>
            <a:r>
              <a:rPr lang="fr-FR" sz="1050" i="1" dirty="0">
                <a:solidFill>
                  <a:srgbClr val="222222"/>
                </a:solidFill>
                <a:effectLst/>
                <a:latin typeface="Arial Narrow" panose="020B0604020202020204" pitchFamily="34" charset="0"/>
                <a:cs typeface="Arial Narrow" panose="020B0604020202020204" pitchFamily="34" charset="0"/>
              </a:rPr>
              <a:t> the REA can </a:t>
            </a:r>
            <a:r>
              <a:rPr lang="fr-FR" sz="1050" i="1" dirty="0" err="1">
                <a:solidFill>
                  <a:srgbClr val="222222"/>
                </a:solidFill>
                <a:effectLst/>
                <a:latin typeface="Arial Narrow" panose="020B0604020202020204" pitchFamily="34" charset="0"/>
                <a:cs typeface="Arial Narrow" panose="020B0604020202020204" pitchFamily="34" charset="0"/>
              </a:rPr>
              <a:t>be</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held</a:t>
            </a:r>
            <a:r>
              <a:rPr lang="fr-FR" sz="1050" i="1" dirty="0">
                <a:solidFill>
                  <a:srgbClr val="222222"/>
                </a:solidFill>
                <a:effectLst/>
                <a:latin typeface="Arial Narrow" panose="020B0604020202020204" pitchFamily="34" charset="0"/>
                <a:cs typeface="Arial Narrow" panose="020B0604020202020204" pitchFamily="34" charset="0"/>
              </a:rPr>
              <a:t> </a:t>
            </a:r>
            <a:r>
              <a:rPr lang="fr-FR" sz="1050" i="1" dirty="0" err="1">
                <a:solidFill>
                  <a:srgbClr val="222222"/>
                </a:solidFill>
                <a:effectLst/>
                <a:latin typeface="Arial Narrow" panose="020B0604020202020204" pitchFamily="34" charset="0"/>
                <a:cs typeface="Arial Narrow" panose="020B0604020202020204" pitchFamily="34" charset="0"/>
              </a:rPr>
              <a:t>responsible</a:t>
            </a:r>
            <a:r>
              <a:rPr lang="fr-FR" sz="1050" i="1" dirty="0">
                <a:solidFill>
                  <a:srgbClr val="222222"/>
                </a:solidFill>
                <a:effectLst/>
                <a:latin typeface="Arial Narrow" panose="020B0604020202020204" pitchFamily="34" charset="0"/>
                <a:cs typeface="Arial Narrow" panose="020B0604020202020204" pitchFamily="34" charset="0"/>
              </a:rPr>
              <a:t> for </a:t>
            </a:r>
            <a:r>
              <a:rPr lang="fr-FR" sz="1050" i="1" dirty="0" err="1">
                <a:solidFill>
                  <a:srgbClr val="222222"/>
                </a:solidFill>
                <a:effectLst/>
                <a:latin typeface="Arial Narrow" panose="020B0604020202020204" pitchFamily="34" charset="0"/>
                <a:cs typeface="Arial Narrow" panose="020B0604020202020204" pitchFamily="34" charset="0"/>
              </a:rPr>
              <a:t>them</a:t>
            </a:r>
            <a:r>
              <a:rPr lang="fr-FR" sz="1050" i="1" dirty="0">
                <a:solidFill>
                  <a:srgbClr val="222222"/>
                </a:solidFill>
                <a:effectLst/>
                <a:latin typeface="Arial Narrow" panose="020B0604020202020204" pitchFamily="34" charset="0"/>
                <a:cs typeface="Arial Narrow" panose="020B0604020202020204" pitchFamily="34" charset="0"/>
              </a:rPr>
              <a:t>.</a:t>
            </a:r>
            <a:endParaRPr lang="fr-FR" sz="1050" i="1" dirty="0">
              <a:latin typeface="Arial Narrow" panose="020B0604020202020204" pitchFamily="34" charset="0"/>
              <a:cs typeface="Arial Narrow" panose="020B0604020202020204" pitchFamily="34" charset="0"/>
            </a:endParaRPr>
          </a:p>
        </p:txBody>
      </p:sp>
      <p:sp>
        <p:nvSpPr>
          <p:cNvPr id="11" name="Footer Placeholder 4">
            <a:extLst>
              <a:ext uri="{FF2B5EF4-FFF2-40B4-BE49-F238E27FC236}">
                <a16:creationId xmlns:a16="http://schemas.microsoft.com/office/drawing/2014/main" id="{F83D4257-748B-0395-8DDA-64696B5194A3}"/>
              </a:ext>
            </a:extLst>
          </p:cNvPr>
          <p:cNvSpPr>
            <a:spLocks noGrp="1"/>
          </p:cNvSpPr>
          <p:nvPr>
            <p:ph type="ftr" sz="quarter" idx="3"/>
          </p:nvPr>
        </p:nvSpPr>
        <p:spPr>
          <a:xfrm>
            <a:off x="1103971" y="4869657"/>
            <a:ext cx="7064996" cy="273844"/>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endParaRPr lang="en-CH"/>
          </a:p>
        </p:txBody>
      </p:sp>
      <p:grpSp>
        <p:nvGrpSpPr>
          <p:cNvPr id="2" name="Group 1">
            <a:extLst>
              <a:ext uri="{FF2B5EF4-FFF2-40B4-BE49-F238E27FC236}">
                <a16:creationId xmlns:a16="http://schemas.microsoft.com/office/drawing/2014/main" id="{E98BE7DC-D69D-A6B1-0123-E95D5927B47D}"/>
              </a:ext>
            </a:extLst>
          </p:cNvPr>
          <p:cNvGrpSpPr/>
          <p:nvPr/>
        </p:nvGrpSpPr>
        <p:grpSpPr>
          <a:xfrm>
            <a:off x="1555597" y="1790162"/>
            <a:ext cx="6161744" cy="2174728"/>
            <a:chOff x="318846" y="2369469"/>
            <a:chExt cx="8215658" cy="2899637"/>
          </a:xfrm>
        </p:grpSpPr>
        <p:pic>
          <p:nvPicPr>
            <p:cNvPr id="3" name="Image 2">
              <a:extLst>
                <a:ext uri="{FF2B5EF4-FFF2-40B4-BE49-F238E27FC236}">
                  <a16:creationId xmlns:a16="http://schemas.microsoft.com/office/drawing/2014/main" id="{2FF9FF18-5B67-7DB3-64CB-861F118D147D}"/>
                </a:ext>
              </a:extLst>
            </p:cNvPr>
            <p:cNvPicPr>
              <a:picLocks noChangeAspect="1"/>
            </p:cNvPicPr>
            <p:nvPr userDrawn="1"/>
          </p:nvPicPr>
          <p:blipFill>
            <a:blip r:embed="rId3"/>
            <a:stretch>
              <a:fillRect/>
            </a:stretch>
          </p:blipFill>
          <p:spPr>
            <a:xfrm>
              <a:off x="318846" y="2369469"/>
              <a:ext cx="5441972" cy="2899637"/>
            </a:xfrm>
            <a:prstGeom prst="rect">
              <a:avLst/>
            </a:prstGeom>
          </p:spPr>
        </p:pic>
        <p:pic>
          <p:nvPicPr>
            <p:cNvPr id="6" name="Picture 5" descr="A blue flag with yellow stars&#10;&#10;Description automatically generated">
              <a:extLst>
                <a:ext uri="{FF2B5EF4-FFF2-40B4-BE49-F238E27FC236}">
                  <a16:creationId xmlns:a16="http://schemas.microsoft.com/office/drawing/2014/main" id="{1CAFBAD7-4D60-ADC9-886B-D55A7209E95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60818" y="2396246"/>
              <a:ext cx="2773686" cy="2810262"/>
            </a:xfrm>
            <a:prstGeom prst="rect">
              <a:avLst/>
            </a:prstGeom>
          </p:spPr>
        </p:pic>
      </p:grpSp>
      <p:pic>
        <p:nvPicPr>
          <p:cNvPr id="7" name="Picture 6">
            <a:extLst>
              <a:ext uri="{FF2B5EF4-FFF2-40B4-BE49-F238E27FC236}">
                <a16:creationId xmlns:a16="http://schemas.microsoft.com/office/drawing/2014/main" id="{C8CE5DBB-B52D-4E71-F1EB-E96B681E4EDE}"/>
              </a:ext>
            </a:extLst>
          </p:cNvPr>
          <p:cNvPicPr>
            <a:picLocks noChangeAspect="1"/>
          </p:cNvPicPr>
          <p:nvPr/>
        </p:nvPicPr>
        <p:blipFill>
          <a:blip r:embed="rId5"/>
          <a:stretch>
            <a:fillRect/>
          </a:stretch>
        </p:blipFill>
        <p:spPr>
          <a:xfrm>
            <a:off x="-2740" y="0"/>
            <a:ext cx="9144000" cy="1417320"/>
          </a:xfrm>
          <a:prstGeom prst="rect">
            <a:avLst/>
          </a:prstGeom>
        </p:spPr>
      </p:pic>
    </p:spTree>
    <p:extLst>
      <p:ext uri="{BB962C8B-B14F-4D97-AF65-F5344CB8AC3E}">
        <p14:creationId xmlns:p14="http://schemas.microsoft.com/office/powerpoint/2010/main" val="2332396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Slide" type="blank">
  <p:cSld name="Blank Slide">
    <p:spTree>
      <p:nvGrpSpPr>
        <p:cNvPr id="1" name="Shape 58"/>
        <p:cNvGrpSpPr/>
        <p:nvPr/>
      </p:nvGrpSpPr>
      <p:grpSpPr>
        <a:xfrm>
          <a:off x="0" y="0"/>
          <a:ext cx="0" cy="0"/>
          <a:chOff x="0" y="0"/>
          <a:chExt cx="0" cy="0"/>
        </a:xfrm>
      </p:grpSpPr>
    </p:spTree>
    <p:extLst>
      <p:ext uri="{BB962C8B-B14F-4D97-AF65-F5344CB8AC3E}">
        <p14:creationId xmlns:p14="http://schemas.microsoft.com/office/powerpoint/2010/main" val="42790319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x">
  <p:cSld name="1_Title Slide">
    <p:spTree>
      <p:nvGrpSpPr>
        <p:cNvPr id="1" name="Shape 59"/>
        <p:cNvGrpSpPr/>
        <p:nvPr/>
      </p:nvGrpSpPr>
      <p:grpSpPr>
        <a:xfrm>
          <a:off x="0" y="0"/>
          <a:ext cx="0" cy="0"/>
          <a:chOff x="0" y="0"/>
          <a:chExt cx="0" cy="0"/>
        </a:xfrm>
      </p:grpSpPr>
      <p:sp>
        <p:nvSpPr>
          <p:cNvPr id="60" name="Google Shape;60;p15"/>
          <p:cNvSpPr txBox="1">
            <a:spLocks noGrp="1"/>
          </p:cNvSpPr>
          <p:nvPr>
            <p:ph type="title"/>
          </p:nvPr>
        </p:nvSpPr>
        <p:spPr>
          <a:xfrm>
            <a:off x="1295280" y="206280"/>
            <a:ext cx="6781320" cy="56484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15"/>
          <p:cNvSpPr txBox="1">
            <a:spLocks noGrp="1"/>
          </p:cNvSpPr>
          <p:nvPr>
            <p:ph type="subTitle" idx="1"/>
          </p:nvPr>
        </p:nvSpPr>
        <p:spPr>
          <a:xfrm>
            <a:off x="457200" y="1276200"/>
            <a:ext cx="8305560" cy="3535920"/>
          </a:xfrm>
          <a:prstGeom prst="rect">
            <a:avLst/>
          </a:prstGeom>
          <a:noFill/>
          <a:ln>
            <a:noFill/>
          </a:ln>
        </p:spPr>
        <p:txBody>
          <a:bodyPr spcFirstLastPara="1" wrap="square" lIns="0" tIns="0" rIns="0" bIns="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15295091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atin typeface="Arial" panose="020B0604020202020204" pitchFamily="34" charset="0"/>
                <a:cs typeface="Arial" panose="020B0604020202020204" pitchFamily="34" charset="0"/>
              </a:defRPr>
            </a:lvl1pPr>
            <a:lvl2pPr>
              <a:defRPr sz="1500">
                <a:latin typeface="Arial" panose="020B0604020202020204" pitchFamily="34" charset="0"/>
                <a:cs typeface="Arial" panose="020B0604020202020204" pitchFamily="34" charset="0"/>
              </a:defRPr>
            </a:lvl2pPr>
            <a:lvl3pPr>
              <a:defRPr sz="1350">
                <a:latin typeface="Arial" panose="020B0604020202020204" pitchFamily="34" charset="0"/>
                <a:cs typeface="Arial" panose="020B0604020202020204" pitchFamily="34" charset="0"/>
              </a:defRPr>
            </a:lvl3pPr>
            <a:lvl4pPr>
              <a:defRPr sz="1200">
                <a:latin typeface="Arial" panose="020B0604020202020204" pitchFamily="34" charset="0"/>
                <a:cs typeface="Arial" panose="020B0604020202020204" pitchFamily="34" charset="0"/>
              </a:defRPr>
            </a:lvl4pPr>
            <a:lvl5pPr>
              <a:defRPr sz="105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lvl1pPr>
              <a:defRPr>
                <a:solidFill>
                  <a:schemeClr val="tx1">
                    <a:lumMod val="75000"/>
                    <a:lumOff val="25000"/>
                  </a:schemeClr>
                </a:solidFill>
              </a:defRPr>
            </a:lvl1pPr>
          </a:lstStyle>
          <a:p>
            <a:endParaRPr lang="en-CH"/>
          </a:p>
        </p:txBody>
      </p:sp>
      <p:sp>
        <p:nvSpPr>
          <p:cNvPr id="6" name="Slide Number Placeholder 5"/>
          <p:cNvSpPr>
            <a:spLocks noGrp="1"/>
          </p:cNvSpPr>
          <p:nvPr>
            <p:ph type="sldNum" sz="quarter" idx="12"/>
          </p:nvPr>
        </p:nvSpPr>
        <p:spPr>
          <a:xfrm>
            <a:off x="8188404" y="4849094"/>
            <a:ext cx="798706" cy="273844"/>
          </a:xfrm>
        </p:spPr>
        <p:txBody>
          <a:bodyPr/>
          <a:lstStyle/>
          <a:p>
            <a:pPr marL="0" lvl="0" indent="0" algn="r" rtl="0">
              <a:spcBef>
                <a:spcPts val="0"/>
              </a:spcBef>
              <a:spcAft>
                <a:spcPts val="0"/>
              </a:spcAft>
              <a:buNone/>
            </a:pPr>
            <a:fld id="{00000000-1234-1234-1234-123412341234}" type="slidenum">
              <a:rPr lang="en-GB" smtClean="0"/>
              <a:t>‹#›</a:t>
            </a:fld>
            <a:endParaRPr lang="en-GB" b="0">
              <a:solidFill>
                <a:srgbClr val="000000"/>
              </a:solidFill>
              <a:latin typeface="Times New Roman"/>
              <a:ea typeface="Times New Roman"/>
              <a:cs typeface="Times New Roman"/>
              <a:sym typeface="Times New Roman"/>
            </a:endParaRPr>
          </a:p>
        </p:txBody>
      </p:sp>
      <p:sp>
        <p:nvSpPr>
          <p:cNvPr id="4" name="Picture Placeholder 4">
            <a:extLst>
              <a:ext uri="{FF2B5EF4-FFF2-40B4-BE49-F238E27FC236}">
                <a16:creationId xmlns:a16="http://schemas.microsoft.com/office/drawing/2014/main" id="{F97F9CB4-CA90-2B0B-B65B-B6BDD353D3D6}"/>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7" name="Title Placeholder 1">
            <a:extLst>
              <a:ext uri="{FF2B5EF4-FFF2-40B4-BE49-F238E27FC236}">
                <a16:creationId xmlns:a16="http://schemas.microsoft.com/office/drawing/2014/main" id="{4701A6D4-BD5E-D4A8-4152-DD0B01E8789B}"/>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2353930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8646" y="1301665"/>
            <a:ext cx="7886700" cy="1789688"/>
          </a:xfrm>
          <a:prstGeom prst="rect">
            <a:avLst/>
          </a:prstGeom>
        </p:spPr>
        <p:txBody>
          <a:bodyPr anchor="b">
            <a:normAutofit/>
          </a:bodyPr>
          <a:lstStyle>
            <a:lvl1pPr algn="ctr">
              <a:defRPr sz="3000"/>
            </a:lvl1pPr>
          </a:lstStyle>
          <a:p>
            <a:r>
              <a:rPr lang="en-US"/>
              <a:t>Click to edit Master title style</a:t>
            </a:r>
            <a:endParaRPr lang="en-US" dirty="0"/>
          </a:p>
        </p:txBody>
      </p:sp>
      <p:sp>
        <p:nvSpPr>
          <p:cNvPr id="3" name="Text Placeholder 2"/>
          <p:cNvSpPr>
            <a:spLocks noGrp="1"/>
          </p:cNvSpPr>
          <p:nvPr>
            <p:ph type="body" idx="1"/>
          </p:nvPr>
        </p:nvSpPr>
        <p:spPr>
          <a:xfrm>
            <a:off x="628646" y="3097693"/>
            <a:ext cx="7886700" cy="1125140"/>
          </a:xfrm>
        </p:spPr>
        <p:txBody>
          <a:bodyPr>
            <a:normAutofit/>
          </a:bodyPr>
          <a:lstStyle>
            <a:lvl1pPr marL="0" indent="0" algn="ctr">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14" name="Rectangle 13">
            <a:extLst>
              <a:ext uri="{FF2B5EF4-FFF2-40B4-BE49-F238E27FC236}">
                <a16:creationId xmlns:a16="http://schemas.microsoft.com/office/drawing/2014/main" id="{A125D027-521D-DAA1-6565-80D751686EC7}"/>
              </a:ext>
            </a:extLst>
          </p:cNvPr>
          <p:cNvSpPr/>
          <p:nvPr/>
        </p:nvSpPr>
        <p:spPr>
          <a:xfrm>
            <a:off x="1795347" y="649303"/>
            <a:ext cx="7348655" cy="1352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17" name="Image 14">
            <a:extLst>
              <a:ext uri="{FF2B5EF4-FFF2-40B4-BE49-F238E27FC236}">
                <a16:creationId xmlns:a16="http://schemas.microsoft.com/office/drawing/2014/main" id="{3667249F-2B0D-FEEB-A1E8-462495EC0D9F}"/>
              </a:ext>
            </a:extLst>
          </p:cNvPr>
          <p:cNvPicPr>
            <a:picLocks noChangeAspect="1"/>
          </p:cNvPicPr>
          <p:nvPr/>
        </p:nvPicPr>
        <p:blipFill>
          <a:blip r:embed="rId2"/>
          <a:stretch>
            <a:fillRect/>
          </a:stretch>
        </p:blipFill>
        <p:spPr>
          <a:xfrm>
            <a:off x="0" y="4182138"/>
            <a:ext cx="9144000" cy="300413"/>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p:nvSpPr>
        <p:spPr>
          <a:xfrm>
            <a:off x="-4" y="4626753"/>
            <a:ext cx="9144001" cy="5167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 name="Picture Placeholder 4">
            <a:extLst>
              <a:ext uri="{FF2B5EF4-FFF2-40B4-BE49-F238E27FC236}">
                <a16:creationId xmlns:a16="http://schemas.microsoft.com/office/drawing/2014/main" id="{F8E27C36-6D12-C27E-1D14-4A26E657FDFA}"/>
              </a:ext>
            </a:extLst>
          </p:cNvPr>
          <p:cNvSpPr>
            <a:spLocks noGrp="1"/>
          </p:cNvSpPr>
          <p:nvPr>
            <p:ph type="pic" sz="quarter" idx="12" hasCustomPrompt="1"/>
          </p:nvPr>
        </p:nvSpPr>
        <p:spPr>
          <a:xfrm>
            <a:off x="8096431" y="165730"/>
            <a:ext cx="723539" cy="688647"/>
          </a:xfrm>
        </p:spPr>
        <p:txBody>
          <a:bodyPr>
            <a:normAutofit/>
          </a:bodyPr>
          <a:lstStyle>
            <a:lvl1pPr>
              <a:defRPr sz="1200" b="1"/>
            </a:lvl1pPr>
          </a:lstStyle>
          <a:p>
            <a:r>
              <a:rPr lang="it-IT" dirty="0"/>
              <a:t>Your logo</a:t>
            </a:r>
            <a:endParaRPr lang="en-GB" dirty="0"/>
          </a:p>
        </p:txBody>
      </p:sp>
      <p:pic>
        <p:nvPicPr>
          <p:cNvPr id="6" name="Image 3">
            <a:extLst>
              <a:ext uri="{FF2B5EF4-FFF2-40B4-BE49-F238E27FC236}">
                <a16:creationId xmlns:a16="http://schemas.microsoft.com/office/drawing/2014/main" id="{230CEEB4-BC26-E5A6-73FF-25E3643B9832}"/>
              </a:ext>
            </a:extLst>
          </p:cNvPr>
          <p:cNvPicPr>
            <a:picLocks noChangeAspect="1"/>
          </p:cNvPicPr>
          <p:nvPr/>
        </p:nvPicPr>
        <p:blipFill>
          <a:blip r:embed="rId3"/>
          <a:stretch>
            <a:fillRect/>
          </a:stretch>
        </p:blipFill>
        <p:spPr>
          <a:xfrm>
            <a:off x="-2" y="892774"/>
            <a:ext cx="9144000" cy="454910"/>
          </a:xfrm>
          <a:prstGeom prst="rect">
            <a:avLst/>
          </a:prstGeom>
          <a:effectLst>
            <a:outerShdw blurRad="305097" dist="228600" dir="5400000" sx="105000" sy="105000" algn="t" rotWithShape="0">
              <a:prstClr val="black">
                <a:alpha val="23000"/>
              </a:prstClr>
            </a:outerShdw>
          </a:effectLst>
        </p:spPr>
      </p:pic>
      <p:pic>
        <p:nvPicPr>
          <p:cNvPr id="5" name="Picture 4" descr="A blue text on a black background&#10;&#10;Description automatically generated">
            <a:extLst>
              <a:ext uri="{FF2B5EF4-FFF2-40B4-BE49-F238E27FC236}">
                <a16:creationId xmlns:a16="http://schemas.microsoft.com/office/drawing/2014/main" id="{EE70FDAC-8649-F5DD-F3F7-233DBF5211B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925" y="4494199"/>
            <a:ext cx="2706520" cy="567815"/>
          </a:xfrm>
          <a:prstGeom prst="rect">
            <a:avLst/>
          </a:prstGeom>
        </p:spPr>
      </p:pic>
    </p:spTree>
    <p:extLst>
      <p:ext uri="{BB962C8B-B14F-4D97-AF65-F5344CB8AC3E}">
        <p14:creationId xmlns:p14="http://schemas.microsoft.com/office/powerpoint/2010/main" val="5614161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lang="en-CH"/>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b="0">
              <a:solidFill>
                <a:srgbClr val="000000"/>
              </a:solidFill>
              <a:latin typeface="Times New Roman"/>
              <a:ea typeface="Times New Roman"/>
              <a:cs typeface="Times New Roman"/>
              <a:sym typeface="Times New Roman"/>
            </a:endParaRPr>
          </a:p>
        </p:txBody>
      </p:sp>
      <p:sp>
        <p:nvSpPr>
          <p:cNvPr id="2" name="Picture Placeholder 4">
            <a:extLst>
              <a:ext uri="{FF2B5EF4-FFF2-40B4-BE49-F238E27FC236}">
                <a16:creationId xmlns:a16="http://schemas.microsoft.com/office/drawing/2014/main" id="{8C1698E8-746F-B2EA-C28C-EF7BCB48C26B}"/>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5" name="Title Placeholder 1">
            <a:extLst>
              <a:ext uri="{FF2B5EF4-FFF2-40B4-BE49-F238E27FC236}">
                <a16:creationId xmlns:a16="http://schemas.microsoft.com/office/drawing/2014/main" id="{6A27D965-89B3-40F9-260D-C27CEE795ADE}"/>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12566191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1"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endParaRPr lang="en-CH"/>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b="0">
              <a:solidFill>
                <a:srgbClr val="000000"/>
              </a:solidFill>
              <a:latin typeface="Times New Roman"/>
              <a:ea typeface="Times New Roman"/>
              <a:cs typeface="Times New Roman"/>
              <a:sym typeface="Times New Roman"/>
            </a:endParaRPr>
          </a:p>
        </p:txBody>
      </p:sp>
      <p:sp>
        <p:nvSpPr>
          <p:cNvPr id="2" name="Picture Placeholder 4">
            <a:extLst>
              <a:ext uri="{FF2B5EF4-FFF2-40B4-BE49-F238E27FC236}">
                <a16:creationId xmlns:a16="http://schemas.microsoft.com/office/drawing/2014/main" id="{C17A5670-279A-D983-4F4E-0B4674DD5A54}"/>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10" name="Title Placeholder 1">
            <a:extLst>
              <a:ext uri="{FF2B5EF4-FFF2-40B4-BE49-F238E27FC236}">
                <a16:creationId xmlns:a16="http://schemas.microsoft.com/office/drawing/2014/main" id="{DB7ABE9D-A4A7-B09E-C802-8DBD30AEF222}"/>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718454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3" y="1260872"/>
            <a:ext cx="7884316"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7884315"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endParaRPr lang="en-CH"/>
          </a:p>
        </p:txBody>
      </p:sp>
      <p:sp>
        <p:nvSpPr>
          <p:cNvPr id="9" name="Slide Number Placeholder 8"/>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b="0">
              <a:solidFill>
                <a:srgbClr val="000000"/>
              </a:solidFill>
              <a:latin typeface="Times New Roman"/>
              <a:ea typeface="Times New Roman"/>
              <a:cs typeface="Times New Roman"/>
              <a:sym typeface="Times New Roman"/>
            </a:endParaRPr>
          </a:p>
        </p:txBody>
      </p:sp>
      <p:sp>
        <p:nvSpPr>
          <p:cNvPr id="2" name="Picture Placeholder 4">
            <a:extLst>
              <a:ext uri="{FF2B5EF4-FFF2-40B4-BE49-F238E27FC236}">
                <a16:creationId xmlns:a16="http://schemas.microsoft.com/office/drawing/2014/main" id="{D2C60F5A-6254-53AE-9466-8A3B4E3A4419}"/>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6" name="Title Placeholder 1">
            <a:extLst>
              <a:ext uri="{FF2B5EF4-FFF2-40B4-BE49-F238E27FC236}">
                <a16:creationId xmlns:a16="http://schemas.microsoft.com/office/drawing/2014/main" id="{F54EEEED-C519-3F13-D4E1-F0A5687390BD}"/>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1836274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CH"/>
          </a:p>
        </p:txBody>
      </p:sp>
      <p:sp>
        <p:nvSpPr>
          <p:cNvPr id="4" name="Slide Number Placeholder 3"/>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b="0">
              <a:solidFill>
                <a:srgbClr val="000000"/>
              </a:solidFill>
              <a:latin typeface="Times New Roman"/>
              <a:ea typeface="Times New Roman"/>
              <a:cs typeface="Times New Roman"/>
              <a:sym typeface="Times New Roman"/>
            </a:endParaRPr>
          </a:p>
        </p:txBody>
      </p:sp>
      <p:sp>
        <p:nvSpPr>
          <p:cNvPr id="2" name="Picture Placeholder 4">
            <a:extLst>
              <a:ext uri="{FF2B5EF4-FFF2-40B4-BE49-F238E27FC236}">
                <a16:creationId xmlns:a16="http://schemas.microsoft.com/office/drawing/2014/main" id="{635B2A27-4993-2A0B-D094-E2A81318CDE8}"/>
              </a:ext>
            </a:extLst>
          </p:cNvPr>
          <p:cNvSpPr>
            <a:spLocks noGrp="1"/>
          </p:cNvSpPr>
          <p:nvPr>
            <p:ph type="pic" sz="quarter" idx="13"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
        <p:nvSpPr>
          <p:cNvPr id="7" name="Title Placeholder 1">
            <a:extLst>
              <a:ext uri="{FF2B5EF4-FFF2-40B4-BE49-F238E27FC236}">
                <a16:creationId xmlns:a16="http://schemas.microsoft.com/office/drawing/2014/main" id="{F2EE1D34-1CDD-32C6-8A2A-FAB23C213565}"/>
              </a:ext>
            </a:extLst>
          </p:cNvPr>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a:t>Click to edit Master title style</a:t>
            </a:r>
            <a:endParaRPr lang="en-US" dirty="0"/>
          </a:p>
        </p:txBody>
      </p:sp>
    </p:spTree>
    <p:extLst>
      <p:ext uri="{BB962C8B-B14F-4D97-AF65-F5344CB8AC3E}">
        <p14:creationId xmlns:p14="http://schemas.microsoft.com/office/powerpoint/2010/main" val="39311956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5009" y="1112045"/>
            <a:ext cx="4629150" cy="3655219"/>
          </a:xfrm>
        </p:spPr>
        <p:txBody>
          <a:bodyPr/>
          <a:lstStyle>
            <a:lvl1pPr>
              <a:defRPr sz="1800"/>
            </a:lvl1pPr>
            <a:lvl2pPr>
              <a:defRPr sz="1500"/>
            </a:lvl2pPr>
            <a:lvl3pPr>
              <a:defRPr sz="1350"/>
            </a:lvl3pPr>
            <a:lvl4pPr>
              <a:defRPr sz="1200"/>
            </a:lvl4pPr>
            <a:lvl5pPr>
              <a:defRPr sz="105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endParaRPr lang="en-CH"/>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b="0">
              <a:solidFill>
                <a:srgbClr val="000000"/>
              </a:solidFill>
              <a:latin typeface="Times New Roman"/>
              <a:ea typeface="Times New Roman"/>
              <a:cs typeface="Times New Roman"/>
              <a:sym typeface="Times New Roman"/>
            </a:endParaRPr>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
        <p:nvSpPr>
          <p:cNvPr id="4" name="Picture Placeholder 4">
            <a:extLst>
              <a:ext uri="{FF2B5EF4-FFF2-40B4-BE49-F238E27FC236}">
                <a16:creationId xmlns:a16="http://schemas.microsoft.com/office/drawing/2014/main" id="{E4AA02F2-9109-4800-75E0-E3918C0D1F09}"/>
              </a:ext>
            </a:extLst>
          </p:cNvPr>
          <p:cNvSpPr>
            <a:spLocks noGrp="1"/>
          </p:cNvSpPr>
          <p:nvPr>
            <p:ph type="pic" sz="quarter" idx="14"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Tree>
    <p:extLst>
      <p:ext uri="{BB962C8B-B14F-4D97-AF65-F5344CB8AC3E}">
        <p14:creationId xmlns:p14="http://schemas.microsoft.com/office/powerpoint/2010/main" val="12706337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8650" y="1112045"/>
            <a:ext cx="2949178" cy="796528"/>
          </a:xfrm>
          <a:prstGeom prst="rect">
            <a:avLst/>
          </a:prstGeom>
        </p:spPr>
        <p:txBody>
          <a:bodyPr anchor="b">
            <a:normAutofit/>
          </a:bodyPr>
          <a:lstStyle>
            <a:lvl1pPr>
              <a:defRPr sz="15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5009" y="1112045"/>
            <a:ext cx="4629150" cy="3655219"/>
          </a:xfrm>
        </p:spPr>
        <p:txBody>
          <a:bodyPr anchor="t">
            <a:normAutofit/>
          </a:bodyPr>
          <a:lstStyle>
            <a:lvl1pPr marL="0" indent="0">
              <a:buNone/>
              <a:defRPr sz="12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8650" y="1908572"/>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6" name="Footer Placeholder 5"/>
          <p:cNvSpPr>
            <a:spLocks noGrp="1"/>
          </p:cNvSpPr>
          <p:nvPr>
            <p:ph type="ftr" sz="quarter" idx="11"/>
          </p:nvPr>
        </p:nvSpPr>
        <p:spPr/>
        <p:txBody>
          <a:bodyPr/>
          <a:lstStyle/>
          <a:p>
            <a:endParaRPr lang="en-CH"/>
          </a:p>
        </p:txBody>
      </p:sp>
      <p:sp>
        <p:nvSpPr>
          <p:cNvPr id="7" name="Slide Number Placeholder 6"/>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GB" smtClean="0"/>
              <a:t>‹#›</a:t>
            </a:fld>
            <a:endParaRPr lang="en-GB" b="0">
              <a:solidFill>
                <a:srgbClr val="000000"/>
              </a:solidFill>
              <a:latin typeface="Times New Roman"/>
              <a:ea typeface="Times New Roman"/>
              <a:cs typeface="Times New Roman"/>
              <a:sym typeface="Times New Roman"/>
            </a:endParaRPr>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1766772" y="114363"/>
            <a:ext cx="5556618" cy="994172"/>
          </a:xfrm>
        </p:spPr>
        <p:txBody>
          <a:bodyPr>
            <a:normAutofit/>
          </a:bodyPr>
          <a:lstStyle>
            <a:lvl1pPr marL="0" indent="0" algn="ctr">
              <a:buNone/>
              <a:defRPr sz="2700"/>
            </a:lvl1pPr>
            <a:lvl4pPr marL="1028700" indent="0" algn="ctr">
              <a:buNone/>
              <a:defRPr sz="2700"/>
            </a:lvl4pPr>
          </a:lstStyle>
          <a:p>
            <a:pPr lvl="0"/>
            <a:r>
              <a:rPr lang="it-IT" dirty="0"/>
              <a:t>Slide Title</a:t>
            </a:r>
            <a:endParaRPr lang="en-GB" dirty="0"/>
          </a:p>
        </p:txBody>
      </p:sp>
      <p:sp>
        <p:nvSpPr>
          <p:cNvPr id="8" name="Picture Placeholder 4">
            <a:extLst>
              <a:ext uri="{FF2B5EF4-FFF2-40B4-BE49-F238E27FC236}">
                <a16:creationId xmlns:a16="http://schemas.microsoft.com/office/drawing/2014/main" id="{65509DED-E106-6B66-CA6C-F1B97E84829D}"/>
              </a:ext>
            </a:extLst>
          </p:cNvPr>
          <p:cNvSpPr>
            <a:spLocks noGrp="1"/>
          </p:cNvSpPr>
          <p:nvPr>
            <p:ph type="pic" sz="quarter" idx="14" hasCustomPrompt="1"/>
          </p:nvPr>
        </p:nvSpPr>
        <p:spPr>
          <a:xfrm>
            <a:off x="8096431" y="165730"/>
            <a:ext cx="723539" cy="688647"/>
          </a:xfrm>
        </p:spPr>
        <p:txBody>
          <a:bodyPr>
            <a:normAutofit/>
          </a:bodyPr>
          <a:lstStyle>
            <a:lvl1pPr>
              <a:defRPr sz="1200"/>
            </a:lvl1pPr>
          </a:lstStyle>
          <a:p>
            <a:r>
              <a:rPr lang="it-IT" dirty="0"/>
              <a:t>Your logo</a:t>
            </a:r>
            <a:endParaRPr lang="en-GB" dirty="0"/>
          </a:p>
        </p:txBody>
      </p:sp>
    </p:spTree>
    <p:extLst>
      <p:ext uri="{BB962C8B-B14F-4D97-AF65-F5344CB8AC3E}">
        <p14:creationId xmlns:p14="http://schemas.microsoft.com/office/powerpoint/2010/main" val="32838612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807283" y="106516"/>
            <a:ext cx="5524335" cy="95066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9938" y="4867623"/>
            <a:ext cx="1044033" cy="273844"/>
          </a:xfrm>
          <a:prstGeom prst="rect">
            <a:avLst/>
          </a:prstGeom>
        </p:spPr>
        <p:txBody>
          <a:bodyPr vert="horz" lIns="91440" tIns="45720" rIns="91440" bIns="45720" rtlCol="0" anchor="ctr"/>
          <a:lstStyle>
            <a:lvl1pPr algn="l">
              <a:defRPr sz="9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103971" y="4869657"/>
            <a:ext cx="7064996" cy="273844"/>
          </a:xfrm>
          <a:prstGeom prst="rect">
            <a:avLst/>
          </a:prstGeom>
        </p:spPr>
        <p:txBody>
          <a:bodyPr vert="horz" lIns="91440" tIns="45720" rIns="91440" bIns="45720" rtlCol="0" anchor="ctr"/>
          <a:lstStyle>
            <a:lvl1pPr algn="ctr">
              <a:defRPr sz="900">
                <a:solidFill>
                  <a:schemeClr val="tx1">
                    <a:lumMod val="75000"/>
                    <a:lumOff val="25000"/>
                  </a:schemeClr>
                </a:solidFill>
                <a:latin typeface="Arial Narrow" panose="020B0606020202030204" pitchFamily="34" charset="0"/>
                <a:cs typeface="Arial" panose="020B0604020202020204" pitchFamily="34" charset="0"/>
              </a:defRPr>
            </a:lvl1pPr>
          </a:lstStyle>
          <a:p>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8168967" y="4849094"/>
            <a:ext cx="798706" cy="273844"/>
          </a:xfrm>
          <a:prstGeom prst="rect">
            <a:avLst/>
          </a:prstGeom>
        </p:spPr>
        <p:txBody>
          <a:bodyPr vert="horz" lIns="91440" tIns="45720" rIns="91440" bIns="45720" rtlCol="0" anchor="ctr"/>
          <a:lstStyle>
            <a:lvl1pPr algn="r">
              <a:defRPr sz="900">
                <a:solidFill>
                  <a:schemeClr val="tx1">
                    <a:lumMod val="75000"/>
                    <a:lumOff val="25000"/>
                  </a:schemeClr>
                </a:solidFill>
                <a:latin typeface="Arial Narrow" panose="020B0606020202030204" pitchFamily="34" charset="0"/>
                <a:cs typeface="Arial" panose="020B0604020202020204" pitchFamily="34" charset="0"/>
              </a:defRPr>
            </a:lvl1pPr>
          </a:lstStyle>
          <a:p>
            <a:pPr marL="0" lvl="0" indent="0" algn="r" rtl="0">
              <a:spcBef>
                <a:spcPts val="0"/>
              </a:spcBef>
              <a:spcAft>
                <a:spcPts val="0"/>
              </a:spcAft>
              <a:buNone/>
            </a:pPr>
            <a:fld id="{00000000-1234-1234-1234-123412341234}" type="slidenum">
              <a:rPr lang="en-GB" smtClean="0"/>
              <a:t>‹#›</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p:nvPicPr>
        <p:blipFill>
          <a:blip r:embed="rId14"/>
          <a:stretch>
            <a:fillRect/>
          </a:stretch>
        </p:blipFill>
        <p:spPr>
          <a:xfrm flipV="1">
            <a:off x="175583" y="981083"/>
            <a:ext cx="8787735" cy="99314"/>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p:nvPicPr>
        <p:blipFill>
          <a:blip r:embed="rId14"/>
          <a:stretch>
            <a:fillRect/>
          </a:stretch>
        </p:blipFill>
        <p:spPr>
          <a:xfrm flipV="1">
            <a:off x="175396" y="4817412"/>
            <a:ext cx="8343900" cy="94298"/>
          </a:xfrm>
          <a:prstGeom prst="rect">
            <a:avLst/>
          </a:prstGeom>
        </p:spPr>
      </p:pic>
      <p:pic>
        <p:nvPicPr>
          <p:cNvPr id="7" name="Image 20">
            <a:extLst>
              <a:ext uri="{FF2B5EF4-FFF2-40B4-BE49-F238E27FC236}">
                <a16:creationId xmlns:a16="http://schemas.microsoft.com/office/drawing/2014/main" id="{EA9F3CFE-6272-1245-E1C6-A1B82DFA61D7}"/>
              </a:ext>
            </a:extLst>
          </p:cNvPr>
          <p:cNvPicPr>
            <a:picLocks noChangeAspect="1"/>
          </p:cNvPicPr>
          <p:nvPr/>
        </p:nvPicPr>
        <p:blipFill>
          <a:blip r:embed="rId15"/>
          <a:stretch>
            <a:fillRect/>
          </a:stretch>
        </p:blipFill>
        <p:spPr>
          <a:xfrm>
            <a:off x="68461" y="51725"/>
            <a:ext cx="1721309" cy="917162"/>
          </a:xfrm>
          <a:prstGeom prst="rect">
            <a:avLst/>
          </a:prstGeom>
          <a:noFill/>
        </p:spPr>
      </p:pic>
      <p:pic>
        <p:nvPicPr>
          <p:cNvPr id="12" name="Image 3">
            <a:extLst>
              <a:ext uri="{FF2B5EF4-FFF2-40B4-BE49-F238E27FC236}">
                <a16:creationId xmlns:a16="http://schemas.microsoft.com/office/drawing/2014/main" id="{DC499DB9-C767-5160-2AC8-B271CD4A8332}"/>
              </a:ext>
            </a:extLst>
          </p:cNvPr>
          <p:cNvPicPr>
            <a:picLocks noChangeAspect="1"/>
          </p:cNvPicPr>
          <p:nvPr/>
        </p:nvPicPr>
        <p:blipFill>
          <a:blip r:embed="rId16"/>
          <a:stretch>
            <a:fillRect/>
          </a:stretch>
        </p:blipFill>
        <p:spPr>
          <a:xfrm rot="21067063" flipH="1">
            <a:off x="8678473" y="4785989"/>
            <a:ext cx="390525" cy="400050"/>
          </a:xfrm>
          <a:prstGeom prst="rect">
            <a:avLst/>
          </a:prstGeom>
        </p:spPr>
      </p:pic>
    </p:spTree>
    <p:extLst>
      <p:ext uri="{BB962C8B-B14F-4D97-AF65-F5344CB8AC3E}">
        <p14:creationId xmlns:p14="http://schemas.microsoft.com/office/powerpoint/2010/main" val="1428785030"/>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Lst>
  <p:hf hdr="0" dt="0"/>
  <p:txStyles>
    <p:titleStyle>
      <a:lvl1pPr algn="ctr" defTabSz="685800" rtl="0" eaLnBrk="1" latinLnBrk="0" hangingPunct="1">
        <a:lnSpc>
          <a:spcPct val="90000"/>
        </a:lnSpc>
        <a:spcBef>
          <a:spcPct val="0"/>
        </a:spcBef>
        <a:buNone/>
        <a:defRPr sz="2700"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0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4.xml"/><Relationship Id="rId1" Type="http://schemas.openxmlformats.org/officeDocument/2006/relationships/slideLayout" Target="../slideLayouts/slideLayout1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34.pn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12.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4.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3.png"/><Relationship Id="rId7" Type="http://schemas.openxmlformats.org/officeDocument/2006/relationships/image" Target="../media/image41.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40.png"/><Relationship Id="rId9" Type="http://schemas.openxmlformats.org/officeDocument/2006/relationships/image" Target="../media/image34.png"/></Relationships>
</file>

<file path=ppt/slides/_rels/slide15.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34.png"/><Relationship Id="rId7" Type="http://schemas.openxmlformats.org/officeDocument/2006/relationships/image" Target="../media/image46.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45.gif"/><Relationship Id="rId5" Type="http://schemas.openxmlformats.org/officeDocument/2006/relationships/image" Target="../media/image44.gif"/><Relationship Id="rId4" Type="http://schemas.openxmlformats.org/officeDocument/2006/relationships/image" Target="../media/image4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image" Target="../media/image420.png"/><Relationship Id="rId5" Type="http://schemas.openxmlformats.org/officeDocument/2006/relationships/image" Target="../media/image50.png"/><Relationship Id="rId4" Type="http://schemas.openxmlformats.org/officeDocument/2006/relationships/image" Target="../media/image49.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12.xml"/><Relationship Id="rId5" Type="http://schemas.openxmlformats.org/officeDocument/2006/relationships/image" Target="../media/image54.png"/><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2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2.xml"/><Relationship Id="rId1" Type="http://schemas.openxmlformats.org/officeDocument/2006/relationships/slideLayout" Target="../slideLayouts/slideLayout12.xml"/><Relationship Id="rId5" Type="http://schemas.openxmlformats.org/officeDocument/2006/relationships/image" Target="../media/image64.png"/><Relationship Id="rId4" Type="http://schemas.openxmlformats.org/officeDocument/2006/relationships/image" Target="../media/image6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hyperlink" Target="http://blond.web.cern.ch/" TargetMode="External"/><Relationship Id="rId2" Type="http://schemas.openxmlformats.org/officeDocument/2006/relationships/hyperlink" Target="http://blond-admin.github.io/BLonD/modules/impedances.html#module-blond.impedances.induced_voltage_analytical" TargetMode="Externa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24.png"/><Relationship Id="rId5" Type="http://schemas.openxmlformats.org/officeDocument/2006/relationships/image" Target="../media/image23.gif"/><Relationship Id="rId4" Type="http://schemas.openxmlformats.org/officeDocument/2006/relationships/image" Target="../media/image22.gif"/></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0.png"/><Relationship Id="rId1" Type="http://schemas.openxmlformats.org/officeDocument/2006/relationships/slideLayout" Target="../slideLayouts/slideLayout1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2AE9127-9DDC-CC64-2C0C-438B89DC6DAD}"/>
              </a:ext>
            </a:extLst>
          </p:cNvPr>
          <p:cNvSpPr>
            <a:spLocks noGrp="1"/>
          </p:cNvSpPr>
          <p:nvPr>
            <p:ph type="ctrTitle"/>
          </p:nvPr>
        </p:nvSpPr>
        <p:spPr/>
        <p:txBody>
          <a:bodyPr>
            <a:normAutofit/>
          </a:bodyPr>
          <a:lstStyle/>
          <a:p>
            <a:pPr marL="0" marR="0" lvl="0" indent="0" rtl="0">
              <a:lnSpc>
                <a:spcPct val="100000"/>
              </a:lnSpc>
              <a:spcBef>
                <a:spcPts val="0"/>
              </a:spcBef>
              <a:spcAft>
                <a:spcPts val="0"/>
              </a:spcAft>
            </a:pPr>
            <a:br>
              <a:rPr lang="en-GB" b="0" i="0" u="none" strike="noStrike" cap="none" dirty="0">
                <a:sym typeface="Arial"/>
              </a:rPr>
            </a:br>
            <a:endParaRPr lang="en-CH" dirty="0"/>
          </a:p>
        </p:txBody>
      </p:sp>
      <p:sp>
        <p:nvSpPr>
          <p:cNvPr id="6" name="Subtitle 5">
            <a:extLst>
              <a:ext uri="{FF2B5EF4-FFF2-40B4-BE49-F238E27FC236}">
                <a16:creationId xmlns:a16="http://schemas.microsoft.com/office/drawing/2014/main" id="{ED19F45F-A3B8-2787-C8F8-C9D063DE8A0E}"/>
              </a:ext>
            </a:extLst>
          </p:cNvPr>
          <p:cNvSpPr>
            <a:spLocks noGrp="1"/>
          </p:cNvSpPr>
          <p:nvPr>
            <p:ph type="subTitle" idx="1"/>
          </p:nvPr>
        </p:nvSpPr>
        <p:spPr>
          <a:xfrm>
            <a:off x="1086729" y="3041812"/>
            <a:ext cx="6858000" cy="972851"/>
          </a:xfrm>
        </p:spPr>
        <p:txBody>
          <a:bodyPr>
            <a:normAutofit/>
          </a:bodyPr>
          <a:lstStyle/>
          <a:p>
            <a:pPr marL="0" marR="0" lvl="0" indent="0" algn="ctr" rtl="0">
              <a:lnSpc>
                <a:spcPct val="100000"/>
              </a:lnSpc>
              <a:spcBef>
                <a:spcPts val="0"/>
              </a:spcBef>
              <a:spcAft>
                <a:spcPts val="0"/>
              </a:spcAft>
              <a:buNone/>
            </a:pPr>
            <a:r>
              <a:rPr lang="en-GB" sz="1800" b="1" i="0" u="none" strike="noStrike" cap="none" dirty="0">
                <a:solidFill>
                  <a:srgbClr val="000000"/>
                </a:solidFill>
                <a:latin typeface="Calibri"/>
                <a:ea typeface="Calibri"/>
                <a:cs typeface="Calibri"/>
                <a:sym typeface="Calibri"/>
              </a:rPr>
              <a:t>E. Lamb</a:t>
            </a:r>
            <a:r>
              <a:rPr lang="en-GB" sz="1800" b="0" i="0" u="none" strike="noStrike" cap="none" dirty="0">
                <a:solidFill>
                  <a:srgbClr val="000000"/>
                </a:solidFill>
                <a:latin typeface="Calibri"/>
                <a:ea typeface="Calibri"/>
                <a:cs typeface="Calibri"/>
                <a:sym typeface="Calibri"/>
              </a:rPr>
              <a:t>, D. Amorin, S. Albright, R. </a:t>
            </a:r>
            <a:r>
              <a:rPr lang="en-GB" sz="1800" b="0" i="0" u="none" strike="noStrike" cap="none" dirty="0" err="1">
                <a:solidFill>
                  <a:srgbClr val="000000"/>
                </a:solidFill>
                <a:latin typeface="Calibri"/>
                <a:ea typeface="Calibri"/>
                <a:cs typeface="Calibri"/>
                <a:sym typeface="Calibri"/>
              </a:rPr>
              <a:t>Calag</a:t>
            </a:r>
            <a:r>
              <a:rPr lang="en-GB" sz="1800" dirty="0" err="1">
                <a:latin typeface="Calibri"/>
                <a:ea typeface="Calibri"/>
                <a:cs typeface="Calibri"/>
                <a:sym typeface="Calibri"/>
              </a:rPr>
              <a:t>a</a:t>
            </a:r>
            <a:r>
              <a:rPr lang="en-GB" sz="1800" dirty="0">
                <a:latin typeface="Calibri"/>
                <a:ea typeface="Calibri"/>
                <a:cs typeface="Calibri"/>
                <a:sym typeface="Calibri"/>
              </a:rPr>
              <a:t>, </a:t>
            </a:r>
            <a:r>
              <a:rPr lang="en-GB" sz="1800" b="0" i="0" u="none" strike="noStrike" cap="none" dirty="0">
                <a:solidFill>
                  <a:srgbClr val="000000"/>
                </a:solidFill>
                <a:latin typeface="Calibri"/>
                <a:ea typeface="Calibri"/>
                <a:cs typeface="Calibri"/>
                <a:sym typeface="Calibri"/>
              </a:rPr>
              <a:t>H. </a:t>
            </a:r>
            <a:r>
              <a:rPr lang="en-GB" sz="1800" b="0" i="0" u="none" strike="noStrike" cap="none" dirty="0" err="1">
                <a:solidFill>
                  <a:srgbClr val="000000"/>
                </a:solidFill>
                <a:latin typeface="Calibri"/>
                <a:ea typeface="Calibri"/>
                <a:cs typeface="Calibri"/>
                <a:sym typeface="Calibri"/>
              </a:rPr>
              <a:t>Demerau</a:t>
            </a:r>
            <a:r>
              <a:rPr lang="en-GB" sz="1800" b="0" i="0" u="none" strike="noStrike" cap="none" dirty="0">
                <a:solidFill>
                  <a:srgbClr val="000000"/>
                </a:solidFill>
                <a:latin typeface="Calibri"/>
                <a:ea typeface="Calibri"/>
                <a:cs typeface="Calibri"/>
                <a:sym typeface="Calibri"/>
              </a:rPr>
              <a:t>, </a:t>
            </a:r>
          </a:p>
          <a:p>
            <a:pPr marL="0" marR="0" lvl="0" indent="0" algn="ctr" rtl="0">
              <a:lnSpc>
                <a:spcPct val="100000"/>
              </a:lnSpc>
              <a:spcBef>
                <a:spcPts val="0"/>
              </a:spcBef>
              <a:spcAft>
                <a:spcPts val="0"/>
              </a:spcAft>
              <a:buNone/>
            </a:pPr>
            <a:r>
              <a:rPr lang="en-GB" sz="1800" b="0" i="0" u="none" strike="noStrike" cap="none" dirty="0">
                <a:solidFill>
                  <a:srgbClr val="000000"/>
                </a:solidFill>
                <a:latin typeface="Calibri"/>
                <a:ea typeface="Calibri"/>
                <a:cs typeface="Calibri"/>
                <a:sym typeface="Calibri"/>
              </a:rPr>
              <a:t>A. </a:t>
            </a:r>
            <a:r>
              <a:rPr lang="en-GB" sz="1800" b="0" i="0" u="none" strike="noStrike" cap="none" dirty="0" err="1">
                <a:solidFill>
                  <a:srgbClr val="000000"/>
                </a:solidFill>
                <a:latin typeface="Calibri"/>
                <a:ea typeface="Calibri"/>
                <a:cs typeface="Calibri"/>
                <a:sym typeface="Calibri"/>
              </a:rPr>
              <a:t>Grudiev</a:t>
            </a:r>
            <a:r>
              <a:rPr lang="en-GB" sz="1800" b="0" i="0" u="none" strike="noStrike" cap="none" dirty="0">
                <a:solidFill>
                  <a:srgbClr val="000000"/>
                </a:solidFill>
                <a:latin typeface="Calibri"/>
                <a:ea typeface="Calibri"/>
                <a:cs typeface="Calibri"/>
                <a:sym typeface="Calibri"/>
              </a:rPr>
              <a:t>, L. Thiele, U. Von </a:t>
            </a:r>
            <a:r>
              <a:rPr lang="en-GB" sz="1800" b="0" i="0" u="none" strike="noStrike" cap="none" dirty="0" err="1">
                <a:solidFill>
                  <a:srgbClr val="000000"/>
                </a:solidFill>
                <a:latin typeface="Calibri"/>
                <a:ea typeface="Calibri"/>
                <a:cs typeface="Calibri"/>
                <a:sym typeface="Calibri"/>
              </a:rPr>
              <a:t>Rienen</a:t>
            </a:r>
            <a:endParaRPr lang="en-GB" sz="1800" b="0" i="0" u="none" strike="noStrike" cap="none" dirty="0">
              <a:solidFill>
                <a:srgbClr val="000000"/>
              </a:solidFill>
              <a:latin typeface="Calibri"/>
              <a:ea typeface="Calibri"/>
              <a:cs typeface="Calibri"/>
              <a:sym typeface="Calibri"/>
            </a:endParaRPr>
          </a:p>
          <a:p>
            <a:pPr marR="0" lvl="0" algn="ctr" rtl="0">
              <a:lnSpc>
                <a:spcPct val="100000"/>
              </a:lnSpc>
              <a:spcBef>
                <a:spcPts val="0"/>
              </a:spcBef>
              <a:spcAft>
                <a:spcPts val="0"/>
              </a:spcAft>
            </a:pPr>
            <a:r>
              <a:rPr lang="en-GB" sz="1800" b="0" i="0" u="none" strike="noStrike" cap="none" dirty="0">
                <a:solidFill>
                  <a:srgbClr val="000000"/>
                </a:solidFill>
                <a:latin typeface="Calibri"/>
                <a:ea typeface="Calibri"/>
                <a:cs typeface="Calibri"/>
                <a:sym typeface="Calibri"/>
              </a:rPr>
              <a:t>Thanks to: A. </a:t>
            </a:r>
            <a:r>
              <a:rPr lang="en-GB" sz="1800" b="0" i="0" u="none" strike="noStrike" cap="none" dirty="0" err="1">
                <a:solidFill>
                  <a:srgbClr val="000000"/>
                </a:solidFill>
                <a:latin typeface="Calibri"/>
                <a:ea typeface="Calibri"/>
                <a:cs typeface="Calibri"/>
                <a:sym typeface="Calibri"/>
              </a:rPr>
              <a:t>Pastinante</a:t>
            </a:r>
            <a:r>
              <a:rPr lang="en-GB" sz="1800" b="0" i="0" u="none" strike="noStrike" cap="none" dirty="0">
                <a:solidFill>
                  <a:srgbClr val="000000"/>
                </a:solidFill>
                <a:latin typeface="Calibri"/>
                <a:ea typeface="Calibri"/>
                <a:cs typeface="Calibri"/>
                <a:sym typeface="Calibri"/>
              </a:rPr>
              <a:t>, B. Karlsen-Baeck</a:t>
            </a:r>
            <a:endParaRPr lang="en-GB" sz="1800" b="0" i="0" u="none" strike="noStrike" cap="none" dirty="0">
              <a:sym typeface="Arial"/>
            </a:endParaRPr>
          </a:p>
          <a:p>
            <a:endParaRPr lang="en-CH" dirty="0"/>
          </a:p>
        </p:txBody>
      </p:sp>
      <p:sp>
        <p:nvSpPr>
          <p:cNvPr id="10" name="TextBox 9">
            <a:extLst>
              <a:ext uri="{FF2B5EF4-FFF2-40B4-BE49-F238E27FC236}">
                <a16:creationId xmlns:a16="http://schemas.microsoft.com/office/drawing/2014/main" id="{79744F10-9CAE-DB69-A285-D5721124841B}"/>
              </a:ext>
            </a:extLst>
          </p:cNvPr>
          <p:cNvSpPr txBox="1"/>
          <p:nvPr/>
        </p:nvSpPr>
        <p:spPr>
          <a:xfrm>
            <a:off x="2018714" y="1468873"/>
            <a:ext cx="5106572" cy="1384995"/>
          </a:xfrm>
          <a:prstGeom prst="rect">
            <a:avLst/>
          </a:prstGeom>
          <a:noFill/>
        </p:spPr>
        <p:txBody>
          <a:bodyPr wrap="square">
            <a:spAutoFit/>
          </a:bodyPr>
          <a:lstStyle/>
          <a:p>
            <a:pPr algn="ctr"/>
            <a:r>
              <a:rPr lang="en-GB" sz="2800" b="1" dirty="0"/>
              <a:t>Longitudinal beam dynamics</a:t>
            </a:r>
          </a:p>
          <a:p>
            <a:pPr algn="ctr"/>
            <a:r>
              <a:rPr lang="en-GB" sz="2800" b="1" dirty="0"/>
              <a:t>High energy muon acceleration</a:t>
            </a:r>
          </a:p>
        </p:txBody>
      </p:sp>
    </p:spTree>
    <p:extLst>
      <p:ext uri="{BB962C8B-B14F-4D97-AF65-F5344CB8AC3E}">
        <p14:creationId xmlns:p14="http://schemas.microsoft.com/office/powerpoint/2010/main" val="5192862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0" name="Google Shape;236;p53">
                <a:extLst>
                  <a:ext uri="{FF2B5EF4-FFF2-40B4-BE49-F238E27FC236}">
                    <a16:creationId xmlns:a16="http://schemas.microsoft.com/office/drawing/2014/main" id="{C2E68CC9-03D7-AA94-959E-7516624A3D1E}"/>
                  </a:ext>
                </a:extLst>
              </p:cNvPr>
              <p:cNvSpPr/>
              <p:nvPr/>
            </p:nvSpPr>
            <p:spPr>
              <a:xfrm>
                <a:off x="1507565" y="216268"/>
                <a:ext cx="6781320" cy="525960"/>
              </a:xfrm>
              <a:prstGeom prst="rect">
                <a:avLst/>
              </a:prstGeom>
              <a:noFill/>
              <a:ln>
                <a:noFill/>
              </a:ln>
            </p:spPr>
            <p:txBody>
              <a:bodyPr spcFirstLastPara="1" wrap="square" lIns="0" tIns="0" rIns="0" bIns="0" anchor="t" anchorCtr="0">
                <a:noAutofit/>
              </a:bodyPr>
              <a:lstStyle/>
              <a:p>
                <a:pPr marL="0" marR="0" lvl="0" indent="0" algn="ctr" rtl="0">
                  <a:lnSpc>
                    <a:spcPct val="108000"/>
                  </a:lnSpc>
                  <a:spcBef>
                    <a:spcPts val="0"/>
                  </a:spcBef>
                  <a:spcAft>
                    <a:spcPts val="0"/>
                  </a:spcAft>
                  <a:buNone/>
                </a:pPr>
                <a:r>
                  <a:rPr lang="en-GB" sz="3200" dirty="0"/>
                  <a:t>O</a:t>
                </a:r>
                <a:r>
                  <a:rPr lang="en-GB" sz="3200" b="0" i="0" u="none" strike="noStrike" cap="none" dirty="0">
                    <a:latin typeface="Arial"/>
                    <a:ea typeface="Arial"/>
                    <a:cs typeface="Arial"/>
                    <a:sym typeface="Arial"/>
                  </a:rPr>
                  <a:t>ptimisation of </a:t>
                </a:r>
                <a14:m>
                  <m:oMath xmlns:m="http://schemas.openxmlformats.org/officeDocument/2006/math">
                    <m:sSub>
                      <m:sSubPr>
                        <m:ctrlPr>
                          <a:rPr lang="en-GB" sz="3200" b="0" i="1" dirty="0" smtClean="0">
                            <a:latin typeface="Cambria Math" panose="02040503050406030204" pitchFamily="18" charset="0"/>
                          </a:rPr>
                        </m:ctrlPr>
                      </m:sSubPr>
                      <m:e>
                        <m:r>
                          <a:rPr lang="en-GB" sz="3200" b="0" i="1" dirty="0" smtClean="0">
                            <a:latin typeface="Cambria Math" panose="02040503050406030204" pitchFamily="18" charset="0"/>
                          </a:rPr>
                          <m:t>𝜙</m:t>
                        </m:r>
                      </m:e>
                      <m:sub>
                        <m:r>
                          <a:rPr lang="en-GB" sz="3200" b="0" i="1" dirty="0" smtClean="0">
                            <a:latin typeface="Cambria Math" panose="02040503050406030204" pitchFamily="18" charset="0"/>
                          </a:rPr>
                          <m:t>𝑠</m:t>
                        </m:r>
                      </m:sub>
                    </m:sSub>
                  </m:oMath>
                </a14:m>
                <a:endParaRPr sz="3200" b="0" i="0" u="none" strike="noStrike" cap="none" dirty="0">
                  <a:latin typeface="Arial"/>
                  <a:ea typeface="Arial"/>
                  <a:cs typeface="Arial"/>
                  <a:sym typeface="Arial"/>
                </a:endParaRPr>
              </a:p>
            </p:txBody>
          </p:sp>
        </mc:Choice>
        <mc:Fallback xmlns="">
          <p:sp>
            <p:nvSpPr>
              <p:cNvPr id="10" name="Google Shape;236;p53">
                <a:extLst>
                  <a:ext uri="{FF2B5EF4-FFF2-40B4-BE49-F238E27FC236}">
                    <a16:creationId xmlns:a16="http://schemas.microsoft.com/office/drawing/2014/main" id="{C2E68CC9-03D7-AA94-959E-7516624A3D1E}"/>
                  </a:ext>
                </a:extLst>
              </p:cNvPr>
              <p:cNvSpPr>
                <a:spLocks noRot="1" noChangeAspect="1" noMove="1" noResize="1" noEditPoints="1" noAdjustHandles="1" noChangeArrowheads="1" noChangeShapeType="1" noTextEdit="1"/>
              </p:cNvSpPr>
              <p:nvPr/>
            </p:nvSpPr>
            <p:spPr>
              <a:xfrm>
                <a:off x="1507565" y="216268"/>
                <a:ext cx="6781320" cy="525960"/>
              </a:xfrm>
              <a:prstGeom prst="rect">
                <a:avLst/>
              </a:prstGeom>
              <a:blipFill>
                <a:blip r:embed="rId3"/>
                <a:stretch>
                  <a:fillRect t="-22989" b="-39080"/>
                </a:stretch>
              </a:blipFill>
              <a:ln>
                <a:noFill/>
              </a:ln>
            </p:spPr>
            <p:txBody>
              <a:bodyPr/>
              <a:lstStyle/>
              <a:p>
                <a:r>
                  <a:rPr lang="en-CH">
                    <a:noFill/>
                  </a:rPr>
                  <a:t> </a:t>
                </a:r>
              </a:p>
            </p:txBody>
          </p:sp>
        </mc:Fallback>
      </mc:AlternateContent>
      <p:sp>
        <p:nvSpPr>
          <p:cNvPr id="16" name="TextBox 15">
            <a:extLst>
              <a:ext uri="{FF2B5EF4-FFF2-40B4-BE49-F238E27FC236}">
                <a16:creationId xmlns:a16="http://schemas.microsoft.com/office/drawing/2014/main" id="{DD16081F-3622-4705-A213-5747DD568357}"/>
              </a:ext>
            </a:extLst>
          </p:cNvPr>
          <p:cNvSpPr txBox="1"/>
          <p:nvPr/>
        </p:nvSpPr>
        <p:spPr>
          <a:xfrm>
            <a:off x="7528580" y="1054672"/>
            <a:ext cx="1520610" cy="1384995"/>
          </a:xfrm>
          <a:prstGeom prst="rect">
            <a:avLst/>
          </a:prstGeom>
          <a:noFill/>
        </p:spPr>
        <p:txBody>
          <a:bodyPr wrap="square" rtlCol="0">
            <a:spAutoFit/>
          </a:bodyPr>
          <a:lstStyle/>
          <a:p>
            <a:r>
              <a:rPr lang="en-GB" dirty="0"/>
              <a:t>Single bunch, fundamental and higher order modes, propagation through machine </a:t>
            </a:r>
          </a:p>
        </p:txBody>
      </p:sp>
      <p:pic>
        <p:nvPicPr>
          <p:cNvPr id="15" name="Picture 14" descr="A graph with a blue circle&#10;&#10;AI-generated content may be incorrect.">
            <a:extLst>
              <a:ext uri="{FF2B5EF4-FFF2-40B4-BE49-F238E27FC236}">
                <a16:creationId xmlns:a16="http://schemas.microsoft.com/office/drawing/2014/main" id="{A7B5908A-6E58-31E7-964C-CC594DAA447E}"/>
              </a:ext>
            </a:extLst>
          </p:cNvPr>
          <p:cNvPicPr>
            <a:picLocks noChangeAspect="1"/>
          </p:cNvPicPr>
          <p:nvPr/>
        </p:nvPicPr>
        <p:blipFill>
          <a:blip r:embed="rId4"/>
          <a:stretch>
            <a:fillRect/>
          </a:stretch>
        </p:blipFill>
        <p:spPr>
          <a:xfrm>
            <a:off x="2156914" y="1907346"/>
            <a:ext cx="1954280" cy="1465710"/>
          </a:xfrm>
          <a:prstGeom prst="rect">
            <a:avLst/>
          </a:prstGeom>
        </p:spPr>
      </p:pic>
      <p:pic>
        <p:nvPicPr>
          <p:cNvPr id="19" name="Picture 18" descr="A graph with a blue circle&#10;&#10;AI-generated content may be incorrect.">
            <a:extLst>
              <a:ext uri="{FF2B5EF4-FFF2-40B4-BE49-F238E27FC236}">
                <a16:creationId xmlns:a16="http://schemas.microsoft.com/office/drawing/2014/main" id="{E688B8CD-7A74-1829-1980-EDC614606AED}"/>
              </a:ext>
            </a:extLst>
          </p:cNvPr>
          <p:cNvPicPr>
            <a:picLocks noChangeAspect="1"/>
          </p:cNvPicPr>
          <p:nvPr/>
        </p:nvPicPr>
        <p:blipFill>
          <a:blip r:embed="rId5"/>
          <a:stretch>
            <a:fillRect/>
          </a:stretch>
        </p:blipFill>
        <p:spPr>
          <a:xfrm>
            <a:off x="252003" y="1093738"/>
            <a:ext cx="1840866" cy="1380649"/>
          </a:xfrm>
          <a:prstGeom prst="rect">
            <a:avLst/>
          </a:prstGeom>
        </p:spPr>
      </p:pic>
      <p:sp>
        <p:nvSpPr>
          <p:cNvPr id="20" name="Arrow: Down 19">
            <a:extLst>
              <a:ext uri="{FF2B5EF4-FFF2-40B4-BE49-F238E27FC236}">
                <a16:creationId xmlns:a16="http://schemas.microsoft.com/office/drawing/2014/main" id="{DA16A26D-9778-4513-E32A-4EC53927B6BC}"/>
              </a:ext>
            </a:extLst>
          </p:cNvPr>
          <p:cNvSpPr/>
          <p:nvPr/>
        </p:nvSpPr>
        <p:spPr>
          <a:xfrm rot="17977894">
            <a:off x="2106644" y="1849658"/>
            <a:ext cx="139256" cy="51152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 name="Picture 2" descr="A graph of a graph&#10;&#10;AI-generated content may be incorrect.">
            <a:extLst>
              <a:ext uri="{FF2B5EF4-FFF2-40B4-BE49-F238E27FC236}">
                <a16:creationId xmlns:a16="http://schemas.microsoft.com/office/drawing/2014/main" id="{A410A4C1-7221-D6D3-FC5A-82DF508E9519}"/>
              </a:ext>
            </a:extLst>
          </p:cNvPr>
          <p:cNvPicPr>
            <a:picLocks noChangeAspect="1"/>
          </p:cNvPicPr>
          <p:nvPr/>
        </p:nvPicPr>
        <p:blipFill>
          <a:blip r:embed="rId6"/>
          <a:stretch>
            <a:fillRect/>
          </a:stretch>
        </p:blipFill>
        <p:spPr>
          <a:xfrm>
            <a:off x="4141856" y="1054672"/>
            <a:ext cx="3386724" cy="2540043"/>
          </a:xfrm>
          <a:prstGeom prst="rect">
            <a:avLst/>
          </a:prstGeom>
        </p:spPr>
      </p:pic>
      <p:sp>
        <p:nvSpPr>
          <p:cNvPr id="17" name="Arrow: Down 16">
            <a:extLst>
              <a:ext uri="{FF2B5EF4-FFF2-40B4-BE49-F238E27FC236}">
                <a16:creationId xmlns:a16="http://schemas.microsoft.com/office/drawing/2014/main" id="{31F6C97F-56A7-F290-0272-B053FEC7ECA3}"/>
              </a:ext>
            </a:extLst>
          </p:cNvPr>
          <p:cNvSpPr/>
          <p:nvPr/>
        </p:nvSpPr>
        <p:spPr>
          <a:xfrm rot="2768385">
            <a:off x="7317483" y="1745779"/>
            <a:ext cx="130629" cy="32313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mc:AlternateContent xmlns:mc="http://schemas.openxmlformats.org/markup-compatibility/2006" xmlns:a14="http://schemas.microsoft.com/office/drawing/2010/main">
        <mc:Choice Requires="a14">
          <p:sp>
            <p:nvSpPr>
              <p:cNvPr id="4" name="Google Shape;326;p59">
                <a:extLst>
                  <a:ext uri="{FF2B5EF4-FFF2-40B4-BE49-F238E27FC236}">
                    <a16:creationId xmlns:a16="http://schemas.microsoft.com/office/drawing/2014/main" id="{FA6244E2-B251-6CE9-0783-65493E0ED223}"/>
                  </a:ext>
                </a:extLst>
              </p:cNvPr>
              <p:cNvSpPr/>
              <p:nvPr/>
            </p:nvSpPr>
            <p:spPr>
              <a:xfrm>
                <a:off x="252003" y="3550116"/>
                <a:ext cx="8294341" cy="1326684"/>
              </a:xfrm>
              <a:prstGeom prst="rect">
                <a:avLst/>
              </a:prstGeom>
              <a:solidFill>
                <a:srgbClr val="FFD6D8">
                  <a:alpha val="48630"/>
                </a:srgbClr>
              </a:solidFill>
              <a:ln>
                <a:noFill/>
              </a:ln>
            </p:spPr>
            <p:txBody>
              <a:bodyPr spcFirstLastPara="1" wrap="square" lIns="91425" tIns="45700" rIns="91425" bIns="45700" anchor="t" anchorCtr="0">
                <a:noAutofit/>
              </a:bodyPr>
              <a:lstStyle/>
              <a:p>
                <a:r>
                  <a:rPr lang="en-GB" dirty="0"/>
                  <a:t>Momentum compaction factor is reduced </a:t>
                </a:r>
              </a:p>
              <a:p>
                <a:pPr marL="285750" indent="-285750">
                  <a:buFont typeface="Arial" panose="020B0604020202020204" pitchFamily="34" charset="0"/>
                  <a:buChar char="•"/>
                </a:pPr>
                <a:endParaRPr lang="en-GB" dirty="0"/>
              </a:p>
              <a:p>
                <a:r>
                  <a:rPr lang="en-GB" dirty="0"/>
                  <a:t>Previous assumption           synchronous phases the same in all RCS</a:t>
                </a:r>
                <a14:m>
                  <m:oMath xmlns:m="http://schemas.openxmlformats.org/officeDocument/2006/math">
                    <m:r>
                      <a:rPr lang="en-GB" i="1" dirty="0">
                        <a:latin typeface="Cambria Math" panose="02040503050406030204" pitchFamily="18" charset="0"/>
                      </a:rPr>
                      <m:t> </m:t>
                    </m:r>
                    <m:r>
                      <a:rPr lang="en-GB" b="0" i="1" dirty="0" smtClean="0">
                        <a:latin typeface="Cambria Math" panose="02040503050406030204" pitchFamily="18" charset="0"/>
                      </a:rPr>
                      <m:t> (</m:t>
                    </m:r>
                    <m:sSub>
                      <m:sSubPr>
                        <m:ctrlPr>
                          <a:rPr lang="en-GB" b="0" i="1" dirty="0" smtClean="0">
                            <a:latin typeface="Cambria Math" panose="02040503050406030204" pitchFamily="18" charset="0"/>
                          </a:rPr>
                        </m:ctrlPr>
                      </m:sSubPr>
                      <m:e>
                        <m:r>
                          <a:rPr lang="en-GB" b="0" i="1" dirty="0" smtClean="0">
                            <a:latin typeface="Cambria Math" panose="02040503050406030204" pitchFamily="18" charset="0"/>
                          </a:rPr>
                          <m:t>𝜙</m:t>
                        </m:r>
                      </m:e>
                      <m:sub>
                        <m:r>
                          <a:rPr lang="en-GB" b="0" i="1" dirty="0" smtClean="0">
                            <a:latin typeface="Cambria Math" panose="02040503050406030204" pitchFamily="18" charset="0"/>
                          </a:rPr>
                          <m:t>𝑠</m:t>
                        </m:r>
                      </m:sub>
                    </m:sSub>
                    <m:r>
                      <a:rPr lang="en-GB" i="1" dirty="0" smtClean="0">
                        <a:latin typeface="Cambria Math" panose="02040503050406030204" pitchFamily="18" charset="0"/>
                      </a:rPr>
                      <m:t>=135</m:t>
                    </m:r>
                    <m:r>
                      <a:rPr lang="en-GB" b="0" i="1" dirty="0" smtClean="0">
                        <a:latin typeface="Cambria Math" panose="02040503050406030204" pitchFamily="18" charset="0"/>
                      </a:rPr>
                      <m:t>)</m:t>
                    </m:r>
                  </m:oMath>
                </a14:m>
                <a:endParaRPr lang="en-GB" dirty="0"/>
              </a:p>
              <a:p>
                <a:pPr marL="285750" indent="-285750">
                  <a:buFont typeface="Arial" panose="020B0604020202020204" pitchFamily="34" charset="0"/>
                  <a:buChar char="•"/>
                </a:pPr>
                <a:endParaRPr lang="en-GB" dirty="0"/>
              </a:p>
              <a:p>
                <a:r>
                  <a:rPr lang="en-GB" dirty="0"/>
                  <a:t>Bucket is mismatched: Optimisation of relative </a:t>
                </a:r>
                <a14:m>
                  <m:oMath xmlns:m="http://schemas.openxmlformats.org/officeDocument/2006/math">
                    <m:sSub>
                      <m:sSubPr>
                        <m:ctrlPr>
                          <a:rPr lang="en-GB" b="0" i="1" dirty="0" smtClean="0">
                            <a:latin typeface="Cambria Math" panose="02040503050406030204" pitchFamily="18" charset="0"/>
                          </a:rPr>
                        </m:ctrlPr>
                      </m:sSubPr>
                      <m:e>
                        <m:r>
                          <a:rPr lang="en-GB" b="0" i="1" dirty="0" smtClean="0">
                            <a:latin typeface="Cambria Math" panose="02040503050406030204" pitchFamily="18" charset="0"/>
                          </a:rPr>
                          <m:t>𝜙</m:t>
                        </m:r>
                      </m:e>
                      <m:sub>
                        <m:r>
                          <a:rPr lang="en-GB" b="0" i="1" dirty="0" smtClean="0">
                            <a:latin typeface="Cambria Math" panose="02040503050406030204" pitchFamily="18" charset="0"/>
                          </a:rPr>
                          <m:t>𝑠</m:t>
                        </m:r>
                      </m:sub>
                    </m:sSub>
                  </m:oMath>
                </a14:m>
                <a:r>
                  <a:rPr lang="en-GB" dirty="0"/>
                  <a:t> reduces the mismatch, can achieve ~10% emittance growth through whole RCS chain</a:t>
                </a:r>
              </a:p>
              <a:p>
                <a:endParaRPr lang="en-GB" sz="1600" dirty="0"/>
              </a:p>
            </p:txBody>
          </p:sp>
        </mc:Choice>
        <mc:Fallback xmlns="">
          <p:sp>
            <p:nvSpPr>
              <p:cNvPr id="4" name="Google Shape;326;p59">
                <a:extLst>
                  <a:ext uri="{FF2B5EF4-FFF2-40B4-BE49-F238E27FC236}">
                    <a16:creationId xmlns:a16="http://schemas.microsoft.com/office/drawing/2014/main" id="{FA6244E2-B251-6CE9-0783-65493E0ED223}"/>
                  </a:ext>
                </a:extLst>
              </p:cNvPr>
              <p:cNvSpPr>
                <a:spLocks noRot="1" noChangeAspect="1" noMove="1" noResize="1" noEditPoints="1" noAdjustHandles="1" noChangeArrowheads="1" noChangeShapeType="1" noTextEdit="1"/>
              </p:cNvSpPr>
              <p:nvPr/>
            </p:nvSpPr>
            <p:spPr>
              <a:xfrm>
                <a:off x="252003" y="3550116"/>
                <a:ext cx="8294341" cy="1326684"/>
              </a:xfrm>
              <a:prstGeom prst="rect">
                <a:avLst/>
              </a:prstGeom>
              <a:blipFill>
                <a:blip r:embed="rId7"/>
                <a:stretch>
                  <a:fillRect l="-220" t="-459" b="-8257"/>
                </a:stretch>
              </a:blipFill>
              <a:ln>
                <a:noFill/>
              </a:ln>
            </p:spPr>
            <p:txBody>
              <a:bodyPr/>
              <a:lstStyle/>
              <a:p>
                <a:r>
                  <a:rPr lang="en-CH">
                    <a:noFill/>
                  </a:rPr>
                  <a:t> </a:t>
                </a:r>
              </a:p>
            </p:txBody>
          </p:sp>
        </mc:Fallback>
      </mc:AlternateContent>
      <p:sp>
        <p:nvSpPr>
          <p:cNvPr id="6" name="Arrow: Down 5">
            <a:extLst>
              <a:ext uri="{FF2B5EF4-FFF2-40B4-BE49-F238E27FC236}">
                <a16:creationId xmlns:a16="http://schemas.microsoft.com/office/drawing/2014/main" id="{86049833-E0F6-A1FE-649E-A8576967EFF3}"/>
              </a:ext>
            </a:extLst>
          </p:cNvPr>
          <p:cNvSpPr/>
          <p:nvPr/>
        </p:nvSpPr>
        <p:spPr>
          <a:xfrm rot="16200000">
            <a:off x="2140796" y="3988929"/>
            <a:ext cx="209874" cy="31989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3444886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A193D13-A167-D9DE-3C42-3FC835870F3C}"/>
              </a:ext>
            </a:extLst>
          </p:cNvPr>
          <p:cNvSpPr>
            <a:spLocks noGrp="1"/>
          </p:cNvSpPr>
          <p:nvPr>
            <p:ph type="title"/>
          </p:nvPr>
        </p:nvSpPr>
        <p:spPr/>
        <p:txBody>
          <a:bodyPr/>
          <a:lstStyle/>
          <a:p>
            <a:r>
              <a:rPr lang="en-GB" dirty="0"/>
              <a:t>Realistic injection</a:t>
            </a:r>
            <a:endParaRPr lang="en-CH" dirty="0"/>
          </a:p>
        </p:txBody>
      </p:sp>
      <p:sp>
        <p:nvSpPr>
          <p:cNvPr id="5" name="Text Placeholder 4">
            <a:extLst>
              <a:ext uri="{FF2B5EF4-FFF2-40B4-BE49-F238E27FC236}">
                <a16:creationId xmlns:a16="http://schemas.microsoft.com/office/drawing/2014/main" id="{15C9013A-D9FA-3347-D5E9-8F985911DD41}"/>
              </a:ext>
            </a:extLst>
          </p:cNvPr>
          <p:cNvSpPr>
            <a:spLocks noGrp="1"/>
          </p:cNvSpPr>
          <p:nvPr>
            <p:ph type="body" idx="1"/>
          </p:nvPr>
        </p:nvSpPr>
        <p:spPr/>
        <p:txBody>
          <a:bodyPr/>
          <a:lstStyle/>
          <a:p>
            <a:endParaRPr lang="en-CH"/>
          </a:p>
        </p:txBody>
      </p:sp>
      <p:sp>
        <p:nvSpPr>
          <p:cNvPr id="6" name="Picture Placeholder 5">
            <a:extLst>
              <a:ext uri="{FF2B5EF4-FFF2-40B4-BE49-F238E27FC236}">
                <a16:creationId xmlns:a16="http://schemas.microsoft.com/office/drawing/2014/main" id="{E0F5F6F1-8184-DC90-2F78-89C114759304}"/>
              </a:ext>
            </a:extLst>
          </p:cNvPr>
          <p:cNvSpPr>
            <a:spLocks noGrp="1"/>
          </p:cNvSpPr>
          <p:nvPr>
            <p:ph type="pic" sz="quarter" idx="12"/>
          </p:nvPr>
        </p:nvSpPr>
        <p:spPr/>
        <p:txBody>
          <a:bodyPr/>
          <a:lstStyle/>
          <a:p>
            <a:endParaRPr lang="en-CH"/>
          </a:p>
        </p:txBody>
      </p:sp>
    </p:spTree>
    <p:extLst>
      <p:ext uri="{BB962C8B-B14F-4D97-AF65-F5344CB8AC3E}">
        <p14:creationId xmlns:p14="http://schemas.microsoft.com/office/powerpoint/2010/main" val="1091178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89480C-D6B0-1CA8-F4AF-E4531AE822B7}"/>
            </a:ext>
          </a:extLst>
        </p:cNvPr>
        <p:cNvGrpSpPr/>
        <p:nvPr/>
      </p:nvGrpSpPr>
      <p:grpSpPr>
        <a:xfrm>
          <a:off x="0" y="0"/>
          <a:ext cx="0" cy="0"/>
          <a:chOff x="0" y="0"/>
          <a:chExt cx="0" cy="0"/>
        </a:xfrm>
      </p:grpSpPr>
      <p:sp>
        <p:nvSpPr>
          <p:cNvPr id="18" name="Google Shape;326;p59">
            <a:extLst>
              <a:ext uri="{FF2B5EF4-FFF2-40B4-BE49-F238E27FC236}">
                <a16:creationId xmlns:a16="http://schemas.microsoft.com/office/drawing/2014/main" id="{C3682B3B-7C9B-0160-02E4-3C4AA38F900D}"/>
              </a:ext>
            </a:extLst>
          </p:cNvPr>
          <p:cNvSpPr/>
          <p:nvPr/>
        </p:nvSpPr>
        <p:spPr>
          <a:xfrm>
            <a:off x="383871" y="1381653"/>
            <a:ext cx="1881028" cy="3373753"/>
          </a:xfrm>
          <a:prstGeom prst="rect">
            <a:avLst/>
          </a:prstGeom>
          <a:solidFill>
            <a:srgbClr val="FFD6D8">
              <a:alpha val="48630"/>
            </a:srgbClr>
          </a:solidFill>
          <a:ln>
            <a:noFill/>
          </a:ln>
        </p:spPr>
        <p:txBody>
          <a:bodyPr spcFirstLastPara="1" wrap="square" lIns="91425" tIns="45700" rIns="91425" bIns="45700" anchor="t" anchorCtr="0">
            <a:noAutofit/>
          </a:bodyPr>
          <a:lstStyle/>
          <a:p>
            <a:pPr marL="342900" marR="0" lvl="0" indent="-342900" rtl="0">
              <a:lnSpc>
                <a:spcPct val="100000"/>
              </a:lnSpc>
              <a:spcBef>
                <a:spcPts val="0"/>
              </a:spcBef>
              <a:spcAft>
                <a:spcPts val="0"/>
              </a:spcAft>
              <a:buFont typeface="Arial" panose="020B0604020202020204" pitchFamily="34" charset="0"/>
              <a:buChar char="•"/>
            </a:pPr>
            <a:endParaRPr sz="1800" b="0" strike="noStrike" dirty="0">
              <a:latin typeface="Arial"/>
              <a:ea typeface="Arial"/>
              <a:cs typeface="Arial"/>
              <a:sym typeface="Arial"/>
            </a:endParaRPr>
          </a:p>
          <a:p>
            <a:pPr marL="228600"/>
            <a:endParaRPr lang="en-GB" dirty="0"/>
          </a:p>
          <a:p>
            <a:pPr marL="228600"/>
            <a:endParaRPr lang="en-GB" dirty="0"/>
          </a:p>
          <a:p>
            <a:pPr marL="228600"/>
            <a:endParaRPr lang="en-GB" dirty="0"/>
          </a:p>
          <a:p>
            <a:pPr marL="514350" indent="-285750">
              <a:buFont typeface="Arial" panose="020B0604020202020204" pitchFamily="34" charset="0"/>
              <a:buChar char="•"/>
            </a:pPr>
            <a:endParaRPr lang="en-GB" dirty="0"/>
          </a:p>
          <a:p>
            <a:pPr marL="140041">
              <a:buSzPts val="1400"/>
            </a:pPr>
            <a:endParaRPr lang="en-GB" dirty="0"/>
          </a:p>
          <a:p>
            <a:pPr marL="457200" marR="0" lvl="0" indent="-317159" rtl="0">
              <a:lnSpc>
                <a:spcPct val="100000"/>
              </a:lnSpc>
              <a:spcBef>
                <a:spcPts val="0"/>
              </a:spcBef>
              <a:spcAft>
                <a:spcPts val="0"/>
              </a:spcAft>
              <a:buClr>
                <a:srgbClr val="000000"/>
              </a:buClr>
              <a:buSzPts val="1400"/>
              <a:buFont typeface="Arial"/>
              <a:buChar char="●"/>
            </a:pPr>
            <a:r>
              <a:rPr lang="en-GB" sz="1400" b="0" strike="noStrike" dirty="0">
                <a:latin typeface="Arial"/>
                <a:ea typeface="Arial"/>
                <a:cs typeface="Arial"/>
                <a:sym typeface="Arial"/>
              </a:rPr>
              <a:t>RF Frequency of 1.3GHz – short bucket</a:t>
            </a:r>
          </a:p>
          <a:p>
            <a:pPr marL="457200" marR="0" lvl="0" indent="-317159" rtl="0">
              <a:lnSpc>
                <a:spcPct val="100000"/>
              </a:lnSpc>
              <a:spcBef>
                <a:spcPts val="0"/>
              </a:spcBef>
              <a:spcAft>
                <a:spcPts val="0"/>
              </a:spcAft>
              <a:buClr>
                <a:srgbClr val="000000"/>
              </a:buClr>
              <a:buSzPts val="1400"/>
              <a:buFont typeface="Arial"/>
              <a:buChar char="●"/>
            </a:pPr>
            <a:endParaRPr lang="en-GB" sz="1400" b="0" strike="noStrike" dirty="0">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r>
              <a:rPr lang="en-GB" dirty="0"/>
              <a:t>Long distribution coming from RLA2</a:t>
            </a:r>
          </a:p>
          <a:p>
            <a:pPr marL="140041" marR="0" lvl="0" rtl="0">
              <a:lnSpc>
                <a:spcPct val="100000"/>
              </a:lnSpc>
              <a:spcBef>
                <a:spcPts val="0"/>
              </a:spcBef>
              <a:spcAft>
                <a:spcPts val="0"/>
              </a:spcAft>
              <a:buClr>
                <a:srgbClr val="000000"/>
              </a:buClr>
              <a:buSzPts val="1400"/>
            </a:pPr>
            <a:endParaRPr sz="1400" b="0" strike="noStrike" dirty="0">
              <a:latin typeface="Arial"/>
              <a:ea typeface="Arial"/>
              <a:cs typeface="Arial"/>
              <a:sym typeface="Arial"/>
            </a:endParaRPr>
          </a:p>
          <a:p>
            <a:pPr marL="742950" marR="0" lvl="0" indent="-285750" rtl="0">
              <a:lnSpc>
                <a:spcPct val="100000"/>
              </a:lnSpc>
              <a:spcBef>
                <a:spcPts val="0"/>
              </a:spcBef>
              <a:spcAft>
                <a:spcPts val="0"/>
              </a:spcAft>
              <a:buFont typeface="Arial" panose="020B0604020202020204" pitchFamily="34" charset="0"/>
              <a:buChar char="•"/>
            </a:pPr>
            <a:endParaRPr lang="en-GB" dirty="0"/>
          </a:p>
          <a:p>
            <a:pPr marL="45720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p:sp>
        <p:nvSpPr>
          <p:cNvPr id="15" name="Google Shape;236;p53">
            <a:extLst>
              <a:ext uri="{FF2B5EF4-FFF2-40B4-BE49-F238E27FC236}">
                <a16:creationId xmlns:a16="http://schemas.microsoft.com/office/drawing/2014/main" id="{14098EA1-5DEA-7EF1-9947-8FB20EE82808}"/>
              </a:ext>
            </a:extLst>
          </p:cNvPr>
          <p:cNvSpPr/>
          <p:nvPr/>
        </p:nvSpPr>
        <p:spPr>
          <a:xfrm>
            <a:off x="1564502" y="185714"/>
            <a:ext cx="6968022" cy="441011"/>
          </a:xfrm>
          <a:prstGeom prst="rect">
            <a:avLst/>
          </a:prstGeom>
          <a:noFill/>
          <a:ln>
            <a:noFill/>
          </a:ln>
        </p:spPr>
        <p:txBody>
          <a:bodyPr spcFirstLastPara="1" wrap="square" lIns="0" tIns="0" rIns="0" bIns="0" anchor="t" anchorCtr="0">
            <a:noAutofit/>
          </a:bodyPr>
          <a:lstStyle/>
          <a:p>
            <a:pPr marL="0" marR="0" lvl="0" indent="0" algn="ctr" rtl="0">
              <a:lnSpc>
                <a:spcPct val="108000"/>
              </a:lnSpc>
              <a:spcBef>
                <a:spcPts val="0"/>
              </a:spcBef>
              <a:spcAft>
                <a:spcPts val="0"/>
              </a:spcAft>
              <a:buNone/>
            </a:pPr>
            <a:r>
              <a:rPr lang="en-GB" sz="3200" b="0" i="0" u="none" strike="noStrike" cap="none" dirty="0">
                <a:latin typeface="Arial"/>
                <a:ea typeface="Arial"/>
                <a:cs typeface="Arial"/>
                <a:sym typeface="Arial"/>
              </a:rPr>
              <a:t>Injection of distribution from RLA2</a:t>
            </a:r>
            <a:endParaRPr sz="3200" b="0" i="0" u="none" strike="noStrike" cap="none" dirty="0">
              <a:latin typeface="Arial"/>
              <a:ea typeface="Arial"/>
              <a:cs typeface="Arial"/>
              <a:sym typeface="Arial"/>
            </a:endParaRPr>
          </a:p>
        </p:txBody>
      </p:sp>
      <p:pic>
        <p:nvPicPr>
          <p:cNvPr id="16" name="Picture 15">
            <a:extLst>
              <a:ext uri="{FF2B5EF4-FFF2-40B4-BE49-F238E27FC236}">
                <a16:creationId xmlns:a16="http://schemas.microsoft.com/office/drawing/2014/main" id="{DF969756-E7CB-C137-7C75-E78B2C866DB2}"/>
              </a:ext>
            </a:extLst>
          </p:cNvPr>
          <p:cNvPicPr>
            <a:picLocks noChangeAspect="1"/>
          </p:cNvPicPr>
          <p:nvPr/>
        </p:nvPicPr>
        <p:blipFill>
          <a:blip r:embed="rId3"/>
          <a:srcRect t="13135" b="7298"/>
          <a:stretch/>
        </p:blipFill>
        <p:spPr>
          <a:xfrm>
            <a:off x="383871" y="1381653"/>
            <a:ext cx="1881028" cy="1044945"/>
          </a:xfrm>
          <a:prstGeom prst="rect">
            <a:avLst/>
          </a:prstGeom>
        </p:spPr>
      </p:pic>
      <p:sp>
        <p:nvSpPr>
          <p:cNvPr id="23" name="Lightning Bolt 22">
            <a:extLst>
              <a:ext uri="{FF2B5EF4-FFF2-40B4-BE49-F238E27FC236}">
                <a16:creationId xmlns:a16="http://schemas.microsoft.com/office/drawing/2014/main" id="{A82F3788-1BA9-6BDB-B24A-54E0AF7F56F1}"/>
              </a:ext>
            </a:extLst>
          </p:cNvPr>
          <p:cNvSpPr/>
          <p:nvPr/>
        </p:nvSpPr>
        <p:spPr>
          <a:xfrm>
            <a:off x="1139964" y="1786602"/>
            <a:ext cx="209345" cy="283292"/>
          </a:xfrm>
          <a:prstGeom prst="lightningBol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5" name="Picture 4" descr="A diagram of a blue oval&#10;&#10;AI-generated content may be incorrect.">
            <a:extLst>
              <a:ext uri="{FF2B5EF4-FFF2-40B4-BE49-F238E27FC236}">
                <a16:creationId xmlns:a16="http://schemas.microsoft.com/office/drawing/2014/main" id="{21BEBD4C-C141-9C3B-D69F-5F24609E68D8}"/>
              </a:ext>
            </a:extLst>
          </p:cNvPr>
          <p:cNvPicPr>
            <a:picLocks noChangeAspect="1"/>
          </p:cNvPicPr>
          <p:nvPr/>
        </p:nvPicPr>
        <p:blipFill>
          <a:blip r:embed="rId4"/>
          <a:stretch>
            <a:fillRect/>
          </a:stretch>
        </p:blipFill>
        <p:spPr>
          <a:xfrm>
            <a:off x="5402450" y="2233875"/>
            <a:ext cx="2525928" cy="2525928"/>
          </a:xfrm>
          <a:prstGeom prst="rect">
            <a:avLst/>
          </a:prstGeom>
        </p:spPr>
      </p:pic>
      <p:pic>
        <p:nvPicPr>
          <p:cNvPr id="7" name="Picture 6" descr="A graph of a wave&#10;&#10;AI-generated content may be incorrect.">
            <a:extLst>
              <a:ext uri="{FF2B5EF4-FFF2-40B4-BE49-F238E27FC236}">
                <a16:creationId xmlns:a16="http://schemas.microsoft.com/office/drawing/2014/main" id="{E832A680-F207-1167-9BCE-D64EF05EA8B0}"/>
              </a:ext>
            </a:extLst>
          </p:cNvPr>
          <p:cNvPicPr>
            <a:picLocks noChangeAspect="1"/>
          </p:cNvPicPr>
          <p:nvPr/>
        </p:nvPicPr>
        <p:blipFill>
          <a:blip r:embed="rId5"/>
          <a:stretch>
            <a:fillRect/>
          </a:stretch>
        </p:blipFill>
        <p:spPr>
          <a:xfrm>
            <a:off x="2543968" y="1406540"/>
            <a:ext cx="2482903" cy="2482903"/>
          </a:xfrm>
          <a:prstGeom prst="rect">
            <a:avLst/>
          </a:prstGeom>
        </p:spPr>
      </p:pic>
      <p:sp>
        <p:nvSpPr>
          <p:cNvPr id="13" name="TextBox 12">
            <a:extLst>
              <a:ext uri="{FF2B5EF4-FFF2-40B4-BE49-F238E27FC236}">
                <a16:creationId xmlns:a16="http://schemas.microsoft.com/office/drawing/2014/main" id="{CD80D831-4728-FFCE-9C4F-2585C884A644}"/>
              </a:ext>
            </a:extLst>
          </p:cNvPr>
          <p:cNvSpPr txBox="1"/>
          <p:nvPr/>
        </p:nvSpPr>
        <p:spPr>
          <a:xfrm>
            <a:off x="7472319" y="1903353"/>
            <a:ext cx="1520610" cy="523220"/>
          </a:xfrm>
          <a:prstGeom prst="rect">
            <a:avLst/>
          </a:prstGeom>
          <a:noFill/>
        </p:spPr>
        <p:txBody>
          <a:bodyPr wrap="square" rtlCol="0">
            <a:spAutoFit/>
          </a:bodyPr>
          <a:lstStyle/>
          <a:p>
            <a:r>
              <a:rPr lang="en-GB" dirty="0"/>
              <a:t>Desired distribution</a:t>
            </a:r>
            <a:endParaRPr lang="en-CH" dirty="0"/>
          </a:p>
        </p:txBody>
      </p:sp>
      <p:sp>
        <p:nvSpPr>
          <p:cNvPr id="17" name="Arrow: Down 16">
            <a:extLst>
              <a:ext uri="{FF2B5EF4-FFF2-40B4-BE49-F238E27FC236}">
                <a16:creationId xmlns:a16="http://schemas.microsoft.com/office/drawing/2014/main" id="{CD2EA5BE-CEEF-5CE2-7398-B3588B2FF653}"/>
              </a:ext>
            </a:extLst>
          </p:cNvPr>
          <p:cNvSpPr/>
          <p:nvPr/>
        </p:nvSpPr>
        <p:spPr>
          <a:xfrm rot="2480316">
            <a:off x="7841830" y="2415703"/>
            <a:ext cx="130629" cy="32313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TextBox 18">
            <a:extLst>
              <a:ext uri="{FF2B5EF4-FFF2-40B4-BE49-F238E27FC236}">
                <a16:creationId xmlns:a16="http://schemas.microsoft.com/office/drawing/2014/main" id="{DC9BEEC3-CDB8-F6F0-4F9D-E587EBDD1D3B}"/>
              </a:ext>
            </a:extLst>
          </p:cNvPr>
          <p:cNvSpPr txBox="1"/>
          <p:nvPr/>
        </p:nvSpPr>
        <p:spPr>
          <a:xfrm>
            <a:off x="4736773" y="1299660"/>
            <a:ext cx="1520610" cy="307777"/>
          </a:xfrm>
          <a:prstGeom prst="rect">
            <a:avLst/>
          </a:prstGeom>
          <a:noFill/>
        </p:spPr>
        <p:txBody>
          <a:bodyPr wrap="square" rtlCol="0">
            <a:spAutoFit/>
          </a:bodyPr>
          <a:lstStyle/>
          <a:p>
            <a:r>
              <a:rPr lang="en-GB" dirty="0"/>
              <a:t>From RLA2</a:t>
            </a:r>
            <a:endParaRPr lang="en-CH" dirty="0"/>
          </a:p>
        </p:txBody>
      </p:sp>
      <p:sp>
        <p:nvSpPr>
          <p:cNvPr id="20" name="Arrow: Down 19">
            <a:extLst>
              <a:ext uri="{FF2B5EF4-FFF2-40B4-BE49-F238E27FC236}">
                <a16:creationId xmlns:a16="http://schemas.microsoft.com/office/drawing/2014/main" id="{CD0DE612-272F-748F-2136-FFA3E38D788B}"/>
              </a:ext>
            </a:extLst>
          </p:cNvPr>
          <p:cNvSpPr/>
          <p:nvPr/>
        </p:nvSpPr>
        <p:spPr>
          <a:xfrm rot="2480316">
            <a:off x="5181378" y="1648476"/>
            <a:ext cx="130629" cy="32313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2826734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26;p59">
            <a:extLst>
              <a:ext uri="{FF2B5EF4-FFF2-40B4-BE49-F238E27FC236}">
                <a16:creationId xmlns:a16="http://schemas.microsoft.com/office/drawing/2014/main" id="{E0683517-B6A7-9F48-5B45-E13115C9931F}"/>
              </a:ext>
            </a:extLst>
          </p:cNvPr>
          <p:cNvSpPr/>
          <p:nvPr/>
        </p:nvSpPr>
        <p:spPr>
          <a:xfrm>
            <a:off x="328122" y="1184722"/>
            <a:ext cx="2269447" cy="3627398"/>
          </a:xfrm>
          <a:prstGeom prst="rect">
            <a:avLst/>
          </a:prstGeom>
          <a:solidFill>
            <a:srgbClr val="FFD6D8">
              <a:alpha val="48630"/>
            </a:srgbClr>
          </a:solid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None/>
            </a:pPr>
            <a:endParaRPr sz="1800" b="0" strike="noStrike" dirty="0">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r>
              <a:rPr lang="en-GB" sz="1400" b="0" strike="noStrike" dirty="0">
                <a:solidFill>
                  <a:srgbClr val="000000"/>
                </a:solidFill>
                <a:latin typeface="Arial"/>
                <a:ea typeface="Arial"/>
                <a:cs typeface="Arial"/>
                <a:sym typeface="Arial"/>
              </a:rPr>
              <a:t>Bunch compression  is a </a:t>
            </a:r>
            <a:r>
              <a:rPr lang="en-GB" sz="1400" b="1" strike="noStrike" dirty="0">
                <a:solidFill>
                  <a:srgbClr val="000000"/>
                </a:solidFill>
                <a:latin typeface="Arial"/>
                <a:ea typeface="Arial"/>
                <a:cs typeface="Arial"/>
                <a:sym typeface="Arial"/>
              </a:rPr>
              <a:t>single pass device</a:t>
            </a:r>
          </a:p>
          <a:p>
            <a:pPr marL="457200" marR="0" lvl="0" indent="-317159" rtl="0">
              <a:lnSpc>
                <a:spcPct val="100000"/>
              </a:lnSpc>
              <a:spcBef>
                <a:spcPts val="0"/>
              </a:spcBef>
              <a:spcAft>
                <a:spcPts val="0"/>
              </a:spcAft>
              <a:buClr>
                <a:srgbClr val="000000"/>
              </a:buClr>
              <a:buSzPts val="1400"/>
              <a:buFont typeface="Arial"/>
              <a:buChar char="●"/>
            </a:pPr>
            <a:endParaRPr lang="en-GB" sz="1400" b="1" strike="noStrike" dirty="0">
              <a:solidFill>
                <a:srgbClr val="000000"/>
              </a:solidFill>
              <a:latin typeface="Arial"/>
              <a:ea typeface="Arial"/>
              <a:cs typeface="Arial"/>
              <a:sym typeface="Arial"/>
            </a:endParaRPr>
          </a:p>
          <a:p>
            <a:pPr marL="457200" indent="-317159">
              <a:buSzPts val="1400"/>
              <a:buFont typeface="Arial"/>
              <a:buChar char="●"/>
            </a:pPr>
            <a:r>
              <a:rPr lang="en-GB" dirty="0"/>
              <a:t>Contains an RF cavity to ‘</a:t>
            </a:r>
            <a:r>
              <a:rPr lang="en-GB" b="1" dirty="0"/>
              <a:t>chirp</a:t>
            </a:r>
            <a:r>
              <a:rPr lang="en-GB" dirty="0"/>
              <a:t>’ the bunch to give a correlation of position with momentum offset</a:t>
            </a:r>
          </a:p>
          <a:p>
            <a:pPr marL="457200" indent="-317159">
              <a:buSzPts val="1400"/>
              <a:buFont typeface="Arial"/>
              <a:buChar char="●"/>
            </a:pPr>
            <a:endParaRPr lang="en-GB" dirty="0"/>
          </a:p>
          <a:p>
            <a:pPr marL="457200" indent="-317159">
              <a:buSzPts val="1400"/>
              <a:buFont typeface="Arial"/>
              <a:buChar char="●"/>
            </a:pPr>
            <a:r>
              <a:rPr lang="en-GB" dirty="0"/>
              <a:t>In a linear approximation, can be modelled with a matrix </a:t>
            </a:r>
          </a:p>
          <a:p>
            <a:pPr marL="457200" marR="0" lvl="0" indent="-317159" rtl="0">
              <a:lnSpc>
                <a:spcPct val="100000"/>
              </a:lnSpc>
              <a:spcBef>
                <a:spcPts val="0"/>
              </a:spcBef>
              <a:spcAft>
                <a:spcPts val="0"/>
              </a:spcAft>
              <a:buClr>
                <a:srgbClr val="000000"/>
              </a:buClr>
              <a:buSzPts val="1400"/>
              <a:buFont typeface="Arial"/>
              <a:buChar char="●"/>
            </a:pPr>
            <a:endParaRPr lang="en-GB" sz="1400" b="1" strike="noStrike" dirty="0">
              <a:solidFill>
                <a:srgbClr val="000000"/>
              </a:solidFill>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endParaRPr sz="1400" b="0" strike="noStrike" dirty="0">
              <a:latin typeface="Arial"/>
              <a:ea typeface="Arial"/>
              <a:cs typeface="Arial"/>
              <a:sym typeface="Arial"/>
            </a:endParaRPr>
          </a:p>
          <a:p>
            <a:pPr marL="742950" marR="0" lvl="0" indent="-285750" rtl="0">
              <a:lnSpc>
                <a:spcPct val="100000"/>
              </a:lnSpc>
              <a:spcBef>
                <a:spcPts val="0"/>
              </a:spcBef>
              <a:spcAft>
                <a:spcPts val="0"/>
              </a:spcAft>
              <a:buFont typeface="Arial" panose="020B0604020202020204" pitchFamily="34" charset="0"/>
              <a:buChar char="•"/>
            </a:pPr>
            <a:endParaRPr lang="en-GB" dirty="0"/>
          </a:p>
          <a:p>
            <a:pPr marL="45720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p:sp>
        <p:nvSpPr>
          <p:cNvPr id="5" name="TextBox 4">
            <a:extLst>
              <a:ext uri="{FF2B5EF4-FFF2-40B4-BE49-F238E27FC236}">
                <a16:creationId xmlns:a16="http://schemas.microsoft.com/office/drawing/2014/main" id="{CDB9A607-E9D4-44CB-9FC5-E9307428FBA2}"/>
              </a:ext>
            </a:extLst>
          </p:cNvPr>
          <p:cNvSpPr txBox="1"/>
          <p:nvPr/>
        </p:nvSpPr>
        <p:spPr>
          <a:xfrm>
            <a:off x="7519680" y="2155727"/>
            <a:ext cx="1095179" cy="246221"/>
          </a:xfrm>
          <a:prstGeom prst="rect">
            <a:avLst/>
          </a:prstGeom>
          <a:noFill/>
        </p:spPr>
        <p:txBody>
          <a:bodyPr wrap="square" rtlCol="0">
            <a:spAutoFit/>
          </a:bodyPr>
          <a:lstStyle/>
          <a:p>
            <a:r>
              <a:rPr lang="en-GB" sz="1000" dirty="0"/>
              <a:t>[4]</a:t>
            </a:r>
            <a:endParaRPr lang="en-CH" sz="1000" dirty="0"/>
          </a:p>
        </p:txBody>
      </p:sp>
      <p:pic>
        <p:nvPicPr>
          <p:cNvPr id="6" name="Picture 4">
            <a:extLst>
              <a:ext uri="{FF2B5EF4-FFF2-40B4-BE49-F238E27FC236}">
                <a16:creationId xmlns:a16="http://schemas.microsoft.com/office/drawing/2014/main" id="{47BE72D6-C66F-01D4-2A76-801FC1BB64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8451" y="2560328"/>
            <a:ext cx="2202330" cy="73670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D09CD6B5-5DD2-A8D7-ACA7-3B69DE4D80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3401" y="3646651"/>
            <a:ext cx="1596093" cy="559632"/>
          </a:xfrm>
          <a:prstGeom prst="rect">
            <a:avLst/>
          </a:prstGeom>
          <a:noFill/>
          <a:extLst>
            <a:ext uri="{909E8E84-426E-40DD-AFC4-6F175D3DCCD1}">
              <a14:hiddenFill xmlns:a14="http://schemas.microsoft.com/office/drawing/2010/main">
                <a:solidFill>
                  <a:srgbClr val="FFFFFF"/>
                </a:solidFill>
              </a14:hiddenFill>
            </a:ext>
          </a:extLst>
        </p:spPr>
      </p:pic>
      <p:sp>
        <p:nvSpPr>
          <p:cNvPr id="8" name="Flowchart: Process 7">
            <a:extLst>
              <a:ext uri="{FF2B5EF4-FFF2-40B4-BE49-F238E27FC236}">
                <a16:creationId xmlns:a16="http://schemas.microsoft.com/office/drawing/2014/main" id="{265575BB-3A14-FD7A-EEBA-0089529BE371}"/>
              </a:ext>
            </a:extLst>
          </p:cNvPr>
          <p:cNvSpPr/>
          <p:nvPr/>
        </p:nvSpPr>
        <p:spPr>
          <a:xfrm>
            <a:off x="3337561" y="2609044"/>
            <a:ext cx="951772" cy="446576"/>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Cavity</a:t>
            </a:r>
            <a:endParaRPr lang="en-CH" dirty="0"/>
          </a:p>
        </p:txBody>
      </p:sp>
      <p:sp>
        <p:nvSpPr>
          <p:cNvPr id="9" name="Flowchart: Process 8">
            <a:extLst>
              <a:ext uri="{FF2B5EF4-FFF2-40B4-BE49-F238E27FC236}">
                <a16:creationId xmlns:a16="http://schemas.microsoft.com/office/drawing/2014/main" id="{82EB4BAC-0565-2134-C705-B2EECF2AD899}"/>
              </a:ext>
            </a:extLst>
          </p:cNvPr>
          <p:cNvSpPr/>
          <p:nvPr/>
        </p:nvSpPr>
        <p:spPr>
          <a:xfrm>
            <a:off x="3355929" y="3747852"/>
            <a:ext cx="951772" cy="446576"/>
          </a:xfrm>
          <a:prstGeom prst="flowChart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dirty="0"/>
              <a:t>Chicane</a:t>
            </a:r>
            <a:endParaRPr lang="en-CH" dirty="0"/>
          </a:p>
        </p:txBody>
      </p:sp>
      <p:pic>
        <p:nvPicPr>
          <p:cNvPr id="10" name="Picture 8">
            <a:extLst>
              <a:ext uri="{FF2B5EF4-FFF2-40B4-BE49-F238E27FC236}">
                <a16:creationId xmlns:a16="http://schemas.microsoft.com/office/drawing/2014/main" id="{7F6F02AD-0A09-3DDD-05D8-72601DAFE87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6672" y="4169093"/>
            <a:ext cx="1775231" cy="490908"/>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0E215482-EC7A-36AF-F2CE-805D6BEC5F69}"/>
              </a:ext>
            </a:extLst>
          </p:cNvPr>
          <p:cNvGrpSpPr/>
          <p:nvPr/>
        </p:nvGrpSpPr>
        <p:grpSpPr>
          <a:xfrm>
            <a:off x="3008803" y="1127958"/>
            <a:ext cx="5165287" cy="1282867"/>
            <a:chOff x="3036604" y="631294"/>
            <a:chExt cx="5734016" cy="1673058"/>
          </a:xfrm>
        </p:grpSpPr>
        <p:grpSp>
          <p:nvGrpSpPr>
            <p:cNvPr id="12" name="Group 11">
              <a:extLst>
                <a:ext uri="{FF2B5EF4-FFF2-40B4-BE49-F238E27FC236}">
                  <a16:creationId xmlns:a16="http://schemas.microsoft.com/office/drawing/2014/main" id="{499C8102-168D-55E5-825E-D9D6C8732993}"/>
                </a:ext>
              </a:extLst>
            </p:cNvPr>
            <p:cNvGrpSpPr/>
            <p:nvPr/>
          </p:nvGrpSpPr>
          <p:grpSpPr>
            <a:xfrm>
              <a:off x="3036604" y="631294"/>
              <a:ext cx="5734016" cy="1673058"/>
              <a:chOff x="3036604" y="631294"/>
              <a:chExt cx="5734016" cy="1673058"/>
            </a:xfrm>
          </p:grpSpPr>
          <p:pic>
            <p:nvPicPr>
              <p:cNvPr id="15" name="Picture 14">
                <a:extLst>
                  <a:ext uri="{FF2B5EF4-FFF2-40B4-BE49-F238E27FC236}">
                    <a16:creationId xmlns:a16="http://schemas.microsoft.com/office/drawing/2014/main" id="{A15A5BE5-4898-B5AF-E961-0308AEE358BB}"/>
                  </a:ext>
                </a:extLst>
              </p:cNvPr>
              <p:cNvPicPr>
                <a:picLocks noChangeAspect="1"/>
              </p:cNvPicPr>
              <p:nvPr/>
            </p:nvPicPr>
            <p:blipFill>
              <a:blip r:embed="rId5"/>
              <a:stretch>
                <a:fillRect/>
              </a:stretch>
            </p:blipFill>
            <p:spPr>
              <a:xfrm>
                <a:off x="3284408" y="631294"/>
                <a:ext cx="5486212" cy="1673058"/>
              </a:xfrm>
              <a:prstGeom prst="rect">
                <a:avLst/>
              </a:prstGeom>
            </p:spPr>
          </p:pic>
          <p:pic>
            <p:nvPicPr>
              <p:cNvPr id="16" name="Picture 15">
                <a:extLst>
                  <a:ext uri="{FF2B5EF4-FFF2-40B4-BE49-F238E27FC236}">
                    <a16:creationId xmlns:a16="http://schemas.microsoft.com/office/drawing/2014/main" id="{FC30776B-DDDF-7D5E-ACEE-B5C4B607B9D3}"/>
                  </a:ext>
                </a:extLst>
              </p:cNvPr>
              <p:cNvPicPr>
                <a:picLocks noChangeAspect="1"/>
              </p:cNvPicPr>
              <p:nvPr/>
            </p:nvPicPr>
            <p:blipFill>
              <a:blip r:embed="rId6"/>
              <a:stretch>
                <a:fillRect/>
              </a:stretch>
            </p:blipFill>
            <p:spPr>
              <a:xfrm>
                <a:off x="3036604" y="992871"/>
                <a:ext cx="1637721" cy="1164733"/>
              </a:xfrm>
              <a:prstGeom prst="rect">
                <a:avLst/>
              </a:prstGeom>
            </p:spPr>
          </p:pic>
        </p:grpSp>
        <p:sp>
          <p:nvSpPr>
            <p:cNvPr id="13" name="Rectangle 12">
              <a:extLst>
                <a:ext uri="{FF2B5EF4-FFF2-40B4-BE49-F238E27FC236}">
                  <a16:creationId xmlns:a16="http://schemas.microsoft.com/office/drawing/2014/main" id="{4250FA0D-8CD5-568A-2081-99D0E5F6147E}"/>
                </a:ext>
              </a:extLst>
            </p:cNvPr>
            <p:cNvSpPr/>
            <p:nvPr/>
          </p:nvSpPr>
          <p:spPr>
            <a:xfrm>
              <a:off x="3215640" y="1664340"/>
              <a:ext cx="281940" cy="2025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Rectangle 13">
              <a:extLst>
                <a:ext uri="{FF2B5EF4-FFF2-40B4-BE49-F238E27FC236}">
                  <a16:creationId xmlns:a16="http://schemas.microsoft.com/office/drawing/2014/main" id="{56B7EF44-16D3-7F86-CA57-4C33341BFD73}"/>
                </a:ext>
              </a:extLst>
            </p:cNvPr>
            <p:cNvSpPr/>
            <p:nvPr/>
          </p:nvSpPr>
          <p:spPr>
            <a:xfrm>
              <a:off x="4475117" y="1664458"/>
              <a:ext cx="281940" cy="2025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19" name="Title 1">
            <a:extLst>
              <a:ext uri="{FF2B5EF4-FFF2-40B4-BE49-F238E27FC236}">
                <a16:creationId xmlns:a16="http://schemas.microsoft.com/office/drawing/2014/main" id="{E1718A02-64B7-3ECD-E4C4-67E65982A5AB}"/>
              </a:ext>
            </a:extLst>
          </p:cNvPr>
          <p:cNvSpPr txBox="1">
            <a:spLocks/>
          </p:cNvSpPr>
          <p:nvPr/>
        </p:nvSpPr>
        <p:spPr>
          <a:xfrm>
            <a:off x="2916859" y="197361"/>
            <a:ext cx="6781320" cy="564840"/>
          </a:xfrm>
          <a:prstGeom prst="rect">
            <a:avLst/>
          </a:prstGeom>
          <a:noFill/>
          <a:ln>
            <a:noFill/>
          </a:ln>
        </p:spPr>
        <p:txBody>
          <a:bodyPr spcFirstLastPara="1" vert="horz" wrap="square" lIns="0" tIns="0" rIns="0" bIns="0" rtlCol="0" anchor="ctr" anchorCtr="0">
            <a:noAutofit/>
          </a:bodyPr>
          <a:lstStyle>
            <a:lvl1pPr lvl="0" algn="l" defTabSz="685800" rtl="0" eaLnBrk="1" latinLnBrk="0" hangingPunct="1">
              <a:lnSpc>
                <a:spcPct val="90000"/>
              </a:lnSpc>
              <a:spcBef>
                <a:spcPts val="0"/>
              </a:spcBef>
              <a:spcAft>
                <a:spcPts val="0"/>
              </a:spcAft>
              <a:buSzPts val="1400"/>
              <a:buNone/>
              <a:defRPr sz="2700" kern="1200">
                <a:solidFill>
                  <a:schemeClr val="tx1"/>
                </a:solidFill>
                <a:latin typeface="Arial" panose="020B0604020202020204" pitchFamily="34" charset="0"/>
                <a:ea typeface="+mj-ea"/>
                <a:cs typeface="Arial" panose="020B0604020202020204" pitchFamily="34" charset="0"/>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pPr>
              <a:buClrTx/>
              <a:buFontTx/>
            </a:pPr>
            <a:r>
              <a:rPr lang="en-GB" sz="3200"/>
              <a:t>Bunch Compression</a:t>
            </a:r>
            <a:endParaRPr lang="en-CH" sz="3200" dirty="0"/>
          </a:p>
        </p:txBody>
      </p:sp>
    </p:spTree>
    <p:extLst>
      <p:ext uri="{BB962C8B-B14F-4D97-AF65-F5344CB8AC3E}">
        <p14:creationId xmlns:p14="http://schemas.microsoft.com/office/powerpoint/2010/main" val="742480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diagram of a blue oval&#10;&#10;AI-generated content may be incorrect.">
            <a:extLst>
              <a:ext uri="{FF2B5EF4-FFF2-40B4-BE49-F238E27FC236}">
                <a16:creationId xmlns:a16="http://schemas.microsoft.com/office/drawing/2014/main" id="{66B6F5AB-93E5-0119-0BF7-04E0237D2C87}"/>
              </a:ext>
            </a:extLst>
          </p:cNvPr>
          <p:cNvPicPr>
            <a:picLocks noChangeAspect="1"/>
          </p:cNvPicPr>
          <p:nvPr/>
        </p:nvPicPr>
        <p:blipFill>
          <a:blip r:embed="rId3"/>
          <a:stretch>
            <a:fillRect/>
          </a:stretch>
        </p:blipFill>
        <p:spPr>
          <a:xfrm>
            <a:off x="7359130" y="2991921"/>
            <a:ext cx="1675860" cy="1675860"/>
          </a:xfrm>
          <a:prstGeom prst="rect">
            <a:avLst/>
          </a:prstGeom>
        </p:spPr>
      </p:pic>
      <mc:AlternateContent xmlns:mc="http://schemas.openxmlformats.org/markup-compatibility/2006" xmlns:a14="http://schemas.microsoft.com/office/drawing/2010/main">
        <mc:Choice Requires="a14">
          <p:sp>
            <p:nvSpPr>
              <p:cNvPr id="5" name="Google Shape;326;p59">
                <a:extLst>
                  <a:ext uri="{FF2B5EF4-FFF2-40B4-BE49-F238E27FC236}">
                    <a16:creationId xmlns:a16="http://schemas.microsoft.com/office/drawing/2014/main" id="{E6A45644-E458-BEBF-B485-9822506D61B7}"/>
                  </a:ext>
                </a:extLst>
              </p:cNvPr>
              <p:cNvSpPr/>
              <p:nvPr/>
            </p:nvSpPr>
            <p:spPr>
              <a:xfrm>
                <a:off x="464127" y="1128551"/>
                <a:ext cx="2303833" cy="2277609"/>
              </a:xfrm>
              <a:prstGeom prst="rect">
                <a:avLst/>
              </a:prstGeom>
              <a:solidFill>
                <a:srgbClr val="FFD6D8">
                  <a:alpha val="48630"/>
                </a:srgbClr>
              </a:solidFill>
              <a:ln>
                <a:noFill/>
              </a:ln>
            </p:spPr>
            <p:txBody>
              <a:bodyPr spcFirstLastPara="1" wrap="square" lIns="91425" tIns="45700" rIns="91425" bIns="45700" anchor="t" anchorCtr="0">
                <a:noAutofit/>
              </a:bodyPr>
              <a:lstStyle/>
              <a:p>
                <a:pPr marL="0" marR="0" lvl="0" indent="0" rtl="0">
                  <a:lnSpc>
                    <a:spcPct val="100000"/>
                  </a:lnSpc>
                  <a:spcBef>
                    <a:spcPts val="0"/>
                  </a:spcBef>
                  <a:spcAft>
                    <a:spcPts val="0"/>
                  </a:spcAft>
                  <a:buNone/>
                </a:pPr>
                <a:endParaRPr sz="1800" b="0" strike="noStrike" dirty="0">
                  <a:latin typeface="Arial"/>
                  <a:ea typeface="Arial"/>
                  <a:cs typeface="Arial"/>
                  <a:sym typeface="Arial"/>
                </a:endParaRPr>
              </a:p>
              <a:p>
                <a:pPr marL="457200" indent="-317159">
                  <a:buSzPts val="1400"/>
                  <a:buFont typeface="Arial"/>
                  <a:buChar char="●"/>
                </a:pPr>
                <a:r>
                  <a:rPr lang="en-GB" dirty="0"/>
                  <a:t>Given a </a:t>
                </a:r>
                <a14:m>
                  <m:oMath xmlns:m="http://schemas.openxmlformats.org/officeDocument/2006/math">
                    <m:r>
                      <a:rPr lang="en-GB" i="1" dirty="0" smtClean="0">
                        <a:latin typeface="Cambria Math" panose="02040503050406030204" pitchFamily="18" charset="0"/>
                      </a:rPr>
                      <m:t>1/3</m:t>
                    </m:r>
                  </m:oMath>
                </a14:m>
                <a:r>
                  <a:rPr lang="en-GB" dirty="0"/>
                  <a:t> bunch length reduction</a:t>
                </a:r>
              </a:p>
              <a:p>
                <a:pPr marL="457200" indent="-317159">
                  <a:buSzPts val="1400"/>
                  <a:buFont typeface="Arial"/>
                  <a:buChar char="●"/>
                </a:pPr>
                <a:endParaRPr lang="en-GB" dirty="0"/>
              </a:p>
              <a:p>
                <a:pPr marL="457200" indent="-317159">
                  <a:buSzPts val="1400"/>
                  <a:buFont typeface="Arial"/>
                  <a:buChar char="●"/>
                </a:pPr>
                <a:r>
                  <a:rPr lang="en-GB" dirty="0"/>
                  <a:t>No energy chirp</a:t>
                </a:r>
              </a:p>
              <a:p>
                <a:pPr marL="457200" indent="-317159">
                  <a:buSzPts val="1400"/>
                  <a:buFont typeface="Arial"/>
                  <a:buChar char="●"/>
                </a:pPr>
                <a:endParaRPr lang="en-GB" dirty="0"/>
              </a:p>
              <a:p>
                <a:pPr marL="140041">
                  <a:buSzPts val="1400"/>
                </a:pPr>
                <a:endParaRPr lang="en-GB" dirty="0"/>
              </a:p>
              <a:p>
                <a:pPr marL="457200" indent="-317159">
                  <a:buSzPts val="1400"/>
                  <a:buFont typeface="Arial"/>
                  <a:buChar char="●"/>
                </a:pPr>
                <a:endParaRPr lang="en-GB" dirty="0"/>
              </a:p>
              <a:p>
                <a:pPr marL="457200" marR="0" lvl="0" indent="-317159" rtl="0">
                  <a:lnSpc>
                    <a:spcPct val="100000"/>
                  </a:lnSpc>
                  <a:spcBef>
                    <a:spcPts val="0"/>
                  </a:spcBef>
                  <a:spcAft>
                    <a:spcPts val="0"/>
                  </a:spcAft>
                  <a:buClr>
                    <a:srgbClr val="000000"/>
                  </a:buClr>
                  <a:buSzPts val="1400"/>
                  <a:buFont typeface="Arial"/>
                  <a:buChar char="●"/>
                </a:pPr>
                <a:endParaRPr lang="en-GB" sz="1400" b="1" strike="noStrike" dirty="0">
                  <a:solidFill>
                    <a:srgbClr val="000000"/>
                  </a:solidFill>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endParaRPr sz="1400" b="0" strike="noStrike" dirty="0">
                  <a:latin typeface="Arial"/>
                  <a:ea typeface="Arial"/>
                  <a:cs typeface="Arial"/>
                  <a:sym typeface="Arial"/>
                </a:endParaRPr>
              </a:p>
              <a:p>
                <a:pPr marL="742950" marR="0" lvl="0" indent="-285750" rtl="0">
                  <a:lnSpc>
                    <a:spcPct val="100000"/>
                  </a:lnSpc>
                  <a:spcBef>
                    <a:spcPts val="0"/>
                  </a:spcBef>
                  <a:spcAft>
                    <a:spcPts val="0"/>
                  </a:spcAft>
                  <a:buFont typeface="Arial" panose="020B0604020202020204" pitchFamily="34" charset="0"/>
                  <a:buChar char="•"/>
                </a:pPr>
                <a:endParaRPr lang="en-GB" dirty="0"/>
              </a:p>
              <a:p>
                <a:pPr marL="45720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mc:Choice>
        <mc:Fallback xmlns="">
          <p:sp>
            <p:nvSpPr>
              <p:cNvPr id="5" name="Google Shape;326;p59">
                <a:extLst>
                  <a:ext uri="{FF2B5EF4-FFF2-40B4-BE49-F238E27FC236}">
                    <a16:creationId xmlns:a16="http://schemas.microsoft.com/office/drawing/2014/main" id="{E6A45644-E458-BEBF-B485-9822506D61B7}"/>
                  </a:ext>
                </a:extLst>
              </p:cNvPr>
              <p:cNvSpPr>
                <a:spLocks noRot="1" noChangeAspect="1" noMove="1" noResize="1" noEditPoints="1" noAdjustHandles="1" noChangeArrowheads="1" noChangeShapeType="1" noTextEdit="1"/>
              </p:cNvSpPr>
              <p:nvPr/>
            </p:nvSpPr>
            <p:spPr>
              <a:xfrm>
                <a:off x="464127" y="1128551"/>
                <a:ext cx="2303833" cy="2277609"/>
              </a:xfrm>
              <a:prstGeom prst="rect">
                <a:avLst/>
              </a:prstGeom>
              <a:blipFill>
                <a:blip r:embed="rId4"/>
                <a:stretch>
                  <a:fillRect/>
                </a:stretch>
              </a:blipFill>
              <a:ln>
                <a:noFill/>
              </a:ln>
            </p:spPr>
            <p:txBody>
              <a:bodyPr/>
              <a:lstStyle/>
              <a:p>
                <a:r>
                  <a:rPr lang="en-CH">
                    <a:noFill/>
                  </a:rPr>
                  <a:t> </a:t>
                </a:r>
              </a:p>
            </p:txBody>
          </p:sp>
        </mc:Fallback>
      </mc:AlternateContent>
      <p:grpSp>
        <p:nvGrpSpPr>
          <p:cNvPr id="6" name="Group 5">
            <a:extLst>
              <a:ext uri="{FF2B5EF4-FFF2-40B4-BE49-F238E27FC236}">
                <a16:creationId xmlns:a16="http://schemas.microsoft.com/office/drawing/2014/main" id="{BBDF3DD8-04B2-1DAA-44CD-BFC458CC7015}"/>
              </a:ext>
            </a:extLst>
          </p:cNvPr>
          <p:cNvGrpSpPr/>
          <p:nvPr/>
        </p:nvGrpSpPr>
        <p:grpSpPr>
          <a:xfrm>
            <a:off x="3307410" y="1128551"/>
            <a:ext cx="4740732" cy="1359846"/>
            <a:chOff x="3036604" y="631294"/>
            <a:chExt cx="5734016" cy="1673058"/>
          </a:xfrm>
        </p:grpSpPr>
        <p:grpSp>
          <p:nvGrpSpPr>
            <p:cNvPr id="7" name="Group 6">
              <a:extLst>
                <a:ext uri="{FF2B5EF4-FFF2-40B4-BE49-F238E27FC236}">
                  <a16:creationId xmlns:a16="http://schemas.microsoft.com/office/drawing/2014/main" id="{5B8C7C5E-7ADA-3D8A-FF6F-71E5D956667B}"/>
                </a:ext>
              </a:extLst>
            </p:cNvPr>
            <p:cNvGrpSpPr/>
            <p:nvPr/>
          </p:nvGrpSpPr>
          <p:grpSpPr>
            <a:xfrm>
              <a:off x="3036604" y="631294"/>
              <a:ext cx="5734016" cy="1673058"/>
              <a:chOff x="3036604" y="631294"/>
              <a:chExt cx="5734016" cy="1673058"/>
            </a:xfrm>
          </p:grpSpPr>
          <p:pic>
            <p:nvPicPr>
              <p:cNvPr id="10" name="Picture 9">
                <a:extLst>
                  <a:ext uri="{FF2B5EF4-FFF2-40B4-BE49-F238E27FC236}">
                    <a16:creationId xmlns:a16="http://schemas.microsoft.com/office/drawing/2014/main" id="{E9F3CB3A-15B1-F64B-B9E3-AF75EB7EEE04}"/>
                  </a:ext>
                </a:extLst>
              </p:cNvPr>
              <p:cNvPicPr>
                <a:picLocks noChangeAspect="1"/>
              </p:cNvPicPr>
              <p:nvPr/>
            </p:nvPicPr>
            <p:blipFill>
              <a:blip r:embed="rId5"/>
              <a:stretch>
                <a:fillRect/>
              </a:stretch>
            </p:blipFill>
            <p:spPr>
              <a:xfrm>
                <a:off x="3284408" y="631294"/>
                <a:ext cx="5486212" cy="1673058"/>
              </a:xfrm>
              <a:prstGeom prst="rect">
                <a:avLst/>
              </a:prstGeom>
            </p:spPr>
          </p:pic>
          <p:pic>
            <p:nvPicPr>
              <p:cNvPr id="11" name="Picture 10">
                <a:extLst>
                  <a:ext uri="{FF2B5EF4-FFF2-40B4-BE49-F238E27FC236}">
                    <a16:creationId xmlns:a16="http://schemas.microsoft.com/office/drawing/2014/main" id="{59CF38A2-A7E6-C92A-9786-8711A0FA5A95}"/>
                  </a:ext>
                </a:extLst>
              </p:cNvPr>
              <p:cNvPicPr>
                <a:picLocks noChangeAspect="1"/>
              </p:cNvPicPr>
              <p:nvPr/>
            </p:nvPicPr>
            <p:blipFill>
              <a:blip r:embed="rId6"/>
              <a:stretch>
                <a:fillRect/>
              </a:stretch>
            </p:blipFill>
            <p:spPr>
              <a:xfrm>
                <a:off x="3036604" y="992871"/>
                <a:ext cx="1637721" cy="1164733"/>
              </a:xfrm>
              <a:prstGeom prst="rect">
                <a:avLst/>
              </a:prstGeom>
            </p:spPr>
          </p:pic>
        </p:grpSp>
        <p:sp>
          <p:nvSpPr>
            <p:cNvPr id="8" name="Rectangle 7">
              <a:extLst>
                <a:ext uri="{FF2B5EF4-FFF2-40B4-BE49-F238E27FC236}">
                  <a16:creationId xmlns:a16="http://schemas.microsoft.com/office/drawing/2014/main" id="{38AF9BF0-88FA-09DE-6A4B-ACE8D3F7E8BA}"/>
                </a:ext>
              </a:extLst>
            </p:cNvPr>
            <p:cNvSpPr/>
            <p:nvPr/>
          </p:nvSpPr>
          <p:spPr>
            <a:xfrm>
              <a:off x="3215640" y="1664340"/>
              <a:ext cx="281940" cy="2025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Rectangle 8">
              <a:extLst>
                <a:ext uri="{FF2B5EF4-FFF2-40B4-BE49-F238E27FC236}">
                  <a16:creationId xmlns:a16="http://schemas.microsoft.com/office/drawing/2014/main" id="{CBE75DDB-ABED-3C37-9661-054EA86FB926}"/>
                </a:ext>
              </a:extLst>
            </p:cNvPr>
            <p:cNvSpPr/>
            <p:nvPr/>
          </p:nvSpPr>
          <p:spPr>
            <a:xfrm>
              <a:off x="4475117" y="1664458"/>
              <a:ext cx="281940" cy="20256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grpSp>
      <mc:AlternateContent xmlns:mc="http://schemas.openxmlformats.org/markup-compatibility/2006" xmlns:a14="http://schemas.microsoft.com/office/drawing/2010/main">
        <mc:Choice Requires="a14">
          <p:sp>
            <p:nvSpPr>
              <p:cNvPr id="12" name="Google Shape;327;p59">
                <a:extLst>
                  <a:ext uri="{FF2B5EF4-FFF2-40B4-BE49-F238E27FC236}">
                    <a16:creationId xmlns:a16="http://schemas.microsoft.com/office/drawing/2014/main" id="{2F9449C3-105E-E268-B094-CD41861202E8}"/>
                  </a:ext>
                </a:extLst>
              </p:cNvPr>
              <p:cNvSpPr/>
              <p:nvPr/>
            </p:nvSpPr>
            <p:spPr>
              <a:xfrm>
                <a:off x="464127" y="3406160"/>
                <a:ext cx="2303833" cy="751857"/>
              </a:xfrm>
              <a:prstGeom prst="rect">
                <a:avLst/>
              </a:prstGeom>
              <a:solidFill>
                <a:srgbClr val="B7CFFF">
                  <a:alpha val="48630"/>
                </a:srgbClr>
              </a:solidFill>
              <a:ln>
                <a:noFill/>
              </a:ln>
            </p:spPr>
            <p:txBody>
              <a:bodyPr spcFirstLastPara="1" wrap="square" lIns="91425" tIns="45700" rIns="91425" bIns="45700" anchor="t" anchorCtr="0">
                <a:noAutofit/>
              </a:bodyPr>
              <a:lstStyle/>
              <a:p>
                <a:pPr marL="457200" lvl="0" indent="-317159">
                  <a:buSzPts val="1400"/>
                  <a:buFont typeface="Arial"/>
                  <a:buChar char="●"/>
                </a:pPr>
                <a:endParaRPr lang="en-GB" dirty="0"/>
              </a:p>
              <a:p>
                <a:pPr marL="457200" lvl="0" indent="-317159">
                  <a:buSzPts val="1400"/>
                  <a:buFont typeface="Arial"/>
                  <a:buChar char="●"/>
                </a:pPr>
                <a14:m>
                  <m:oMath xmlns:m="http://schemas.openxmlformats.org/officeDocument/2006/math">
                    <m:r>
                      <a:rPr lang="en-GB" i="1" dirty="0" smtClean="0">
                        <a:latin typeface="Cambria Math" panose="02040503050406030204" pitchFamily="18" charset="0"/>
                      </a:rPr>
                      <m:t>𝑉</m:t>
                    </m:r>
                    <m:r>
                      <a:rPr lang="en-GB" i="1" dirty="0" smtClean="0">
                        <a:latin typeface="Cambria Math" panose="02040503050406030204" pitchFamily="18" charset="0"/>
                      </a:rPr>
                      <m:t> = 4,000 </m:t>
                    </m:r>
                    <m:r>
                      <a:rPr lang="en-GB" i="1" dirty="0" smtClean="0">
                        <a:latin typeface="Cambria Math" panose="02040503050406030204" pitchFamily="18" charset="0"/>
                      </a:rPr>
                      <m:t>𝑀𝑉</m:t>
                    </m:r>
                  </m:oMath>
                </a14:m>
                <a:endParaRPr lang="en-GB" dirty="0"/>
              </a:p>
              <a:p>
                <a:pPr marL="140041" lvl="0">
                  <a:buSzPts val="1400"/>
                </a:pPr>
                <a:r>
                  <a:rPr lang="en-GB" dirty="0"/>
                  <a:t>      </a:t>
                </a:r>
                <a14:m>
                  <m:oMath xmlns:m="http://schemas.openxmlformats.org/officeDocument/2006/math">
                    <m:r>
                      <a:rPr lang="en-GB" i="1" dirty="0" smtClean="0">
                        <a:latin typeface="Cambria Math" panose="02040503050406030204" pitchFamily="18" charset="0"/>
                      </a:rPr>
                      <m:t>~</m:t>
                    </m:r>
                    <m:r>
                      <a:rPr lang="en-GB" i="1" dirty="0">
                        <a:latin typeface="Cambria Math" panose="02040503050406030204" pitchFamily="18" charset="0"/>
                      </a:rPr>
                      <m:t>100 </m:t>
                    </m:r>
                  </m:oMath>
                </a14:m>
                <a:r>
                  <a:rPr lang="en-GB" dirty="0"/>
                  <a:t>TESLA cavities</a:t>
                </a:r>
              </a:p>
              <a:p>
                <a:pPr marL="457200" lvl="0" indent="-317159">
                  <a:buSzPts val="1400"/>
                  <a:buFont typeface="Arial"/>
                  <a:buChar char="●"/>
                </a:pPr>
                <a:endParaRPr lang="en-GB" dirty="0"/>
              </a:p>
            </p:txBody>
          </p:sp>
        </mc:Choice>
        <mc:Fallback xmlns="">
          <p:sp>
            <p:nvSpPr>
              <p:cNvPr id="12" name="Google Shape;327;p59">
                <a:extLst>
                  <a:ext uri="{FF2B5EF4-FFF2-40B4-BE49-F238E27FC236}">
                    <a16:creationId xmlns:a16="http://schemas.microsoft.com/office/drawing/2014/main" id="{2F9449C3-105E-E268-B094-CD41861202E8}"/>
                  </a:ext>
                </a:extLst>
              </p:cNvPr>
              <p:cNvSpPr>
                <a:spLocks noRot="1" noChangeAspect="1" noMove="1" noResize="1" noEditPoints="1" noAdjustHandles="1" noChangeArrowheads="1" noChangeShapeType="1" noTextEdit="1"/>
              </p:cNvSpPr>
              <p:nvPr/>
            </p:nvSpPr>
            <p:spPr>
              <a:xfrm>
                <a:off x="464127" y="3406160"/>
                <a:ext cx="2303833" cy="751857"/>
              </a:xfrm>
              <a:prstGeom prst="rect">
                <a:avLst/>
              </a:prstGeom>
              <a:blipFill>
                <a:blip r:embed="rId7"/>
                <a:stretch>
                  <a:fillRect b="-5691"/>
                </a:stretch>
              </a:blipFill>
              <a:ln>
                <a:noFill/>
              </a:ln>
            </p:spPr>
            <p:txBody>
              <a:bodyPr/>
              <a:lstStyle/>
              <a:p>
                <a:r>
                  <a:rPr lang="en-CH">
                    <a:noFill/>
                  </a:rPr>
                  <a:t> </a:t>
                </a:r>
              </a:p>
            </p:txBody>
          </p:sp>
        </mc:Fallback>
      </mc:AlternateContent>
      <p:pic>
        <p:nvPicPr>
          <p:cNvPr id="13" name="Picture 6">
            <a:extLst>
              <a:ext uri="{FF2B5EF4-FFF2-40B4-BE49-F238E27FC236}">
                <a16:creationId xmlns:a16="http://schemas.microsoft.com/office/drawing/2014/main" id="{85796498-470D-51B4-2958-7DE8DC1921F0}"/>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7738" y="2415273"/>
            <a:ext cx="700910" cy="16387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graph of a wave&#10;&#10;AI-generated content may be incorrect.">
            <a:extLst>
              <a:ext uri="{FF2B5EF4-FFF2-40B4-BE49-F238E27FC236}">
                <a16:creationId xmlns:a16="http://schemas.microsoft.com/office/drawing/2014/main" id="{D737EC07-E0E8-E454-1EFA-E9DF3BC8A08E}"/>
              </a:ext>
            </a:extLst>
          </p:cNvPr>
          <p:cNvPicPr>
            <a:picLocks noChangeAspect="1"/>
          </p:cNvPicPr>
          <p:nvPr/>
        </p:nvPicPr>
        <p:blipFill>
          <a:blip r:embed="rId9"/>
          <a:stretch>
            <a:fillRect/>
          </a:stretch>
        </p:blipFill>
        <p:spPr>
          <a:xfrm>
            <a:off x="3387586" y="2927393"/>
            <a:ext cx="1729949" cy="1729949"/>
          </a:xfrm>
          <a:prstGeom prst="rect">
            <a:avLst/>
          </a:prstGeom>
        </p:spPr>
      </p:pic>
      <p:pic>
        <p:nvPicPr>
          <p:cNvPr id="15" name="Picture 14" descr="A graph of a graph&#10;&#10;AI-generated content may be incorrect.">
            <a:extLst>
              <a:ext uri="{FF2B5EF4-FFF2-40B4-BE49-F238E27FC236}">
                <a16:creationId xmlns:a16="http://schemas.microsoft.com/office/drawing/2014/main" id="{1EF12CBF-9A10-C85C-2548-31752D5945FA}"/>
              </a:ext>
            </a:extLst>
          </p:cNvPr>
          <p:cNvPicPr>
            <a:picLocks noChangeAspect="1"/>
          </p:cNvPicPr>
          <p:nvPr/>
        </p:nvPicPr>
        <p:blipFill>
          <a:blip r:embed="rId10"/>
          <a:stretch>
            <a:fillRect/>
          </a:stretch>
        </p:blipFill>
        <p:spPr>
          <a:xfrm>
            <a:off x="5351492" y="2987002"/>
            <a:ext cx="1675860" cy="1675860"/>
          </a:xfrm>
          <a:prstGeom prst="rect">
            <a:avLst/>
          </a:prstGeom>
        </p:spPr>
      </p:pic>
      <p:sp>
        <p:nvSpPr>
          <p:cNvPr id="16" name="TextBox 15">
            <a:extLst>
              <a:ext uri="{FF2B5EF4-FFF2-40B4-BE49-F238E27FC236}">
                <a16:creationId xmlns:a16="http://schemas.microsoft.com/office/drawing/2014/main" id="{89DED04C-9FE2-0560-0213-D80325132F9F}"/>
              </a:ext>
            </a:extLst>
          </p:cNvPr>
          <p:cNvSpPr txBox="1"/>
          <p:nvPr/>
        </p:nvSpPr>
        <p:spPr>
          <a:xfrm>
            <a:off x="6769633" y="2415273"/>
            <a:ext cx="1311217" cy="738664"/>
          </a:xfrm>
          <a:prstGeom prst="rect">
            <a:avLst/>
          </a:prstGeom>
          <a:noFill/>
        </p:spPr>
        <p:txBody>
          <a:bodyPr wrap="square" rtlCol="0">
            <a:spAutoFit/>
          </a:bodyPr>
          <a:lstStyle/>
          <a:p>
            <a:r>
              <a:rPr lang="en-GB" dirty="0"/>
              <a:t>After bunch compression matrix</a:t>
            </a:r>
            <a:endParaRPr lang="en-CH" dirty="0"/>
          </a:p>
        </p:txBody>
      </p:sp>
      <p:sp>
        <p:nvSpPr>
          <p:cNvPr id="17" name="Arrow: Down 16">
            <a:extLst>
              <a:ext uri="{FF2B5EF4-FFF2-40B4-BE49-F238E27FC236}">
                <a16:creationId xmlns:a16="http://schemas.microsoft.com/office/drawing/2014/main" id="{056BA152-65F4-4BD2-F0F6-93418F479E93}"/>
              </a:ext>
            </a:extLst>
          </p:cNvPr>
          <p:cNvSpPr/>
          <p:nvPr/>
        </p:nvSpPr>
        <p:spPr>
          <a:xfrm rot="2480316">
            <a:off x="6943071" y="3091469"/>
            <a:ext cx="112641" cy="28184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TextBox 17">
            <a:extLst>
              <a:ext uri="{FF2B5EF4-FFF2-40B4-BE49-F238E27FC236}">
                <a16:creationId xmlns:a16="http://schemas.microsoft.com/office/drawing/2014/main" id="{8CC19DFD-BFF8-1F25-659B-7392A6FCBFC9}"/>
              </a:ext>
            </a:extLst>
          </p:cNvPr>
          <p:cNvSpPr txBox="1"/>
          <p:nvPr/>
        </p:nvSpPr>
        <p:spPr>
          <a:xfrm>
            <a:off x="2425068" y="4454339"/>
            <a:ext cx="1311217" cy="307777"/>
          </a:xfrm>
          <a:prstGeom prst="rect">
            <a:avLst/>
          </a:prstGeom>
          <a:noFill/>
        </p:spPr>
        <p:txBody>
          <a:bodyPr wrap="square" rtlCol="0">
            <a:spAutoFit/>
          </a:bodyPr>
          <a:lstStyle/>
          <a:p>
            <a:r>
              <a:rPr lang="en-GB" dirty="0"/>
              <a:t>From RLA2</a:t>
            </a:r>
            <a:endParaRPr lang="en-CH" dirty="0"/>
          </a:p>
        </p:txBody>
      </p:sp>
      <p:sp>
        <p:nvSpPr>
          <p:cNvPr id="19" name="Arrow: Down 18">
            <a:extLst>
              <a:ext uri="{FF2B5EF4-FFF2-40B4-BE49-F238E27FC236}">
                <a16:creationId xmlns:a16="http://schemas.microsoft.com/office/drawing/2014/main" id="{2CFBA922-73F3-F078-9E0C-416305CD1813}"/>
              </a:ext>
            </a:extLst>
          </p:cNvPr>
          <p:cNvSpPr/>
          <p:nvPr/>
        </p:nvSpPr>
        <p:spPr>
          <a:xfrm rot="14486986">
            <a:off x="3400046" y="4599508"/>
            <a:ext cx="113938" cy="27863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Title 1">
            <a:extLst>
              <a:ext uri="{FF2B5EF4-FFF2-40B4-BE49-F238E27FC236}">
                <a16:creationId xmlns:a16="http://schemas.microsoft.com/office/drawing/2014/main" id="{33E27D53-F6BB-D560-92F0-2C3293CD3590}"/>
              </a:ext>
            </a:extLst>
          </p:cNvPr>
          <p:cNvSpPr>
            <a:spLocks noGrp="1"/>
          </p:cNvSpPr>
          <p:nvPr>
            <p:ph type="title"/>
          </p:nvPr>
        </p:nvSpPr>
        <p:spPr>
          <a:xfrm>
            <a:off x="2916859" y="197361"/>
            <a:ext cx="6781320" cy="564840"/>
          </a:xfrm>
        </p:spPr>
        <p:txBody>
          <a:bodyPr/>
          <a:lstStyle/>
          <a:p>
            <a:r>
              <a:rPr lang="en-GB" sz="3200" dirty="0"/>
              <a:t>Bunch Compression</a:t>
            </a:r>
            <a:endParaRPr lang="en-CH" sz="3200" dirty="0"/>
          </a:p>
        </p:txBody>
      </p:sp>
    </p:spTree>
    <p:extLst>
      <p:ext uri="{BB962C8B-B14F-4D97-AF65-F5344CB8AC3E}">
        <p14:creationId xmlns:p14="http://schemas.microsoft.com/office/powerpoint/2010/main" val="2186030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326;p59">
            <a:extLst>
              <a:ext uri="{FF2B5EF4-FFF2-40B4-BE49-F238E27FC236}">
                <a16:creationId xmlns:a16="http://schemas.microsoft.com/office/drawing/2014/main" id="{0C8D72CB-3E5F-CBED-0E12-94CB08AA025C}"/>
              </a:ext>
            </a:extLst>
          </p:cNvPr>
          <p:cNvSpPr/>
          <p:nvPr/>
        </p:nvSpPr>
        <p:spPr>
          <a:xfrm>
            <a:off x="562338" y="3164714"/>
            <a:ext cx="3342769" cy="1462513"/>
          </a:xfrm>
          <a:prstGeom prst="rect">
            <a:avLst/>
          </a:prstGeom>
          <a:solidFill>
            <a:srgbClr val="FFD6D8">
              <a:alpha val="48630"/>
            </a:srgbClr>
          </a:solidFill>
          <a:ln>
            <a:noFill/>
          </a:ln>
        </p:spPr>
        <p:txBody>
          <a:bodyPr spcFirstLastPara="1" wrap="square" lIns="91425" tIns="45700" rIns="91425" bIns="45700" anchor="t" anchorCtr="0">
            <a:noAutofit/>
          </a:bodyPr>
          <a:lstStyle/>
          <a:p>
            <a:pPr marL="342900" marR="0" lvl="0" indent="-342900" rtl="0">
              <a:lnSpc>
                <a:spcPct val="100000"/>
              </a:lnSpc>
              <a:spcBef>
                <a:spcPts val="0"/>
              </a:spcBef>
              <a:spcAft>
                <a:spcPts val="0"/>
              </a:spcAft>
              <a:buFont typeface="Arial" panose="020B0604020202020204" pitchFamily="34" charset="0"/>
              <a:buChar char="•"/>
            </a:pPr>
            <a:endParaRPr sz="1800" b="0" strike="noStrike" dirty="0">
              <a:latin typeface="Arial"/>
              <a:ea typeface="Arial"/>
              <a:cs typeface="Arial"/>
              <a:sym typeface="Arial"/>
            </a:endParaRPr>
          </a:p>
          <a:p>
            <a:pPr marL="228600"/>
            <a:endParaRPr lang="en-GB" dirty="0"/>
          </a:p>
          <a:p>
            <a:pPr marL="228600"/>
            <a:endParaRPr lang="en-GB" dirty="0"/>
          </a:p>
          <a:p>
            <a:pPr marL="228600"/>
            <a:endParaRPr lang="en-GB" dirty="0"/>
          </a:p>
          <a:p>
            <a:pPr marL="514350" indent="-285750">
              <a:buFont typeface="Arial" panose="020B0604020202020204" pitchFamily="34" charset="0"/>
              <a:buChar char="•"/>
            </a:pPr>
            <a:endParaRPr lang="en-GB" dirty="0"/>
          </a:p>
          <a:p>
            <a:pPr marL="457200" indent="-317159">
              <a:buSzPts val="1400"/>
              <a:buFont typeface="Arial"/>
              <a:buChar char="●"/>
            </a:pPr>
            <a:endParaRPr lang="en-GB" dirty="0"/>
          </a:p>
          <a:p>
            <a:pPr marL="140041">
              <a:buSzPts val="1400"/>
            </a:pPr>
            <a:endParaRPr lang="en-GB" dirty="0"/>
          </a:p>
          <a:p>
            <a:pPr marL="457200" indent="-317159">
              <a:buSzPts val="1400"/>
              <a:buFont typeface="Arial"/>
              <a:buChar char="●"/>
            </a:pPr>
            <a:endParaRPr lang="en-GB" dirty="0"/>
          </a:p>
          <a:p>
            <a:pPr marL="457200" marR="0" lvl="0" indent="-317159" rtl="0">
              <a:lnSpc>
                <a:spcPct val="100000"/>
              </a:lnSpc>
              <a:spcBef>
                <a:spcPts val="0"/>
              </a:spcBef>
              <a:spcAft>
                <a:spcPts val="0"/>
              </a:spcAft>
              <a:buClr>
                <a:srgbClr val="000000"/>
              </a:buClr>
              <a:buSzPts val="1400"/>
              <a:buFont typeface="Arial"/>
              <a:buChar char="●"/>
            </a:pPr>
            <a:endParaRPr lang="en-GB" sz="1400" b="1" strike="noStrike" dirty="0">
              <a:solidFill>
                <a:srgbClr val="000000"/>
              </a:solidFill>
              <a:latin typeface="Arial"/>
              <a:ea typeface="Arial"/>
              <a:cs typeface="Arial"/>
              <a:sym typeface="Arial"/>
            </a:endParaRPr>
          </a:p>
          <a:p>
            <a:pPr marL="457200" marR="0" lvl="0" indent="-317159" rtl="0">
              <a:lnSpc>
                <a:spcPct val="100000"/>
              </a:lnSpc>
              <a:spcBef>
                <a:spcPts val="0"/>
              </a:spcBef>
              <a:spcAft>
                <a:spcPts val="0"/>
              </a:spcAft>
              <a:buClr>
                <a:srgbClr val="000000"/>
              </a:buClr>
              <a:buSzPts val="1400"/>
              <a:buFont typeface="Arial"/>
              <a:buChar char="●"/>
            </a:pPr>
            <a:endParaRPr sz="1400" b="0" strike="noStrike" dirty="0">
              <a:latin typeface="Arial"/>
              <a:ea typeface="Arial"/>
              <a:cs typeface="Arial"/>
              <a:sym typeface="Arial"/>
            </a:endParaRPr>
          </a:p>
          <a:p>
            <a:pPr marL="742950" marR="0" lvl="0" indent="-285750" rtl="0">
              <a:lnSpc>
                <a:spcPct val="100000"/>
              </a:lnSpc>
              <a:spcBef>
                <a:spcPts val="0"/>
              </a:spcBef>
              <a:spcAft>
                <a:spcPts val="0"/>
              </a:spcAft>
              <a:buFont typeface="Arial" panose="020B0604020202020204" pitchFamily="34" charset="0"/>
              <a:buChar char="•"/>
            </a:pPr>
            <a:endParaRPr lang="en-GB" dirty="0"/>
          </a:p>
          <a:p>
            <a:pPr marL="45720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p:sp>
        <p:nvSpPr>
          <p:cNvPr id="15" name="Google Shape;236;p53">
            <a:extLst>
              <a:ext uri="{FF2B5EF4-FFF2-40B4-BE49-F238E27FC236}">
                <a16:creationId xmlns:a16="http://schemas.microsoft.com/office/drawing/2014/main" id="{B2307691-5910-DF77-F496-A2767AB5300A}"/>
              </a:ext>
            </a:extLst>
          </p:cNvPr>
          <p:cNvSpPr/>
          <p:nvPr/>
        </p:nvSpPr>
        <p:spPr>
          <a:xfrm>
            <a:off x="1554020" y="280832"/>
            <a:ext cx="6781320" cy="525960"/>
          </a:xfrm>
          <a:prstGeom prst="rect">
            <a:avLst/>
          </a:prstGeom>
          <a:noFill/>
          <a:ln>
            <a:noFill/>
          </a:ln>
        </p:spPr>
        <p:txBody>
          <a:bodyPr spcFirstLastPara="1" wrap="square" lIns="0" tIns="0" rIns="0" bIns="0" anchor="t" anchorCtr="0">
            <a:noAutofit/>
          </a:bodyPr>
          <a:lstStyle/>
          <a:p>
            <a:pPr marL="0" marR="0" lvl="0" indent="0" algn="ctr" rtl="0">
              <a:lnSpc>
                <a:spcPct val="108000"/>
              </a:lnSpc>
              <a:spcBef>
                <a:spcPts val="0"/>
              </a:spcBef>
              <a:spcAft>
                <a:spcPts val="0"/>
              </a:spcAft>
              <a:buNone/>
            </a:pPr>
            <a:r>
              <a:rPr lang="en-GB" sz="3200" b="0" i="0" u="none" strike="noStrike" cap="none" dirty="0">
                <a:latin typeface="Arial"/>
                <a:ea typeface="Arial"/>
                <a:cs typeface="Arial"/>
                <a:sym typeface="Arial"/>
              </a:rPr>
              <a:t>Injection of distribution from RLA2</a:t>
            </a:r>
            <a:endParaRPr sz="3200" b="0" i="0" u="none" strike="noStrike" cap="none" dirty="0">
              <a:latin typeface="Arial"/>
              <a:ea typeface="Arial"/>
              <a:cs typeface="Arial"/>
              <a:sym typeface="Arial"/>
            </a:endParaRPr>
          </a:p>
        </p:txBody>
      </p:sp>
      <p:pic>
        <p:nvPicPr>
          <p:cNvPr id="24" name="Picture 23" descr="A graph of a wave&#10;&#10;AI-generated content may be incorrect.">
            <a:extLst>
              <a:ext uri="{FF2B5EF4-FFF2-40B4-BE49-F238E27FC236}">
                <a16:creationId xmlns:a16="http://schemas.microsoft.com/office/drawing/2014/main" id="{B0492971-D1C4-77D9-FD7D-9D614A121658}"/>
              </a:ext>
            </a:extLst>
          </p:cNvPr>
          <p:cNvPicPr>
            <a:picLocks noChangeAspect="1"/>
          </p:cNvPicPr>
          <p:nvPr/>
        </p:nvPicPr>
        <p:blipFill>
          <a:blip r:embed="rId3"/>
          <a:stretch>
            <a:fillRect/>
          </a:stretch>
        </p:blipFill>
        <p:spPr>
          <a:xfrm>
            <a:off x="562338" y="1148091"/>
            <a:ext cx="1983364" cy="1983364"/>
          </a:xfrm>
          <a:prstGeom prst="rect">
            <a:avLst/>
          </a:prstGeom>
        </p:spPr>
      </p:pic>
      <p:pic>
        <p:nvPicPr>
          <p:cNvPr id="25" name="Picture 24" descr="A graph of a graph&#10;&#10;AI-generated content may be incorrect.">
            <a:extLst>
              <a:ext uri="{FF2B5EF4-FFF2-40B4-BE49-F238E27FC236}">
                <a16:creationId xmlns:a16="http://schemas.microsoft.com/office/drawing/2014/main" id="{DB3984EF-0D86-9811-2F9C-D2BF2CC4299D}"/>
              </a:ext>
            </a:extLst>
          </p:cNvPr>
          <p:cNvPicPr>
            <a:picLocks noChangeAspect="1"/>
          </p:cNvPicPr>
          <p:nvPr/>
        </p:nvPicPr>
        <p:blipFill>
          <a:blip r:embed="rId4"/>
          <a:stretch>
            <a:fillRect/>
          </a:stretch>
        </p:blipFill>
        <p:spPr>
          <a:xfrm>
            <a:off x="4746238" y="1210103"/>
            <a:ext cx="1921352" cy="1921352"/>
          </a:xfrm>
          <a:prstGeom prst="rect">
            <a:avLst/>
          </a:prstGeom>
        </p:spPr>
      </p:pic>
      <p:pic>
        <p:nvPicPr>
          <p:cNvPr id="27" name="Picture 26" descr="A graph of a function&#10;&#10;AI-generated content may be incorrect.">
            <a:extLst>
              <a:ext uri="{FF2B5EF4-FFF2-40B4-BE49-F238E27FC236}">
                <a16:creationId xmlns:a16="http://schemas.microsoft.com/office/drawing/2014/main" id="{77626354-1427-7E23-5682-1B4494F84998}"/>
              </a:ext>
            </a:extLst>
          </p:cNvPr>
          <p:cNvPicPr>
            <a:picLocks noChangeAspect="1"/>
          </p:cNvPicPr>
          <p:nvPr/>
        </p:nvPicPr>
        <p:blipFill>
          <a:blip r:embed="rId5"/>
          <a:stretch>
            <a:fillRect/>
          </a:stretch>
        </p:blipFill>
        <p:spPr>
          <a:xfrm>
            <a:off x="2587517" y="1148091"/>
            <a:ext cx="1983365" cy="1983365"/>
          </a:xfrm>
          <a:prstGeom prst="rect">
            <a:avLst/>
          </a:prstGeom>
        </p:spPr>
      </p:pic>
      <p:pic>
        <p:nvPicPr>
          <p:cNvPr id="29" name="Picture 28" descr="A graph with a blue circle&#10;&#10;AI-generated content may be incorrect.">
            <a:extLst>
              <a:ext uri="{FF2B5EF4-FFF2-40B4-BE49-F238E27FC236}">
                <a16:creationId xmlns:a16="http://schemas.microsoft.com/office/drawing/2014/main" id="{B9D211E8-BC46-176F-CC06-376C1B233110}"/>
              </a:ext>
            </a:extLst>
          </p:cNvPr>
          <p:cNvPicPr>
            <a:picLocks noChangeAspect="1"/>
          </p:cNvPicPr>
          <p:nvPr/>
        </p:nvPicPr>
        <p:blipFill>
          <a:blip r:embed="rId6"/>
          <a:stretch>
            <a:fillRect/>
          </a:stretch>
        </p:blipFill>
        <p:spPr>
          <a:xfrm>
            <a:off x="6746259" y="1179096"/>
            <a:ext cx="1983365" cy="1983365"/>
          </a:xfrm>
          <a:prstGeom prst="rect">
            <a:avLst/>
          </a:prstGeom>
        </p:spPr>
      </p:pic>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24F0D4A5-354B-6602-709A-74FD03D6BF3E}"/>
                  </a:ext>
                </a:extLst>
              </p:cNvPr>
              <p:cNvSpPr txBox="1"/>
              <p:nvPr/>
            </p:nvSpPr>
            <p:spPr>
              <a:xfrm>
                <a:off x="562338" y="3203472"/>
                <a:ext cx="3272590" cy="1384995"/>
              </a:xfrm>
              <a:prstGeom prst="rect">
                <a:avLst/>
              </a:prstGeom>
              <a:noFill/>
            </p:spPr>
            <p:txBody>
              <a:bodyPr wrap="square" rtlCol="0">
                <a:spAutoFit/>
              </a:bodyPr>
              <a:lstStyle/>
              <a:p>
                <a:r>
                  <a:rPr lang="en-GB" dirty="0"/>
                  <a:t>Assumptions:</a:t>
                </a:r>
              </a:p>
              <a:p>
                <a:pPr marL="285750" indent="-285750">
                  <a:buFont typeface="Arial" panose="020B0604020202020204" pitchFamily="34" charset="0"/>
                  <a:buChar char="•"/>
                </a:pPr>
                <a:r>
                  <a:rPr lang="en-GB" dirty="0"/>
                  <a:t>Single bunch</a:t>
                </a:r>
              </a:p>
              <a:p>
                <a:pPr marL="285750" indent="-285750">
                  <a:buFont typeface="Arial" panose="020B0604020202020204" pitchFamily="34" charset="0"/>
                  <a:buChar char="•"/>
                </a:pPr>
                <a:r>
                  <a:rPr lang="en-GB" dirty="0"/>
                  <a:t>Fundamental mode and higher order modes induced voltages</a:t>
                </a:r>
              </a:p>
              <a:p>
                <a:pPr marL="285750" indent="-285750">
                  <a:buFont typeface="Arial" panose="020B0604020202020204" pitchFamily="34" charset="0"/>
                  <a:buChar char="•"/>
                </a:pPr>
                <a:r>
                  <a:rPr lang="en-GB" dirty="0"/>
                  <a:t>Propagation of beam distribution</a:t>
                </a:r>
              </a:p>
              <a:p>
                <a:pPr marL="285750" indent="-285750">
                  <a:buFont typeface="Arial" panose="020B0604020202020204" pitchFamily="34" charset="0"/>
                  <a:buChar char="•"/>
                </a:pPr>
                <a:r>
                  <a:rPr lang="en-GB" dirty="0"/>
                  <a:t>Optimised </a:t>
                </a:r>
                <a14:m>
                  <m:oMath xmlns:m="http://schemas.openxmlformats.org/officeDocument/2006/math">
                    <m:sSub>
                      <m:sSubPr>
                        <m:ctrlPr>
                          <a:rPr lang="en-GB" b="0" i="1" dirty="0" smtClean="0">
                            <a:latin typeface="Cambria Math" panose="02040503050406030204" pitchFamily="18" charset="0"/>
                          </a:rPr>
                        </m:ctrlPr>
                      </m:sSubPr>
                      <m:e>
                        <m:r>
                          <a:rPr lang="en-GB" b="0" i="1" dirty="0" smtClean="0">
                            <a:latin typeface="Cambria Math" panose="02040503050406030204" pitchFamily="18" charset="0"/>
                          </a:rPr>
                          <m:t>𝜙</m:t>
                        </m:r>
                      </m:e>
                      <m:sub>
                        <m:r>
                          <a:rPr lang="en-GB" b="0" i="1" dirty="0" smtClean="0">
                            <a:latin typeface="Cambria Math" panose="02040503050406030204" pitchFamily="18" charset="0"/>
                          </a:rPr>
                          <m:t>𝑠</m:t>
                        </m:r>
                      </m:sub>
                    </m:sSub>
                  </m:oMath>
                </a14:m>
                <a:r>
                  <a:rPr lang="en-GB" dirty="0"/>
                  <a:t> </a:t>
                </a:r>
              </a:p>
            </p:txBody>
          </p:sp>
        </mc:Choice>
        <mc:Fallback xmlns="">
          <p:sp>
            <p:nvSpPr>
              <p:cNvPr id="30" name="TextBox 29">
                <a:extLst>
                  <a:ext uri="{FF2B5EF4-FFF2-40B4-BE49-F238E27FC236}">
                    <a16:creationId xmlns:a16="http://schemas.microsoft.com/office/drawing/2014/main" id="{24F0D4A5-354B-6602-709A-74FD03D6BF3E}"/>
                  </a:ext>
                </a:extLst>
              </p:cNvPr>
              <p:cNvSpPr txBox="1">
                <a:spLocks noRot="1" noChangeAspect="1" noMove="1" noResize="1" noEditPoints="1" noAdjustHandles="1" noChangeArrowheads="1" noChangeShapeType="1" noTextEdit="1"/>
              </p:cNvSpPr>
              <p:nvPr/>
            </p:nvSpPr>
            <p:spPr>
              <a:xfrm>
                <a:off x="562338" y="3203472"/>
                <a:ext cx="3272590" cy="1384995"/>
              </a:xfrm>
              <a:prstGeom prst="rect">
                <a:avLst/>
              </a:prstGeom>
              <a:blipFill>
                <a:blip r:embed="rId7"/>
                <a:stretch>
                  <a:fillRect l="-559" t="-881" b="-3524"/>
                </a:stretch>
              </a:blipFill>
            </p:spPr>
            <p:txBody>
              <a:bodyPr/>
              <a:lstStyle/>
              <a:p>
                <a:r>
                  <a:rPr lang="en-CH">
                    <a:noFill/>
                  </a:rPr>
                  <a:t> </a:t>
                </a:r>
              </a:p>
            </p:txBody>
          </p:sp>
        </mc:Fallback>
      </mc:AlternateContent>
      <p:pic>
        <p:nvPicPr>
          <p:cNvPr id="5" name="Picture 4" descr="A graph with red and green lines&#10;&#10;AI-generated content may be incorrect.">
            <a:extLst>
              <a:ext uri="{FF2B5EF4-FFF2-40B4-BE49-F238E27FC236}">
                <a16:creationId xmlns:a16="http://schemas.microsoft.com/office/drawing/2014/main" id="{35AC14DE-FD79-4BF2-35A9-FCB32E3FEEB5}"/>
              </a:ext>
            </a:extLst>
          </p:cNvPr>
          <p:cNvPicPr>
            <a:picLocks noChangeAspect="1"/>
          </p:cNvPicPr>
          <p:nvPr/>
        </p:nvPicPr>
        <p:blipFill>
          <a:blip r:embed="rId8"/>
          <a:stretch>
            <a:fillRect/>
          </a:stretch>
        </p:blipFill>
        <p:spPr>
          <a:xfrm>
            <a:off x="5573945" y="3100354"/>
            <a:ext cx="2283037" cy="1712277"/>
          </a:xfrm>
          <a:prstGeom prst="rect">
            <a:avLst/>
          </a:prstGeom>
        </p:spPr>
      </p:pic>
    </p:spTree>
    <p:extLst>
      <p:ext uri="{BB962C8B-B14F-4D97-AF65-F5344CB8AC3E}">
        <p14:creationId xmlns:p14="http://schemas.microsoft.com/office/powerpoint/2010/main" val="4682399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1D265-F692-BEBB-BC62-FC7D24F5DB78}"/>
              </a:ext>
            </a:extLst>
          </p:cNvPr>
          <p:cNvSpPr>
            <a:spLocks noGrp="1"/>
          </p:cNvSpPr>
          <p:nvPr>
            <p:ph type="title"/>
          </p:nvPr>
        </p:nvSpPr>
        <p:spPr>
          <a:xfrm>
            <a:off x="3198991" y="238030"/>
            <a:ext cx="6781320" cy="564840"/>
          </a:xfrm>
        </p:spPr>
        <p:txBody>
          <a:bodyPr/>
          <a:lstStyle/>
          <a:p>
            <a:r>
              <a:rPr lang="en-GB" sz="3200" dirty="0"/>
              <a:t>Bunch rotation</a:t>
            </a:r>
            <a:endParaRPr lang="en-CH" sz="3200" dirty="0"/>
          </a:p>
        </p:txBody>
      </p:sp>
      <p:sp>
        <p:nvSpPr>
          <p:cNvPr id="3" name="Subtitle 2">
            <a:extLst>
              <a:ext uri="{FF2B5EF4-FFF2-40B4-BE49-F238E27FC236}">
                <a16:creationId xmlns:a16="http://schemas.microsoft.com/office/drawing/2014/main" id="{1B61AF4E-C1A0-A12E-4284-3B76CC17DFF9}"/>
              </a:ext>
            </a:extLst>
          </p:cNvPr>
          <p:cNvSpPr>
            <a:spLocks noGrp="1"/>
          </p:cNvSpPr>
          <p:nvPr>
            <p:ph type="subTitle" idx="1"/>
          </p:nvPr>
        </p:nvSpPr>
        <p:spPr/>
        <p:txBody>
          <a:bodyPr/>
          <a:lstStyle/>
          <a:p>
            <a:r>
              <a:rPr lang="en-GB" dirty="0"/>
              <a:t>Show one plot of phase jump and how can </a:t>
            </a:r>
            <a:r>
              <a:rPr lang="en-GB"/>
              <a:t>improve rla2 </a:t>
            </a:r>
            <a:endParaRPr lang="en-CH"/>
          </a:p>
        </p:txBody>
      </p:sp>
    </p:spTree>
    <p:extLst>
      <p:ext uri="{BB962C8B-B14F-4D97-AF65-F5344CB8AC3E}">
        <p14:creationId xmlns:p14="http://schemas.microsoft.com/office/powerpoint/2010/main" val="5817935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FD9D7DB-E1E7-AD51-EF1F-08B255B968EC}"/>
              </a:ext>
            </a:extLst>
          </p:cNvPr>
          <p:cNvSpPr>
            <a:spLocks noGrp="1"/>
          </p:cNvSpPr>
          <p:nvPr>
            <p:ph type="title"/>
          </p:nvPr>
        </p:nvSpPr>
        <p:spPr/>
        <p:txBody>
          <a:bodyPr/>
          <a:lstStyle/>
          <a:p>
            <a:r>
              <a:rPr lang="en-GB" dirty="0"/>
              <a:t>Counter-rotation</a:t>
            </a:r>
            <a:endParaRPr lang="en-CH" dirty="0"/>
          </a:p>
        </p:txBody>
      </p:sp>
      <p:sp>
        <p:nvSpPr>
          <p:cNvPr id="5" name="Text Placeholder 4">
            <a:extLst>
              <a:ext uri="{FF2B5EF4-FFF2-40B4-BE49-F238E27FC236}">
                <a16:creationId xmlns:a16="http://schemas.microsoft.com/office/drawing/2014/main" id="{77375A31-5233-5AE1-4ABD-190100E68B6C}"/>
              </a:ext>
            </a:extLst>
          </p:cNvPr>
          <p:cNvSpPr>
            <a:spLocks noGrp="1"/>
          </p:cNvSpPr>
          <p:nvPr>
            <p:ph type="body" idx="1"/>
          </p:nvPr>
        </p:nvSpPr>
        <p:spPr/>
        <p:txBody>
          <a:bodyPr/>
          <a:lstStyle/>
          <a:p>
            <a:endParaRPr lang="en-CH"/>
          </a:p>
        </p:txBody>
      </p:sp>
      <p:sp>
        <p:nvSpPr>
          <p:cNvPr id="6" name="Picture Placeholder 5">
            <a:extLst>
              <a:ext uri="{FF2B5EF4-FFF2-40B4-BE49-F238E27FC236}">
                <a16:creationId xmlns:a16="http://schemas.microsoft.com/office/drawing/2014/main" id="{E2CB52E2-F3BA-FF48-B81D-778351E5D374}"/>
              </a:ext>
            </a:extLst>
          </p:cNvPr>
          <p:cNvSpPr>
            <a:spLocks noGrp="1"/>
          </p:cNvSpPr>
          <p:nvPr>
            <p:ph type="pic" sz="quarter" idx="12"/>
          </p:nvPr>
        </p:nvSpPr>
        <p:spPr/>
        <p:txBody>
          <a:bodyPr/>
          <a:lstStyle/>
          <a:p>
            <a:endParaRPr lang="en-CH"/>
          </a:p>
        </p:txBody>
      </p:sp>
    </p:spTree>
    <p:extLst>
      <p:ext uri="{BB962C8B-B14F-4D97-AF65-F5344CB8AC3E}">
        <p14:creationId xmlns:p14="http://schemas.microsoft.com/office/powerpoint/2010/main" val="28947228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9F6082B-A4A4-B86F-85CD-12EDE46152EF}"/>
              </a:ext>
            </a:extLst>
          </p:cNvPr>
          <p:cNvPicPr>
            <a:picLocks noChangeAspect="1"/>
          </p:cNvPicPr>
          <p:nvPr/>
        </p:nvPicPr>
        <p:blipFill>
          <a:blip r:embed="rId3"/>
          <a:stretch>
            <a:fillRect/>
          </a:stretch>
        </p:blipFill>
        <p:spPr>
          <a:xfrm>
            <a:off x="4052564" y="1092145"/>
            <a:ext cx="2888563" cy="2118923"/>
          </a:xfrm>
          <a:prstGeom prst="rect">
            <a:avLst/>
          </a:prstGeom>
        </p:spPr>
      </p:pic>
      <p:sp>
        <p:nvSpPr>
          <p:cNvPr id="7" name="Google Shape;326;p59">
            <a:extLst>
              <a:ext uri="{FF2B5EF4-FFF2-40B4-BE49-F238E27FC236}">
                <a16:creationId xmlns:a16="http://schemas.microsoft.com/office/drawing/2014/main" id="{A3356190-0CB0-AACC-5ED3-36240129339B}"/>
              </a:ext>
            </a:extLst>
          </p:cNvPr>
          <p:cNvSpPr/>
          <p:nvPr/>
        </p:nvSpPr>
        <p:spPr>
          <a:xfrm>
            <a:off x="439715" y="2340095"/>
            <a:ext cx="3396096" cy="870974"/>
          </a:xfrm>
          <a:prstGeom prst="rect">
            <a:avLst/>
          </a:prstGeom>
          <a:solidFill>
            <a:srgbClr val="FFD6D8">
              <a:alpha val="48630"/>
            </a:srgbClr>
          </a:solidFill>
          <a:ln>
            <a:noFill/>
          </a:ln>
        </p:spPr>
        <p:txBody>
          <a:bodyPr spcFirstLastPara="1" wrap="square" lIns="91425" tIns="45700" rIns="91425" bIns="45700" anchor="t" anchorCtr="0">
            <a:noAutofit/>
          </a:bodyPr>
          <a:lstStyle/>
          <a:p>
            <a:pPr marL="285750" marR="0" lvl="0" indent="-285750" rtl="0">
              <a:lnSpc>
                <a:spcPct val="100000"/>
              </a:lnSpc>
              <a:spcBef>
                <a:spcPts val="0"/>
              </a:spcBef>
              <a:spcAft>
                <a:spcPts val="0"/>
              </a:spcAft>
              <a:buFont typeface="Arial" panose="020B0604020202020204" pitchFamily="34" charset="0"/>
              <a:buChar char="•"/>
            </a:pPr>
            <a:r>
              <a:rPr lang="en-GB" dirty="0"/>
              <a:t>F. Batsch showed preliminary results for counter-rotating beams at      IMCC 2024 </a:t>
            </a:r>
          </a:p>
          <a:p>
            <a:pPr marL="285750" marR="0" lvl="0" indent="-285750" rtl="0">
              <a:lnSpc>
                <a:spcPct val="100000"/>
              </a:lnSpc>
              <a:spcBef>
                <a:spcPts val="0"/>
              </a:spcBef>
              <a:spcAft>
                <a:spcPts val="0"/>
              </a:spcAft>
              <a:buFont typeface="Arial" panose="020B0604020202020204" pitchFamily="34" charset="0"/>
              <a:buChar char="•"/>
            </a:pPr>
            <a:endParaRPr lang="en-GB" sz="1600" b="0" strike="noStrike" dirty="0">
              <a:latin typeface="Arial"/>
              <a:ea typeface="Arial"/>
              <a:cs typeface="Arial"/>
              <a:sym typeface="Arial"/>
            </a:endParaRPr>
          </a:p>
        </p:txBody>
      </p:sp>
      <p:pic>
        <p:nvPicPr>
          <p:cNvPr id="12" name="Picture 11">
            <a:extLst>
              <a:ext uri="{FF2B5EF4-FFF2-40B4-BE49-F238E27FC236}">
                <a16:creationId xmlns:a16="http://schemas.microsoft.com/office/drawing/2014/main" id="{F94C33FD-5050-21FB-6828-C172D841B370}"/>
              </a:ext>
            </a:extLst>
          </p:cNvPr>
          <p:cNvPicPr>
            <a:picLocks noChangeAspect="1"/>
          </p:cNvPicPr>
          <p:nvPr/>
        </p:nvPicPr>
        <p:blipFill>
          <a:blip r:embed="rId4"/>
          <a:srcRect/>
          <a:stretch/>
        </p:blipFill>
        <p:spPr>
          <a:xfrm>
            <a:off x="7277145" y="1956821"/>
            <a:ext cx="1672660" cy="1254247"/>
          </a:xfrm>
          <a:prstGeom prst="rect">
            <a:avLst/>
          </a:prstGeom>
        </p:spPr>
      </p:pic>
      <p:grpSp>
        <p:nvGrpSpPr>
          <p:cNvPr id="13" name="Group 12">
            <a:extLst>
              <a:ext uri="{FF2B5EF4-FFF2-40B4-BE49-F238E27FC236}">
                <a16:creationId xmlns:a16="http://schemas.microsoft.com/office/drawing/2014/main" id="{3D5AF6E8-DF5E-910A-34C4-6DB2237A2E4E}"/>
              </a:ext>
            </a:extLst>
          </p:cNvPr>
          <p:cNvGrpSpPr/>
          <p:nvPr/>
        </p:nvGrpSpPr>
        <p:grpSpPr>
          <a:xfrm>
            <a:off x="5168214" y="3410236"/>
            <a:ext cx="2462918" cy="1389219"/>
            <a:chOff x="6977869" y="203236"/>
            <a:chExt cx="1672662" cy="1091206"/>
          </a:xfrm>
        </p:grpSpPr>
        <p:pic>
          <p:nvPicPr>
            <p:cNvPr id="14" name="Picture 13">
              <a:extLst>
                <a:ext uri="{FF2B5EF4-FFF2-40B4-BE49-F238E27FC236}">
                  <a16:creationId xmlns:a16="http://schemas.microsoft.com/office/drawing/2014/main" id="{22DB2E53-C7BC-4103-5746-3B4692A20AC9}"/>
                </a:ext>
              </a:extLst>
            </p:cNvPr>
            <p:cNvPicPr>
              <a:picLocks noChangeAspect="1"/>
            </p:cNvPicPr>
            <p:nvPr/>
          </p:nvPicPr>
          <p:blipFill>
            <a:blip r:embed="rId5"/>
            <a:srcRect/>
            <a:stretch/>
          </p:blipFill>
          <p:spPr>
            <a:xfrm>
              <a:off x="6977869" y="203236"/>
              <a:ext cx="1672662" cy="1091206"/>
            </a:xfrm>
            <a:prstGeom prst="rect">
              <a:avLst/>
            </a:prstGeom>
          </p:spPr>
        </p:pic>
        <mc:AlternateContent xmlns:mc="http://schemas.openxmlformats.org/markup-compatibility/2006" xmlns:a14="http://schemas.microsoft.com/office/drawing/2010/main">
          <mc:Choice Requires="a14">
            <p:sp>
              <p:nvSpPr>
                <p:cNvPr id="15" name="TextBox 6">
                  <a:extLst>
                    <a:ext uri="{FF2B5EF4-FFF2-40B4-BE49-F238E27FC236}">
                      <a16:creationId xmlns:a16="http://schemas.microsoft.com/office/drawing/2014/main" id="{1B4C8AB4-29C6-DDC2-615F-F2F98FA78AFB}"/>
                    </a:ext>
                  </a:extLst>
                </p:cNvPr>
                <p:cNvSpPr txBox="1"/>
                <p:nvPr/>
              </p:nvSpPr>
              <p:spPr>
                <a:xfrm>
                  <a:off x="7241554" y="206375"/>
                  <a:ext cx="1402269" cy="267042"/>
                </a:xfrm>
                <a:prstGeom prst="rect">
                  <a:avLst/>
                </a:prstGeom>
                <a:noFill/>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14:m>
                    <m:oMathPara xmlns:m="http://schemas.openxmlformats.org/officeDocument/2006/math">
                      <m:oMathParaPr>
                        <m:jc m:val="right"/>
                      </m:oMathParaPr>
                      <m:oMath xmlns:m="http://schemas.openxmlformats.org/officeDocument/2006/math">
                        <m:r>
                          <m:rPr>
                            <m:sty m:val="p"/>
                          </m:rPr>
                          <a:rPr lang="en-US" sz="1200" b="0" i="0" spc="-1" smtClean="0">
                            <a:solidFill>
                              <a:schemeClr val="accent5"/>
                            </a:solidFill>
                            <a:latin typeface="Cambria Math" panose="02040503050406030204" pitchFamily="18" charset="0"/>
                            <a:cs typeface="Mangal" panose="02040503050203030202" pitchFamily="18" charset="0"/>
                            <a:sym typeface="Wingdings" panose="05000000000000000000" pitchFamily="2" charset="2"/>
                          </a:rPr>
                          <m:t>V</m:t>
                        </m:r>
                        <m:r>
                          <a:rPr lang="en-US" sz="1200" b="0" i="1" spc="-1" smtClean="0">
                            <a:solidFill>
                              <a:schemeClr val="accent5"/>
                            </a:solidFill>
                            <a:latin typeface="Cambria Math" panose="02040503050406030204" pitchFamily="18" charset="0"/>
                            <a:cs typeface="Mangal" panose="02040503050203030202" pitchFamily="18" charset="0"/>
                            <a:sym typeface="Wingdings" panose="05000000000000000000" pitchFamily="2" charset="2"/>
                          </a:rPr>
                          <m:t>=1.4⋅</m:t>
                        </m:r>
                        <m:sSub>
                          <m:sSubPr>
                            <m:ctrlPr>
                              <a:rPr lang="en-US" sz="1200" b="0" i="1" spc="-1" smtClean="0">
                                <a:solidFill>
                                  <a:schemeClr val="accent5"/>
                                </a:solidFill>
                                <a:latin typeface="Cambria Math" panose="02040503050406030204" pitchFamily="18" charset="0"/>
                                <a:cs typeface="Mangal" panose="02040503050203030202" pitchFamily="18" charset="0"/>
                                <a:sym typeface="Wingdings" panose="05000000000000000000" pitchFamily="2" charset="2"/>
                              </a:rPr>
                            </m:ctrlPr>
                          </m:sSubPr>
                          <m:e>
                            <m:r>
                              <a:rPr lang="en-US" sz="1200" b="0" i="1" spc="-1" smtClean="0">
                                <a:solidFill>
                                  <a:schemeClr val="accent5"/>
                                </a:solidFill>
                                <a:latin typeface="Cambria Math" panose="02040503050406030204" pitchFamily="18" charset="0"/>
                                <a:cs typeface="Mangal" panose="02040503050203030202" pitchFamily="18" charset="0"/>
                                <a:sym typeface="Wingdings" panose="05000000000000000000" pitchFamily="2" charset="2"/>
                              </a:rPr>
                              <m:t>𝑉</m:t>
                            </m:r>
                          </m:e>
                          <m:sub>
                            <m:r>
                              <a:rPr lang="en-US" sz="1200" b="0" i="1" spc="-1" smtClean="0">
                                <a:solidFill>
                                  <a:schemeClr val="accent5"/>
                                </a:solidFill>
                                <a:latin typeface="Cambria Math" panose="02040503050406030204" pitchFamily="18" charset="0"/>
                                <a:cs typeface="Mangal" panose="02040503050203030202" pitchFamily="18" charset="0"/>
                                <a:sym typeface="Wingdings" panose="05000000000000000000" pitchFamily="2" charset="2"/>
                              </a:rPr>
                              <m:t>𝑅𝐹</m:t>
                            </m:r>
                          </m:sub>
                        </m:sSub>
                      </m:oMath>
                    </m:oMathPara>
                  </a14:m>
                  <a:endParaRPr lang="en-US" sz="1200" b="0" spc="-1" dirty="0">
                    <a:solidFill>
                      <a:schemeClr val="accent5"/>
                    </a:solidFill>
                    <a:cs typeface="Mangal" panose="02040503050203030202" pitchFamily="18" charset="0"/>
                    <a:sym typeface="Wingdings" panose="05000000000000000000" pitchFamily="2" charset="2"/>
                  </a:endParaRPr>
                </a:p>
                <a:p>
                  <a:pPr algn="r"/>
                  <a:r>
                    <a:rPr lang="en-US" sz="1200" i="1" spc="-1" dirty="0">
                      <a:solidFill>
                        <a:schemeClr val="accent5"/>
                      </a:solidFill>
                      <a:latin typeface="Mangal" panose="02040503050203030202" pitchFamily="18" charset="0"/>
                      <a:cs typeface="Mangal" panose="02040503050203030202" pitchFamily="18" charset="0"/>
                      <a:sym typeface="Wingdings" panose="05000000000000000000" pitchFamily="2" charset="2"/>
                    </a:rPr>
                    <a:t>Q</a:t>
                  </a:r>
                  <a:r>
                    <a:rPr lang="en-US" sz="1200" spc="-1" baseline="-25000" dirty="0">
                      <a:solidFill>
                        <a:schemeClr val="accent5"/>
                      </a:solidFill>
                      <a:latin typeface="Mangal" panose="02040503050203030202" pitchFamily="18" charset="0"/>
                      <a:cs typeface="Mangal" panose="02040503050203030202" pitchFamily="18" charset="0"/>
                      <a:sym typeface="Wingdings" panose="05000000000000000000" pitchFamily="2" charset="2"/>
                    </a:rPr>
                    <a:t>L</a:t>
                  </a:r>
                  <a:r>
                    <a:rPr lang="en-US" sz="1200" spc="-1" dirty="0">
                      <a:solidFill>
                        <a:schemeClr val="accent5"/>
                      </a:solidFill>
                      <a:latin typeface="Mangal" panose="02040503050203030202" pitchFamily="18" charset="0"/>
                      <a:cs typeface="Mangal" panose="02040503050203030202" pitchFamily="18" charset="0"/>
                      <a:sym typeface="Wingdings" panose="05000000000000000000" pitchFamily="2" charset="2"/>
                    </a:rPr>
                    <a:t> = 0.94</a:t>
                  </a:r>
                  <a14:m>
                    <m:oMath xmlns:m="http://schemas.openxmlformats.org/officeDocument/2006/math">
                      <m:r>
                        <a:rPr lang="en-US" sz="1200" b="0" i="0" spc="-1" smtClean="0">
                          <a:solidFill>
                            <a:schemeClr val="accent5"/>
                          </a:solidFill>
                          <a:latin typeface="Cambria Math" panose="02040503050406030204" pitchFamily="18" charset="0"/>
                          <a:cs typeface="Mangal" panose="02040503050203030202" pitchFamily="18" charset="0"/>
                          <a:sym typeface="Wingdings" panose="05000000000000000000" pitchFamily="2" charset="2"/>
                        </a:rPr>
                        <m:t> </m:t>
                      </m:r>
                      <m:r>
                        <a:rPr lang="en-US" sz="1200" i="1" spc="-1" smtClean="0">
                          <a:solidFill>
                            <a:schemeClr val="accent5"/>
                          </a:solidFill>
                          <a:latin typeface="Cambria Math" panose="02040503050406030204" pitchFamily="18" charset="0"/>
                          <a:cs typeface="Mangal" panose="02040503050203030202" pitchFamily="18" charset="0"/>
                          <a:sym typeface="Wingdings" panose="05000000000000000000" pitchFamily="2" charset="2"/>
                        </a:rPr>
                        <m:t>⋅ </m:t>
                      </m:r>
                    </m:oMath>
                  </a14:m>
                  <a:r>
                    <a:rPr lang="en-US" sz="1200" spc="-1" dirty="0">
                      <a:solidFill>
                        <a:schemeClr val="accent5"/>
                      </a:solidFill>
                      <a:latin typeface="Mangal" panose="02040503050203030202" pitchFamily="18" charset="0"/>
                      <a:cs typeface="Mangal" panose="02040503050203030202" pitchFamily="18" charset="0"/>
                      <a:sym typeface="Wingdings" panose="05000000000000000000" pitchFamily="2" charset="2"/>
                    </a:rPr>
                    <a:t>10</a:t>
                  </a:r>
                  <a:r>
                    <a:rPr lang="en-US" sz="1200" spc="-1" baseline="30000" dirty="0">
                      <a:solidFill>
                        <a:schemeClr val="accent5"/>
                      </a:solidFill>
                      <a:latin typeface="Mangal" panose="02040503050203030202" pitchFamily="18" charset="0"/>
                      <a:cs typeface="Mangal" panose="02040503050203030202" pitchFamily="18" charset="0"/>
                      <a:sym typeface="Wingdings" panose="05000000000000000000" pitchFamily="2" charset="2"/>
                    </a:rPr>
                    <a:t>6</a:t>
                  </a:r>
                  <a:endParaRPr lang="en-GB" sz="1200" baseline="30000" dirty="0">
                    <a:solidFill>
                      <a:schemeClr val="accent5"/>
                    </a:solidFill>
                  </a:endParaRPr>
                </a:p>
                <a:p>
                  <a:pPr algn="r"/>
                  <a:endParaRPr lang="en-GB" sz="1200" baseline="30000" dirty="0">
                    <a:solidFill>
                      <a:schemeClr val="accent5"/>
                    </a:solidFill>
                  </a:endParaRPr>
                </a:p>
              </p:txBody>
            </p:sp>
          </mc:Choice>
          <mc:Fallback xmlns="">
            <p:sp>
              <p:nvSpPr>
                <p:cNvPr id="15" name="TextBox 6">
                  <a:extLst>
                    <a:ext uri="{FF2B5EF4-FFF2-40B4-BE49-F238E27FC236}">
                      <a16:creationId xmlns:a16="http://schemas.microsoft.com/office/drawing/2014/main" id="{1B4C8AB4-29C6-DDC2-615F-F2F98FA78AFB}"/>
                    </a:ext>
                  </a:extLst>
                </p:cNvPr>
                <p:cNvSpPr txBox="1">
                  <a:spLocks noRot="1" noChangeAspect="1" noMove="1" noResize="1" noEditPoints="1" noAdjustHandles="1" noChangeArrowheads="1" noChangeShapeType="1" noTextEdit="1"/>
                </p:cNvSpPr>
                <p:nvPr/>
              </p:nvSpPr>
              <p:spPr>
                <a:xfrm>
                  <a:off x="7241554" y="206375"/>
                  <a:ext cx="1402269" cy="267042"/>
                </a:xfrm>
                <a:prstGeom prst="rect">
                  <a:avLst/>
                </a:prstGeom>
                <a:blipFill>
                  <a:blip r:embed="rId6"/>
                  <a:stretch>
                    <a:fillRect b="-50000"/>
                  </a:stretch>
                </a:blipFill>
              </p:spPr>
              <p:txBody>
                <a:bodyPr/>
                <a:lstStyle/>
                <a:p>
                  <a:r>
                    <a:rPr lang="en-CH">
                      <a:noFill/>
                    </a:rPr>
                    <a:t> </a:t>
                  </a:r>
                </a:p>
              </p:txBody>
            </p:sp>
          </mc:Fallback>
        </mc:AlternateContent>
      </p:grpSp>
      <p:sp>
        <p:nvSpPr>
          <p:cNvPr id="2" name="Arrow: Down 1">
            <a:extLst>
              <a:ext uri="{FF2B5EF4-FFF2-40B4-BE49-F238E27FC236}">
                <a16:creationId xmlns:a16="http://schemas.microsoft.com/office/drawing/2014/main" id="{2371B83A-4D80-4CE6-93D5-57516095B94F}"/>
              </a:ext>
            </a:extLst>
          </p:cNvPr>
          <p:cNvSpPr/>
          <p:nvPr/>
        </p:nvSpPr>
        <p:spPr>
          <a:xfrm rot="16200000">
            <a:off x="3306151" y="2579377"/>
            <a:ext cx="113938" cy="278637"/>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 name="Google Shape;366;p61">
            <a:extLst>
              <a:ext uri="{FF2B5EF4-FFF2-40B4-BE49-F238E27FC236}">
                <a16:creationId xmlns:a16="http://schemas.microsoft.com/office/drawing/2014/main" id="{C8C74515-3C32-C6A6-0EB0-1E6ED86114D9}"/>
              </a:ext>
            </a:extLst>
          </p:cNvPr>
          <p:cNvSpPr txBox="1"/>
          <p:nvPr/>
        </p:nvSpPr>
        <p:spPr>
          <a:xfrm>
            <a:off x="1891866" y="331380"/>
            <a:ext cx="5724307" cy="35069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Counter-rotatin</a:t>
            </a:r>
            <a:r>
              <a:rPr lang="en-GB" sz="3200" dirty="0"/>
              <a:t>g beams</a:t>
            </a:r>
            <a:endParaRPr sz="3200" b="0" strike="noStrike" dirty="0">
              <a:solidFill>
                <a:srgbClr val="000000"/>
              </a:solidFill>
              <a:sym typeface="Arial"/>
            </a:endParaRPr>
          </a:p>
        </p:txBody>
      </p:sp>
    </p:spTree>
    <p:extLst>
      <p:ext uri="{BB962C8B-B14F-4D97-AF65-F5344CB8AC3E}">
        <p14:creationId xmlns:p14="http://schemas.microsoft.com/office/powerpoint/2010/main" val="33962848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366;p61">
            <a:extLst>
              <a:ext uri="{FF2B5EF4-FFF2-40B4-BE49-F238E27FC236}">
                <a16:creationId xmlns:a16="http://schemas.microsoft.com/office/drawing/2014/main" id="{89C73479-F7FE-1262-414D-DFBE1FFDE82E}"/>
              </a:ext>
            </a:extLst>
          </p:cNvPr>
          <p:cNvSpPr txBox="1"/>
          <p:nvPr/>
        </p:nvSpPr>
        <p:spPr>
          <a:xfrm>
            <a:off x="1891866" y="331380"/>
            <a:ext cx="5724307" cy="35069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Counter-rotatin</a:t>
            </a:r>
            <a:r>
              <a:rPr lang="en-GB" sz="3200" dirty="0"/>
              <a:t>g beams</a:t>
            </a:r>
            <a:endParaRPr sz="3200" b="0" strike="noStrike" dirty="0">
              <a:solidFill>
                <a:srgbClr val="000000"/>
              </a:solidFill>
              <a:sym typeface="Arial"/>
            </a:endParaRPr>
          </a:p>
        </p:txBody>
      </p:sp>
      <p:sp>
        <p:nvSpPr>
          <p:cNvPr id="3" name="TextBox 2">
            <a:extLst>
              <a:ext uri="{FF2B5EF4-FFF2-40B4-BE49-F238E27FC236}">
                <a16:creationId xmlns:a16="http://schemas.microsoft.com/office/drawing/2014/main" id="{FE3EFAC0-B76F-1636-393A-CA08FF6D6D0E}"/>
              </a:ext>
            </a:extLst>
          </p:cNvPr>
          <p:cNvSpPr txBox="1"/>
          <p:nvPr/>
        </p:nvSpPr>
        <p:spPr>
          <a:xfrm>
            <a:off x="886899" y="1746298"/>
            <a:ext cx="6366424" cy="307777"/>
          </a:xfrm>
          <a:prstGeom prst="rect">
            <a:avLst/>
          </a:prstGeom>
          <a:noFill/>
        </p:spPr>
        <p:txBody>
          <a:bodyPr wrap="square" rtlCol="0">
            <a:spAutoFit/>
          </a:bodyPr>
          <a:lstStyle/>
          <a:p>
            <a:r>
              <a:rPr lang="en-GB" dirty="0"/>
              <a:t>Introduction to toy model and blond simulation for </a:t>
            </a:r>
            <a:r>
              <a:rPr lang="en-GB" dirty="0" err="1"/>
              <a:t>cr</a:t>
            </a:r>
            <a:r>
              <a:rPr lang="en-GB" dirty="0"/>
              <a:t> </a:t>
            </a:r>
            <a:endParaRPr lang="en-CH" dirty="0"/>
          </a:p>
        </p:txBody>
      </p:sp>
    </p:spTree>
    <p:extLst>
      <p:ext uri="{BB962C8B-B14F-4D97-AF65-F5344CB8AC3E}">
        <p14:creationId xmlns:p14="http://schemas.microsoft.com/office/powerpoint/2010/main" val="23570338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5" name="Google Shape;235;p53"/>
          <p:cNvSpPr/>
          <p:nvPr/>
        </p:nvSpPr>
        <p:spPr>
          <a:xfrm>
            <a:off x="8110800" y="36000"/>
            <a:ext cx="1012680" cy="1012680"/>
          </a:xfrm>
          <a:custGeom>
            <a:avLst/>
            <a:gdLst/>
            <a:ahLst/>
            <a:cxnLst/>
            <a:rect l="l" t="t" r="r" b="b"/>
            <a:pathLst>
              <a:path w="1013040" h="1013040" extrusionOk="0">
                <a:moveTo>
                  <a:pt x="0" y="0"/>
                </a:moveTo>
                <a:lnTo>
                  <a:pt x="1013040" y="0"/>
                </a:lnTo>
                <a:lnTo>
                  <a:pt x="1013040" y="1013040"/>
                </a:lnTo>
                <a:lnTo>
                  <a:pt x="0" y="1013040"/>
                </a:lnTo>
                <a:lnTo>
                  <a:pt x="0" y="0"/>
                </a:lnTo>
                <a:close/>
              </a:path>
            </a:pathLst>
          </a:custGeom>
          <a:blipFill rotWithShape="1">
            <a:blip r:embed="rId3">
              <a:alphaModFix/>
            </a:blip>
            <a:stretch>
              <a:fillRect/>
            </a:stretch>
          </a:blipFill>
          <a:ln>
            <a:noFill/>
          </a:ln>
        </p:spPr>
        <p:txBody>
          <a:bodyPr/>
          <a:lstStyle/>
          <a:p>
            <a:endParaRPr lang="en-CH"/>
          </a:p>
        </p:txBody>
      </p:sp>
      <p:sp>
        <p:nvSpPr>
          <p:cNvPr id="236" name="Google Shape;236;p53"/>
          <p:cNvSpPr/>
          <p:nvPr/>
        </p:nvSpPr>
        <p:spPr>
          <a:xfrm>
            <a:off x="1329120" y="57960"/>
            <a:ext cx="6781320" cy="525960"/>
          </a:xfrm>
          <a:prstGeom prst="rect">
            <a:avLst/>
          </a:prstGeom>
          <a:noFill/>
          <a:ln>
            <a:noFill/>
          </a:ln>
        </p:spPr>
        <p:txBody>
          <a:bodyPr spcFirstLastPara="1" wrap="square" lIns="0" tIns="0" rIns="0" bIns="0" anchor="t" anchorCtr="0">
            <a:noAutofit/>
          </a:bodyPr>
          <a:lstStyle/>
          <a:p>
            <a:pPr marL="0" marR="0" lvl="0" indent="0" algn="ctr" rtl="0">
              <a:lnSpc>
                <a:spcPct val="108000"/>
              </a:lnSpc>
              <a:spcBef>
                <a:spcPts val="0"/>
              </a:spcBef>
              <a:spcAft>
                <a:spcPts val="0"/>
              </a:spcAft>
              <a:buNone/>
            </a:pPr>
            <a:r>
              <a:rPr lang="en-GB" sz="3200" b="0" i="0" u="none" strike="noStrike" cap="none" dirty="0">
                <a:solidFill>
                  <a:srgbClr val="000000"/>
                </a:solidFill>
                <a:latin typeface="Calibri"/>
                <a:ea typeface="Calibri"/>
                <a:cs typeface="Calibri"/>
                <a:sym typeface="Calibri"/>
              </a:rPr>
              <a:t>Introduction</a:t>
            </a:r>
            <a:endParaRPr sz="3200" b="0" i="0" u="none" strike="noStrike" cap="none" dirty="0">
              <a:latin typeface="Arial"/>
              <a:ea typeface="Arial"/>
              <a:cs typeface="Arial"/>
              <a:sym typeface="Arial"/>
            </a:endParaRPr>
          </a:p>
        </p:txBody>
      </p:sp>
      <p:sp>
        <p:nvSpPr>
          <p:cNvPr id="237" name="Google Shape;237;p53"/>
          <p:cNvSpPr/>
          <p:nvPr/>
        </p:nvSpPr>
        <p:spPr>
          <a:xfrm>
            <a:off x="7678440" y="4559040"/>
            <a:ext cx="365400" cy="217440"/>
          </a:xfrm>
          <a:prstGeom prst="rect">
            <a:avLst/>
          </a:prstGeom>
          <a:noFill/>
          <a:ln>
            <a:noFill/>
          </a:ln>
        </p:spPr>
        <p:txBody>
          <a:bodyPr spcFirstLastPara="1" wrap="square" lIns="0" tIns="0" rIns="0" bIns="0" anchor="t" anchorCtr="0">
            <a:noAutofit/>
          </a:bodyPr>
          <a:lstStyle/>
          <a:p>
            <a:pPr marL="0" marR="0" lvl="0" indent="0" algn="r" rtl="0">
              <a:lnSpc>
                <a:spcPct val="119000"/>
              </a:lnSpc>
              <a:spcBef>
                <a:spcPts val="0"/>
              </a:spcBef>
              <a:spcAft>
                <a:spcPts val="0"/>
              </a:spcAft>
              <a:buNone/>
            </a:pPr>
            <a:r>
              <a:rPr lang="en-GB" sz="1200" b="1" i="0" u="none" strike="noStrike" cap="none">
                <a:solidFill>
                  <a:srgbClr val="FFFFFF"/>
                </a:solidFill>
                <a:latin typeface="arial"/>
                <a:ea typeface="arial"/>
                <a:cs typeface="arial"/>
                <a:sym typeface="arial"/>
              </a:rPr>
              <a:t>2</a:t>
            </a:r>
            <a:endParaRPr sz="1200" b="0" i="0" u="none" strike="noStrike" cap="none">
              <a:latin typeface="Arial"/>
              <a:ea typeface="Arial"/>
              <a:cs typeface="Arial"/>
              <a:sym typeface="Arial"/>
            </a:endParaRPr>
          </a:p>
        </p:txBody>
      </p:sp>
      <p:grpSp>
        <p:nvGrpSpPr>
          <p:cNvPr id="239" name="Google Shape;239;p53"/>
          <p:cNvGrpSpPr/>
          <p:nvPr/>
        </p:nvGrpSpPr>
        <p:grpSpPr>
          <a:xfrm>
            <a:off x="318240" y="3641760"/>
            <a:ext cx="1247760" cy="701640"/>
            <a:chOff x="318240" y="3641760"/>
            <a:chExt cx="1247760" cy="701640"/>
          </a:xfrm>
        </p:grpSpPr>
        <p:sp>
          <p:nvSpPr>
            <p:cNvPr id="240" name="Google Shape;240;p53"/>
            <p:cNvSpPr/>
            <p:nvPr/>
          </p:nvSpPr>
          <p:spPr>
            <a:xfrm>
              <a:off x="318240" y="3656160"/>
              <a:ext cx="1247760" cy="687240"/>
            </a:xfrm>
            <a:custGeom>
              <a:avLst/>
              <a:gdLst/>
              <a:ahLst/>
              <a:cxnLst/>
              <a:rect l="l" t="t" r="r" b="b"/>
              <a:pathLst>
                <a:path w="3327882" h="1368679" extrusionOk="0">
                  <a:moveTo>
                    <a:pt x="0" y="0"/>
                  </a:moveTo>
                  <a:lnTo>
                    <a:pt x="3327882" y="0"/>
                  </a:lnTo>
                  <a:lnTo>
                    <a:pt x="3327882" y="1368679"/>
                  </a:lnTo>
                  <a:lnTo>
                    <a:pt x="0" y="1368679"/>
                  </a:lnTo>
                  <a:close/>
                </a:path>
              </a:pathLst>
            </a:custGeom>
            <a:solidFill>
              <a:srgbClr val="C3D7FF"/>
            </a:solidFill>
            <a:ln>
              <a:noFill/>
            </a:ln>
          </p:spPr>
          <p:txBody>
            <a:bodyPr/>
            <a:lstStyle/>
            <a:p>
              <a:endParaRPr lang="en-CH"/>
            </a:p>
          </p:txBody>
        </p:sp>
        <p:sp>
          <p:nvSpPr>
            <p:cNvPr id="241" name="Google Shape;241;p53"/>
            <p:cNvSpPr/>
            <p:nvPr/>
          </p:nvSpPr>
          <p:spPr>
            <a:xfrm>
              <a:off x="318240" y="3641760"/>
              <a:ext cx="1247760" cy="701280"/>
            </a:xfrm>
            <a:prstGeom prst="rect">
              <a:avLst/>
            </a:prstGeom>
            <a:noFill/>
            <a:ln>
              <a:noFill/>
            </a:ln>
          </p:spPr>
          <p:txBody>
            <a:bodyPr spcFirstLastPara="1" wrap="square" lIns="25550" tIns="25550" rIns="25550" bIns="25550" anchor="t" anchorCtr="0">
              <a:noAutofit/>
            </a:bodyPr>
            <a:lstStyle/>
            <a:p>
              <a:pPr marL="0" marR="0" lvl="0" indent="0" algn="ctr" rtl="0">
                <a:lnSpc>
                  <a:spcPct val="120000"/>
                </a:lnSpc>
                <a:spcBef>
                  <a:spcPts val="0"/>
                </a:spcBef>
                <a:spcAft>
                  <a:spcPts val="0"/>
                </a:spcAft>
                <a:buNone/>
              </a:pPr>
              <a:r>
                <a:rPr lang="en-GB" sz="1400" b="0" i="0" u="none" strike="noStrike" cap="none">
                  <a:solidFill>
                    <a:srgbClr val="000000"/>
                  </a:solidFill>
                  <a:latin typeface="Calibri"/>
                  <a:ea typeface="Calibri"/>
                  <a:cs typeface="Calibri"/>
                  <a:sym typeface="Calibri"/>
                </a:rPr>
                <a:t>Short, intense proton bunch</a:t>
              </a:r>
              <a:endParaRPr sz="1400" b="0" i="0" u="none" strike="noStrike" cap="none">
                <a:latin typeface="Arial"/>
                <a:ea typeface="Arial"/>
                <a:cs typeface="Arial"/>
                <a:sym typeface="Arial"/>
              </a:endParaRPr>
            </a:p>
          </p:txBody>
        </p:sp>
      </p:grpSp>
      <p:grpSp>
        <p:nvGrpSpPr>
          <p:cNvPr id="242" name="Google Shape;242;p53"/>
          <p:cNvGrpSpPr/>
          <p:nvPr/>
        </p:nvGrpSpPr>
        <p:grpSpPr>
          <a:xfrm>
            <a:off x="1883880" y="3608280"/>
            <a:ext cx="1828800" cy="1109880"/>
            <a:chOff x="1883880" y="3608280"/>
            <a:chExt cx="1828800" cy="1109880"/>
          </a:xfrm>
        </p:grpSpPr>
        <p:sp>
          <p:nvSpPr>
            <p:cNvPr id="243" name="Google Shape;243;p53"/>
            <p:cNvSpPr/>
            <p:nvPr/>
          </p:nvSpPr>
          <p:spPr>
            <a:xfrm>
              <a:off x="1938960" y="3657960"/>
              <a:ext cx="1773720" cy="1010880"/>
            </a:xfrm>
            <a:custGeom>
              <a:avLst/>
              <a:gdLst/>
              <a:ahLst/>
              <a:cxnLst/>
              <a:rect l="l" t="t" r="r" b="b"/>
              <a:pathLst>
                <a:path w="4317803" h="2460036" extrusionOk="0">
                  <a:moveTo>
                    <a:pt x="0" y="0"/>
                  </a:moveTo>
                  <a:lnTo>
                    <a:pt x="4317803" y="0"/>
                  </a:lnTo>
                  <a:lnTo>
                    <a:pt x="4317803" y="2460036"/>
                  </a:lnTo>
                  <a:lnTo>
                    <a:pt x="0" y="2460036"/>
                  </a:lnTo>
                  <a:close/>
                </a:path>
              </a:pathLst>
            </a:custGeom>
            <a:solidFill>
              <a:srgbClr val="CFCFED"/>
            </a:solidFill>
            <a:ln>
              <a:noFill/>
            </a:ln>
          </p:spPr>
          <p:txBody>
            <a:bodyPr/>
            <a:lstStyle/>
            <a:p>
              <a:endParaRPr lang="en-CH"/>
            </a:p>
          </p:txBody>
        </p:sp>
        <p:sp>
          <p:nvSpPr>
            <p:cNvPr id="244" name="Google Shape;244;p53"/>
            <p:cNvSpPr/>
            <p:nvPr/>
          </p:nvSpPr>
          <p:spPr>
            <a:xfrm>
              <a:off x="1883880" y="3608280"/>
              <a:ext cx="1773360" cy="1109880"/>
            </a:xfrm>
            <a:prstGeom prst="rect">
              <a:avLst/>
            </a:prstGeom>
            <a:noFill/>
            <a:ln>
              <a:noFill/>
            </a:ln>
          </p:spPr>
          <p:txBody>
            <a:bodyPr spcFirstLastPara="1" wrap="square" lIns="25550" tIns="25550" rIns="25550" bIns="25550" anchor="t" anchorCtr="0">
              <a:noAutofit/>
            </a:bodyPr>
            <a:lstStyle/>
            <a:p>
              <a:pPr marL="0" marR="0" lvl="0" indent="0" algn="ctr" rtl="0">
                <a:lnSpc>
                  <a:spcPct val="120000"/>
                </a:lnSpc>
                <a:spcBef>
                  <a:spcPts val="0"/>
                </a:spcBef>
                <a:spcAft>
                  <a:spcPts val="0"/>
                </a:spcAft>
                <a:buNone/>
              </a:pPr>
              <a:r>
                <a:rPr lang="en-GB" sz="1400" b="0" i="0" u="none" strike="noStrike" cap="none">
                  <a:solidFill>
                    <a:srgbClr val="000000"/>
                  </a:solidFill>
                  <a:latin typeface="Calibri"/>
                  <a:ea typeface="Calibri"/>
                  <a:cs typeface="Calibri"/>
                  <a:sym typeface="Calibri"/>
                </a:rPr>
                <a:t>Protons produce pions which decay into muons which are captured</a:t>
              </a:r>
              <a:endParaRPr sz="1400" b="0" i="0" u="none" strike="noStrike" cap="none">
                <a:latin typeface="Arial"/>
                <a:ea typeface="Arial"/>
                <a:cs typeface="Arial"/>
                <a:sym typeface="Arial"/>
              </a:endParaRPr>
            </a:p>
          </p:txBody>
        </p:sp>
      </p:grpSp>
      <p:grpSp>
        <p:nvGrpSpPr>
          <p:cNvPr id="245" name="Google Shape;245;p53"/>
          <p:cNvGrpSpPr/>
          <p:nvPr/>
        </p:nvGrpSpPr>
        <p:grpSpPr>
          <a:xfrm>
            <a:off x="4179960" y="3684240"/>
            <a:ext cx="1559520" cy="659160"/>
            <a:chOff x="4179960" y="3684240"/>
            <a:chExt cx="1559520" cy="659160"/>
          </a:xfrm>
        </p:grpSpPr>
        <p:sp>
          <p:nvSpPr>
            <p:cNvPr id="246" name="Google Shape;246;p53"/>
            <p:cNvSpPr/>
            <p:nvPr/>
          </p:nvSpPr>
          <p:spPr>
            <a:xfrm>
              <a:off x="4179960" y="3684600"/>
              <a:ext cx="1559520" cy="646200"/>
            </a:xfrm>
            <a:custGeom>
              <a:avLst/>
              <a:gdLst/>
              <a:ahLst/>
              <a:cxnLst/>
              <a:rect l="l" t="t" r="r" b="b"/>
              <a:pathLst>
                <a:path w="4159475" h="1368679" extrusionOk="0">
                  <a:moveTo>
                    <a:pt x="0" y="0"/>
                  </a:moveTo>
                  <a:lnTo>
                    <a:pt x="4159475" y="0"/>
                  </a:lnTo>
                  <a:lnTo>
                    <a:pt x="4159475" y="1368679"/>
                  </a:lnTo>
                  <a:lnTo>
                    <a:pt x="0" y="1368679"/>
                  </a:lnTo>
                  <a:close/>
                </a:path>
              </a:pathLst>
            </a:custGeom>
            <a:solidFill>
              <a:srgbClr val="E7D2EA"/>
            </a:solidFill>
            <a:ln>
              <a:noFill/>
            </a:ln>
          </p:spPr>
          <p:txBody>
            <a:bodyPr/>
            <a:lstStyle/>
            <a:p>
              <a:endParaRPr lang="en-CH"/>
            </a:p>
          </p:txBody>
        </p:sp>
        <p:sp>
          <p:nvSpPr>
            <p:cNvPr id="247" name="Google Shape;247;p53"/>
            <p:cNvSpPr/>
            <p:nvPr/>
          </p:nvSpPr>
          <p:spPr>
            <a:xfrm>
              <a:off x="4179960" y="3684240"/>
              <a:ext cx="1559520" cy="659160"/>
            </a:xfrm>
            <a:prstGeom prst="rect">
              <a:avLst/>
            </a:prstGeom>
            <a:noFill/>
            <a:ln>
              <a:noFill/>
            </a:ln>
          </p:spPr>
          <p:txBody>
            <a:bodyPr spcFirstLastPara="1" wrap="square" lIns="25550" tIns="25550" rIns="25550" bIns="25550" anchor="t" anchorCtr="0">
              <a:noAutofit/>
            </a:bodyPr>
            <a:lstStyle/>
            <a:p>
              <a:pPr marL="0" marR="0" lvl="0" indent="0" algn="ctr" rtl="0">
                <a:lnSpc>
                  <a:spcPct val="120000"/>
                </a:lnSpc>
                <a:spcBef>
                  <a:spcPts val="0"/>
                </a:spcBef>
                <a:spcAft>
                  <a:spcPts val="0"/>
                </a:spcAft>
                <a:buNone/>
              </a:pPr>
              <a:r>
                <a:rPr lang="en-GB" sz="1400" b="0" i="0" u="none" strike="noStrike" cap="none">
                  <a:solidFill>
                    <a:srgbClr val="000000"/>
                  </a:solidFill>
                  <a:latin typeface="Calibri"/>
                  <a:ea typeface="Calibri"/>
                  <a:cs typeface="Calibri"/>
                  <a:sym typeface="Calibri"/>
                </a:rPr>
                <a:t>Ionisation cooling of muon in matter</a:t>
              </a:r>
              <a:endParaRPr sz="1400" b="0" i="0" u="none" strike="noStrike" cap="none">
                <a:latin typeface="Arial"/>
                <a:ea typeface="Arial"/>
                <a:cs typeface="Arial"/>
                <a:sym typeface="Arial"/>
              </a:endParaRPr>
            </a:p>
          </p:txBody>
        </p:sp>
      </p:grpSp>
      <p:grpSp>
        <p:nvGrpSpPr>
          <p:cNvPr id="248" name="Google Shape;248;p53"/>
          <p:cNvGrpSpPr/>
          <p:nvPr/>
        </p:nvGrpSpPr>
        <p:grpSpPr>
          <a:xfrm>
            <a:off x="6708240" y="3657600"/>
            <a:ext cx="1292760" cy="685800"/>
            <a:chOff x="6708240" y="3657600"/>
            <a:chExt cx="1292760" cy="685800"/>
          </a:xfrm>
        </p:grpSpPr>
        <p:sp>
          <p:nvSpPr>
            <p:cNvPr id="249" name="Google Shape;249;p53"/>
            <p:cNvSpPr/>
            <p:nvPr/>
          </p:nvSpPr>
          <p:spPr>
            <a:xfrm>
              <a:off x="6708240" y="3671640"/>
              <a:ext cx="1292760" cy="671760"/>
            </a:xfrm>
            <a:custGeom>
              <a:avLst/>
              <a:gdLst/>
              <a:ahLst/>
              <a:cxnLst/>
              <a:rect l="l" t="t" r="r" b="b"/>
              <a:pathLst>
                <a:path w="3448017" h="1368679" extrusionOk="0">
                  <a:moveTo>
                    <a:pt x="0" y="0"/>
                  </a:moveTo>
                  <a:lnTo>
                    <a:pt x="3448017" y="0"/>
                  </a:lnTo>
                  <a:lnTo>
                    <a:pt x="3448017" y="1368679"/>
                  </a:lnTo>
                  <a:lnTo>
                    <a:pt x="0" y="1368679"/>
                  </a:lnTo>
                  <a:close/>
                </a:path>
              </a:pathLst>
            </a:custGeom>
            <a:solidFill>
              <a:srgbClr val="EFCDD8"/>
            </a:solidFill>
            <a:ln>
              <a:noFill/>
            </a:ln>
          </p:spPr>
          <p:txBody>
            <a:bodyPr/>
            <a:lstStyle/>
            <a:p>
              <a:endParaRPr lang="en-CH"/>
            </a:p>
          </p:txBody>
        </p:sp>
        <p:sp>
          <p:nvSpPr>
            <p:cNvPr id="250" name="Google Shape;250;p53"/>
            <p:cNvSpPr/>
            <p:nvPr/>
          </p:nvSpPr>
          <p:spPr>
            <a:xfrm>
              <a:off x="6708240" y="3657600"/>
              <a:ext cx="1292760" cy="685440"/>
            </a:xfrm>
            <a:prstGeom prst="rect">
              <a:avLst/>
            </a:prstGeom>
            <a:noFill/>
            <a:ln>
              <a:noFill/>
            </a:ln>
          </p:spPr>
          <p:txBody>
            <a:bodyPr spcFirstLastPara="1" wrap="square" lIns="25550" tIns="25550" rIns="25550" bIns="25550" anchor="t" anchorCtr="0">
              <a:noAutofit/>
            </a:bodyPr>
            <a:lstStyle/>
            <a:p>
              <a:pPr marL="0" marR="0" lvl="0" indent="0" algn="ctr" rtl="0">
                <a:lnSpc>
                  <a:spcPct val="120000"/>
                </a:lnSpc>
                <a:spcBef>
                  <a:spcPts val="0"/>
                </a:spcBef>
                <a:spcAft>
                  <a:spcPts val="0"/>
                </a:spcAft>
                <a:buNone/>
              </a:pPr>
              <a:r>
                <a:rPr lang="en-GB" sz="1400" b="0" i="0" u="none" strike="noStrike" cap="none">
                  <a:solidFill>
                    <a:srgbClr val="000000"/>
                  </a:solidFill>
                  <a:latin typeface="Calibri"/>
                  <a:ea typeface="Calibri"/>
                  <a:cs typeface="Calibri"/>
                  <a:sym typeface="Calibri"/>
                </a:rPr>
                <a:t>Acceleration to collision energy</a:t>
              </a:r>
              <a:endParaRPr sz="1400" b="0" i="0" u="none" strike="noStrike" cap="none">
                <a:latin typeface="Arial"/>
                <a:ea typeface="Arial"/>
                <a:cs typeface="Arial"/>
                <a:sym typeface="Arial"/>
              </a:endParaRPr>
            </a:p>
          </p:txBody>
        </p:sp>
      </p:grpSp>
      <p:grpSp>
        <p:nvGrpSpPr>
          <p:cNvPr id="251" name="Google Shape;251;p53"/>
          <p:cNvGrpSpPr/>
          <p:nvPr/>
        </p:nvGrpSpPr>
        <p:grpSpPr>
          <a:xfrm>
            <a:off x="8314200" y="3767400"/>
            <a:ext cx="757080" cy="317880"/>
            <a:chOff x="8314200" y="3767400"/>
            <a:chExt cx="757080" cy="317880"/>
          </a:xfrm>
        </p:grpSpPr>
        <p:sp>
          <p:nvSpPr>
            <p:cNvPr id="252" name="Google Shape;252;p53"/>
            <p:cNvSpPr/>
            <p:nvPr/>
          </p:nvSpPr>
          <p:spPr>
            <a:xfrm>
              <a:off x="8314200" y="3777840"/>
              <a:ext cx="757080" cy="307080"/>
            </a:xfrm>
            <a:custGeom>
              <a:avLst/>
              <a:gdLst/>
              <a:ahLst/>
              <a:cxnLst/>
              <a:rect l="l" t="t" r="r" b="b"/>
              <a:pathLst>
                <a:path w="2020139" h="820264" extrusionOk="0">
                  <a:moveTo>
                    <a:pt x="0" y="0"/>
                  </a:moveTo>
                  <a:lnTo>
                    <a:pt x="2020139" y="0"/>
                  </a:lnTo>
                  <a:lnTo>
                    <a:pt x="2020139" y="820264"/>
                  </a:lnTo>
                  <a:lnTo>
                    <a:pt x="0" y="820264"/>
                  </a:lnTo>
                  <a:close/>
                </a:path>
              </a:pathLst>
            </a:custGeom>
            <a:solidFill>
              <a:srgbClr val="FFBDC1"/>
            </a:solidFill>
            <a:ln>
              <a:noFill/>
            </a:ln>
          </p:spPr>
          <p:txBody>
            <a:bodyPr/>
            <a:lstStyle/>
            <a:p>
              <a:endParaRPr lang="en-CH"/>
            </a:p>
          </p:txBody>
        </p:sp>
        <p:sp>
          <p:nvSpPr>
            <p:cNvPr id="253" name="Google Shape;253;p53"/>
            <p:cNvSpPr/>
            <p:nvPr/>
          </p:nvSpPr>
          <p:spPr>
            <a:xfrm>
              <a:off x="8314200" y="3767400"/>
              <a:ext cx="757080" cy="317880"/>
            </a:xfrm>
            <a:prstGeom prst="rect">
              <a:avLst/>
            </a:prstGeom>
            <a:noFill/>
            <a:ln>
              <a:noFill/>
            </a:ln>
          </p:spPr>
          <p:txBody>
            <a:bodyPr spcFirstLastPara="1" wrap="square" lIns="25550" tIns="25550" rIns="25550" bIns="25550" anchor="t" anchorCtr="0">
              <a:noAutofit/>
            </a:bodyPr>
            <a:lstStyle/>
            <a:p>
              <a:pPr marL="0" marR="0" lvl="0" indent="0" algn="ctr" rtl="0">
                <a:lnSpc>
                  <a:spcPct val="120000"/>
                </a:lnSpc>
                <a:spcBef>
                  <a:spcPts val="0"/>
                </a:spcBef>
                <a:spcAft>
                  <a:spcPts val="0"/>
                </a:spcAft>
                <a:buNone/>
              </a:pPr>
              <a:r>
                <a:rPr lang="en-GB" sz="1400" b="0" i="0" u="none" strike="noStrike" cap="none">
                  <a:solidFill>
                    <a:srgbClr val="000000"/>
                  </a:solidFill>
                  <a:latin typeface="Calibri"/>
                  <a:ea typeface="Calibri"/>
                  <a:cs typeface="Calibri"/>
                  <a:sym typeface="Calibri"/>
                </a:rPr>
                <a:t>Collision</a:t>
              </a:r>
              <a:endParaRPr sz="1400" b="0" i="0" u="none" strike="noStrike" cap="none">
                <a:latin typeface="Arial"/>
                <a:ea typeface="Arial"/>
                <a:cs typeface="Arial"/>
                <a:sym typeface="Arial"/>
              </a:endParaRPr>
            </a:p>
          </p:txBody>
        </p:sp>
      </p:grpSp>
      <p:sp>
        <p:nvSpPr>
          <p:cNvPr id="254" name="Google Shape;254;p53"/>
          <p:cNvSpPr/>
          <p:nvPr/>
        </p:nvSpPr>
        <p:spPr>
          <a:xfrm>
            <a:off x="116640" y="4790520"/>
            <a:ext cx="6701040" cy="198360"/>
          </a:xfrm>
          <a:prstGeom prst="roundRect">
            <a:avLst>
              <a:gd name="adj" fmla="val 16667"/>
            </a:avLst>
          </a:prstGeom>
          <a:noFill/>
          <a:ln>
            <a:noFill/>
          </a:ln>
        </p:spPr>
        <p:txBody>
          <a:bodyPr spcFirstLastPara="1" wrap="square" lIns="0" tIns="0" rIns="0" bIns="0" anchor="t" anchorCtr="0">
            <a:noAutofit/>
          </a:bodyPr>
          <a:lstStyle/>
          <a:p>
            <a:pPr marL="0" marR="0" lvl="0" indent="0" algn="l" rtl="0">
              <a:lnSpc>
                <a:spcPct val="119000"/>
              </a:lnSpc>
              <a:spcBef>
                <a:spcPts val="0"/>
              </a:spcBef>
              <a:spcAft>
                <a:spcPts val="0"/>
              </a:spcAft>
              <a:buNone/>
            </a:pPr>
            <a:endParaRPr sz="1200" b="0" i="0" u="none" strike="noStrike" cap="none">
              <a:latin typeface="Arial"/>
              <a:ea typeface="Arial"/>
              <a:cs typeface="Arial"/>
              <a:sym typeface="Arial"/>
            </a:endParaRPr>
          </a:p>
        </p:txBody>
      </p:sp>
      <p:pic>
        <p:nvPicPr>
          <p:cNvPr id="255" name="Google Shape;255;p53"/>
          <p:cNvPicPr preferRelativeResize="0"/>
          <p:nvPr/>
        </p:nvPicPr>
        <p:blipFill rotWithShape="1">
          <a:blip r:embed="rId4">
            <a:alphaModFix/>
          </a:blip>
          <a:srcRect/>
          <a:stretch/>
        </p:blipFill>
        <p:spPr>
          <a:xfrm>
            <a:off x="0" y="2141280"/>
            <a:ext cx="9143640" cy="1288440"/>
          </a:xfrm>
          <a:prstGeom prst="rect">
            <a:avLst/>
          </a:prstGeom>
          <a:noFill/>
          <a:ln>
            <a:noFill/>
          </a:ln>
        </p:spPr>
      </p:pic>
      <p:sp>
        <p:nvSpPr>
          <p:cNvPr id="256" name="Google Shape;256;p53"/>
          <p:cNvSpPr/>
          <p:nvPr/>
        </p:nvSpPr>
        <p:spPr>
          <a:xfrm>
            <a:off x="290700" y="1212465"/>
            <a:ext cx="8561520" cy="1202040"/>
          </a:xfrm>
          <a:prstGeom prst="rect">
            <a:avLst/>
          </a:prstGeom>
          <a:noFill/>
          <a:ln>
            <a:noFill/>
          </a:ln>
        </p:spPr>
        <p:txBody>
          <a:bodyPr spcFirstLastPara="1" wrap="square" lIns="91425" tIns="91425" rIns="91425" bIns="91425" anchor="t" anchorCtr="0">
            <a:noAutofit/>
          </a:bodyPr>
          <a:lstStyle/>
          <a:p>
            <a:pPr marL="127440" marR="0" lvl="0" algn="l" rtl="0">
              <a:lnSpc>
                <a:spcPct val="100000"/>
              </a:lnSpc>
              <a:spcBef>
                <a:spcPts val="0"/>
              </a:spcBef>
              <a:spcAft>
                <a:spcPts val="0"/>
              </a:spcAft>
              <a:buClr>
                <a:srgbClr val="000000"/>
              </a:buClr>
              <a:buSzPts val="1600"/>
            </a:pPr>
            <a:r>
              <a:rPr lang="en-GB" sz="1600" b="1" i="0" u="none" strike="noStrike" cap="none" dirty="0">
                <a:solidFill>
                  <a:srgbClr val="000000"/>
                </a:solidFill>
                <a:latin typeface="Arial"/>
                <a:ea typeface="Arial"/>
                <a:cs typeface="Arial"/>
                <a:sym typeface="Arial"/>
              </a:rPr>
              <a:t>Longitudinal beam dynamics</a:t>
            </a:r>
            <a:r>
              <a:rPr lang="en-GB" sz="1600" b="0" i="0" u="none" strike="noStrike" cap="none" dirty="0">
                <a:solidFill>
                  <a:srgbClr val="000000"/>
                </a:solidFill>
                <a:latin typeface="Arial"/>
                <a:ea typeface="Arial"/>
                <a:cs typeface="Arial"/>
                <a:sym typeface="Arial"/>
              </a:rPr>
              <a:t> for the RCS chain </a:t>
            </a:r>
            <a:endParaRPr sz="1600" b="0" i="0" u="none" strike="noStrike" cap="none" dirty="0">
              <a:latin typeface="Arial"/>
              <a:ea typeface="Arial"/>
              <a:cs typeface="Arial"/>
              <a:sym typeface="Arial"/>
            </a:endParaRPr>
          </a:p>
          <a:p>
            <a:pPr marL="0" marR="0" lvl="0" indent="0" algn="l" rtl="0">
              <a:lnSpc>
                <a:spcPct val="100000"/>
              </a:lnSpc>
              <a:spcBef>
                <a:spcPts val="0"/>
              </a:spcBef>
              <a:spcAft>
                <a:spcPts val="0"/>
              </a:spcAft>
              <a:buNone/>
            </a:pPr>
            <a:endParaRPr sz="1600" b="0" i="0" u="none" strike="noStrike" cap="none" dirty="0">
              <a:latin typeface="Arial"/>
              <a:ea typeface="Arial"/>
              <a:cs typeface="Arial"/>
              <a:sym typeface="Arial"/>
            </a:endParaRPr>
          </a:p>
        </p:txBody>
      </p:sp>
      <p:sp>
        <p:nvSpPr>
          <p:cNvPr id="257" name="Google Shape;257;p53"/>
          <p:cNvSpPr/>
          <p:nvPr/>
        </p:nvSpPr>
        <p:spPr>
          <a:xfrm rot="3120600">
            <a:off x="7144002" y="1712024"/>
            <a:ext cx="847126" cy="318240"/>
          </a:xfrm>
          <a:prstGeom prst="rightArrow">
            <a:avLst>
              <a:gd name="adj1" fmla="val 50000"/>
              <a:gd name="adj2" fmla="val 50000"/>
            </a:avLst>
          </a:prstGeom>
          <a:solidFill>
            <a:schemeClr val="lt2"/>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26;p59">
            <a:extLst>
              <a:ext uri="{FF2B5EF4-FFF2-40B4-BE49-F238E27FC236}">
                <a16:creationId xmlns:a16="http://schemas.microsoft.com/office/drawing/2014/main" id="{AB2AF8B6-A184-207C-581D-8D042DA054F2}"/>
              </a:ext>
            </a:extLst>
          </p:cNvPr>
          <p:cNvSpPr/>
          <p:nvPr/>
        </p:nvSpPr>
        <p:spPr>
          <a:xfrm>
            <a:off x="457200" y="1276200"/>
            <a:ext cx="2445604" cy="2540727"/>
          </a:xfrm>
          <a:prstGeom prst="rect">
            <a:avLst/>
          </a:prstGeom>
          <a:solidFill>
            <a:srgbClr val="FFD6D8">
              <a:alpha val="48630"/>
            </a:srgbClr>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a:p>
            <a:pPr marL="0" marR="0" lvl="0" indent="0" algn="l" rtl="0">
              <a:lnSpc>
                <a:spcPct val="100000"/>
              </a:lnSpc>
              <a:spcBef>
                <a:spcPts val="0"/>
              </a:spcBef>
              <a:spcAft>
                <a:spcPts val="0"/>
              </a:spcAft>
              <a:buNone/>
            </a:pPr>
            <a:r>
              <a:rPr lang="en-GB" sz="1400" b="1" strike="noStrike" dirty="0">
                <a:latin typeface="Arial"/>
                <a:ea typeface="Arial"/>
                <a:cs typeface="Arial"/>
                <a:sym typeface="Arial"/>
              </a:rPr>
              <a:t>oppositely</a:t>
            </a:r>
            <a:r>
              <a:rPr lang="en-GB" sz="1400" b="0" strike="noStrike" dirty="0">
                <a:latin typeface="Arial"/>
                <a:ea typeface="Arial"/>
                <a:cs typeface="Arial"/>
                <a:sym typeface="Arial"/>
              </a:rPr>
              <a:t> charged bunches</a:t>
            </a:r>
          </a:p>
          <a:p>
            <a:pPr marL="0" marR="0" lvl="0" indent="0" algn="l" rtl="0">
              <a:lnSpc>
                <a:spcPct val="100000"/>
              </a:lnSpc>
              <a:spcBef>
                <a:spcPts val="0"/>
              </a:spcBef>
              <a:spcAft>
                <a:spcPts val="0"/>
              </a:spcAft>
              <a:buNone/>
            </a:pPr>
            <a:endParaRPr lang="en-GB" dirty="0"/>
          </a:p>
          <a:p>
            <a:pPr marL="0" marR="0" lvl="0" indent="0" algn="l" rtl="0">
              <a:lnSpc>
                <a:spcPct val="100000"/>
              </a:lnSpc>
              <a:spcBef>
                <a:spcPts val="0"/>
              </a:spcBef>
              <a:spcAft>
                <a:spcPts val="0"/>
              </a:spcAft>
              <a:buNone/>
            </a:pPr>
            <a:r>
              <a:rPr lang="en-GB" sz="1400" b="0" strike="noStrike" dirty="0">
                <a:latin typeface="Arial"/>
                <a:ea typeface="Arial"/>
                <a:cs typeface="Arial"/>
                <a:sym typeface="Arial"/>
              </a:rPr>
              <a:t>travelling in </a:t>
            </a:r>
            <a:r>
              <a:rPr lang="en-GB" sz="1400" b="1" strike="noStrike" dirty="0">
                <a:latin typeface="Arial"/>
                <a:ea typeface="Arial"/>
                <a:cs typeface="Arial"/>
                <a:sym typeface="Arial"/>
              </a:rPr>
              <a:t>opposite</a:t>
            </a:r>
            <a:r>
              <a:rPr lang="en-GB" sz="1400" b="0" strike="noStrike" dirty="0">
                <a:latin typeface="Arial"/>
                <a:ea typeface="Arial"/>
                <a:cs typeface="Arial"/>
                <a:sym typeface="Arial"/>
              </a:rPr>
              <a:t> directions </a:t>
            </a:r>
          </a:p>
          <a:p>
            <a:pPr marL="0" marR="0" lvl="0" indent="0" algn="l" rtl="0">
              <a:lnSpc>
                <a:spcPct val="100000"/>
              </a:lnSpc>
              <a:spcBef>
                <a:spcPts val="0"/>
              </a:spcBef>
              <a:spcAft>
                <a:spcPts val="0"/>
              </a:spcAft>
              <a:buNone/>
            </a:pPr>
            <a:endParaRPr lang="en-GB" dirty="0"/>
          </a:p>
          <a:p>
            <a:pPr marL="0" marR="0" lvl="0" indent="0" algn="l" rtl="0">
              <a:lnSpc>
                <a:spcPct val="100000"/>
              </a:lnSpc>
              <a:spcBef>
                <a:spcPts val="0"/>
              </a:spcBef>
              <a:spcAft>
                <a:spcPts val="0"/>
              </a:spcAft>
              <a:buNone/>
            </a:pPr>
            <a:r>
              <a:rPr lang="en-GB" sz="1400" b="0" strike="noStrike" dirty="0">
                <a:latin typeface="Arial"/>
                <a:ea typeface="Arial"/>
                <a:cs typeface="Arial"/>
                <a:sym typeface="Arial"/>
              </a:rPr>
              <a:t>arrive at the </a:t>
            </a:r>
            <a:r>
              <a:rPr lang="en-GB" sz="1400" b="1" strike="noStrike" dirty="0">
                <a:latin typeface="Arial"/>
                <a:ea typeface="Arial"/>
                <a:cs typeface="Arial"/>
                <a:sym typeface="Arial"/>
              </a:rPr>
              <a:t>same</a:t>
            </a:r>
            <a:r>
              <a:rPr lang="en-GB" sz="1400" b="0" strike="noStrike" dirty="0">
                <a:latin typeface="Arial"/>
                <a:ea typeface="Arial"/>
                <a:cs typeface="Arial"/>
                <a:sym typeface="Arial"/>
              </a:rPr>
              <a:t> </a:t>
            </a:r>
            <a:r>
              <a:rPr lang="en-GB" sz="1400" b="1" strike="noStrike" dirty="0">
                <a:latin typeface="Arial"/>
                <a:ea typeface="Arial"/>
                <a:cs typeface="Arial"/>
                <a:sym typeface="Arial"/>
              </a:rPr>
              <a:t>phase</a:t>
            </a:r>
            <a:r>
              <a:rPr lang="en-GB" sz="1400" b="0" strike="noStrike" dirty="0">
                <a:latin typeface="Arial"/>
                <a:ea typeface="Arial"/>
                <a:cs typeface="Arial"/>
                <a:sym typeface="Arial"/>
              </a:rPr>
              <a:t> </a:t>
            </a:r>
          </a:p>
          <a:p>
            <a:pPr marL="0" marR="0" lvl="0" indent="0" algn="l" rtl="0">
              <a:lnSpc>
                <a:spcPct val="100000"/>
              </a:lnSpc>
              <a:spcBef>
                <a:spcPts val="0"/>
              </a:spcBef>
              <a:spcAft>
                <a:spcPts val="0"/>
              </a:spcAft>
              <a:buNone/>
            </a:pPr>
            <a:endParaRPr lang="en-GB" dirty="0"/>
          </a:p>
          <a:p>
            <a:pPr marL="0" marR="0" lvl="0" indent="0" algn="l" rtl="0">
              <a:lnSpc>
                <a:spcPct val="100000"/>
              </a:lnSpc>
              <a:spcBef>
                <a:spcPts val="0"/>
              </a:spcBef>
              <a:spcAft>
                <a:spcPts val="0"/>
              </a:spcAft>
              <a:buNone/>
            </a:pPr>
            <a:r>
              <a:rPr lang="en-GB" sz="1400" b="0" strike="noStrike" dirty="0">
                <a:latin typeface="Arial"/>
                <a:ea typeface="Arial"/>
                <a:cs typeface="Arial"/>
                <a:sym typeface="Arial"/>
              </a:rPr>
              <a:t>and </a:t>
            </a:r>
            <a:r>
              <a:rPr lang="en-GB" dirty="0"/>
              <a:t>i</a:t>
            </a:r>
            <a:r>
              <a:rPr lang="en-GB" sz="1400" b="0" strike="noStrike" dirty="0">
                <a:latin typeface="Arial"/>
                <a:ea typeface="Arial"/>
                <a:cs typeface="Arial"/>
                <a:sym typeface="Arial"/>
              </a:rPr>
              <a:t>nduce voltages that </a:t>
            </a:r>
            <a:r>
              <a:rPr lang="en-GB" sz="1400" b="1" strike="noStrike" dirty="0">
                <a:latin typeface="Arial"/>
                <a:ea typeface="Arial"/>
                <a:cs typeface="Arial"/>
                <a:sym typeface="Arial"/>
              </a:rPr>
              <a:t>add constructively</a:t>
            </a:r>
          </a:p>
          <a:p>
            <a:pPr marL="0" marR="0" lvl="0" indent="0" algn="l" rtl="0">
              <a:lnSpc>
                <a:spcPct val="100000"/>
              </a:lnSpc>
              <a:spcBef>
                <a:spcPts val="0"/>
              </a:spcBef>
              <a:spcAft>
                <a:spcPts val="0"/>
              </a:spcAft>
              <a:buNone/>
            </a:pPr>
            <a:endParaRPr lang="en-GB" dirty="0"/>
          </a:p>
          <a:p>
            <a:pPr marL="0" marR="0" lvl="0" indent="0" algn="l" rtl="0">
              <a:lnSpc>
                <a:spcPct val="100000"/>
              </a:lnSpc>
              <a:spcBef>
                <a:spcPts val="0"/>
              </a:spcBef>
              <a:spcAft>
                <a:spcPts val="0"/>
              </a:spcAft>
              <a:buNone/>
            </a:pPr>
            <a:endParaRPr sz="1400" b="0" strike="noStrike" dirty="0">
              <a:latin typeface="Arial"/>
              <a:ea typeface="Arial"/>
              <a:cs typeface="Arial"/>
              <a:sym typeface="Arial"/>
            </a:endParaRPr>
          </a:p>
        </p:txBody>
      </p:sp>
      <p:pic>
        <p:nvPicPr>
          <p:cNvPr id="5" name="Picture 4" descr="A graph of a positive direction&#10;&#10;AI-generated content may be incorrect.">
            <a:extLst>
              <a:ext uri="{FF2B5EF4-FFF2-40B4-BE49-F238E27FC236}">
                <a16:creationId xmlns:a16="http://schemas.microsoft.com/office/drawing/2014/main" id="{E349D2F3-9856-6017-487F-A51405C28AC0}"/>
              </a:ext>
            </a:extLst>
          </p:cNvPr>
          <p:cNvPicPr>
            <a:picLocks noChangeAspect="1"/>
          </p:cNvPicPr>
          <p:nvPr/>
        </p:nvPicPr>
        <p:blipFill>
          <a:blip r:embed="rId2"/>
          <a:stretch>
            <a:fillRect/>
          </a:stretch>
        </p:blipFill>
        <p:spPr>
          <a:xfrm>
            <a:off x="3188178" y="3014626"/>
            <a:ext cx="2445604" cy="1834203"/>
          </a:xfrm>
          <a:prstGeom prst="rect">
            <a:avLst/>
          </a:prstGeom>
        </p:spPr>
      </p:pic>
      <p:pic>
        <p:nvPicPr>
          <p:cNvPr id="6" name="Picture 5" descr="A graph of a function&#10;&#10;AI-generated content may be incorrect.">
            <a:extLst>
              <a:ext uri="{FF2B5EF4-FFF2-40B4-BE49-F238E27FC236}">
                <a16:creationId xmlns:a16="http://schemas.microsoft.com/office/drawing/2014/main" id="{FFE52507-B712-F557-6F19-E9F04083039B}"/>
              </a:ext>
            </a:extLst>
          </p:cNvPr>
          <p:cNvPicPr>
            <a:picLocks noChangeAspect="1"/>
          </p:cNvPicPr>
          <p:nvPr/>
        </p:nvPicPr>
        <p:blipFill>
          <a:blip r:embed="rId3"/>
          <a:stretch>
            <a:fillRect/>
          </a:stretch>
        </p:blipFill>
        <p:spPr>
          <a:xfrm>
            <a:off x="5801470" y="3014625"/>
            <a:ext cx="2445604" cy="1834203"/>
          </a:xfrm>
          <a:prstGeom prst="rect">
            <a:avLst/>
          </a:prstGeom>
        </p:spPr>
      </p:pic>
      <p:pic>
        <p:nvPicPr>
          <p:cNvPr id="7" name="Picture 6" descr="A graph of a line graph&#10;&#10;AI-generated content may be incorrect.">
            <a:extLst>
              <a:ext uri="{FF2B5EF4-FFF2-40B4-BE49-F238E27FC236}">
                <a16:creationId xmlns:a16="http://schemas.microsoft.com/office/drawing/2014/main" id="{9FDC18ED-4A93-B7ED-2942-A02DFB746758}"/>
              </a:ext>
            </a:extLst>
          </p:cNvPr>
          <p:cNvPicPr>
            <a:picLocks noChangeAspect="1"/>
          </p:cNvPicPr>
          <p:nvPr/>
        </p:nvPicPr>
        <p:blipFill>
          <a:blip r:embed="rId4"/>
          <a:stretch>
            <a:fillRect/>
          </a:stretch>
        </p:blipFill>
        <p:spPr>
          <a:xfrm>
            <a:off x="3695199" y="1166407"/>
            <a:ext cx="2445604" cy="1834203"/>
          </a:xfrm>
          <a:prstGeom prst="rect">
            <a:avLst/>
          </a:prstGeom>
        </p:spPr>
      </p:pic>
      <p:pic>
        <p:nvPicPr>
          <p:cNvPr id="8" name="Picture 7" descr="A graph of a line graph&#10;&#10;AI-generated content may be incorrect.">
            <a:extLst>
              <a:ext uri="{FF2B5EF4-FFF2-40B4-BE49-F238E27FC236}">
                <a16:creationId xmlns:a16="http://schemas.microsoft.com/office/drawing/2014/main" id="{A72AF280-95B0-9766-4158-2ADE62DAAACB}"/>
              </a:ext>
            </a:extLst>
          </p:cNvPr>
          <p:cNvPicPr>
            <a:picLocks noChangeAspect="1"/>
          </p:cNvPicPr>
          <p:nvPr/>
        </p:nvPicPr>
        <p:blipFill>
          <a:blip r:embed="rId5"/>
          <a:stretch>
            <a:fillRect/>
          </a:stretch>
        </p:blipFill>
        <p:spPr>
          <a:xfrm>
            <a:off x="6216763" y="1129728"/>
            <a:ext cx="2470037" cy="1852528"/>
          </a:xfrm>
          <a:prstGeom prst="rect">
            <a:avLst/>
          </a:prstGeom>
        </p:spPr>
      </p:pic>
      <p:sp>
        <p:nvSpPr>
          <p:cNvPr id="9" name="Google Shape;366;p61">
            <a:extLst>
              <a:ext uri="{FF2B5EF4-FFF2-40B4-BE49-F238E27FC236}">
                <a16:creationId xmlns:a16="http://schemas.microsoft.com/office/drawing/2014/main" id="{A4042ECC-46C4-BE20-94F2-68ACE9424ABF}"/>
              </a:ext>
            </a:extLst>
          </p:cNvPr>
          <p:cNvSpPr txBox="1"/>
          <p:nvPr/>
        </p:nvSpPr>
        <p:spPr>
          <a:xfrm>
            <a:off x="1891866" y="331380"/>
            <a:ext cx="5724307" cy="35069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Counter-rotatin</a:t>
            </a:r>
            <a:r>
              <a:rPr lang="en-GB" sz="3200" dirty="0"/>
              <a:t>g beams</a:t>
            </a:r>
            <a:endParaRPr sz="3200" b="0" strike="noStrike" dirty="0">
              <a:solidFill>
                <a:srgbClr val="000000"/>
              </a:solidFill>
              <a:sym typeface="Arial"/>
            </a:endParaRPr>
          </a:p>
        </p:txBody>
      </p:sp>
    </p:spTree>
    <p:extLst>
      <p:ext uri="{BB962C8B-B14F-4D97-AF65-F5344CB8AC3E}">
        <p14:creationId xmlns:p14="http://schemas.microsoft.com/office/powerpoint/2010/main" val="627942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aph of a line graph&#10;&#10;AI-generated content may be incorrect.">
            <a:extLst>
              <a:ext uri="{FF2B5EF4-FFF2-40B4-BE49-F238E27FC236}">
                <a16:creationId xmlns:a16="http://schemas.microsoft.com/office/drawing/2014/main" id="{ADA28CE3-CF73-15C3-4B1A-F632636C9D53}"/>
              </a:ext>
            </a:extLst>
          </p:cNvPr>
          <p:cNvPicPr>
            <a:picLocks noChangeAspect="1"/>
          </p:cNvPicPr>
          <p:nvPr/>
        </p:nvPicPr>
        <p:blipFill>
          <a:blip r:embed="rId3"/>
          <a:stretch>
            <a:fillRect/>
          </a:stretch>
        </p:blipFill>
        <p:spPr>
          <a:xfrm>
            <a:off x="4957153" y="1742533"/>
            <a:ext cx="3302115" cy="2476586"/>
          </a:xfrm>
          <a:prstGeom prst="rect">
            <a:avLst/>
          </a:prstGeom>
        </p:spPr>
      </p:pic>
      <p:pic>
        <p:nvPicPr>
          <p:cNvPr id="5" name="Picture 4" descr="A graph of a diagram&#10;&#10;AI-generated content may be incorrect.">
            <a:extLst>
              <a:ext uri="{FF2B5EF4-FFF2-40B4-BE49-F238E27FC236}">
                <a16:creationId xmlns:a16="http://schemas.microsoft.com/office/drawing/2014/main" id="{8E6C03A6-50C8-6F0E-E2ED-2D81582E664F}"/>
              </a:ext>
            </a:extLst>
          </p:cNvPr>
          <p:cNvPicPr>
            <a:picLocks noChangeAspect="1"/>
          </p:cNvPicPr>
          <p:nvPr/>
        </p:nvPicPr>
        <p:blipFill>
          <a:blip r:embed="rId4"/>
          <a:stretch>
            <a:fillRect/>
          </a:stretch>
        </p:blipFill>
        <p:spPr>
          <a:xfrm>
            <a:off x="641208" y="1723419"/>
            <a:ext cx="3302115" cy="2476586"/>
          </a:xfrm>
          <a:prstGeom prst="rect">
            <a:avLst/>
          </a:prstGeom>
        </p:spPr>
      </p:pic>
      <p:pic>
        <p:nvPicPr>
          <p:cNvPr id="6" name="Picture 10">
            <a:extLst>
              <a:ext uri="{FF2B5EF4-FFF2-40B4-BE49-F238E27FC236}">
                <a16:creationId xmlns:a16="http://schemas.microsoft.com/office/drawing/2014/main" id="{B401594E-A8C6-A00A-CED1-5BF125CAF6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3597" y="1204682"/>
            <a:ext cx="1550591" cy="249559"/>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7CA16784-D0B3-08CF-7BB5-7B36047162C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686902" y="1191253"/>
            <a:ext cx="1935738" cy="243183"/>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487AF72-9F92-55DB-3295-919806D81421}"/>
              </a:ext>
            </a:extLst>
          </p:cNvPr>
          <p:cNvSpPr txBox="1"/>
          <p:nvPr/>
        </p:nvSpPr>
        <p:spPr>
          <a:xfrm>
            <a:off x="5223165" y="1041108"/>
            <a:ext cx="3302114" cy="523220"/>
          </a:xfrm>
          <a:prstGeom prst="rect">
            <a:avLst/>
          </a:prstGeom>
          <a:noFill/>
        </p:spPr>
        <p:txBody>
          <a:bodyPr wrap="square" rtlCol="0">
            <a:spAutoFit/>
          </a:bodyPr>
          <a:lstStyle/>
          <a:p>
            <a:r>
              <a:rPr lang="en-GB" dirty="0"/>
              <a:t>Minimises generator current for steady state, assuming dc current </a:t>
            </a:r>
            <a:endParaRPr lang="en-CH" dirty="0"/>
          </a:p>
        </p:txBody>
      </p:sp>
      <p:sp>
        <p:nvSpPr>
          <p:cNvPr id="9" name="Arrow: Right 8">
            <a:extLst>
              <a:ext uri="{FF2B5EF4-FFF2-40B4-BE49-F238E27FC236}">
                <a16:creationId xmlns:a16="http://schemas.microsoft.com/office/drawing/2014/main" id="{B73B1185-EEA3-EEB7-2FFB-3A55ECD92EBF}"/>
              </a:ext>
            </a:extLst>
          </p:cNvPr>
          <p:cNvSpPr/>
          <p:nvPr/>
        </p:nvSpPr>
        <p:spPr>
          <a:xfrm>
            <a:off x="4840989" y="1191253"/>
            <a:ext cx="311727" cy="19462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TextBox 9">
            <a:extLst>
              <a:ext uri="{FF2B5EF4-FFF2-40B4-BE49-F238E27FC236}">
                <a16:creationId xmlns:a16="http://schemas.microsoft.com/office/drawing/2014/main" id="{B9D8D40C-E2FD-15C7-C344-F48026114F1B}"/>
              </a:ext>
            </a:extLst>
          </p:cNvPr>
          <p:cNvSpPr txBox="1"/>
          <p:nvPr/>
        </p:nvSpPr>
        <p:spPr>
          <a:xfrm>
            <a:off x="445094" y="4245145"/>
            <a:ext cx="4177546" cy="600164"/>
          </a:xfrm>
          <a:prstGeom prst="rect">
            <a:avLst/>
          </a:prstGeom>
          <a:noFill/>
        </p:spPr>
        <p:txBody>
          <a:bodyPr wrap="square" rtlCol="0">
            <a:spAutoFit/>
          </a:bodyPr>
          <a:lstStyle/>
          <a:p>
            <a:r>
              <a:rPr lang="en-GB" sz="1100" dirty="0"/>
              <a:t>Passage 0: convolution with line density</a:t>
            </a:r>
          </a:p>
          <a:p>
            <a:r>
              <a:rPr lang="en-GB" sz="1100" dirty="0"/>
              <a:t>Passage 1: shift array by time between bunch arrivals, sum to convolution with line density</a:t>
            </a:r>
            <a:endParaRPr lang="en-CH" sz="1100" dirty="0"/>
          </a:p>
        </p:txBody>
      </p:sp>
      <p:sp>
        <p:nvSpPr>
          <p:cNvPr id="11" name="TextBox 10">
            <a:extLst>
              <a:ext uri="{FF2B5EF4-FFF2-40B4-BE49-F238E27FC236}">
                <a16:creationId xmlns:a16="http://schemas.microsoft.com/office/drawing/2014/main" id="{CD853A58-AE27-CCBA-DA1C-D9170A8FABC5}"/>
              </a:ext>
            </a:extLst>
          </p:cNvPr>
          <p:cNvSpPr txBox="1"/>
          <p:nvPr/>
        </p:nvSpPr>
        <p:spPr>
          <a:xfrm>
            <a:off x="5223165" y="4245145"/>
            <a:ext cx="3475741" cy="600164"/>
          </a:xfrm>
          <a:prstGeom prst="rect">
            <a:avLst/>
          </a:prstGeom>
          <a:noFill/>
        </p:spPr>
        <p:txBody>
          <a:bodyPr wrap="square" rtlCol="0">
            <a:spAutoFit/>
          </a:bodyPr>
          <a:lstStyle/>
          <a:p>
            <a:r>
              <a:rPr lang="en-GB" sz="1100" dirty="0"/>
              <a:t>Passage 0: analytical formula</a:t>
            </a:r>
          </a:p>
          <a:p>
            <a:r>
              <a:rPr lang="en-GB" sz="1100" dirty="0"/>
              <a:t>Passage 1: shift array by time between bunch arrivals decay, sum to analytical formula</a:t>
            </a:r>
            <a:endParaRPr lang="en-CH" sz="1100" dirty="0"/>
          </a:p>
        </p:txBody>
      </p:sp>
      <p:sp>
        <p:nvSpPr>
          <p:cNvPr id="12" name="TextBox 11">
            <a:extLst>
              <a:ext uri="{FF2B5EF4-FFF2-40B4-BE49-F238E27FC236}">
                <a16:creationId xmlns:a16="http://schemas.microsoft.com/office/drawing/2014/main" id="{C53462AF-416C-B3B7-0A40-91134B18F753}"/>
              </a:ext>
            </a:extLst>
          </p:cNvPr>
          <p:cNvSpPr txBox="1"/>
          <p:nvPr/>
        </p:nvSpPr>
        <p:spPr>
          <a:xfrm rot="19705846">
            <a:off x="420104" y="1520287"/>
            <a:ext cx="1052945" cy="307777"/>
          </a:xfrm>
          <a:prstGeom prst="rect">
            <a:avLst/>
          </a:prstGeom>
          <a:noFill/>
        </p:spPr>
        <p:txBody>
          <a:bodyPr wrap="square" rtlCol="0">
            <a:spAutoFit/>
          </a:bodyPr>
          <a:lstStyle/>
          <a:p>
            <a:r>
              <a:rPr lang="en-GB" dirty="0"/>
              <a:t>BLonD</a:t>
            </a:r>
            <a:endParaRPr lang="en-CH" dirty="0"/>
          </a:p>
        </p:txBody>
      </p:sp>
      <p:sp>
        <p:nvSpPr>
          <p:cNvPr id="13" name="TextBox 12">
            <a:extLst>
              <a:ext uri="{FF2B5EF4-FFF2-40B4-BE49-F238E27FC236}">
                <a16:creationId xmlns:a16="http://schemas.microsoft.com/office/drawing/2014/main" id="{5872351E-FF7F-BD8B-2A78-7D14EA7E018F}"/>
              </a:ext>
            </a:extLst>
          </p:cNvPr>
          <p:cNvSpPr txBox="1"/>
          <p:nvPr/>
        </p:nvSpPr>
        <p:spPr>
          <a:xfrm rot="19705846">
            <a:off x="4590510" y="1638973"/>
            <a:ext cx="1052945" cy="307777"/>
          </a:xfrm>
          <a:prstGeom prst="rect">
            <a:avLst/>
          </a:prstGeom>
          <a:noFill/>
        </p:spPr>
        <p:txBody>
          <a:bodyPr wrap="square" rtlCol="0">
            <a:spAutoFit/>
          </a:bodyPr>
          <a:lstStyle/>
          <a:p>
            <a:r>
              <a:rPr lang="en-GB" dirty="0"/>
              <a:t>Toy Model</a:t>
            </a:r>
            <a:endParaRPr lang="en-CH" dirty="0"/>
          </a:p>
        </p:txBody>
      </p:sp>
      <p:sp>
        <p:nvSpPr>
          <p:cNvPr id="15" name="Google Shape;366;p61">
            <a:extLst>
              <a:ext uri="{FF2B5EF4-FFF2-40B4-BE49-F238E27FC236}">
                <a16:creationId xmlns:a16="http://schemas.microsoft.com/office/drawing/2014/main" id="{3C534C19-1050-FB20-F22F-E36B7A906501}"/>
              </a:ext>
            </a:extLst>
          </p:cNvPr>
          <p:cNvSpPr txBox="1"/>
          <p:nvPr/>
        </p:nvSpPr>
        <p:spPr>
          <a:xfrm>
            <a:off x="1891866" y="331380"/>
            <a:ext cx="5724307" cy="35069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Counter-rotatin</a:t>
            </a:r>
            <a:r>
              <a:rPr lang="en-GB" sz="3200" dirty="0"/>
              <a:t>g beams</a:t>
            </a:r>
            <a:endParaRPr sz="3200" b="0" strike="noStrike" dirty="0">
              <a:solidFill>
                <a:srgbClr val="000000"/>
              </a:solidFill>
              <a:sym typeface="Arial"/>
            </a:endParaRPr>
          </a:p>
        </p:txBody>
      </p:sp>
    </p:spTree>
    <p:extLst>
      <p:ext uri="{BB962C8B-B14F-4D97-AF65-F5344CB8AC3E}">
        <p14:creationId xmlns:p14="http://schemas.microsoft.com/office/powerpoint/2010/main" val="31050216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564DFBF-9F6A-A172-A963-DC5CFF4EE760}"/>
              </a:ext>
            </a:extLst>
          </p:cNvPr>
          <p:cNvSpPr>
            <a:spLocks noGrp="1"/>
          </p:cNvSpPr>
          <p:nvPr>
            <p:ph type="subTitle" idx="1"/>
          </p:nvPr>
        </p:nvSpPr>
        <p:spPr/>
        <p:txBody>
          <a:bodyPr/>
          <a:lstStyle/>
          <a:p>
            <a:endParaRPr lang="en-CH" dirty="0"/>
          </a:p>
        </p:txBody>
      </p:sp>
      <p:pic>
        <p:nvPicPr>
          <p:cNvPr id="4" name="Picture 10">
            <a:extLst>
              <a:ext uri="{FF2B5EF4-FFF2-40B4-BE49-F238E27FC236}">
                <a16:creationId xmlns:a16="http://schemas.microsoft.com/office/drawing/2014/main" id="{D5212C6B-7EC7-9D57-A84D-7E349D5500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9657" y="1565453"/>
            <a:ext cx="1550591" cy="24955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F5C1E03-839B-9BA5-1480-F3239198B7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21342" y="1504742"/>
            <a:ext cx="1935738" cy="243183"/>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271CC6D6-FA4A-F522-DE2E-4B9274C2602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34582" y="1539552"/>
            <a:ext cx="1559219" cy="25094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A graph of numbers and points&#10;&#10;AI-generated content may be incorrect.">
            <a:extLst>
              <a:ext uri="{FF2B5EF4-FFF2-40B4-BE49-F238E27FC236}">
                <a16:creationId xmlns:a16="http://schemas.microsoft.com/office/drawing/2014/main" id="{D848C81C-0401-0836-25EB-D75FEFCB401B}"/>
              </a:ext>
            </a:extLst>
          </p:cNvPr>
          <p:cNvPicPr>
            <a:picLocks noChangeAspect="1"/>
          </p:cNvPicPr>
          <p:nvPr/>
        </p:nvPicPr>
        <p:blipFill>
          <a:blip r:embed="rId6"/>
          <a:stretch>
            <a:fillRect/>
          </a:stretch>
        </p:blipFill>
        <p:spPr>
          <a:xfrm>
            <a:off x="232750" y="2179506"/>
            <a:ext cx="3410995" cy="2558247"/>
          </a:xfrm>
          <a:prstGeom prst="rect">
            <a:avLst/>
          </a:prstGeom>
        </p:spPr>
      </p:pic>
      <p:sp>
        <p:nvSpPr>
          <p:cNvPr id="8" name="TextBox 7">
            <a:extLst>
              <a:ext uri="{FF2B5EF4-FFF2-40B4-BE49-F238E27FC236}">
                <a16:creationId xmlns:a16="http://schemas.microsoft.com/office/drawing/2014/main" id="{3AF52373-3873-5AFA-D765-FD6E42EE28C9}"/>
              </a:ext>
            </a:extLst>
          </p:cNvPr>
          <p:cNvSpPr txBox="1"/>
          <p:nvPr/>
        </p:nvSpPr>
        <p:spPr>
          <a:xfrm>
            <a:off x="6941128" y="1348904"/>
            <a:ext cx="2078182" cy="523220"/>
          </a:xfrm>
          <a:prstGeom prst="rect">
            <a:avLst/>
          </a:prstGeom>
          <a:noFill/>
        </p:spPr>
        <p:txBody>
          <a:bodyPr wrap="square" rtlCol="0">
            <a:spAutoFit/>
          </a:bodyPr>
          <a:lstStyle/>
          <a:p>
            <a:r>
              <a:rPr lang="en-GB" dirty="0"/>
              <a:t>Minimises generator current for steady state </a:t>
            </a:r>
            <a:endParaRPr lang="en-CH" dirty="0"/>
          </a:p>
        </p:txBody>
      </p:sp>
      <p:sp>
        <p:nvSpPr>
          <p:cNvPr id="9" name="Arrow: Right 8">
            <a:extLst>
              <a:ext uri="{FF2B5EF4-FFF2-40B4-BE49-F238E27FC236}">
                <a16:creationId xmlns:a16="http://schemas.microsoft.com/office/drawing/2014/main" id="{A2A8E007-A181-7E54-8CDB-A811FF90F210}"/>
              </a:ext>
            </a:extLst>
          </p:cNvPr>
          <p:cNvSpPr/>
          <p:nvPr/>
        </p:nvSpPr>
        <p:spPr>
          <a:xfrm>
            <a:off x="6464241" y="1490596"/>
            <a:ext cx="311727" cy="194627"/>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0" name="Picture 9" descr="A graph of a function&#10;&#10;AI-generated content may be incorrect.">
            <a:extLst>
              <a:ext uri="{FF2B5EF4-FFF2-40B4-BE49-F238E27FC236}">
                <a16:creationId xmlns:a16="http://schemas.microsoft.com/office/drawing/2014/main" id="{02D8911F-DAC9-BAA3-8627-CCC1B3559098}"/>
              </a:ext>
            </a:extLst>
          </p:cNvPr>
          <p:cNvPicPr>
            <a:picLocks noChangeAspect="1"/>
          </p:cNvPicPr>
          <p:nvPr/>
        </p:nvPicPr>
        <p:blipFill>
          <a:blip r:embed="rId7"/>
          <a:stretch>
            <a:fillRect/>
          </a:stretch>
        </p:blipFill>
        <p:spPr>
          <a:xfrm>
            <a:off x="4625017" y="2176584"/>
            <a:ext cx="3571856" cy="2678892"/>
          </a:xfrm>
          <a:prstGeom prst="rect">
            <a:avLst/>
          </a:prstGeom>
        </p:spPr>
      </p:pic>
      <p:sp>
        <p:nvSpPr>
          <p:cNvPr id="11" name="TextBox 10">
            <a:extLst>
              <a:ext uri="{FF2B5EF4-FFF2-40B4-BE49-F238E27FC236}">
                <a16:creationId xmlns:a16="http://schemas.microsoft.com/office/drawing/2014/main" id="{FA9DE183-6147-4FB3-3B28-04E621EB3292}"/>
              </a:ext>
            </a:extLst>
          </p:cNvPr>
          <p:cNvSpPr txBox="1"/>
          <p:nvPr/>
        </p:nvSpPr>
        <p:spPr>
          <a:xfrm rot="19705846">
            <a:off x="-93984" y="1930671"/>
            <a:ext cx="1052945" cy="307777"/>
          </a:xfrm>
          <a:prstGeom prst="rect">
            <a:avLst/>
          </a:prstGeom>
          <a:noFill/>
        </p:spPr>
        <p:txBody>
          <a:bodyPr wrap="square" rtlCol="0">
            <a:spAutoFit/>
          </a:bodyPr>
          <a:lstStyle/>
          <a:p>
            <a:r>
              <a:rPr lang="en-GB" dirty="0"/>
              <a:t>Toy Model</a:t>
            </a:r>
            <a:endParaRPr lang="en-CH" dirty="0"/>
          </a:p>
        </p:txBody>
      </p:sp>
      <p:sp>
        <p:nvSpPr>
          <p:cNvPr id="12" name="TextBox 11">
            <a:extLst>
              <a:ext uri="{FF2B5EF4-FFF2-40B4-BE49-F238E27FC236}">
                <a16:creationId xmlns:a16="http://schemas.microsoft.com/office/drawing/2014/main" id="{F5A48017-B459-5542-4C03-3FB3D7E894E6}"/>
              </a:ext>
            </a:extLst>
          </p:cNvPr>
          <p:cNvSpPr txBox="1"/>
          <p:nvPr/>
        </p:nvSpPr>
        <p:spPr>
          <a:xfrm rot="19705846">
            <a:off x="4213234" y="1968874"/>
            <a:ext cx="1052945" cy="307777"/>
          </a:xfrm>
          <a:prstGeom prst="rect">
            <a:avLst/>
          </a:prstGeom>
          <a:noFill/>
        </p:spPr>
        <p:txBody>
          <a:bodyPr wrap="square" rtlCol="0">
            <a:spAutoFit/>
          </a:bodyPr>
          <a:lstStyle/>
          <a:p>
            <a:r>
              <a:rPr lang="en-GB" dirty="0"/>
              <a:t>Toy Model</a:t>
            </a:r>
            <a:endParaRPr lang="en-CH" dirty="0"/>
          </a:p>
        </p:txBody>
      </p:sp>
      <p:sp>
        <p:nvSpPr>
          <p:cNvPr id="14" name="Google Shape;366;p61">
            <a:extLst>
              <a:ext uri="{FF2B5EF4-FFF2-40B4-BE49-F238E27FC236}">
                <a16:creationId xmlns:a16="http://schemas.microsoft.com/office/drawing/2014/main" id="{821B3B2F-956A-DD81-17A6-EFEC62C2DA2E}"/>
              </a:ext>
            </a:extLst>
          </p:cNvPr>
          <p:cNvSpPr txBox="1"/>
          <p:nvPr/>
        </p:nvSpPr>
        <p:spPr>
          <a:xfrm>
            <a:off x="1891866" y="331380"/>
            <a:ext cx="5724307" cy="35069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Counter-rotatin</a:t>
            </a:r>
            <a:r>
              <a:rPr lang="en-GB" sz="3200" dirty="0"/>
              <a:t>g beams</a:t>
            </a:r>
            <a:endParaRPr sz="3200" b="0" strike="noStrike" dirty="0">
              <a:solidFill>
                <a:srgbClr val="000000"/>
              </a:solidFill>
              <a:sym typeface="Arial"/>
            </a:endParaRPr>
          </a:p>
        </p:txBody>
      </p:sp>
    </p:spTree>
    <p:extLst>
      <p:ext uri="{BB962C8B-B14F-4D97-AF65-F5344CB8AC3E}">
        <p14:creationId xmlns:p14="http://schemas.microsoft.com/office/powerpoint/2010/main" val="556738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graph with numbers and lines&#10;&#10;AI-generated content may be incorrect.">
            <a:extLst>
              <a:ext uri="{FF2B5EF4-FFF2-40B4-BE49-F238E27FC236}">
                <a16:creationId xmlns:a16="http://schemas.microsoft.com/office/drawing/2014/main" id="{8E560827-34C4-196B-D9CC-182AAD908CB4}"/>
              </a:ext>
            </a:extLst>
          </p:cNvPr>
          <p:cNvPicPr>
            <a:picLocks noChangeAspect="1"/>
          </p:cNvPicPr>
          <p:nvPr/>
        </p:nvPicPr>
        <p:blipFill>
          <a:blip r:embed="rId3"/>
          <a:stretch>
            <a:fillRect/>
          </a:stretch>
        </p:blipFill>
        <p:spPr>
          <a:xfrm>
            <a:off x="4484117" y="1045753"/>
            <a:ext cx="3322919" cy="2492189"/>
          </a:xfrm>
          <a:prstGeom prst="rect">
            <a:avLst/>
          </a:prstGeom>
        </p:spPr>
      </p:pic>
      <mc:AlternateContent xmlns:mc="http://schemas.openxmlformats.org/markup-compatibility/2006" xmlns:a14="http://schemas.microsoft.com/office/drawing/2010/main">
        <mc:Choice Requires="a14">
          <p:sp>
            <p:nvSpPr>
              <p:cNvPr id="6" name="Google Shape;326;p59">
                <a:extLst>
                  <a:ext uri="{FF2B5EF4-FFF2-40B4-BE49-F238E27FC236}">
                    <a16:creationId xmlns:a16="http://schemas.microsoft.com/office/drawing/2014/main" id="{43203DF1-8D88-D088-8AB3-121DA2EE5D5C}"/>
                  </a:ext>
                </a:extLst>
              </p:cNvPr>
              <p:cNvSpPr/>
              <p:nvPr/>
            </p:nvSpPr>
            <p:spPr>
              <a:xfrm>
                <a:off x="251899" y="3455451"/>
                <a:ext cx="8294341" cy="1411467"/>
              </a:xfrm>
              <a:prstGeom prst="rect">
                <a:avLst/>
              </a:prstGeom>
              <a:solidFill>
                <a:srgbClr val="FFD6D8">
                  <a:alpha val="48630"/>
                </a:srgbClr>
              </a:solidFill>
              <a:ln>
                <a:noFill/>
              </a:ln>
            </p:spPr>
            <p:txBody>
              <a:bodyPr spcFirstLastPara="1" wrap="square" lIns="91425" tIns="45700" rIns="91425" bIns="45700" anchor="t" anchorCtr="0">
                <a:noAutofit/>
              </a:bodyPr>
              <a:lstStyle/>
              <a:p>
                <a:r>
                  <a:rPr lang="en-GB" dirty="0"/>
                  <a:t>Assumptions: fundamental mode only, optimised </a:t>
                </a:r>
                <a14:m>
                  <m:oMath xmlns:m="http://schemas.openxmlformats.org/officeDocument/2006/math">
                    <m:sSub>
                      <m:sSubPr>
                        <m:ctrlPr>
                          <a:rPr lang="en-GB" b="0" i="1" dirty="0" smtClean="0">
                            <a:latin typeface="Cambria Math" panose="02040503050406030204" pitchFamily="18" charset="0"/>
                          </a:rPr>
                        </m:ctrlPr>
                      </m:sSubPr>
                      <m:e>
                        <m:r>
                          <a:rPr lang="en-GB" b="0" i="1" dirty="0" smtClean="0">
                            <a:latin typeface="Cambria Math" panose="02040503050406030204" pitchFamily="18" charset="0"/>
                          </a:rPr>
                          <m:t>𝜙</m:t>
                        </m:r>
                      </m:e>
                      <m:sub>
                        <m:r>
                          <a:rPr lang="en-GB" b="0" i="1" dirty="0" smtClean="0">
                            <a:latin typeface="Cambria Math" panose="02040503050406030204" pitchFamily="18" charset="0"/>
                          </a:rPr>
                          <m:t>𝑠</m:t>
                        </m:r>
                      </m:sub>
                    </m:sSub>
                  </m:oMath>
                </a14:m>
                <a:r>
                  <a:rPr lang="en-GB" dirty="0"/>
                  <a:t> for the single bunch case</a:t>
                </a:r>
              </a:p>
              <a:p>
                <a:endParaRPr lang="en-GB" dirty="0"/>
              </a:p>
              <a:p>
                <a:r>
                  <a:rPr lang="en-GB" dirty="0"/>
                  <a:t>Ideal number of RF stations is smaller 	distance between stations is larger, leaving more time for voltage to decay</a:t>
                </a:r>
                <a:endParaRPr lang="en-GB" sz="1600" dirty="0"/>
              </a:p>
              <a:p>
                <a:endParaRPr lang="en-GB" sz="1600" dirty="0"/>
              </a:p>
              <a:p>
                <a:r>
                  <a:rPr lang="en-GB" dirty="0"/>
                  <a:t>Not taking into account cavity-generator interaction or HOMs yet              L. Thiele’s talk</a:t>
                </a:r>
              </a:p>
            </p:txBody>
          </p:sp>
        </mc:Choice>
        <mc:Fallback xmlns="">
          <p:sp>
            <p:nvSpPr>
              <p:cNvPr id="6" name="Google Shape;326;p59">
                <a:extLst>
                  <a:ext uri="{FF2B5EF4-FFF2-40B4-BE49-F238E27FC236}">
                    <a16:creationId xmlns:a16="http://schemas.microsoft.com/office/drawing/2014/main" id="{43203DF1-8D88-D088-8AB3-121DA2EE5D5C}"/>
                  </a:ext>
                </a:extLst>
              </p:cNvPr>
              <p:cNvSpPr>
                <a:spLocks noRot="1" noChangeAspect="1" noMove="1" noResize="1" noEditPoints="1" noAdjustHandles="1" noChangeArrowheads="1" noChangeShapeType="1" noTextEdit="1"/>
              </p:cNvSpPr>
              <p:nvPr/>
            </p:nvSpPr>
            <p:spPr>
              <a:xfrm>
                <a:off x="251899" y="3455451"/>
                <a:ext cx="8294341" cy="1411467"/>
              </a:xfrm>
              <a:prstGeom prst="rect">
                <a:avLst/>
              </a:prstGeom>
              <a:blipFill>
                <a:blip r:embed="rId4"/>
                <a:stretch>
                  <a:fillRect l="-220" t="-866" b="-3896"/>
                </a:stretch>
              </a:blipFill>
              <a:ln>
                <a:noFill/>
              </a:ln>
            </p:spPr>
            <p:txBody>
              <a:bodyPr/>
              <a:lstStyle/>
              <a:p>
                <a:r>
                  <a:rPr lang="en-CH">
                    <a:noFill/>
                  </a:rPr>
                  <a:t> </a:t>
                </a:r>
              </a:p>
            </p:txBody>
          </p:sp>
        </mc:Fallback>
      </mc:AlternateContent>
      <p:sp>
        <p:nvSpPr>
          <p:cNvPr id="7" name="Arrow: Down 6">
            <a:extLst>
              <a:ext uri="{FF2B5EF4-FFF2-40B4-BE49-F238E27FC236}">
                <a16:creationId xmlns:a16="http://schemas.microsoft.com/office/drawing/2014/main" id="{4858B2C8-236F-5495-005A-FC31EDEDD2E2}"/>
              </a:ext>
            </a:extLst>
          </p:cNvPr>
          <p:cNvSpPr/>
          <p:nvPr/>
        </p:nvSpPr>
        <p:spPr>
          <a:xfrm rot="16200000">
            <a:off x="3586475" y="3879503"/>
            <a:ext cx="209874" cy="31989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8" name="Arrow: Down 7">
            <a:extLst>
              <a:ext uri="{FF2B5EF4-FFF2-40B4-BE49-F238E27FC236}">
                <a16:creationId xmlns:a16="http://schemas.microsoft.com/office/drawing/2014/main" id="{8626CAE0-F6B6-0C52-3C89-37726FFEE459}"/>
              </a:ext>
            </a:extLst>
          </p:cNvPr>
          <p:cNvSpPr/>
          <p:nvPr/>
        </p:nvSpPr>
        <p:spPr>
          <a:xfrm rot="16200000">
            <a:off x="5612268" y="4546614"/>
            <a:ext cx="209874" cy="31989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dirty="0"/>
          </a:p>
        </p:txBody>
      </p:sp>
      <p:sp>
        <p:nvSpPr>
          <p:cNvPr id="10" name="Google Shape;366;p61">
            <a:extLst>
              <a:ext uri="{FF2B5EF4-FFF2-40B4-BE49-F238E27FC236}">
                <a16:creationId xmlns:a16="http://schemas.microsoft.com/office/drawing/2014/main" id="{557266FC-2AD9-5593-A2FE-8C1A48830439}"/>
              </a:ext>
            </a:extLst>
          </p:cNvPr>
          <p:cNvSpPr txBox="1"/>
          <p:nvPr/>
        </p:nvSpPr>
        <p:spPr>
          <a:xfrm>
            <a:off x="1891866" y="331380"/>
            <a:ext cx="5724307" cy="350699"/>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sym typeface="Arial"/>
              </a:rPr>
              <a:t>Counter-rotatin</a:t>
            </a:r>
            <a:r>
              <a:rPr lang="en-GB" sz="3200" dirty="0"/>
              <a:t>g beams</a:t>
            </a:r>
            <a:endParaRPr sz="3200" b="0" strike="noStrike" dirty="0">
              <a:solidFill>
                <a:srgbClr val="000000"/>
              </a:solidFill>
              <a:sym typeface="Arial"/>
            </a:endParaRPr>
          </a:p>
        </p:txBody>
      </p:sp>
      <p:pic>
        <p:nvPicPr>
          <p:cNvPr id="3" name="Picture 2" descr="A graph of different colored lines&#10;&#10;AI-generated content may be incorrect.">
            <a:extLst>
              <a:ext uri="{FF2B5EF4-FFF2-40B4-BE49-F238E27FC236}">
                <a16:creationId xmlns:a16="http://schemas.microsoft.com/office/drawing/2014/main" id="{EB966762-1E56-6DFC-458A-C5CD26FEF75F}"/>
              </a:ext>
            </a:extLst>
          </p:cNvPr>
          <p:cNvPicPr>
            <a:picLocks noChangeAspect="1"/>
          </p:cNvPicPr>
          <p:nvPr/>
        </p:nvPicPr>
        <p:blipFill>
          <a:blip r:embed="rId5"/>
          <a:stretch>
            <a:fillRect/>
          </a:stretch>
        </p:blipFill>
        <p:spPr>
          <a:xfrm>
            <a:off x="870075" y="1070433"/>
            <a:ext cx="3147117" cy="2360338"/>
          </a:xfrm>
          <a:prstGeom prst="rect">
            <a:avLst/>
          </a:prstGeom>
        </p:spPr>
      </p:pic>
    </p:spTree>
    <p:extLst>
      <p:ext uri="{BB962C8B-B14F-4D97-AF65-F5344CB8AC3E}">
        <p14:creationId xmlns:p14="http://schemas.microsoft.com/office/powerpoint/2010/main" val="32209913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66;p61">
            <a:extLst>
              <a:ext uri="{FF2B5EF4-FFF2-40B4-BE49-F238E27FC236}">
                <a16:creationId xmlns:a16="http://schemas.microsoft.com/office/drawing/2014/main" id="{D5295BBB-7C34-747C-2BFE-CD838DC7617D}"/>
              </a:ext>
            </a:extLst>
          </p:cNvPr>
          <p:cNvSpPr txBox="1"/>
          <p:nvPr/>
        </p:nvSpPr>
        <p:spPr>
          <a:xfrm>
            <a:off x="1181400" y="278037"/>
            <a:ext cx="6781200" cy="43170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latin typeface="Calibri"/>
                <a:ea typeface="Calibri"/>
                <a:cs typeface="Calibri"/>
                <a:sym typeface="Calibri"/>
              </a:rPr>
              <a:t>Conclusions</a:t>
            </a:r>
            <a:endParaRPr sz="3200" b="0" strike="noStrike" dirty="0">
              <a:solidFill>
                <a:srgbClr val="000000"/>
              </a:solidFill>
              <a:sym typeface="Arial"/>
            </a:endParaRPr>
          </a:p>
        </p:txBody>
      </p:sp>
      <p:sp>
        <p:nvSpPr>
          <p:cNvPr id="5" name="TextBox 4">
            <a:extLst>
              <a:ext uri="{FF2B5EF4-FFF2-40B4-BE49-F238E27FC236}">
                <a16:creationId xmlns:a16="http://schemas.microsoft.com/office/drawing/2014/main" id="{E03F875E-5AE5-E516-AEF0-61452CB42E76}"/>
              </a:ext>
            </a:extLst>
          </p:cNvPr>
          <p:cNvSpPr txBox="1"/>
          <p:nvPr/>
        </p:nvSpPr>
        <p:spPr>
          <a:xfrm>
            <a:off x="338698" y="1352557"/>
            <a:ext cx="8120742" cy="3108543"/>
          </a:xfrm>
          <a:prstGeom prst="rect">
            <a:avLst/>
          </a:prstGeom>
          <a:noFill/>
        </p:spPr>
        <p:txBody>
          <a:bodyPr wrap="square" rtlCol="0">
            <a:spAutoFit/>
          </a:bodyPr>
          <a:lstStyle/>
          <a:p>
            <a:pPr marL="285750" indent="-285750">
              <a:buFont typeface="Arial" panose="020B0604020202020204" pitchFamily="34" charset="0"/>
              <a:buChar char="•"/>
            </a:pPr>
            <a:r>
              <a:rPr lang="en-GB" dirty="0"/>
              <a:t>New optics reduces the number of RF stations needed, but still on the order of 10</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Synchronous phase optimisation is required to maintain matching along the RCS chain, but emittance requirements limits the optimisation, </a:t>
            </a:r>
            <a:r>
              <a:rPr lang="en-GB" b="1" dirty="0"/>
              <a:t>single bunch           10% emittance growth</a:t>
            </a:r>
          </a:p>
          <a:p>
            <a:endParaRPr lang="en-GB" dirty="0"/>
          </a:p>
          <a:p>
            <a:pPr marL="285750" indent="-285750">
              <a:buFont typeface="Arial" panose="020B0604020202020204" pitchFamily="34" charset="0"/>
              <a:buChar char="•"/>
            </a:pPr>
            <a:r>
              <a:rPr lang="en-GB" dirty="0"/>
              <a:t>A bunch compressor does not adequately improve the transmission from RLA2 to the end of RCS1</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A semi-analytical model of counter-rotating beams agrees with BLonD simulations </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b="1" dirty="0"/>
              <a:t>Counter-rotating beams          100% emittance growth and 8 RF stations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Inclusion of transient beam loading and HOMs needed to simulate full emittance growth                                      L. Thiele presentation</a:t>
            </a:r>
          </a:p>
        </p:txBody>
      </p:sp>
      <p:sp>
        <p:nvSpPr>
          <p:cNvPr id="6" name="Arrow: Down 5">
            <a:extLst>
              <a:ext uri="{FF2B5EF4-FFF2-40B4-BE49-F238E27FC236}">
                <a16:creationId xmlns:a16="http://schemas.microsoft.com/office/drawing/2014/main" id="{0F7EC3BA-72AF-63F0-88A8-128077719BBF}"/>
              </a:ext>
            </a:extLst>
          </p:cNvPr>
          <p:cNvSpPr/>
          <p:nvPr/>
        </p:nvSpPr>
        <p:spPr>
          <a:xfrm rot="16200000">
            <a:off x="383921" y="4101739"/>
            <a:ext cx="209874" cy="31989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Arrow: Down 6">
            <a:extLst>
              <a:ext uri="{FF2B5EF4-FFF2-40B4-BE49-F238E27FC236}">
                <a16:creationId xmlns:a16="http://schemas.microsoft.com/office/drawing/2014/main" id="{E78ED8E0-2E6A-F61F-3D5E-14740C543667}"/>
              </a:ext>
            </a:extLst>
          </p:cNvPr>
          <p:cNvSpPr/>
          <p:nvPr/>
        </p:nvSpPr>
        <p:spPr>
          <a:xfrm rot="16200000">
            <a:off x="5660771" y="1993539"/>
            <a:ext cx="209874" cy="31989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Arrow: Down 7">
            <a:extLst>
              <a:ext uri="{FF2B5EF4-FFF2-40B4-BE49-F238E27FC236}">
                <a16:creationId xmlns:a16="http://schemas.microsoft.com/office/drawing/2014/main" id="{A4A612E2-E0D4-F193-C0B9-F8D717B45567}"/>
              </a:ext>
            </a:extLst>
          </p:cNvPr>
          <p:cNvSpPr/>
          <p:nvPr/>
        </p:nvSpPr>
        <p:spPr>
          <a:xfrm rot="16200000">
            <a:off x="2860421" y="3485789"/>
            <a:ext cx="209874" cy="31989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17231139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394;p63">
            <a:extLst>
              <a:ext uri="{FF2B5EF4-FFF2-40B4-BE49-F238E27FC236}">
                <a16:creationId xmlns:a16="http://schemas.microsoft.com/office/drawing/2014/main" id="{1B7BFF8E-D1C2-873C-3B1A-303EB48418C1}"/>
              </a:ext>
            </a:extLst>
          </p:cNvPr>
          <p:cNvSpPr txBox="1"/>
          <p:nvPr/>
        </p:nvSpPr>
        <p:spPr>
          <a:xfrm>
            <a:off x="1181340" y="208080"/>
            <a:ext cx="6781320" cy="564840"/>
          </a:xfrm>
          <a:prstGeom prst="rect">
            <a:avLst/>
          </a:prstGeom>
          <a:noFill/>
          <a:ln>
            <a:noFill/>
          </a:ln>
        </p:spPr>
        <p:txBody>
          <a:bodyPr spcFirstLastPara="1" wrap="square" lIns="0" tIns="0" rIns="0" bIns="0" anchor="ctr" anchorCtr="0">
            <a:noAutofit/>
          </a:bodyPr>
          <a:lstStyle/>
          <a:p>
            <a:pPr marL="0" marR="0" lvl="0" indent="0" algn="ctr" rtl="0">
              <a:lnSpc>
                <a:spcPct val="90000"/>
              </a:lnSpc>
              <a:spcBef>
                <a:spcPts val="0"/>
              </a:spcBef>
              <a:spcAft>
                <a:spcPts val="0"/>
              </a:spcAft>
              <a:buNone/>
            </a:pPr>
            <a:r>
              <a:rPr lang="en-GB" sz="3200" b="0" strike="noStrike" dirty="0">
                <a:solidFill>
                  <a:srgbClr val="000000"/>
                </a:solidFill>
                <a:latin typeface="Calibri"/>
                <a:ea typeface="Calibri"/>
                <a:cs typeface="Calibri"/>
                <a:sym typeface="Calibri"/>
              </a:rPr>
              <a:t>References</a:t>
            </a:r>
            <a:endParaRPr sz="3200" b="0" strike="noStrike" dirty="0">
              <a:solidFill>
                <a:srgbClr val="000000"/>
              </a:solidFill>
              <a:latin typeface="Arial"/>
              <a:ea typeface="Arial"/>
              <a:cs typeface="Arial"/>
              <a:sym typeface="Arial"/>
            </a:endParaRPr>
          </a:p>
        </p:txBody>
      </p:sp>
      <p:sp>
        <p:nvSpPr>
          <p:cNvPr id="5" name="Google Shape;398;p63">
            <a:extLst>
              <a:ext uri="{FF2B5EF4-FFF2-40B4-BE49-F238E27FC236}">
                <a16:creationId xmlns:a16="http://schemas.microsoft.com/office/drawing/2014/main" id="{0972F1A4-F434-8E0B-23C0-703D41982751}"/>
              </a:ext>
            </a:extLst>
          </p:cNvPr>
          <p:cNvSpPr/>
          <p:nvPr/>
        </p:nvSpPr>
        <p:spPr>
          <a:xfrm>
            <a:off x="332640" y="1021680"/>
            <a:ext cx="8354160" cy="355032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GB" sz="1200" b="0" strike="noStrike" dirty="0">
                <a:solidFill>
                  <a:srgbClr val="000000"/>
                </a:solidFill>
                <a:latin typeface="Arial"/>
                <a:ea typeface="Arial"/>
                <a:cs typeface="Arial"/>
                <a:sym typeface="Arial"/>
              </a:rPr>
              <a:t>CAS proceedings 1993</a:t>
            </a:r>
            <a:r>
              <a:rPr lang="en-GB" sz="1200" dirty="0"/>
              <a:t> </a:t>
            </a:r>
            <a:r>
              <a:rPr lang="en-GB" sz="1200" b="0" strike="noStrike" dirty="0">
                <a:solidFill>
                  <a:srgbClr val="000000"/>
                </a:solidFill>
                <a:latin typeface="Arial"/>
                <a:ea typeface="Arial"/>
                <a:cs typeface="Arial"/>
                <a:sym typeface="Arial"/>
              </a:rPr>
              <a:t> </a:t>
            </a:r>
          </a:p>
          <a:p>
            <a:pPr marL="0" marR="0" lvl="0" indent="0" algn="l" rtl="0">
              <a:lnSpc>
                <a:spcPct val="100000"/>
              </a:lnSpc>
              <a:spcBef>
                <a:spcPts val="0"/>
              </a:spcBef>
              <a:spcAft>
                <a:spcPts val="0"/>
              </a:spcAft>
              <a:buNone/>
            </a:pPr>
            <a:endParaRPr lang="en-GB" sz="1200" dirty="0"/>
          </a:p>
          <a:p>
            <a:pPr marL="0" marR="0" lvl="0" indent="0" algn="l" rtl="0">
              <a:lnSpc>
                <a:spcPct val="100000"/>
              </a:lnSpc>
              <a:spcBef>
                <a:spcPts val="0"/>
              </a:spcBef>
              <a:spcAft>
                <a:spcPts val="0"/>
              </a:spcAft>
              <a:buNone/>
            </a:pPr>
            <a:r>
              <a:rPr lang="en-GB" sz="1200" b="0" strike="noStrike" dirty="0">
                <a:solidFill>
                  <a:srgbClr val="000000"/>
                </a:solidFill>
                <a:latin typeface="Arial"/>
                <a:ea typeface="Arial"/>
                <a:cs typeface="Arial"/>
                <a:sym typeface="Arial"/>
              </a:rPr>
              <a:t>Analytical formula for Gaussian bunch and a resonator</a:t>
            </a:r>
            <a:endParaRPr lang="en-GB" sz="1200" dirty="0"/>
          </a:p>
          <a:p>
            <a:pPr marL="0" marR="0" lvl="0" indent="0" algn="l" rtl="0">
              <a:lnSpc>
                <a:spcPct val="100000"/>
              </a:lnSpc>
              <a:spcBef>
                <a:spcPts val="0"/>
              </a:spcBef>
              <a:spcAft>
                <a:spcPts val="0"/>
              </a:spcAft>
              <a:buNone/>
            </a:pPr>
            <a:r>
              <a:rPr lang="en-GB" sz="1200" dirty="0">
                <a:hlinkClick r:id="rId2"/>
              </a:rPr>
              <a:t>http://blond-admin.github.io/BLonD/modules/impedances.html#module-blond.impedances.induced_voltage_analytical</a:t>
            </a:r>
            <a:endParaRPr lang="en-GB" sz="1200" dirty="0"/>
          </a:p>
          <a:p>
            <a:pPr marL="0" marR="0" lvl="0" indent="0" algn="l" rtl="0">
              <a:lnSpc>
                <a:spcPct val="100000"/>
              </a:lnSpc>
              <a:spcBef>
                <a:spcPts val="0"/>
              </a:spcBef>
              <a:spcAft>
                <a:spcPts val="0"/>
              </a:spcAft>
              <a:buNone/>
            </a:pPr>
            <a:endParaRPr lang="en-GB" sz="1200" dirty="0"/>
          </a:p>
          <a:p>
            <a:pPr marL="0" marR="0" lvl="0" indent="0" algn="l" rtl="0">
              <a:lnSpc>
                <a:spcPct val="100000"/>
              </a:lnSpc>
              <a:spcBef>
                <a:spcPts val="0"/>
              </a:spcBef>
              <a:spcAft>
                <a:spcPts val="0"/>
              </a:spcAft>
              <a:buNone/>
            </a:pPr>
            <a:r>
              <a:rPr lang="en-GB" sz="1200" dirty="0"/>
              <a:t>Monopole, Dipole and Quadrupole Passbands of the TESLA 9-cell Cavity, R. </a:t>
            </a:r>
            <a:r>
              <a:rPr lang="en-GB" sz="1200" dirty="0" err="1"/>
              <a:t>Wanzenberg</a:t>
            </a:r>
            <a:r>
              <a:rPr lang="en-GB" sz="1200" dirty="0"/>
              <a:t>, DESY, </a:t>
            </a:r>
            <a:r>
              <a:rPr lang="en-GB" sz="1200" dirty="0" err="1"/>
              <a:t>Notkestr</a:t>
            </a:r>
            <a:r>
              <a:rPr lang="en-GB" sz="1200" dirty="0"/>
              <a:t>. 85, 22603 Hamburg, Germany, September 14, 2001</a:t>
            </a:r>
          </a:p>
          <a:p>
            <a:pPr marL="0" marR="0" lvl="0" indent="0" algn="l" rtl="0">
              <a:lnSpc>
                <a:spcPct val="100000"/>
              </a:lnSpc>
              <a:spcBef>
                <a:spcPts val="0"/>
              </a:spcBef>
              <a:spcAft>
                <a:spcPts val="0"/>
              </a:spcAft>
              <a:buNone/>
            </a:pPr>
            <a:endParaRPr lang="en-GB" sz="1200" b="0" strike="noStrik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GB" sz="1200" b="0" strike="noStrike" dirty="0">
                <a:solidFill>
                  <a:srgbClr val="000000"/>
                </a:solidFill>
                <a:latin typeface="Arial"/>
                <a:ea typeface="Arial"/>
                <a:cs typeface="Arial"/>
                <a:sym typeface="Arial"/>
              </a:rPr>
              <a:t>CERN, “Beam longitudinal dynamics code (blond).” </a:t>
            </a:r>
            <a:r>
              <a:rPr lang="en-GB" sz="1200" b="0" u="sng" strike="noStrike" dirty="0">
                <a:solidFill>
                  <a:schemeClr val="hlink"/>
                </a:solidFill>
                <a:latin typeface="Arial"/>
                <a:ea typeface="Arial"/>
                <a:cs typeface="Arial"/>
                <a:sym typeface="Arial"/>
                <a:hlinkClick r:id="rId3"/>
              </a:rPr>
              <a:t>http://blond.web.cern.ch</a:t>
            </a:r>
            <a:r>
              <a:rPr lang="en-GB" sz="1200" b="0" strike="noStrike" dirty="0">
                <a:solidFill>
                  <a:srgbClr val="000000"/>
                </a:solidFill>
                <a:latin typeface="Arial"/>
                <a:ea typeface="Arial"/>
                <a:cs typeface="Arial"/>
                <a:sym typeface="Arial"/>
              </a:rPr>
              <a:t>.</a:t>
            </a:r>
          </a:p>
          <a:p>
            <a:pPr marL="0" marR="0" lvl="0" indent="0" algn="l" rtl="0">
              <a:lnSpc>
                <a:spcPct val="100000"/>
              </a:lnSpc>
              <a:spcBef>
                <a:spcPts val="0"/>
              </a:spcBef>
              <a:spcAft>
                <a:spcPts val="0"/>
              </a:spcAft>
              <a:buNone/>
            </a:pPr>
            <a:endParaRPr sz="1200" b="0" strike="noStrike" dirty="0">
              <a:latin typeface="Arial"/>
              <a:ea typeface="Arial"/>
              <a:cs typeface="Arial"/>
              <a:sym typeface="Arial"/>
            </a:endParaRPr>
          </a:p>
          <a:p>
            <a:pPr marL="0" marR="0" lvl="0" indent="0" algn="l" rtl="0">
              <a:lnSpc>
                <a:spcPct val="100000"/>
              </a:lnSpc>
              <a:spcBef>
                <a:spcPts val="0"/>
              </a:spcBef>
              <a:spcAft>
                <a:spcPts val="0"/>
              </a:spcAft>
              <a:buNone/>
            </a:pPr>
            <a:r>
              <a:rPr lang="en-GB" sz="1200" b="0" strike="noStrike" dirty="0">
                <a:solidFill>
                  <a:srgbClr val="000000"/>
                </a:solidFill>
                <a:latin typeface="Arial"/>
                <a:ea typeface="Arial"/>
                <a:cs typeface="Arial"/>
                <a:sym typeface="Arial"/>
              </a:rPr>
              <a:t>A. </a:t>
            </a:r>
            <a:r>
              <a:rPr lang="en-GB" sz="1200" b="0" strike="noStrike" dirty="0" err="1">
                <a:solidFill>
                  <a:srgbClr val="000000"/>
                </a:solidFill>
                <a:latin typeface="Arial"/>
                <a:ea typeface="Arial"/>
                <a:cs typeface="Arial"/>
                <a:sym typeface="Arial"/>
              </a:rPr>
              <a:t>Aaksoy</a:t>
            </a:r>
            <a:r>
              <a:rPr lang="en-GB" sz="1200" b="0" strike="noStrike" dirty="0">
                <a:solidFill>
                  <a:srgbClr val="000000"/>
                </a:solidFill>
                <a:latin typeface="Arial"/>
                <a:ea typeface="Arial"/>
                <a:cs typeface="Arial"/>
                <a:sym typeface="Arial"/>
              </a:rPr>
              <a:t>, ‘Beam Dynamics for RLA2 for the Muon Collider’</a:t>
            </a:r>
          </a:p>
          <a:p>
            <a:pPr marL="0" marR="0" lvl="0" indent="0" algn="l" rtl="0">
              <a:lnSpc>
                <a:spcPct val="100000"/>
              </a:lnSpc>
              <a:spcBef>
                <a:spcPts val="0"/>
              </a:spcBef>
              <a:spcAft>
                <a:spcPts val="0"/>
              </a:spcAft>
              <a:buNone/>
            </a:pPr>
            <a:r>
              <a:rPr lang="en-GB" sz="1200" b="0" strike="noStrike" dirty="0">
                <a:solidFill>
                  <a:srgbClr val="000000"/>
                </a:solidFill>
                <a:latin typeface="Arial"/>
                <a:ea typeface="Arial"/>
                <a:cs typeface="Arial"/>
                <a:sym typeface="Arial"/>
              </a:rPr>
              <a:t> https://indico.cern.ch/event/1456536/contributions/6131257/attachments/2955755/5197393/mucol_rla_28-10-24_aaksoy.pdf </a:t>
            </a:r>
          </a:p>
          <a:p>
            <a:pPr marL="0" marR="0" lvl="0" indent="0" algn="l" rtl="0">
              <a:lnSpc>
                <a:spcPct val="100000"/>
              </a:lnSpc>
              <a:spcBef>
                <a:spcPts val="0"/>
              </a:spcBef>
              <a:spcAft>
                <a:spcPts val="0"/>
              </a:spcAft>
              <a:buNone/>
            </a:pPr>
            <a:endParaRPr lang="en-GB" sz="1200" b="0" strike="noStrike" dirty="0">
              <a:solidFill>
                <a:srgbClr val="000000"/>
              </a:solidFill>
              <a:latin typeface="Arial"/>
              <a:ea typeface="Arial"/>
              <a:cs typeface="Arial"/>
              <a:sym typeface="Arial"/>
            </a:endParaRPr>
          </a:p>
          <a:p>
            <a:pPr marL="0" marR="0" lvl="0" indent="0" algn="l" rtl="0">
              <a:lnSpc>
                <a:spcPct val="100000"/>
              </a:lnSpc>
              <a:spcBef>
                <a:spcPts val="0"/>
              </a:spcBef>
              <a:spcAft>
                <a:spcPts val="0"/>
              </a:spcAft>
              <a:buNone/>
            </a:pPr>
            <a:r>
              <a:rPr lang="en-GB" sz="1200" dirty="0"/>
              <a:t>Takuya Akiba, Shotaro Sano, Toshihiko Yanase, Takeru Ohta, and Masanori Koyama. 2019. </a:t>
            </a:r>
          </a:p>
          <a:p>
            <a:pPr marL="0" marR="0" lvl="0" indent="0" algn="l" rtl="0">
              <a:lnSpc>
                <a:spcPct val="100000"/>
              </a:lnSpc>
              <a:spcBef>
                <a:spcPts val="0"/>
              </a:spcBef>
              <a:spcAft>
                <a:spcPts val="0"/>
              </a:spcAft>
              <a:buNone/>
            </a:pPr>
            <a:r>
              <a:rPr lang="en-GB" sz="1200" dirty="0" err="1"/>
              <a:t>Optuna</a:t>
            </a:r>
            <a:r>
              <a:rPr lang="en-GB" sz="1200" dirty="0"/>
              <a:t>: A Next-generation Hyperparameter Optimization Framework. In KDD. </a:t>
            </a:r>
          </a:p>
          <a:p>
            <a:pPr marL="0" marR="0" lvl="0" indent="0" algn="l" rtl="0">
              <a:lnSpc>
                <a:spcPct val="100000"/>
              </a:lnSpc>
              <a:spcBef>
                <a:spcPts val="0"/>
              </a:spcBef>
              <a:spcAft>
                <a:spcPts val="0"/>
              </a:spcAft>
              <a:buNone/>
            </a:pPr>
            <a:endParaRPr lang="en-GB" sz="1200" dirty="0"/>
          </a:p>
          <a:p>
            <a:pPr marL="0" marR="0" lvl="0" indent="0" algn="l" rtl="0">
              <a:lnSpc>
                <a:spcPct val="100000"/>
              </a:lnSpc>
              <a:spcBef>
                <a:spcPts val="0"/>
              </a:spcBef>
              <a:spcAft>
                <a:spcPts val="0"/>
              </a:spcAft>
              <a:buNone/>
            </a:pPr>
            <a:r>
              <a:rPr lang="en-GB" sz="1200" b="0" strike="noStrike" dirty="0">
                <a:latin typeface="Arial"/>
                <a:ea typeface="Arial"/>
                <a:cs typeface="Arial"/>
                <a:sym typeface="Arial"/>
              </a:rPr>
              <a:t>Wolski, A. (2016, October). Nonlinear dynamics: Part 1. CAS: Introduction to Accelerator Physics, Budapest, Hungary</a:t>
            </a:r>
          </a:p>
          <a:p>
            <a:pPr marL="0" marR="0" lvl="0" indent="0" algn="l" rtl="0">
              <a:lnSpc>
                <a:spcPct val="100000"/>
              </a:lnSpc>
              <a:spcBef>
                <a:spcPts val="0"/>
              </a:spcBef>
              <a:spcAft>
                <a:spcPts val="0"/>
              </a:spcAft>
              <a:buNone/>
            </a:pPr>
            <a:endParaRPr lang="en-GB" sz="1200" dirty="0"/>
          </a:p>
          <a:p>
            <a:pPr marL="0" marR="0" lvl="0" indent="0" algn="l" rtl="0">
              <a:lnSpc>
                <a:spcPct val="100000"/>
              </a:lnSpc>
              <a:spcBef>
                <a:spcPts val="0"/>
              </a:spcBef>
              <a:spcAft>
                <a:spcPts val="0"/>
              </a:spcAft>
              <a:buNone/>
            </a:pPr>
            <a:endParaRPr lang="en-GB" sz="1200" b="0" strike="noStrike" dirty="0">
              <a:latin typeface="Arial"/>
              <a:ea typeface="Arial"/>
              <a:cs typeface="Arial"/>
              <a:sym typeface="Arial"/>
            </a:endParaRPr>
          </a:p>
        </p:txBody>
      </p:sp>
    </p:spTree>
    <p:extLst>
      <p:ext uri="{BB962C8B-B14F-4D97-AF65-F5344CB8AC3E}">
        <p14:creationId xmlns:p14="http://schemas.microsoft.com/office/powerpoint/2010/main" val="96948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36;p53">
            <a:extLst>
              <a:ext uri="{FF2B5EF4-FFF2-40B4-BE49-F238E27FC236}">
                <a16:creationId xmlns:a16="http://schemas.microsoft.com/office/drawing/2014/main" id="{E944C10F-0FBE-06CC-91C9-B182B0A87599}"/>
              </a:ext>
            </a:extLst>
          </p:cNvPr>
          <p:cNvSpPr/>
          <p:nvPr/>
        </p:nvSpPr>
        <p:spPr>
          <a:xfrm>
            <a:off x="1329120" y="57960"/>
            <a:ext cx="6781320" cy="525960"/>
          </a:xfrm>
          <a:prstGeom prst="rect">
            <a:avLst/>
          </a:prstGeom>
          <a:noFill/>
          <a:ln>
            <a:noFill/>
          </a:ln>
        </p:spPr>
        <p:txBody>
          <a:bodyPr spcFirstLastPara="1" wrap="square" lIns="0" tIns="0" rIns="0" bIns="0" anchor="t" anchorCtr="0">
            <a:noAutofit/>
          </a:bodyPr>
          <a:lstStyle/>
          <a:p>
            <a:pPr marL="0" marR="0" lvl="0" indent="0" algn="ctr" rtl="0">
              <a:lnSpc>
                <a:spcPct val="108000"/>
              </a:lnSpc>
              <a:spcBef>
                <a:spcPts val="0"/>
              </a:spcBef>
              <a:spcAft>
                <a:spcPts val="0"/>
              </a:spcAft>
              <a:buNone/>
            </a:pPr>
            <a:r>
              <a:rPr lang="en-GB" sz="3200" b="0" i="0" u="none" strike="noStrike" cap="none" dirty="0">
                <a:solidFill>
                  <a:srgbClr val="000000"/>
                </a:solidFill>
                <a:latin typeface="Calibri"/>
                <a:ea typeface="Calibri"/>
                <a:cs typeface="Calibri"/>
                <a:sym typeface="Calibri"/>
              </a:rPr>
              <a:t>Challenges for RCS chain</a:t>
            </a:r>
            <a:endParaRPr sz="3200" b="0" i="0" u="none" strike="noStrike" cap="none" dirty="0">
              <a:latin typeface="Arial"/>
              <a:ea typeface="Arial"/>
              <a:cs typeface="Arial"/>
              <a:sym typeface="Arial"/>
            </a:endParaRPr>
          </a:p>
        </p:txBody>
      </p:sp>
      <p:pic>
        <p:nvPicPr>
          <p:cNvPr id="5" name="Google Shape;255;p53">
            <a:extLst>
              <a:ext uri="{FF2B5EF4-FFF2-40B4-BE49-F238E27FC236}">
                <a16:creationId xmlns:a16="http://schemas.microsoft.com/office/drawing/2014/main" id="{8DEB79EB-448A-FD7E-4941-E65C67336A5A}"/>
              </a:ext>
            </a:extLst>
          </p:cNvPr>
          <p:cNvPicPr preferRelativeResize="0"/>
          <p:nvPr/>
        </p:nvPicPr>
        <p:blipFill rotWithShape="1">
          <a:blip r:embed="rId2">
            <a:alphaModFix/>
          </a:blip>
          <a:srcRect/>
          <a:stretch/>
        </p:blipFill>
        <p:spPr>
          <a:xfrm>
            <a:off x="360" y="3066825"/>
            <a:ext cx="9143640" cy="1288440"/>
          </a:xfrm>
          <a:prstGeom prst="rect">
            <a:avLst/>
          </a:prstGeom>
          <a:noFill/>
          <a:ln>
            <a:noFill/>
          </a:ln>
        </p:spPr>
      </p:pic>
      <p:sp>
        <p:nvSpPr>
          <p:cNvPr id="8" name="TextBox 7">
            <a:extLst>
              <a:ext uri="{FF2B5EF4-FFF2-40B4-BE49-F238E27FC236}">
                <a16:creationId xmlns:a16="http://schemas.microsoft.com/office/drawing/2014/main" id="{F5D7BD8D-12AC-5C63-E4F6-E6CF9241DB44}"/>
              </a:ext>
            </a:extLst>
          </p:cNvPr>
          <p:cNvSpPr txBox="1"/>
          <p:nvPr/>
        </p:nvSpPr>
        <p:spPr>
          <a:xfrm>
            <a:off x="178755" y="1031278"/>
            <a:ext cx="8752114" cy="3323987"/>
          </a:xfrm>
          <a:prstGeom prst="rect">
            <a:avLst/>
          </a:prstGeom>
          <a:noFill/>
        </p:spPr>
        <p:txBody>
          <a:bodyPr wrap="square" rtlCol="0">
            <a:spAutoFit/>
          </a:bodyPr>
          <a:lstStyle/>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Short muon lifetime – injection and extraction on accelerating buckets, and high synchronous tune</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Small acceptance due to 1.3GHz Tesla cavity</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Counter-rotating bunches with induced voltages that sum in the same cavities</a:t>
            </a:r>
          </a:p>
          <a:p>
            <a:endParaRPr lang="en-GB" dirty="0"/>
          </a:p>
          <a:p>
            <a:endParaRPr lang="en-GB" dirty="0"/>
          </a:p>
          <a:p>
            <a:endParaRPr lang="en-GB" dirty="0"/>
          </a:p>
          <a:p>
            <a:endParaRPr lang="en-GB" dirty="0"/>
          </a:p>
          <a:p>
            <a:endParaRPr lang="en-GB" dirty="0"/>
          </a:p>
          <a:p>
            <a:endParaRPr lang="en-GB" dirty="0"/>
          </a:p>
          <a:p>
            <a:endParaRPr lang="en-GB" dirty="0"/>
          </a:p>
          <a:p>
            <a:endParaRPr lang="en-CH" dirty="0"/>
          </a:p>
        </p:txBody>
      </p:sp>
      <p:sp>
        <p:nvSpPr>
          <p:cNvPr id="2" name="Google Shape;257;p53">
            <a:extLst>
              <a:ext uri="{FF2B5EF4-FFF2-40B4-BE49-F238E27FC236}">
                <a16:creationId xmlns:a16="http://schemas.microsoft.com/office/drawing/2014/main" id="{5F9F17E4-E639-2BF7-6177-D8B3280750B8}"/>
              </a:ext>
            </a:extLst>
          </p:cNvPr>
          <p:cNvSpPr/>
          <p:nvPr/>
        </p:nvSpPr>
        <p:spPr>
          <a:xfrm rot="3120600">
            <a:off x="7178639" y="2633352"/>
            <a:ext cx="847126" cy="318240"/>
          </a:xfrm>
          <a:prstGeom prst="rightArrow">
            <a:avLst>
              <a:gd name="adj1" fmla="val 50000"/>
              <a:gd name="adj2" fmla="val 50000"/>
            </a:avLst>
          </a:prstGeom>
          <a:solidFill>
            <a:schemeClr val="lt2"/>
          </a:solidFill>
          <a:ln w="9525" cap="flat" cmpd="sng">
            <a:solidFill>
              <a:srgbClr val="666666"/>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56438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CBDF62-EEF1-DB1B-A630-382E180177D7}"/>
              </a:ext>
            </a:extLst>
          </p:cNvPr>
          <p:cNvSpPr>
            <a:spLocks noGrp="1"/>
          </p:cNvSpPr>
          <p:nvPr>
            <p:ph type="title"/>
          </p:nvPr>
        </p:nvSpPr>
        <p:spPr>
          <a:xfrm>
            <a:off x="3626250" y="258745"/>
            <a:ext cx="6781320" cy="564840"/>
          </a:xfrm>
        </p:spPr>
        <p:txBody>
          <a:bodyPr/>
          <a:lstStyle/>
          <a:p>
            <a:r>
              <a:rPr lang="en-GB" dirty="0"/>
              <a:t>Contents</a:t>
            </a:r>
            <a:endParaRPr lang="en-CH" dirty="0"/>
          </a:p>
        </p:txBody>
      </p:sp>
      <p:sp>
        <p:nvSpPr>
          <p:cNvPr id="3" name="Subtitle 2">
            <a:extLst>
              <a:ext uri="{FF2B5EF4-FFF2-40B4-BE49-F238E27FC236}">
                <a16:creationId xmlns:a16="http://schemas.microsoft.com/office/drawing/2014/main" id="{B517DA81-4092-4EC3-B4FE-E272BC052161}"/>
              </a:ext>
            </a:extLst>
          </p:cNvPr>
          <p:cNvSpPr>
            <a:spLocks noGrp="1"/>
          </p:cNvSpPr>
          <p:nvPr>
            <p:ph type="subTitle" idx="1"/>
          </p:nvPr>
        </p:nvSpPr>
        <p:spPr/>
        <p:txBody>
          <a:bodyPr/>
          <a:lstStyle/>
          <a:p>
            <a:endParaRPr lang="en-CH" dirty="0"/>
          </a:p>
        </p:txBody>
      </p:sp>
      <p:sp>
        <p:nvSpPr>
          <p:cNvPr id="4" name="TextBox 3">
            <a:extLst>
              <a:ext uri="{FF2B5EF4-FFF2-40B4-BE49-F238E27FC236}">
                <a16:creationId xmlns:a16="http://schemas.microsoft.com/office/drawing/2014/main" id="{197DF4D8-DCE6-9717-BC2E-E5BE65F5F58A}"/>
              </a:ext>
            </a:extLst>
          </p:cNvPr>
          <p:cNvSpPr txBox="1"/>
          <p:nvPr/>
        </p:nvSpPr>
        <p:spPr>
          <a:xfrm>
            <a:off x="457200" y="2046221"/>
            <a:ext cx="7036755" cy="1246495"/>
          </a:xfrm>
          <a:prstGeom prst="rect">
            <a:avLst/>
          </a:prstGeom>
          <a:noFill/>
        </p:spPr>
        <p:txBody>
          <a:bodyPr wrap="square" rtlCol="0">
            <a:spAutoFit/>
          </a:bodyPr>
          <a:lstStyle/>
          <a:p>
            <a:pPr marL="342900" indent="-342900">
              <a:buFont typeface="Arial" panose="020B0604020202020204" pitchFamily="34" charset="0"/>
              <a:buChar char="•"/>
            </a:pPr>
            <a:r>
              <a:rPr lang="en-GB" sz="2500" dirty="0"/>
              <a:t>New optics</a:t>
            </a:r>
          </a:p>
          <a:p>
            <a:pPr marL="342900" indent="-342900">
              <a:buFont typeface="Arial" panose="020B0604020202020204" pitchFamily="34" charset="0"/>
              <a:buChar char="•"/>
            </a:pPr>
            <a:r>
              <a:rPr lang="en-GB" sz="2500" dirty="0"/>
              <a:t>Realistic injection</a:t>
            </a:r>
          </a:p>
          <a:p>
            <a:pPr marL="342900" indent="-342900">
              <a:buFont typeface="Arial" panose="020B0604020202020204" pitchFamily="34" charset="0"/>
              <a:buChar char="•"/>
            </a:pPr>
            <a:r>
              <a:rPr lang="en-GB" sz="2500" dirty="0"/>
              <a:t>Counter-rotating beams</a:t>
            </a:r>
            <a:endParaRPr lang="en-CH" sz="2500" dirty="0"/>
          </a:p>
        </p:txBody>
      </p:sp>
    </p:spTree>
    <p:extLst>
      <p:ext uri="{BB962C8B-B14F-4D97-AF65-F5344CB8AC3E}">
        <p14:creationId xmlns:p14="http://schemas.microsoft.com/office/powerpoint/2010/main" val="1599217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7138183-0B3C-BE8F-D13D-2DE6AFFA8A5A}"/>
              </a:ext>
            </a:extLst>
          </p:cNvPr>
          <p:cNvSpPr>
            <a:spLocks noGrp="1"/>
          </p:cNvSpPr>
          <p:nvPr>
            <p:ph type="title"/>
          </p:nvPr>
        </p:nvSpPr>
        <p:spPr/>
        <p:txBody>
          <a:bodyPr/>
          <a:lstStyle/>
          <a:p>
            <a:r>
              <a:rPr lang="en-GB" dirty="0"/>
              <a:t>New optics </a:t>
            </a:r>
            <a:endParaRPr lang="en-CH" dirty="0"/>
          </a:p>
        </p:txBody>
      </p:sp>
      <p:sp>
        <p:nvSpPr>
          <p:cNvPr id="5" name="Text Placeholder 4">
            <a:extLst>
              <a:ext uri="{FF2B5EF4-FFF2-40B4-BE49-F238E27FC236}">
                <a16:creationId xmlns:a16="http://schemas.microsoft.com/office/drawing/2014/main" id="{E68455BC-BB32-CF0E-F2A7-FD772585F925}"/>
              </a:ext>
            </a:extLst>
          </p:cNvPr>
          <p:cNvSpPr>
            <a:spLocks noGrp="1"/>
          </p:cNvSpPr>
          <p:nvPr>
            <p:ph type="body" idx="1"/>
          </p:nvPr>
        </p:nvSpPr>
        <p:spPr/>
        <p:txBody>
          <a:bodyPr/>
          <a:lstStyle/>
          <a:p>
            <a:endParaRPr lang="en-CH"/>
          </a:p>
        </p:txBody>
      </p:sp>
      <p:sp>
        <p:nvSpPr>
          <p:cNvPr id="6" name="Picture Placeholder 5">
            <a:extLst>
              <a:ext uri="{FF2B5EF4-FFF2-40B4-BE49-F238E27FC236}">
                <a16:creationId xmlns:a16="http://schemas.microsoft.com/office/drawing/2014/main" id="{09C6F0F5-FEE0-0133-110C-7B59F77B725A}"/>
              </a:ext>
            </a:extLst>
          </p:cNvPr>
          <p:cNvSpPr>
            <a:spLocks noGrp="1"/>
          </p:cNvSpPr>
          <p:nvPr>
            <p:ph type="pic" sz="quarter" idx="12"/>
          </p:nvPr>
        </p:nvSpPr>
        <p:spPr/>
        <p:txBody>
          <a:bodyPr/>
          <a:lstStyle/>
          <a:p>
            <a:endParaRPr lang="en-CH"/>
          </a:p>
        </p:txBody>
      </p:sp>
    </p:spTree>
    <p:extLst>
      <p:ext uri="{BB962C8B-B14F-4D97-AF65-F5344CB8AC3E}">
        <p14:creationId xmlns:p14="http://schemas.microsoft.com/office/powerpoint/2010/main" val="4222664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1F48BF72-66B4-97A4-5F92-5C0E207A0030}"/>
              </a:ext>
            </a:extLst>
          </p:cNvPr>
          <p:cNvSpPr>
            <a:spLocks noGrp="1"/>
          </p:cNvSpPr>
          <p:nvPr>
            <p:ph type="subTitle" idx="1"/>
          </p:nvPr>
        </p:nvSpPr>
        <p:spPr/>
        <p:txBody>
          <a:bodyPr/>
          <a:lstStyle/>
          <a:p>
            <a:r>
              <a:rPr lang="en-GB" dirty="0"/>
              <a:t>Slide on why synchrotron tune matters for stable motion </a:t>
            </a:r>
          </a:p>
          <a:p>
            <a:endParaRPr lang="en-GB" dirty="0"/>
          </a:p>
          <a:p>
            <a:endParaRPr lang="en-CH" dirty="0"/>
          </a:p>
        </p:txBody>
      </p:sp>
      <mc:AlternateContent xmlns:mc="http://schemas.openxmlformats.org/markup-compatibility/2006" xmlns:a14="http://schemas.microsoft.com/office/drawing/2010/main">
        <mc:Choice Requires="a14">
          <p:sp>
            <p:nvSpPr>
              <p:cNvPr id="4" name="Google Shape;236;p53">
                <a:extLst>
                  <a:ext uri="{FF2B5EF4-FFF2-40B4-BE49-F238E27FC236}">
                    <a16:creationId xmlns:a16="http://schemas.microsoft.com/office/drawing/2014/main" id="{2EA1C913-6C21-CB0C-27C4-7A9DA658AEFA}"/>
                  </a:ext>
                </a:extLst>
              </p:cNvPr>
              <p:cNvSpPr/>
              <p:nvPr/>
            </p:nvSpPr>
            <p:spPr>
              <a:xfrm>
                <a:off x="1329120" y="134160"/>
                <a:ext cx="6781320" cy="525960"/>
              </a:xfrm>
              <a:prstGeom prst="rect">
                <a:avLst/>
              </a:prstGeom>
              <a:noFill/>
              <a:ln>
                <a:noFill/>
              </a:ln>
            </p:spPr>
            <p:txBody>
              <a:bodyPr spcFirstLastPara="1" wrap="square" lIns="0" tIns="0" rIns="0" bIns="0" anchor="t" anchorCtr="0">
                <a:noAutofit/>
              </a:bodyPr>
              <a:lstStyle/>
              <a:p>
                <a:pPr marL="0" marR="0" lvl="0" indent="0" algn="ctr" rtl="0">
                  <a:lnSpc>
                    <a:spcPct val="108000"/>
                  </a:lnSpc>
                  <a:spcBef>
                    <a:spcPts val="0"/>
                  </a:spcBef>
                  <a:spcAft>
                    <a:spcPts val="0"/>
                  </a:spcAft>
                  <a:buNone/>
                </a:pPr>
                <a:r>
                  <a:rPr lang="en-GB" sz="3200" b="0" i="0" u="none" strike="noStrike" cap="none" dirty="0">
                    <a:latin typeface="Arial"/>
                    <a:ea typeface="Arial"/>
                    <a:cs typeface="Arial"/>
                    <a:sym typeface="Arial"/>
                  </a:rPr>
                  <a:t>High synchronous tune </a:t>
                </a:r>
                <a14:m>
                  <m:oMath xmlns:m="http://schemas.openxmlformats.org/officeDocument/2006/math">
                    <m:sSub>
                      <m:sSubPr>
                        <m:ctrlPr>
                          <a:rPr lang="en-GB" sz="3200" i="1" dirty="0" smtClean="0">
                            <a:latin typeface="Cambria Math" panose="02040503050406030204" pitchFamily="18" charset="0"/>
                          </a:rPr>
                        </m:ctrlPr>
                      </m:sSubPr>
                      <m:e>
                        <m:r>
                          <a:rPr lang="en-GB" sz="3200" i="1" dirty="0" smtClean="0">
                            <a:latin typeface="Cambria Math" panose="02040503050406030204" pitchFamily="18" charset="0"/>
                          </a:rPr>
                          <m:t>𝑄</m:t>
                        </m:r>
                      </m:e>
                      <m:sub>
                        <m:r>
                          <a:rPr lang="en-GB" sz="3200" i="1" dirty="0" smtClean="0">
                            <a:latin typeface="Cambria Math" panose="02040503050406030204" pitchFamily="18" charset="0"/>
                          </a:rPr>
                          <m:t>𝑠</m:t>
                        </m:r>
                      </m:sub>
                    </m:sSub>
                  </m:oMath>
                </a14:m>
                <a:endParaRPr sz="3200" b="0" i="0" u="none" strike="noStrike" cap="none" dirty="0">
                  <a:latin typeface="Arial"/>
                  <a:ea typeface="Arial"/>
                  <a:cs typeface="Arial"/>
                  <a:sym typeface="Arial"/>
                </a:endParaRPr>
              </a:p>
            </p:txBody>
          </p:sp>
        </mc:Choice>
        <mc:Fallback xmlns="">
          <p:sp>
            <p:nvSpPr>
              <p:cNvPr id="4" name="Google Shape;236;p53">
                <a:extLst>
                  <a:ext uri="{FF2B5EF4-FFF2-40B4-BE49-F238E27FC236}">
                    <a16:creationId xmlns:a16="http://schemas.microsoft.com/office/drawing/2014/main" id="{2EA1C913-6C21-CB0C-27C4-7A9DA658AEFA}"/>
                  </a:ext>
                </a:extLst>
              </p:cNvPr>
              <p:cNvSpPr>
                <a:spLocks noRot="1" noChangeAspect="1" noMove="1" noResize="1" noEditPoints="1" noAdjustHandles="1" noChangeArrowheads="1" noChangeShapeType="1" noTextEdit="1"/>
              </p:cNvSpPr>
              <p:nvPr/>
            </p:nvSpPr>
            <p:spPr>
              <a:xfrm>
                <a:off x="1329120" y="134160"/>
                <a:ext cx="6781320" cy="525960"/>
              </a:xfrm>
              <a:prstGeom prst="rect">
                <a:avLst/>
              </a:prstGeom>
              <a:blipFill>
                <a:blip r:embed="rId2"/>
                <a:stretch>
                  <a:fillRect t="-23256" b="-40698"/>
                </a:stretch>
              </a:blipFill>
              <a:ln>
                <a:noFill/>
              </a:ln>
            </p:spPr>
            <p:txBody>
              <a:bodyPr/>
              <a:lstStyle/>
              <a:p>
                <a:r>
                  <a:rPr lang="en-CH">
                    <a:noFill/>
                  </a:rPr>
                  <a:t> </a:t>
                </a:r>
              </a:p>
            </p:txBody>
          </p:sp>
        </mc:Fallback>
      </mc:AlternateContent>
    </p:spTree>
    <p:extLst>
      <p:ext uri="{BB962C8B-B14F-4D97-AF65-F5344CB8AC3E}">
        <p14:creationId xmlns:p14="http://schemas.microsoft.com/office/powerpoint/2010/main" val="2960660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8" name="Google Shape;326;p59">
                <a:extLst>
                  <a:ext uri="{FF2B5EF4-FFF2-40B4-BE49-F238E27FC236}">
                    <a16:creationId xmlns:a16="http://schemas.microsoft.com/office/drawing/2014/main" id="{10D69F0D-0741-49DA-E77A-B7339D524496}"/>
                  </a:ext>
                </a:extLst>
              </p:cNvPr>
              <p:cNvSpPr/>
              <p:nvPr/>
            </p:nvSpPr>
            <p:spPr>
              <a:xfrm>
                <a:off x="220411" y="3568155"/>
                <a:ext cx="8359824" cy="1311202"/>
              </a:xfrm>
              <a:prstGeom prst="rect">
                <a:avLst/>
              </a:prstGeom>
              <a:solidFill>
                <a:srgbClr val="FFD6D8">
                  <a:alpha val="48630"/>
                </a:srgbClr>
              </a:solidFill>
              <a:ln>
                <a:noFill/>
              </a:ln>
            </p:spPr>
            <p:txBody>
              <a:bodyPr spcFirstLastPara="1" wrap="square" lIns="91425" tIns="45700" rIns="91425" bIns="45700" anchor="t" anchorCtr="0">
                <a:noAutofit/>
              </a:bodyPr>
              <a:lstStyle/>
              <a:p>
                <a:r>
                  <a:rPr lang="en-GB" dirty="0"/>
                  <a:t>High accelerating gradient leads to large synchrotron tune, however, must be below a limit</a:t>
                </a:r>
              </a:p>
              <a:p>
                <a:endParaRPr lang="en-GB" dirty="0"/>
              </a:p>
              <a:p>
                <a:r>
                  <a:rPr lang="en-GB" dirty="0"/>
                  <a:t>If the RF is split in stations, the effective tune is smaller</a:t>
                </a:r>
                <a:r>
                  <a:rPr lang="en-GB" dirty="0">
                    <a:ea typeface="Cambria Math" panose="02040503050406030204" pitchFamily="18" charset="0"/>
                  </a:rPr>
                  <a:t> </a:t>
                </a:r>
                <a14:m>
                  <m:oMath xmlns:m="http://schemas.openxmlformats.org/officeDocument/2006/math">
                    <m:r>
                      <a:rPr lang="en-GB" i="1" dirty="0">
                        <a:latin typeface="Cambria Math" panose="02040503050406030204" pitchFamily="18" charset="0"/>
                        <a:ea typeface="Cambria Math" panose="02040503050406030204" pitchFamily="18" charset="0"/>
                      </a:rPr>
                      <m:t>, </m:t>
                    </m:r>
                    <m:sSub>
                      <m:sSubPr>
                        <m:ctrlPr>
                          <a:rPr lang="en-GB" i="1" dirty="0">
                            <a:latin typeface="Cambria Math" panose="02040503050406030204" pitchFamily="18" charset="0"/>
                            <a:ea typeface="Cambria Math" panose="02040503050406030204" pitchFamily="18" charset="0"/>
                          </a:rPr>
                        </m:ctrlPr>
                      </m:sSubPr>
                      <m:e>
                        <m:r>
                          <m:rPr>
                            <m:sty m:val="p"/>
                          </m:rPr>
                          <a:rPr lang="en-GB" dirty="0">
                            <a:latin typeface="Cambria Math" panose="02040503050406030204" pitchFamily="18" charset="0"/>
                            <a:ea typeface="Cambria Math" panose="02040503050406030204" pitchFamily="18" charset="0"/>
                          </a:rPr>
                          <m:t>Δ</m:t>
                        </m:r>
                        <m:r>
                          <a:rPr lang="en-GB" i="1" dirty="0">
                            <a:latin typeface="Cambria Math" panose="02040503050406030204" pitchFamily="18" charset="0"/>
                            <a:ea typeface="Cambria Math" panose="02040503050406030204" pitchFamily="18" charset="0"/>
                          </a:rPr>
                          <m:t>𝑄</m:t>
                        </m:r>
                      </m:e>
                      <m:sub>
                        <m:r>
                          <a:rPr lang="en-GB" i="1" dirty="0">
                            <a:latin typeface="Cambria Math" panose="02040503050406030204" pitchFamily="18" charset="0"/>
                            <a:ea typeface="Cambria Math" panose="02040503050406030204" pitchFamily="18" charset="0"/>
                          </a:rPr>
                          <m:t>𝑠</m:t>
                        </m:r>
                      </m:sub>
                    </m:sSub>
                    <m:r>
                      <a:rPr lang="en-GB" i="1" dirty="0">
                        <a:latin typeface="Cambria Math" panose="02040503050406030204" pitchFamily="18" charset="0"/>
                        <a:ea typeface="Cambria Math" panose="02040503050406030204" pitchFamily="18" charset="0"/>
                      </a:rPr>
                      <m:t>∝</m:t>
                    </m:r>
                    <m:f>
                      <m:fPr>
                        <m:ctrlPr>
                          <a:rPr lang="en-GB" i="1" dirty="0">
                            <a:latin typeface="Cambria Math" panose="02040503050406030204" pitchFamily="18" charset="0"/>
                            <a:ea typeface="Cambria Math" panose="02040503050406030204" pitchFamily="18" charset="0"/>
                          </a:rPr>
                        </m:ctrlPr>
                      </m:fPr>
                      <m:num>
                        <m:r>
                          <a:rPr lang="en-GB" i="1" dirty="0">
                            <a:latin typeface="Cambria Math" panose="02040503050406030204" pitchFamily="18" charset="0"/>
                            <a:ea typeface="Cambria Math" panose="02040503050406030204" pitchFamily="18" charset="0"/>
                          </a:rPr>
                          <m:t>1</m:t>
                        </m:r>
                      </m:num>
                      <m:den>
                        <m:r>
                          <a:rPr lang="en-GB" i="1" dirty="0">
                            <a:latin typeface="Cambria Math" panose="02040503050406030204" pitchFamily="18" charset="0"/>
                            <a:ea typeface="Cambria Math" panose="02040503050406030204" pitchFamily="18" charset="0"/>
                          </a:rPr>
                          <m:t>𝑁</m:t>
                        </m:r>
                        <m:r>
                          <a:rPr lang="en-GB" i="1" dirty="0">
                            <a:latin typeface="Cambria Math" panose="02040503050406030204" pitchFamily="18" charset="0"/>
                            <a:ea typeface="Cambria Math" panose="02040503050406030204" pitchFamily="18" charset="0"/>
                          </a:rPr>
                          <m:t>_</m:t>
                        </m:r>
                        <m:r>
                          <a:rPr lang="en-GB" i="1" dirty="0">
                            <a:latin typeface="Cambria Math" panose="02040503050406030204" pitchFamily="18" charset="0"/>
                            <a:ea typeface="Cambria Math" panose="02040503050406030204" pitchFamily="18" charset="0"/>
                          </a:rPr>
                          <m:t>𝑟𝑓</m:t>
                        </m:r>
                      </m:den>
                    </m:f>
                  </m:oMath>
                </a14:m>
                <a:endParaRPr lang="en-GB" dirty="0"/>
              </a:p>
              <a:p>
                <a:endParaRPr lang="en-GB" b="0" strike="noStrike" dirty="0">
                  <a:solidFill>
                    <a:srgbClr val="000000"/>
                  </a:solidFill>
                  <a:latin typeface="Arial"/>
                  <a:ea typeface="Arial"/>
                  <a:cs typeface="Arial"/>
                  <a:sym typeface="Arial"/>
                </a:endParaRPr>
              </a:p>
              <a:p>
                <a:r>
                  <a:rPr lang="en-GB" b="0" strike="noStrike" dirty="0">
                    <a:solidFill>
                      <a:srgbClr val="000000"/>
                    </a:solidFill>
                    <a:latin typeface="Arial"/>
                    <a:ea typeface="Arial"/>
                    <a:cs typeface="Arial"/>
                    <a:sym typeface="Arial"/>
                  </a:rPr>
                  <a:t>Q</a:t>
                </a:r>
                <a:r>
                  <a:rPr lang="en-GB" b="0" strike="noStrike" baseline="-25000" dirty="0">
                    <a:solidFill>
                      <a:srgbClr val="000000"/>
                    </a:solidFill>
                    <a:latin typeface="Arial"/>
                    <a:ea typeface="Arial"/>
                    <a:cs typeface="Arial"/>
                    <a:sym typeface="Arial"/>
                  </a:rPr>
                  <a:t>s</a:t>
                </a:r>
                <a:r>
                  <a:rPr lang="en-GB" b="0" strike="noStrike" dirty="0">
                    <a:solidFill>
                      <a:srgbClr val="000000"/>
                    </a:solidFill>
                    <a:latin typeface="Arial"/>
                    <a:ea typeface="Arial"/>
                    <a:cs typeface="Arial"/>
                    <a:sym typeface="Arial"/>
                  </a:rPr>
                  <a:t> ∝ √|η</a:t>
                </a:r>
                <a:r>
                  <a:rPr lang="en-GB" b="0" strike="noStrike" baseline="-25000" dirty="0">
                    <a:solidFill>
                      <a:srgbClr val="000000"/>
                    </a:solidFill>
                    <a:latin typeface="Arial"/>
                    <a:ea typeface="Arial"/>
                    <a:cs typeface="Arial"/>
                    <a:sym typeface="Arial"/>
                  </a:rPr>
                  <a:t>0</a:t>
                </a:r>
                <a:r>
                  <a:rPr lang="en-GB" b="0" strike="noStrike" dirty="0">
                    <a:solidFill>
                      <a:srgbClr val="000000"/>
                    </a:solidFill>
                    <a:latin typeface="Arial"/>
                    <a:ea typeface="Arial"/>
                    <a:cs typeface="Arial"/>
                    <a:sym typeface="Arial"/>
                  </a:rPr>
                  <a:t>|  RCS1 2.4e-3 → 4.7e-4, meaning the </a:t>
                </a:r>
                <a14:m>
                  <m:oMath xmlns:m="http://schemas.openxmlformats.org/officeDocument/2006/math">
                    <m:sSub>
                      <m:sSubPr>
                        <m:ctrlPr>
                          <a:rPr lang="en-GB" i="1" dirty="0">
                            <a:latin typeface="Cambria Math" panose="02040503050406030204" pitchFamily="18" charset="0"/>
                          </a:rPr>
                        </m:ctrlPr>
                      </m:sSubPr>
                      <m:e>
                        <m:r>
                          <a:rPr lang="en-GB" i="1" dirty="0">
                            <a:latin typeface="Cambria Math" panose="02040503050406030204" pitchFamily="18" charset="0"/>
                          </a:rPr>
                          <m:t>𝑄</m:t>
                        </m:r>
                      </m:e>
                      <m:sub>
                        <m:r>
                          <a:rPr lang="en-GB" i="1" dirty="0">
                            <a:latin typeface="Cambria Math" panose="02040503050406030204" pitchFamily="18" charset="0"/>
                          </a:rPr>
                          <m:t>𝑠</m:t>
                        </m:r>
                      </m:sub>
                    </m:sSub>
                    <m:r>
                      <a:rPr lang="en-GB" i="1" dirty="0">
                        <a:latin typeface="Cambria Math" panose="02040503050406030204" pitchFamily="18" charset="0"/>
                      </a:rPr>
                      <m:t> </m:t>
                    </m:r>
                  </m:oMath>
                </a14:m>
                <a:r>
                  <a:rPr lang="en-GB" b="0" strike="noStrike" dirty="0">
                    <a:solidFill>
                      <a:srgbClr val="000000"/>
                    </a:solidFill>
                    <a:latin typeface="Arial"/>
                    <a:ea typeface="Arial"/>
                    <a:cs typeface="Arial"/>
                    <a:sym typeface="Arial"/>
                  </a:rPr>
                  <a:t>is smaller, and fewer stations are needed </a:t>
                </a:r>
                <a:endParaRPr lang="en-GB" b="0" strike="noStrike" dirty="0">
                  <a:latin typeface="Arial"/>
                  <a:ea typeface="Arial"/>
                  <a:cs typeface="Arial"/>
                  <a:sym typeface="Arial"/>
                </a:endParaRPr>
              </a:p>
              <a:p>
                <a:pPr marL="140040" marR="0" lvl="0" algn="l" rtl="0">
                  <a:lnSpc>
                    <a:spcPct val="100000"/>
                  </a:lnSpc>
                  <a:spcBef>
                    <a:spcPts val="0"/>
                  </a:spcBef>
                  <a:spcAft>
                    <a:spcPts val="0"/>
                  </a:spcAft>
                  <a:buClr>
                    <a:srgbClr val="000000"/>
                  </a:buClr>
                  <a:buSzPts val="1400"/>
                </a:pPr>
                <a:endParaRPr lang="en-GB" sz="1600" b="0" strike="noStrike" dirty="0">
                  <a:latin typeface="Arial"/>
                  <a:ea typeface="Arial"/>
                  <a:cs typeface="Arial"/>
                  <a:sym typeface="Arial"/>
                </a:endParaRPr>
              </a:p>
              <a:p>
                <a:pPr marL="457200" marR="0" lvl="0" indent="0" algn="l" rtl="0">
                  <a:lnSpc>
                    <a:spcPct val="100000"/>
                  </a:lnSpc>
                  <a:spcBef>
                    <a:spcPts val="0"/>
                  </a:spcBef>
                  <a:spcAft>
                    <a:spcPts val="0"/>
                  </a:spcAft>
                  <a:buNone/>
                </a:pPr>
                <a:endParaRPr lang="en-GB" sz="1600" b="0" strike="noStrike" dirty="0">
                  <a:latin typeface="Arial"/>
                  <a:ea typeface="Arial"/>
                  <a:cs typeface="Arial"/>
                  <a:sym typeface="Arial"/>
                </a:endParaRPr>
              </a:p>
              <a:p>
                <a:pPr marL="285750" indent="-285750">
                  <a:buFont typeface="Arial" panose="020B0604020202020204" pitchFamily="34" charset="0"/>
                  <a:buChar char="•"/>
                </a:pPr>
                <a:endParaRPr lang="en-CH" sz="1800" dirty="0"/>
              </a:p>
            </p:txBody>
          </p:sp>
        </mc:Choice>
        <mc:Fallback xmlns="">
          <p:sp>
            <p:nvSpPr>
              <p:cNvPr id="18" name="Google Shape;326;p59">
                <a:extLst>
                  <a:ext uri="{FF2B5EF4-FFF2-40B4-BE49-F238E27FC236}">
                    <a16:creationId xmlns:a16="http://schemas.microsoft.com/office/drawing/2014/main" id="{10D69F0D-0741-49DA-E77A-B7339D524496}"/>
                  </a:ext>
                </a:extLst>
              </p:cNvPr>
              <p:cNvSpPr>
                <a:spLocks noRot="1" noChangeAspect="1" noMove="1" noResize="1" noEditPoints="1" noAdjustHandles="1" noChangeArrowheads="1" noChangeShapeType="1" noTextEdit="1"/>
              </p:cNvSpPr>
              <p:nvPr/>
            </p:nvSpPr>
            <p:spPr>
              <a:xfrm>
                <a:off x="220411" y="3568155"/>
                <a:ext cx="8359824" cy="1311202"/>
              </a:xfrm>
              <a:prstGeom prst="rect">
                <a:avLst/>
              </a:prstGeom>
              <a:blipFill>
                <a:blip r:embed="rId3"/>
                <a:stretch>
                  <a:fillRect l="-219" t="-465" b="-2326"/>
                </a:stretch>
              </a:blipFill>
              <a:ln>
                <a:noFill/>
              </a:ln>
            </p:spPr>
            <p:txBody>
              <a:bodyPr/>
              <a:lstStyle/>
              <a:p>
                <a:r>
                  <a:rPr lang="en-CH">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50C4F20B-AB3B-9345-F3CD-8A942A23CA19}"/>
                  </a:ext>
                </a:extLst>
              </p:cNvPr>
              <p:cNvSpPr txBox="1"/>
              <p:nvPr/>
            </p:nvSpPr>
            <p:spPr>
              <a:xfrm>
                <a:off x="7102254" y="3568155"/>
                <a:ext cx="1223412" cy="62017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dirty="0" smtClean="0">
                              <a:latin typeface="Cambria Math" panose="02040503050406030204" pitchFamily="18" charset="0"/>
                            </a:rPr>
                          </m:ctrlPr>
                        </m:sSubPr>
                        <m:e>
                          <m:r>
                            <a:rPr lang="en-GB" i="1" dirty="0" smtClean="0">
                              <a:latin typeface="Cambria Math" panose="02040503050406030204" pitchFamily="18" charset="0"/>
                            </a:rPr>
                            <m:t>𝑄</m:t>
                          </m:r>
                        </m:e>
                        <m:sub>
                          <m:r>
                            <a:rPr lang="en-GB" i="1" dirty="0" smtClean="0">
                              <a:latin typeface="Cambria Math" panose="02040503050406030204" pitchFamily="18" charset="0"/>
                            </a:rPr>
                            <m:t>𝑠</m:t>
                          </m:r>
                        </m:sub>
                      </m:sSub>
                      <m:r>
                        <a:rPr lang="en-GB" i="1" dirty="0" smtClean="0">
                          <a:latin typeface="Cambria Math" panose="02040503050406030204" pitchFamily="18" charset="0"/>
                        </a:rPr>
                        <m:t>&lt;</m:t>
                      </m:r>
                      <m:f>
                        <m:fPr>
                          <m:ctrlPr>
                            <a:rPr lang="en-GB" b="0" i="1" dirty="0" smtClean="0">
                              <a:latin typeface="Cambria Math" panose="02040503050406030204" pitchFamily="18" charset="0"/>
                            </a:rPr>
                          </m:ctrlPr>
                        </m:fPr>
                        <m:num>
                          <m:r>
                            <a:rPr lang="en-GB" b="0" i="1" dirty="0" smtClean="0">
                              <a:latin typeface="Cambria Math" panose="02040503050406030204" pitchFamily="18" charset="0"/>
                            </a:rPr>
                            <m:t>1</m:t>
                          </m:r>
                        </m:num>
                        <m:den>
                          <m:r>
                            <a:rPr lang="en-GB" b="0" i="1" dirty="0" smtClean="0">
                              <a:latin typeface="Cambria Math" panose="02040503050406030204" pitchFamily="18" charset="0"/>
                              <a:ea typeface="Cambria Math" panose="02040503050406030204" pitchFamily="18" charset="0"/>
                            </a:rPr>
                            <m:t>𝜋</m:t>
                          </m:r>
                        </m:den>
                      </m:f>
                    </m:oMath>
                  </m:oMathPara>
                </a14:m>
                <a:endParaRPr lang="en-GB" b="0" dirty="0">
                  <a:ea typeface="Cambria Math" panose="02040503050406030204" pitchFamily="18" charset="0"/>
                </a:endParaRPr>
              </a:p>
              <a:p>
                <a:endParaRPr lang="en-CH" dirty="0"/>
              </a:p>
            </p:txBody>
          </p:sp>
        </mc:Choice>
        <mc:Fallback xmlns="">
          <p:sp>
            <p:nvSpPr>
              <p:cNvPr id="12" name="TextBox 11">
                <a:extLst>
                  <a:ext uri="{FF2B5EF4-FFF2-40B4-BE49-F238E27FC236}">
                    <a16:creationId xmlns:a16="http://schemas.microsoft.com/office/drawing/2014/main" id="{50C4F20B-AB3B-9345-F3CD-8A942A23CA19}"/>
                  </a:ext>
                </a:extLst>
              </p:cNvPr>
              <p:cNvSpPr txBox="1">
                <a:spLocks noRot="1" noChangeAspect="1" noMove="1" noResize="1" noEditPoints="1" noAdjustHandles="1" noChangeArrowheads="1" noChangeShapeType="1" noTextEdit="1"/>
              </p:cNvSpPr>
              <p:nvPr/>
            </p:nvSpPr>
            <p:spPr>
              <a:xfrm>
                <a:off x="7102254" y="3568155"/>
                <a:ext cx="1223412" cy="620170"/>
              </a:xfrm>
              <a:prstGeom prst="rect">
                <a:avLst/>
              </a:prstGeom>
              <a:blipFill>
                <a:blip r:embed="rId4"/>
                <a:stretch>
                  <a:fillRect/>
                </a:stretch>
              </a:blipFill>
            </p:spPr>
            <p:txBody>
              <a:bodyPr/>
              <a:lstStyle/>
              <a:p>
                <a:r>
                  <a:rPr lang="en-CH">
                    <a:noFill/>
                  </a:rPr>
                  <a:t> </a:t>
                </a:r>
              </a:p>
            </p:txBody>
          </p:sp>
        </mc:Fallback>
      </mc:AlternateContent>
      <p:pic>
        <p:nvPicPr>
          <p:cNvPr id="13" name="Google Shape;275;p55">
            <a:extLst>
              <a:ext uri="{FF2B5EF4-FFF2-40B4-BE49-F238E27FC236}">
                <a16:creationId xmlns:a16="http://schemas.microsoft.com/office/drawing/2014/main" id="{10934BD0-208E-8DEB-94B7-2EABAF72AC8B}"/>
              </a:ext>
            </a:extLst>
          </p:cNvPr>
          <p:cNvPicPr preferRelativeResize="0"/>
          <p:nvPr/>
        </p:nvPicPr>
        <p:blipFill rotWithShape="1">
          <a:blip r:embed="rId5">
            <a:alphaModFix/>
          </a:blip>
          <a:srcRect/>
          <a:stretch/>
        </p:blipFill>
        <p:spPr>
          <a:xfrm>
            <a:off x="141764" y="1334795"/>
            <a:ext cx="3464690" cy="2131240"/>
          </a:xfrm>
          <a:prstGeom prst="rect">
            <a:avLst/>
          </a:prstGeom>
          <a:noFill/>
          <a:ln>
            <a:noFill/>
          </a:ln>
        </p:spPr>
      </p:pic>
      <mc:AlternateContent xmlns:mc="http://schemas.openxmlformats.org/markup-compatibility/2006" xmlns:a14="http://schemas.microsoft.com/office/drawing/2010/main">
        <mc:Choice Requires="a14">
          <p:sp>
            <p:nvSpPr>
              <p:cNvPr id="15" name="Google Shape;236;p53">
                <a:extLst>
                  <a:ext uri="{FF2B5EF4-FFF2-40B4-BE49-F238E27FC236}">
                    <a16:creationId xmlns:a16="http://schemas.microsoft.com/office/drawing/2014/main" id="{6777C38C-36AB-A5A8-B7FF-3AB8C721C3A6}"/>
                  </a:ext>
                </a:extLst>
              </p:cNvPr>
              <p:cNvSpPr/>
              <p:nvPr/>
            </p:nvSpPr>
            <p:spPr>
              <a:xfrm>
                <a:off x="1329120" y="134160"/>
                <a:ext cx="6781320" cy="525960"/>
              </a:xfrm>
              <a:prstGeom prst="rect">
                <a:avLst/>
              </a:prstGeom>
              <a:noFill/>
              <a:ln>
                <a:noFill/>
              </a:ln>
            </p:spPr>
            <p:txBody>
              <a:bodyPr spcFirstLastPara="1" wrap="square" lIns="0" tIns="0" rIns="0" bIns="0" anchor="t" anchorCtr="0">
                <a:noAutofit/>
              </a:bodyPr>
              <a:lstStyle/>
              <a:p>
                <a:pPr marL="0" marR="0" lvl="0" indent="0" algn="ctr" rtl="0">
                  <a:lnSpc>
                    <a:spcPct val="108000"/>
                  </a:lnSpc>
                  <a:spcBef>
                    <a:spcPts val="0"/>
                  </a:spcBef>
                  <a:spcAft>
                    <a:spcPts val="0"/>
                  </a:spcAft>
                  <a:buNone/>
                </a:pPr>
                <a:r>
                  <a:rPr lang="en-GB" sz="3200" b="0" i="0" u="none" strike="noStrike" cap="none" dirty="0">
                    <a:latin typeface="Arial"/>
                    <a:ea typeface="Arial"/>
                    <a:cs typeface="Arial"/>
                    <a:sym typeface="Arial"/>
                  </a:rPr>
                  <a:t>New optics – </a:t>
                </a:r>
                <a14:m>
                  <m:oMath xmlns:m="http://schemas.openxmlformats.org/officeDocument/2006/math">
                    <m:sSub>
                      <m:sSubPr>
                        <m:ctrlPr>
                          <a:rPr lang="en-GB" sz="3200" i="1" dirty="0" smtClean="0">
                            <a:latin typeface="Cambria Math" panose="02040503050406030204" pitchFamily="18" charset="0"/>
                          </a:rPr>
                        </m:ctrlPr>
                      </m:sSubPr>
                      <m:e>
                        <m:r>
                          <a:rPr lang="en-GB" sz="3200" i="1" dirty="0" smtClean="0">
                            <a:latin typeface="Cambria Math" panose="02040503050406030204" pitchFamily="18" charset="0"/>
                          </a:rPr>
                          <m:t>𝑄</m:t>
                        </m:r>
                      </m:e>
                      <m:sub>
                        <m:r>
                          <a:rPr lang="en-GB" sz="3200" i="1" dirty="0" smtClean="0">
                            <a:latin typeface="Cambria Math" panose="02040503050406030204" pitchFamily="18" charset="0"/>
                          </a:rPr>
                          <m:t>𝑠</m:t>
                        </m:r>
                      </m:sub>
                    </m:sSub>
                  </m:oMath>
                </a14:m>
                <a:endParaRPr sz="3200" b="0" i="0" u="none" strike="noStrike" cap="none" dirty="0">
                  <a:latin typeface="Arial"/>
                  <a:ea typeface="Arial"/>
                  <a:cs typeface="Arial"/>
                  <a:sym typeface="Arial"/>
                </a:endParaRPr>
              </a:p>
            </p:txBody>
          </p:sp>
        </mc:Choice>
        <mc:Fallback xmlns="">
          <p:sp>
            <p:nvSpPr>
              <p:cNvPr id="15" name="Google Shape;236;p53">
                <a:extLst>
                  <a:ext uri="{FF2B5EF4-FFF2-40B4-BE49-F238E27FC236}">
                    <a16:creationId xmlns:a16="http://schemas.microsoft.com/office/drawing/2014/main" id="{6777C38C-36AB-A5A8-B7FF-3AB8C721C3A6}"/>
                  </a:ext>
                </a:extLst>
              </p:cNvPr>
              <p:cNvSpPr>
                <a:spLocks noRot="1" noChangeAspect="1" noMove="1" noResize="1" noEditPoints="1" noAdjustHandles="1" noChangeArrowheads="1" noChangeShapeType="1" noTextEdit="1"/>
              </p:cNvSpPr>
              <p:nvPr/>
            </p:nvSpPr>
            <p:spPr>
              <a:xfrm>
                <a:off x="1329120" y="134160"/>
                <a:ext cx="6781320" cy="525960"/>
              </a:xfrm>
              <a:prstGeom prst="rect">
                <a:avLst/>
              </a:prstGeom>
              <a:blipFill>
                <a:blip r:embed="rId6"/>
                <a:stretch>
                  <a:fillRect t="-23256" b="-40698"/>
                </a:stretch>
              </a:blipFill>
              <a:ln>
                <a:noFill/>
              </a:ln>
            </p:spPr>
            <p:txBody>
              <a:bodyPr/>
              <a:lstStyle/>
              <a:p>
                <a:r>
                  <a:rPr lang="en-CH">
                    <a:noFill/>
                  </a:rPr>
                  <a:t> </a:t>
                </a:r>
              </a:p>
            </p:txBody>
          </p:sp>
        </mc:Fallback>
      </mc:AlternateContent>
      <p:sp>
        <p:nvSpPr>
          <p:cNvPr id="19" name="TextBox 18">
            <a:extLst>
              <a:ext uri="{FF2B5EF4-FFF2-40B4-BE49-F238E27FC236}">
                <a16:creationId xmlns:a16="http://schemas.microsoft.com/office/drawing/2014/main" id="{92758E2E-160A-48A3-41A9-876193CD9711}"/>
              </a:ext>
            </a:extLst>
          </p:cNvPr>
          <p:cNvSpPr txBox="1"/>
          <p:nvPr/>
        </p:nvSpPr>
        <p:spPr>
          <a:xfrm>
            <a:off x="7713960" y="1176298"/>
            <a:ext cx="1430040" cy="1600438"/>
          </a:xfrm>
          <a:prstGeom prst="rect">
            <a:avLst/>
          </a:prstGeom>
          <a:noFill/>
        </p:spPr>
        <p:txBody>
          <a:bodyPr wrap="square" rtlCol="0">
            <a:spAutoFit/>
          </a:bodyPr>
          <a:lstStyle/>
          <a:p>
            <a:r>
              <a:rPr lang="en-GB" dirty="0"/>
              <a:t>Single bunch, fundamental mode and higher order modes (longitudinal plane)</a:t>
            </a:r>
            <a:endParaRPr lang="en-CH" dirty="0"/>
          </a:p>
        </p:txBody>
      </p:sp>
      <p:sp>
        <p:nvSpPr>
          <p:cNvPr id="20" name="Arrow: Down 19">
            <a:extLst>
              <a:ext uri="{FF2B5EF4-FFF2-40B4-BE49-F238E27FC236}">
                <a16:creationId xmlns:a16="http://schemas.microsoft.com/office/drawing/2014/main" id="{7CD0EFD4-A6F6-8551-7530-F9A1DCDBB2A2}"/>
              </a:ext>
            </a:extLst>
          </p:cNvPr>
          <p:cNvSpPr/>
          <p:nvPr/>
        </p:nvSpPr>
        <p:spPr>
          <a:xfrm rot="2768385">
            <a:off x="7542079" y="1626422"/>
            <a:ext cx="130629" cy="32313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5" name="Picture 4" descr="A graph with colored dots&#10;&#10;AI-generated content may be incorrect.">
            <a:extLst>
              <a:ext uri="{FF2B5EF4-FFF2-40B4-BE49-F238E27FC236}">
                <a16:creationId xmlns:a16="http://schemas.microsoft.com/office/drawing/2014/main" id="{A82C5C06-0BCD-B56E-F7ED-C58B4DEE603C}"/>
              </a:ext>
            </a:extLst>
          </p:cNvPr>
          <p:cNvPicPr>
            <a:picLocks noChangeAspect="1"/>
          </p:cNvPicPr>
          <p:nvPr/>
        </p:nvPicPr>
        <p:blipFill>
          <a:blip r:embed="rId7"/>
          <a:stretch>
            <a:fillRect/>
          </a:stretch>
        </p:blipFill>
        <p:spPr>
          <a:xfrm>
            <a:off x="3976133" y="1253400"/>
            <a:ext cx="3075441" cy="2306581"/>
          </a:xfrm>
          <a:prstGeom prst="rect">
            <a:avLst/>
          </a:prstGeom>
        </p:spPr>
      </p:pic>
      <p:pic>
        <p:nvPicPr>
          <p:cNvPr id="3" name="Picture 2" descr="A graph with numbers and dots&#10;&#10;AI-generated content may be incorrect.">
            <a:extLst>
              <a:ext uri="{FF2B5EF4-FFF2-40B4-BE49-F238E27FC236}">
                <a16:creationId xmlns:a16="http://schemas.microsoft.com/office/drawing/2014/main" id="{03D29B12-35F0-4ABF-8EF8-10B8A55E1CF9}"/>
              </a:ext>
            </a:extLst>
          </p:cNvPr>
          <p:cNvPicPr>
            <a:picLocks noChangeAspect="1"/>
          </p:cNvPicPr>
          <p:nvPr/>
        </p:nvPicPr>
        <p:blipFill>
          <a:blip r:embed="rId8"/>
          <a:stretch>
            <a:fillRect/>
          </a:stretch>
        </p:blipFill>
        <p:spPr>
          <a:xfrm>
            <a:off x="3902272" y="1245226"/>
            <a:ext cx="3075441" cy="2306581"/>
          </a:xfrm>
          <a:prstGeom prst="rect">
            <a:avLst/>
          </a:prstGeom>
        </p:spPr>
      </p:pic>
    </p:spTree>
    <p:extLst>
      <p:ext uri="{BB962C8B-B14F-4D97-AF65-F5344CB8AC3E}">
        <p14:creationId xmlns:p14="http://schemas.microsoft.com/office/powerpoint/2010/main" val="3369344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A graph with blue dots&#10;&#10;AI-generated content may be incorrect.">
            <a:extLst>
              <a:ext uri="{FF2B5EF4-FFF2-40B4-BE49-F238E27FC236}">
                <a16:creationId xmlns:a16="http://schemas.microsoft.com/office/drawing/2014/main" id="{B769CA04-A3F8-3989-1A6E-412E56177E96}"/>
              </a:ext>
            </a:extLst>
          </p:cNvPr>
          <p:cNvPicPr>
            <a:picLocks noChangeAspect="1"/>
          </p:cNvPicPr>
          <p:nvPr/>
        </p:nvPicPr>
        <p:blipFill>
          <a:blip r:embed="rId3"/>
          <a:stretch>
            <a:fillRect/>
          </a:stretch>
        </p:blipFill>
        <p:spPr>
          <a:xfrm>
            <a:off x="614999" y="1469846"/>
            <a:ext cx="2965544" cy="2224158"/>
          </a:xfrm>
          <a:prstGeom prst="rect">
            <a:avLst/>
          </a:prstGeom>
        </p:spPr>
      </p:pic>
      <p:pic>
        <p:nvPicPr>
          <p:cNvPr id="7" name="Picture 6" descr="A diagram of a blue circle&#10;&#10;AI-generated content may be incorrect.">
            <a:extLst>
              <a:ext uri="{FF2B5EF4-FFF2-40B4-BE49-F238E27FC236}">
                <a16:creationId xmlns:a16="http://schemas.microsoft.com/office/drawing/2014/main" id="{8F202B8A-3FEE-96A4-CFE9-3CF75AAA7E6F}"/>
              </a:ext>
            </a:extLst>
          </p:cNvPr>
          <p:cNvPicPr>
            <a:picLocks noChangeAspect="1"/>
          </p:cNvPicPr>
          <p:nvPr/>
        </p:nvPicPr>
        <p:blipFill>
          <a:blip r:embed="rId4"/>
          <a:stretch>
            <a:fillRect/>
          </a:stretch>
        </p:blipFill>
        <p:spPr>
          <a:xfrm>
            <a:off x="6407931" y="1505896"/>
            <a:ext cx="1925912" cy="1925912"/>
          </a:xfrm>
          <a:prstGeom prst="rect">
            <a:avLst/>
          </a:prstGeom>
          <a:effectLst>
            <a:outerShdw blurRad="50800" dist="50800" dir="5400000" algn="ctr" rotWithShape="0">
              <a:schemeClr val="accent1"/>
            </a:outerShdw>
          </a:effectLst>
        </p:spPr>
      </p:pic>
      <p:pic>
        <p:nvPicPr>
          <p:cNvPr id="9" name="Picture 8" descr="A blue circle with white text&#10;&#10;AI-generated content may be incorrect.">
            <a:extLst>
              <a:ext uri="{FF2B5EF4-FFF2-40B4-BE49-F238E27FC236}">
                <a16:creationId xmlns:a16="http://schemas.microsoft.com/office/drawing/2014/main" id="{FE366A05-6F76-878C-5957-AFF3B0D78A20}"/>
              </a:ext>
            </a:extLst>
          </p:cNvPr>
          <p:cNvPicPr>
            <a:picLocks noChangeAspect="1"/>
          </p:cNvPicPr>
          <p:nvPr/>
        </p:nvPicPr>
        <p:blipFill>
          <a:blip r:embed="rId5"/>
          <a:stretch>
            <a:fillRect/>
          </a:stretch>
        </p:blipFill>
        <p:spPr>
          <a:xfrm>
            <a:off x="4321352" y="1512930"/>
            <a:ext cx="1925912" cy="1925912"/>
          </a:xfrm>
          <a:prstGeom prst="rect">
            <a:avLst/>
          </a:prstGeom>
          <a:solidFill>
            <a:srgbClr val="FF0000">
              <a:alpha val="98000"/>
            </a:srgbClr>
          </a:solidFill>
          <a:effectLst>
            <a:outerShdw blurRad="50800" dist="38100" dir="2700000" algn="tl" rotWithShape="0">
              <a:srgbClr val="FF0000">
                <a:alpha val="40000"/>
              </a:srgbClr>
            </a:outerShdw>
          </a:effectLst>
        </p:spPr>
      </p:pic>
      <mc:AlternateContent xmlns:mc="http://schemas.openxmlformats.org/markup-compatibility/2006" xmlns:a14="http://schemas.microsoft.com/office/drawing/2010/main">
        <mc:Choice Requires="a14">
          <p:sp>
            <p:nvSpPr>
              <p:cNvPr id="5" name="Google Shape;236;p53">
                <a:extLst>
                  <a:ext uri="{FF2B5EF4-FFF2-40B4-BE49-F238E27FC236}">
                    <a16:creationId xmlns:a16="http://schemas.microsoft.com/office/drawing/2014/main" id="{D3131677-2D63-458D-EA4A-26F28F5A97AB}"/>
                  </a:ext>
                </a:extLst>
              </p:cNvPr>
              <p:cNvSpPr/>
              <p:nvPr/>
            </p:nvSpPr>
            <p:spPr>
              <a:xfrm>
                <a:off x="1444549" y="166166"/>
                <a:ext cx="6781320" cy="525960"/>
              </a:xfrm>
              <a:prstGeom prst="rect">
                <a:avLst/>
              </a:prstGeom>
              <a:noFill/>
              <a:ln>
                <a:noFill/>
              </a:ln>
            </p:spPr>
            <p:txBody>
              <a:bodyPr spcFirstLastPara="1" wrap="square" lIns="0" tIns="0" rIns="0" bIns="0" anchor="t" anchorCtr="0">
                <a:noAutofit/>
              </a:bodyPr>
              <a:lstStyle/>
              <a:p>
                <a:pPr marL="0" marR="0" lvl="0" indent="0" algn="ctr" rtl="0">
                  <a:lnSpc>
                    <a:spcPct val="108000"/>
                  </a:lnSpc>
                  <a:spcBef>
                    <a:spcPts val="0"/>
                  </a:spcBef>
                  <a:spcAft>
                    <a:spcPts val="0"/>
                  </a:spcAft>
                  <a:buNone/>
                </a:pPr>
                <a:r>
                  <a:rPr lang="en-GB" sz="3200" b="0" i="0" u="none" strike="noStrike" cap="none" dirty="0">
                    <a:latin typeface="Arial"/>
                    <a:ea typeface="Arial"/>
                    <a:cs typeface="Arial"/>
                    <a:sym typeface="Arial"/>
                  </a:rPr>
                  <a:t>New optics </a:t>
                </a:r>
                <a14:m>
                  <m:oMath xmlns:m="http://schemas.openxmlformats.org/officeDocument/2006/math">
                    <m:sSub>
                      <m:sSubPr>
                        <m:ctrlPr>
                          <a:rPr lang="en-GB" sz="3200" i="1" dirty="0" smtClean="0">
                            <a:latin typeface="Cambria Math" panose="02040503050406030204" pitchFamily="18" charset="0"/>
                          </a:rPr>
                        </m:ctrlPr>
                      </m:sSubPr>
                      <m:e>
                        <m:r>
                          <a:rPr lang="en-GB" sz="3200" b="0" i="1" dirty="0" smtClean="0">
                            <a:latin typeface="Cambria Math" panose="02040503050406030204" pitchFamily="18" charset="0"/>
                          </a:rPr>
                          <m:t>− </m:t>
                        </m:r>
                        <m:r>
                          <a:rPr lang="en-GB" sz="3200" i="1" dirty="0" smtClean="0">
                            <a:latin typeface="Cambria Math" panose="02040503050406030204" pitchFamily="18" charset="0"/>
                          </a:rPr>
                          <m:t>𝑄</m:t>
                        </m:r>
                      </m:e>
                      <m:sub>
                        <m:r>
                          <a:rPr lang="en-GB" sz="3200" i="1" dirty="0" smtClean="0">
                            <a:latin typeface="Cambria Math" panose="02040503050406030204" pitchFamily="18" charset="0"/>
                          </a:rPr>
                          <m:t>𝑠</m:t>
                        </m:r>
                      </m:sub>
                    </m:sSub>
                  </m:oMath>
                </a14:m>
                <a:endParaRPr sz="3200" b="0" i="0" u="none" strike="noStrike" cap="none" dirty="0">
                  <a:latin typeface="Arial"/>
                  <a:ea typeface="Arial"/>
                  <a:cs typeface="Arial"/>
                  <a:sym typeface="Arial"/>
                </a:endParaRPr>
              </a:p>
            </p:txBody>
          </p:sp>
        </mc:Choice>
        <mc:Fallback xmlns="">
          <p:sp>
            <p:nvSpPr>
              <p:cNvPr id="5" name="Google Shape;236;p53">
                <a:extLst>
                  <a:ext uri="{FF2B5EF4-FFF2-40B4-BE49-F238E27FC236}">
                    <a16:creationId xmlns:a16="http://schemas.microsoft.com/office/drawing/2014/main" id="{D3131677-2D63-458D-EA4A-26F28F5A97AB}"/>
                  </a:ext>
                </a:extLst>
              </p:cNvPr>
              <p:cNvSpPr>
                <a:spLocks noRot="1" noChangeAspect="1" noMove="1" noResize="1" noEditPoints="1" noAdjustHandles="1" noChangeArrowheads="1" noChangeShapeType="1" noTextEdit="1"/>
              </p:cNvSpPr>
              <p:nvPr/>
            </p:nvSpPr>
            <p:spPr>
              <a:xfrm>
                <a:off x="1444549" y="166166"/>
                <a:ext cx="6781320" cy="525960"/>
              </a:xfrm>
              <a:prstGeom prst="rect">
                <a:avLst/>
              </a:prstGeom>
              <a:blipFill>
                <a:blip r:embed="rId6"/>
                <a:stretch>
                  <a:fillRect t="-22989" b="-39080"/>
                </a:stretch>
              </a:blipFill>
              <a:ln>
                <a:noFill/>
              </a:ln>
            </p:spPr>
            <p:txBody>
              <a:bodyPr/>
              <a:lstStyle/>
              <a:p>
                <a:r>
                  <a:rPr lang="en-CH">
                    <a:noFill/>
                  </a:rPr>
                  <a:t> </a:t>
                </a:r>
              </a:p>
            </p:txBody>
          </p:sp>
        </mc:Fallback>
      </mc:AlternateContent>
      <p:sp>
        <p:nvSpPr>
          <p:cNvPr id="6" name="Google Shape;326;p59">
            <a:extLst>
              <a:ext uri="{FF2B5EF4-FFF2-40B4-BE49-F238E27FC236}">
                <a16:creationId xmlns:a16="http://schemas.microsoft.com/office/drawing/2014/main" id="{EB8A4518-8AC8-C837-6F81-7323CF329B1F}"/>
              </a:ext>
            </a:extLst>
          </p:cNvPr>
          <p:cNvSpPr/>
          <p:nvPr/>
        </p:nvSpPr>
        <p:spPr>
          <a:xfrm>
            <a:off x="319463" y="3961646"/>
            <a:ext cx="8144453" cy="695608"/>
          </a:xfrm>
          <a:prstGeom prst="rect">
            <a:avLst/>
          </a:prstGeom>
          <a:solidFill>
            <a:srgbClr val="FFD6D8">
              <a:alpha val="48630"/>
            </a:srgbClr>
          </a:solidFill>
          <a:ln>
            <a:noFill/>
          </a:ln>
        </p:spPr>
        <p:txBody>
          <a:bodyPr spcFirstLastPara="1" wrap="square" lIns="91425" tIns="45700" rIns="91425" bIns="45700" anchor="t" anchorCtr="0">
            <a:noAutofit/>
          </a:bodyPr>
          <a:lstStyle/>
          <a:p>
            <a:endParaRPr lang="en-GB" dirty="0"/>
          </a:p>
          <a:p>
            <a:r>
              <a:rPr lang="en-GB" dirty="0"/>
              <a:t>Both the emittance and the bunch distribution are improved with a higher number of RF stations</a:t>
            </a:r>
          </a:p>
          <a:p>
            <a:endParaRPr lang="en-GB" sz="1600" dirty="0"/>
          </a:p>
        </p:txBody>
      </p:sp>
      <p:sp>
        <p:nvSpPr>
          <p:cNvPr id="8" name="Oval 7">
            <a:extLst>
              <a:ext uri="{FF2B5EF4-FFF2-40B4-BE49-F238E27FC236}">
                <a16:creationId xmlns:a16="http://schemas.microsoft.com/office/drawing/2014/main" id="{F4081855-768F-8D84-D256-6BAF726374C4}"/>
              </a:ext>
            </a:extLst>
          </p:cNvPr>
          <p:cNvSpPr/>
          <p:nvPr/>
        </p:nvSpPr>
        <p:spPr>
          <a:xfrm>
            <a:off x="1002667" y="1497436"/>
            <a:ext cx="275008" cy="25438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Oval 11">
            <a:extLst>
              <a:ext uri="{FF2B5EF4-FFF2-40B4-BE49-F238E27FC236}">
                <a16:creationId xmlns:a16="http://schemas.microsoft.com/office/drawing/2014/main" id="{23BE43B7-3613-DDE6-1E8E-53ADA8B4EE00}"/>
              </a:ext>
            </a:extLst>
          </p:cNvPr>
          <p:cNvSpPr/>
          <p:nvPr/>
        </p:nvSpPr>
        <p:spPr>
          <a:xfrm>
            <a:off x="3261898" y="3136528"/>
            <a:ext cx="275008" cy="254382"/>
          </a:xfrm>
          <a:prstGeom prst="ellipse">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40438334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aph with numbers and dots&#10;&#10;AI-generated content may be incorrect.">
            <a:extLst>
              <a:ext uri="{FF2B5EF4-FFF2-40B4-BE49-F238E27FC236}">
                <a16:creationId xmlns:a16="http://schemas.microsoft.com/office/drawing/2014/main" id="{043624C3-FADF-283F-0E1C-E233DC09951B}"/>
              </a:ext>
            </a:extLst>
          </p:cNvPr>
          <p:cNvPicPr>
            <a:picLocks noChangeAspect="1"/>
          </p:cNvPicPr>
          <p:nvPr/>
        </p:nvPicPr>
        <p:blipFill>
          <a:blip r:embed="rId2"/>
          <a:stretch>
            <a:fillRect/>
          </a:stretch>
        </p:blipFill>
        <p:spPr>
          <a:xfrm>
            <a:off x="1039674" y="1149196"/>
            <a:ext cx="3009171" cy="2256879"/>
          </a:xfrm>
          <a:prstGeom prst="rect">
            <a:avLst/>
          </a:prstGeom>
        </p:spPr>
      </p:pic>
      <p:pic>
        <p:nvPicPr>
          <p:cNvPr id="5" name="Picture 4" descr="A graph of a graph&#10;&#10;AI-generated content may be incorrect.">
            <a:extLst>
              <a:ext uri="{FF2B5EF4-FFF2-40B4-BE49-F238E27FC236}">
                <a16:creationId xmlns:a16="http://schemas.microsoft.com/office/drawing/2014/main" id="{4647D585-1AD0-0CE6-2472-52B08B94473C}"/>
              </a:ext>
            </a:extLst>
          </p:cNvPr>
          <p:cNvPicPr>
            <a:picLocks noChangeAspect="1"/>
          </p:cNvPicPr>
          <p:nvPr/>
        </p:nvPicPr>
        <p:blipFill>
          <a:blip r:embed="rId3"/>
          <a:stretch>
            <a:fillRect/>
          </a:stretch>
        </p:blipFill>
        <p:spPr>
          <a:xfrm>
            <a:off x="4384964" y="1114381"/>
            <a:ext cx="3075611" cy="2306709"/>
          </a:xfrm>
          <a:prstGeom prst="rect">
            <a:avLst/>
          </a:prstGeom>
        </p:spPr>
      </p:pic>
      <mc:AlternateContent xmlns:mc="http://schemas.openxmlformats.org/markup-compatibility/2006" xmlns:a14="http://schemas.microsoft.com/office/drawing/2010/main">
        <mc:Choice Requires="a14">
          <p:sp>
            <p:nvSpPr>
              <p:cNvPr id="7" name="Google Shape;326;p59">
                <a:extLst>
                  <a:ext uri="{FF2B5EF4-FFF2-40B4-BE49-F238E27FC236}">
                    <a16:creationId xmlns:a16="http://schemas.microsoft.com/office/drawing/2014/main" id="{1F0056E4-541E-9A2C-330C-DFEBEAB4061C}"/>
                  </a:ext>
                </a:extLst>
              </p:cNvPr>
              <p:cNvSpPr/>
              <p:nvPr/>
            </p:nvSpPr>
            <p:spPr>
              <a:xfrm>
                <a:off x="613515" y="3507463"/>
                <a:ext cx="7408970" cy="1345398"/>
              </a:xfrm>
              <a:prstGeom prst="rect">
                <a:avLst/>
              </a:prstGeom>
              <a:solidFill>
                <a:srgbClr val="FFD6D8">
                  <a:alpha val="48630"/>
                </a:srgbClr>
              </a:solidFill>
              <a:ln>
                <a:noFill/>
              </a:ln>
            </p:spPr>
            <p:txBody>
              <a:bodyPr spcFirstLastPara="1" wrap="square" lIns="91425" tIns="45700" rIns="91425" bIns="45700" anchor="t" anchorCtr="0">
                <a:noAutofit/>
              </a:bodyPr>
              <a:lstStyle/>
              <a:p>
                <a:r>
                  <a:rPr lang="en-GB" dirty="0"/>
                  <a:t>Previous assumption: matched distribution on each injection to RCS </a:t>
                </a:r>
              </a:p>
              <a:p>
                <a:pPr marL="285750" indent="-285750">
                  <a:buFont typeface="Arial" panose="020B0604020202020204" pitchFamily="34" charset="0"/>
                  <a:buChar char="•"/>
                </a:pPr>
                <a:endParaRPr lang="en-GB" dirty="0"/>
              </a:p>
              <a:p>
                <a:r>
                  <a:rPr lang="en-GB" dirty="0"/>
                  <a:t>Full chain simulation: propagate bunch from RCS1-4</a:t>
                </a:r>
              </a:p>
              <a:p>
                <a:pPr marL="285750" indent="-285750">
                  <a:buFont typeface="Arial" panose="020B0604020202020204" pitchFamily="34" charset="0"/>
                  <a:buChar char="•"/>
                </a:pPr>
                <a:endParaRPr lang="en-GB" dirty="0"/>
              </a:p>
              <a:p>
                <a:r>
                  <a:rPr lang="en-GB" dirty="0"/>
                  <a:t>Budget of 10% emittance growth can be achieved (using optimisation of</a:t>
                </a:r>
                <a14:m>
                  <m:oMath xmlns:m="http://schemas.openxmlformats.org/officeDocument/2006/math">
                    <m:sSub>
                      <m:sSubPr>
                        <m:ctrlPr>
                          <a:rPr lang="en-GB" i="1" dirty="0">
                            <a:latin typeface="Cambria Math" panose="02040503050406030204" pitchFamily="18" charset="0"/>
                          </a:rPr>
                        </m:ctrlPr>
                      </m:sSubPr>
                      <m:e>
                        <m:r>
                          <a:rPr lang="en-GB" b="0" i="1" dirty="0" smtClean="0">
                            <a:latin typeface="Cambria Math" panose="02040503050406030204" pitchFamily="18" charset="0"/>
                          </a:rPr>
                          <m:t> </m:t>
                        </m:r>
                        <m:r>
                          <a:rPr lang="en-GB" i="1" dirty="0">
                            <a:latin typeface="Cambria Math" panose="02040503050406030204" pitchFamily="18" charset="0"/>
                          </a:rPr>
                          <m:t>𝜙</m:t>
                        </m:r>
                      </m:e>
                      <m:sub>
                        <m:r>
                          <a:rPr lang="en-GB" i="1" dirty="0">
                            <a:latin typeface="Cambria Math" panose="02040503050406030204" pitchFamily="18" charset="0"/>
                          </a:rPr>
                          <m:t>𝑠</m:t>
                        </m:r>
                      </m:sub>
                    </m:sSub>
                  </m:oMath>
                </a14:m>
                <a:r>
                  <a:rPr lang="en-GB" dirty="0"/>
                  <a:t>)</a:t>
                </a:r>
                <a:endParaRPr lang="en-CH" dirty="0"/>
              </a:p>
            </p:txBody>
          </p:sp>
        </mc:Choice>
        <mc:Fallback xmlns="">
          <p:sp>
            <p:nvSpPr>
              <p:cNvPr id="7" name="Google Shape;326;p59">
                <a:extLst>
                  <a:ext uri="{FF2B5EF4-FFF2-40B4-BE49-F238E27FC236}">
                    <a16:creationId xmlns:a16="http://schemas.microsoft.com/office/drawing/2014/main" id="{1F0056E4-541E-9A2C-330C-DFEBEAB4061C}"/>
                  </a:ext>
                </a:extLst>
              </p:cNvPr>
              <p:cNvSpPr>
                <a:spLocks noRot="1" noChangeAspect="1" noMove="1" noResize="1" noEditPoints="1" noAdjustHandles="1" noChangeArrowheads="1" noChangeShapeType="1" noTextEdit="1"/>
              </p:cNvSpPr>
              <p:nvPr/>
            </p:nvSpPr>
            <p:spPr>
              <a:xfrm>
                <a:off x="613515" y="3507463"/>
                <a:ext cx="7408970" cy="1345398"/>
              </a:xfrm>
              <a:prstGeom prst="rect">
                <a:avLst/>
              </a:prstGeom>
              <a:blipFill>
                <a:blip r:embed="rId4"/>
                <a:stretch>
                  <a:fillRect l="-247" t="-452"/>
                </a:stretch>
              </a:blipFill>
              <a:ln>
                <a:noFill/>
              </a:ln>
            </p:spPr>
            <p:txBody>
              <a:bodyPr/>
              <a:lstStyle/>
              <a:p>
                <a:r>
                  <a:rPr lang="en-CH">
                    <a:noFill/>
                  </a:rPr>
                  <a:t> </a:t>
                </a:r>
              </a:p>
            </p:txBody>
          </p:sp>
        </mc:Fallback>
      </mc:AlternateContent>
      <p:sp>
        <p:nvSpPr>
          <p:cNvPr id="10" name="Google Shape;236;p53">
            <a:extLst>
              <a:ext uri="{FF2B5EF4-FFF2-40B4-BE49-F238E27FC236}">
                <a16:creationId xmlns:a16="http://schemas.microsoft.com/office/drawing/2014/main" id="{FE03C816-DD07-188D-87F3-43C39754AD27}"/>
              </a:ext>
            </a:extLst>
          </p:cNvPr>
          <p:cNvSpPr/>
          <p:nvPr/>
        </p:nvSpPr>
        <p:spPr>
          <a:xfrm>
            <a:off x="1481520" y="202916"/>
            <a:ext cx="6781320" cy="525960"/>
          </a:xfrm>
          <a:prstGeom prst="rect">
            <a:avLst/>
          </a:prstGeom>
          <a:noFill/>
          <a:ln>
            <a:noFill/>
          </a:ln>
        </p:spPr>
        <p:txBody>
          <a:bodyPr spcFirstLastPara="1" wrap="square" lIns="0" tIns="0" rIns="0" bIns="0" anchor="t" anchorCtr="0">
            <a:noAutofit/>
          </a:bodyPr>
          <a:lstStyle/>
          <a:p>
            <a:pPr marL="0" marR="0" lvl="0" indent="0" algn="ctr" rtl="0">
              <a:lnSpc>
                <a:spcPct val="108000"/>
              </a:lnSpc>
              <a:spcBef>
                <a:spcPts val="0"/>
              </a:spcBef>
              <a:spcAft>
                <a:spcPts val="0"/>
              </a:spcAft>
              <a:buNone/>
            </a:pPr>
            <a:r>
              <a:rPr lang="en-GB" sz="3200" b="0" i="0" u="none" strike="noStrike" cap="none" dirty="0">
                <a:latin typeface="Arial"/>
                <a:ea typeface="Arial"/>
                <a:cs typeface="Arial"/>
                <a:sym typeface="Arial"/>
              </a:rPr>
              <a:t>New optics – emittance growth</a:t>
            </a:r>
            <a:endParaRPr sz="3200" b="0" i="0" u="none" strike="noStrike" cap="none" dirty="0">
              <a:latin typeface="Arial"/>
              <a:ea typeface="Arial"/>
              <a:cs typeface="Arial"/>
              <a:sym typeface="Arial"/>
            </a:endParaRPr>
          </a:p>
        </p:txBody>
      </p:sp>
      <p:sp>
        <p:nvSpPr>
          <p:cNvPr id="14" name="TextBox 13">
            <a:extLst>
              <a:ext uri="{FF2B5EF4-FFF2-40B4-BE49-F238E27FC236}">
                <a16:creationId xmlns:a16="http://schemas.microsoft.com/office/drawing/2014/main" id="{BE1F7FBC-5350-560E-38DB-E03018004FE3}"/>
              </a:ext>
            </a:extLst>
          </p:cNvPr>
          <p:cNvSpPr txBox="1"/>
          <p:nvPr/>
        </p:nvSpPr>
        <p:spPr>
          <a:xfrm>
            <a:off x="7769146" y="1114381"/>
            <a:ext cx="1430040" cy="523220"/>
          </a:xfrm>
          <a:prstGeom prst="rect">
            <a:avLst/>
          </a:prstGeom>
          <a:noFill/>
        </p:spPr>
        <p:txBody>
          <a:bodyPr wrap="square" rtlCol="0">
            <a:spAutoFit/>
          </a:bodyPr>
          <a:lstStyle/>
          <a:p>
            <a:r>
              <a:rPr lang="en-GB" dirty="0"/>
              <a:t>Propagate distribution</a:t>
            </a:r>
            <a:endParaRPr lang="en-CH" dirty="0"/>
          </a:p>
        </p:txBody>
      </p:sp>
      <p:sp>
        <p:nvSpPr>
          <p:cNvPr id="15" name="Arrow: Down 14">
            <a:extLst>
              <a:ext uri="{FF2B5EF4-FFF2-40B4-BE49-F238E27FC236}">
                <a16:creationId xmlns:a16="http://schemas.microsoft.com/office/drawing/2014/main" id="{5117436D-9C92-A450-9FA1-2EA139CBB3BD}"/>
              </a:ext>
            </a:extLst>
          </p:cNvPr>
          <p:cNvSpPr/>
          <p:nvPr/>
        </p:nvSpPr>
        <p:spPr>
          <a:xfrm rot="2768385">
            <a:off x="7581620" y="1146673"/>
            <a:ext cx="130629" cy="32313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TextBox 17">
            <a:extLst>
              <a:ext uri="{FF2B5EF4-FFF2-40B4-BE49-F238E27FC236}">
                <a16:creationId xmlns:a16="http://schemas.microsoft.com/office/drawing/2014/main" id="{77FF4D2F-2147-EC62-4256-0F8244CCE398}"/>
              </a:ext>
            </a:extLst>
          </p:cNvPr>
          <p:cNvSpPr txBox="1"/>
          <p:nvPr/>
        </p:nvSpPr>
        <p:spPr>
          <a:xfrm>
            <a:off x="-47768" y="1402199"/>
            <a:ext cx="884796" cy="738664"/>
          </a:xfrm>
          <a:prstGeom prst="rect">
            <a:avLst/>
          </a:prstGeom>
          <a:noFill/>
        </p:spPr>
        <p:txBody>
          <a:bodyPr wrap="square" rtlCol="0">
            <a:spAutoFit/>
          </a:bodyPr>
          <a:lstStyle/>
          <a:p>
            <a:r>
              <a:rPr lang="en-GB" dirty="0"/>
              <a:t>Match at each injection</a:t>
            </a:r>
            <a:endParaRPr lang="en-CH" dirty="0"/>
          </a:p>
        </p:txBody>
      </p:sp>
      <p:sp>
        <p:nvSpPr>
          <p:cNvPr id="19" name="Arrow: Down 18">
            <a:extLst>
              <a:ext uri="{FF2B5EF4-FFF2-40B4-BE49-F238E27FC236}">
                <a16:creationId xmlns:a16="http://schemas.microsoft.com/office/drawing/2014/main" id="{3278F0FB-25E7-304A-5C99-AD209F87AAF8}"/>
              </a:ext>
            </a:extLst>
          </p:cNvPr>
          <p:cNvSpPr/>
          <p:nvPr/>
        </p:nvSpPr>
        <p:spPr>
          <a:xfrm rot="19298068">
            <a:off x="863579" y="1716905"/>
            <a:ext cx="130629" cy="323134"/>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3981291557"/>
      </p:ext>
    </p:extLst>
  </p:cSld>
  <p:clrMapOvr>
    <a:masterClrMapping/>
  </p:clrMapOvr>
</p:sld>
</file>

<file path=ppt/theme/theme1.xml><?xml version="1.0" encoding="utf-8"?>
<a:theme xmlns:a="http://schemas.openxmlformats.org/drawingml/2006/main" name="MuCol_PPT_Co-funded_16-9">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32284</TotalTime>
  <Words>1065</Words>
  <Application>Microsoft Office PowerPoint</Application>
  <PresentationFormat>On-screen Show (16:9)</PresentationFormat>
  <Paragraphs>203</Paragraphs>
  <Slides>25</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25</vt:i4>
      </vt:variant>
    </vt:vector>
  </HeadingPairs>
  <TitlesOfParts>
    <vt:vector size="33" baseType="lpstr">
      <vt:lpstr>arial</vt:lpstr>
      <vt:lpstr>arial</vt:lpstr>
      <vt:lpstr>Times New Roman</vt:lpstr>
      <vt:lpstr>Calibri</vt:lpstr>
      <vt:lpstr>Mangal</vt:lpstr>
      <vt:lpstr>Cambria Math</vt:lpstr>
      <vt:lpstr>Arial Narrow</vt:lpstr>
      <vt:lpstr>MuCol_PPT_Co-funded_16-9</vt:lpstr>
      <vt:lpstr> </vt:lpstr>
      <vt:lpstr>PowerPoint Presentation</vt:lpstr>
      <vt:lpstr>PowerPoint Presentation</vt:lpstr>
      <vt:lpstr>Contents</vt:lpstr>
      <vt:lpstr>New optics </vt:lpstr>
      <vt:lpstr>PowerPoint Presentation</vt:lpstr>
      <vt:lpstr>PowerPoint Presentation</vt:lpstr>
      <vt:lpstr>PowerPoint Presentation</vt:lpstr>
      <vt:lpstr>PowerPoint Presentation</vt:lpstr>
      <vt:lpstr>PowerPoint Presentation</vt:lpstr>
      <vt:lpstr>Realistic injection</vt:lpstr>
      <vt:lpstr>PowerPoint Presentation</vt:lpstr>
      <vt:lpstr>PowerPoint Presentation</vt:lpstr>
      <vt:lpstr>Bunch Compression</vt:lpstr>
      <vt:lpstr>PowerPoint Presentation</vt:lpstr>
      <vt:lpstr>Bunch rotation</vt:lpstr>
      <vt:lpstr>Counter-rotation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Elleanor</dc:creator>
  <cp:lastModifiedBy>Elle Lamb</cp:lastModifiedBy>
  <cp:revision>14</cp:revision>
  <dcterms:modified xsi:type="dcterms:W3CDTF">2025-05-06T15:00:45Z</dcterms:modified>
</cp:coreProperties>
</file>