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0"/>
  </p:notesMasterIdLst>
  <p:sldIdLst>
    <p:sldId id="256" r:id="rId2"/>
    <p:sldId id="283" r:id="rId3"/>
    <p:sldId id="294" r:id="rId4"/>
    <p:sldId id="296" r:id="rId5"/>
    <p:sldId id="297" r:id="rId6"/>
    <p:sldId id="288" r:id="rId7"/>
    <p:sldId id="290" r:id="rId8"/>
    <p:sldId id="292" r:id="rId9"/>
    <p:sldId id="286" r:id="rId10"/>
    <p:sldId id="289" r:id="rId11"/>
    <p:sldId id="298" r:id="rId12"/>
    <p:sldId id="285" r:id="rId13"/>
    <p:sldId id="299" r:id="rId14"/>
    <p:sldId id="284" r:id="rId15"/>
    <p:sldId id="282" r:id="rId16"/>
    <p:sldId id="291" r:id="rId17"/>
    <p:sldId id="295" r:id="rId18"/>
    <p:sldId id="29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E1BFC4-1B05-BA63-7EAA-CF3D4AA80557}" name="Leonard Sebastian Thiele" initials="LT" userId="S::leonard.sebastian.thiele@cern.ch::e0a7f1f0-02d2-4e4d-9843-da7b53e7df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5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2" d="100"/>
          <a:sy n="122" d="100"/>
        </p:scale>
        <p:origin x="96" y="20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05/05/2025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0" y="5790174"/>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1576670" y="5402863"/>
            <a:ext cx="8724753"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 </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r>
              <a:rPr lang="en-US"/>
              <a:t>15/05/25</a:t>
            </a:r>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r>
              <a:rPr lang="en-US"/>
              <a:t>15/05/25</a:t>
            </a:r>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3"/>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4" cstate="hqprint">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GB" dirty="0"/>
              <a:t>SRF system for the muon collider RCS chain</a:t>
            </a:r>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4104167" y="4971770"/>
            <a:ext cx="7398021" cy="606425"/>
          </a:xfrm>
        </p:spPr>
        <p:txBody>
          <a:bodyPr>
            <a:normAutofit fontScale="92500" lnSpcReduction="10000"/>
          </a:bodyPr>
          <a:lstStyle/>
          <a:p>
            <a:r>
              <a:rPr lang="en-US" dirty="0"/>
              <a:t>Leonard Thiele (University of Rostock, CERN), </a:t>
            </a:r>
          </a:p>
          <a:p>
            <a:r>
              <a:rPr lang="en-US" dirty="0"/>
              <a:t>S. Albright, R. Calaga, H. Damerau, A. Grudiev, I. Karpov, E. Lamb, U. van Rienen</a:t>
            </a:r>
          </a:p>
          <a:p>
            <a:endParaRPr lang="en-GB" dirty="0"/>
          </a:p>
        </p:txBody>
      </p:sp>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D5F941-13D9-53E0-E310-46C899ACEE01}"/>
              </a:ext>
            </a:extLst>
          </p:cNvPr>
          <p:cNvSpPr>
            <a:spLocks noGrp="1"/>
          </p:cNvSpPr>
          <p:nvPr>
            <p:ph idx="1"/>
          </p:nvPr>
        </p:nvSpPr>
        <p:spPr>
          <a:xfrm>
            <a:off x="838200" y="1841255"/>
            <a:ext cx="6985000" cy="4351338"/>
          </a:xfrm>
        </p:spPr>
        <p:txBody>
          <a:bodyPr/>
          <a:lstStyle/>
          <a:p>
            <a:r>
              <a:rPr lang="en-US" dirty="0"/>
              <a:t>Small aperture of TESLA cavity + high bunch charge</a:t>
            </a:r>
          </a:p>
          <a:p>
            <a:pPr lvl="1">
              <a:buFont typeface="Wingdings" panose="05000000000000000000" pitchFamily="2" charset="2"/>
              <a:buChar char="Ø"/>
            </a:pPr>
            <a:r>
              <a:rPr lang="en-US" dirty="0"/>
              <a:t>Significant amount of induced voltage</a:t>
            </a:r>
          </a:p>
          <a:p>
            <a:pPr lvl="1"/>
            <a:r>
              <a:rPr lang="en-US" dirty="0"/>
              <a:t>Potential to cause beam instability or emittance growth</a:t>
            </a:r>
          </a:p>
          <a:p>
            <a:pPr lvl="1"/>
            <a:endParaRPr lang="en-US" dirty="0"/>
          </a:p>
          <a:p>
            <a:r>
              <a:rPr lang="en-US" dirty="0"/>
              <a:t>Single turn limit needs to be established </a:t>
            </a:r>
            <a:r>
              <a:rPr lang="en-US" dirty="0">
                <a:sym typeface="Wingdings" panose="05000000000000000000" pitchFamily="2" charset="2"/>
              </a:rPr>
              <a:t> see D. </a:t>
            </a:r>
            <a:r>
              <a:rPr lang="en-US" dirty="0" err="1">
                <a:sym typeface="Wingdings" panose="05000000000000000000" pitchFamily="2" charset="2"/>
              </a:rPr>
              <a:t>Amorims</a:t>
            </a:r>
            <a:r>
              <a:rPr lang="en-US" dirty="0">
                <a:sym typeface="Wingdings" panose="05000000000000000000" pitchFamily="2" charset="2"/>
              </a:rPr>
              <a:t> talk</a:t>
            </a:r>
          </a:p>
          <a:p>
            <a:pPr lvl="1"/>
            <a:r>
              <a:rPr lang="en-US" dirty="0">
                <a:sym typeface="Wingdings" panose="05000000000000000000" pitchFamily="2" charset="2"/>
              </a:rPr>
              <a:t>Transverse, long. </a:t>
            </a:r>
          </a:p>
          <a:p>
            <a:r>
              <a:rPr lang="en-US" dirty="0">
                <a:sym typeface="Wingdings" panose="05000000000000000000" pitchFamily="2" charset="2"/>
              </a:rPr>
              <a:t>Damping requirement needs to be established</a:t>
            </a:r>
          </a:p>
          <a:p>
            <a:r>
              <a:rPr lang="en-US" dirty="0">
                <a:sym typeface="Wingdings" panose="05000000000000000000" pitchFamily="2" charset="2"/>
              </a:rPr>
              <a:t>Confirmation of frequency/aperture requirement</a:t>
            </a:r>
          </a:p>
          <a:p>
            <a:endParaRPr lang="en-US" dirty="0">
              <a:sym typeface="Wingdings" panose="05000000000000000000" pitchFamily="2" charset="2"/>
            </a:endParaRPr>
          </a:p>
        </p:txBody>
      </p:sp>
      <p:sp>
        <p:nvSpPr>
          <p:cNvPr id="3" name="Title 2">
            <a:extLst>
              <a:ext uri="{FF2B5EF4-FFF2-40B4-BE49-F238E27FC236}">
                <a16:creationId xmlns:a16="http://schemas.microsoft.com/office/drawing/2014/main" id="{3B7692B4-C242-0308-2561-DDA5E9AAEC9E}"/>
              </a:ext>
            </a:extLst>
          </p:cNvPr>
          <p:cNvSpPr>
            <a:spLocks noGrp="1"/>
          </p:cNvSpPr>
          <p:nvPr>
            <p:ph type="title"/>
          </p:nvPr>
        </p:nvSpPr>
        <p:spPr/>
        <p:txBody>
          <a:bodyPr/>
          <a:lstStyle/>
          <a:p>
            <a:r>
              <a:rPr lang="en-US" dirty="0"/>
              <a:t>Higher order mode R/Q</a:t>
            </a:r>
            <a:endParaRPr lang="en-GB" dirty="0"/>
          </a:p>
        </p:txBody>
      </p:sp>
      <p:sp>
        <p:nvSpPr>
          <p:cNvPr id="4" name="Date Placeholder 3">
            <a:extLst>
              <a:ext uri="{FF2B5EF4-FFF2-40B4-BE49-F238E27FC236}">
                <a16:creationId xmlns:a16="http://schemas.microsoft.com/office/drawing/2014/main" id="{7AD66ED3-54A6-9454-C6E1-0729D1ED22CD}"/>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FA8AE9C8-35EB-E947-D28E-403B6EDECD79}"/>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F6F95A7B-B454-3610-FFF0-B7901EC31CE6}"/>
              </a:ext>
            </a:extLst>
          </p:cNvPr>
          <p:cNvSpPr>
            <a:spLocks noGrp="1"/>
          </p:cNvSpPr>
          <p:nvPr>
            <p:ph type="sldNum" sz="quarter" idx="13"/>
          </p:nvPr>
        </p:nvSpPr>
        <p:spPr/>
        <p:txBody>
          <a:bodyPr/>
          <a:lstStyle/>
          <a:p>
            <a:fld id="{005C7FBA-D4E9-46CA-9321-3ADA2E368FCD}" type="slidenum">
              <a:rPr lang="en-GB" smtClean="0"/>
              <a:pPr/>
              <a:t>10</a:t>
            </a:fld>
            <a:endParaRPr lang="en-GB" dirty="0"/>
          </a:p>
        </p:txBody>
      </p:sp>
    </p:spTree>
    <p:extLst>
      <p:ext uri="{BB962C8B-B14F-4D97-AF65-F5344CB8AC3E}">
        <p14:creationId xmlns:p14="http://schemas.microsoft.com/office/powerpoint/2010/main" val="3456273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6BFF4B-4DA4-9516-D43C-243EB7A25E06}"/>
              </a:ext>
            </a:extLst>
          </p:cNvPr>
          <p:cNvSpPr>
            <a:spLocks noGrp="1"/>
          </p:cNvSpPr>
          <p:nvPr>
            <p:ph idx="1"/>
          </p:nvPr>
        </p:nvSpPr>
        <p:spPr/>
        <p:txBody>
          <a:bodyPr/>
          <a:lstStyle/>
          <a:p>
            <a:r>
              <a:rPr lang="en-US" dirty="0"/>
              <a:t>Parameters vary significantly between rings</a:t>
            </a:r>
          </a:p>
          <a:p>
            <a:r>
              <a:rPr lang="en-US" dirty="0"/>
              <a:t>Large difference in number of required RF stations R/Q limits</a:t>
            </a:r>
          </a:p>
          <a:p>
            <a:r>
              <a:rPr lang="en-US" dirty="0"/>
              <a:t>Makes different cavity designs for different rings preferential</a:t>
            </a:r>
            <a:endParaRPr lang="en-GB" dirty="0"/>
          </a:p>
        </p:txBody>
      </p:sp>
      <p:sp>
        <p:nvSpPr>
          <p:cNvPr id="3" name="Title 2">
            <a:extLst>
              <a:ext uri="{FF2B5EF4-FFF2-40B4-BE49-F238E27FC236}">
                <a16:creationId xmlns:a16="http://schemas.microsoft.com/office/drawing/2014/main" id="{0DC45AAE-1065-FC96-5050-4B22E1E6296F}"/>
              </a:ext>
            </a:extLst>
          </p:cNvPr>
          <p:cNvSpPr>
            <a:spLocks noGrp="1"/>
          </p:cNvSpPr>
          <p:nvPr>
            <p:ph type="title"/>
          </p:nvPr>
        </p:nvSpPr>
        <p:spPr/>
        <p:txBody>
          <a:bodyPr/>
          <a:lstStyle/>
          <a:p>
            <a:r>
              <a:rPr lang="en-US" dirty="0"/>
              <a:t>Acceleration parameter differences in rings</a:t>
            </a:r>
            <a:endParaRPr lang="en-GB" dirty="0"/>
          </a:p>
        </p:txBody>
      </p:sp>
      <p:sp>
        <p:nvSpPr>
          <p:cNvPr id="4" name="Date Placeholder 3">
            <a:extLst>
              <a:ext uri="{FF2B5EF4-FFF2-40B4-BE49-F238E27FC236}">
                <a16:creationId xmlns:a16="http://schemas.microsoft.com/office/drawing/2014/main" id="{3C64033F-1ED8-3DD9-DD42-27F6BC880B04}"/>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E65B0F9C-C1F0-557B-2376-B7D3E512A464}"/>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1274BA8E-1EF2-AFC5-31A4-7CD67E4C593D}"/>
              </a:ext>
            </a:extLst>
          </p:cNvPr>
          <p:cNvSpPr>
            <a:spLocks noGrp="1"/>
          </p:cNvSpPr>
          <p:nvPr>
            <p:ph type="sldNum" sz="quarter" idx="13"/>
          </p:nvPr>
        </p:nvSpPr>
        <p:spPr/>
        <p:txBody>
          <a:bodyPr/>
          <a:lstStyle/>
          <a:p>
            <a:fld id="{005C7FBA-D4E9-46CA-9321-3ADA2E368FCD}" type="slidenum">
              <a:rPr lang="en-GB" smtClean="0"/>
              <a:pPr/>
              <a:t>11</a:t>
            </a:fld>
            <a:endParaRPr lang="en-GB" dirty="0"/>
          </a:p>
        </p:txBody>
      </p:sp>
    </p:spTree>
    <p:extLst>
      <p:ext uri="{BB962C8B-B14F-4D97-AF65-F5344CB8AC3E}">
        <p14:creationId xmlns:p14="http://schemas.microsoft.com/office/powerpoint/2010/main" val="58018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2E3EC1-0756-3985-D040-6A483E5DD06D}"/>
              </a:ext>
            </a:extLst>
          </p:cNvPr>
          <p:cNvSpPr>
            <a:spLocks noGrp="1"/>
          </p:cNvSpPr>
          <p:nvPr>
            <p:ph idx="1"/>
          </p:nvPr>
        </p:nvSpPr>
        <p:spPr>
          <a:xfrm>
            <a:off x="838200" y="1825625"/>
            <a:ext cx="5898662" cy="4351338"/>
          </a:xfrm>
        </p:spPr>
        <p:txBody>
          <a:bodyPr/>
          <a:lstStyle/>
          <a:p>
            <a:r>
              <a:rPr lang="en-US" dirty="0"/>
              <a:t>High bunch charge + unevenly filled ring</a:t>
            </a:r>
          </a:p>
          <a:p>
            <a:r>
              <a:rPr lang="en-US" dirty="0"/>
              <a:t>Voltage changes within one turn and during acceleration</a:t>
            </a:r>
          </a:p>
          <a:p>
            <a:r>
              <a:rPr lang="en-US" dirty="0"/>
              <a:t>Different for each RF station</a:t>
            </a:r>
          </a:p>
          <a:p>
            <a:r>
              <a:rPr lang="en-US" dirty="0"/>
              <a:t>Change will affect beam dynamics of CR bunch</a:t>
            </a:r>
          </a:p>
          <a:p>
            <a:r>
              <a:rPr lang="en-US" dirty="0"/>
              <a:t>Can negatively affect emittance </a:t>
            </a:r>
            <a:r>
              <a:rPr lang="en-US" dirty="0">
                <a:sym typeface="Wingdings" panose="05000000000000000000" pitchFamily="2" charset="2"/>
              </a:rPr>
              <a:t> needs to be avoided</a:t>
            </a:r>
          </a:p>
          <a:p>
            <a:r>
              <a:rPr lang="en-US" dirty="0"/>
              <a:t>Could be mitigated with fast feedback or feedforward</a:t>
            </a:r>
          </a:p>
          <a:p>
            <a:endParaRPr lang="en-US" dirty="0"/>
          </a:p>
          <a:p>
            <a:pPr lvl="1"/>
            <a:endParaRPr lang="en-GB" dirty="0"/>
          </a:p>
        </p:txBody>
      </p:sp>
      <p:sp>
        <p:nvSpPr>
          <p:cNvPr id="3" name="Title 2">
            <a:extLst>
              <a:ext uri="{FF2B5EF4-FFF2-40B4-BE49-F238E27FC236}">
                <a16:creationId xmlns:a16="http://schemas.microsoft.com/office/drawing/2014/main" id="{DF4ED27A-9108-AC2F-589D-E50C58F3CA41}"/>
              </a:ext>
            </a:extLst>
          </p:cNvPr>
          <p:cNvSpPr>
            <a:spLocks noGrp="1"/>
          </p:cNvSpPr>
          <p:nvPr>
            <p:ph type="title"/>
          </p:nvPr>
        </p:nvSpPr>
        <p:spPr/>
        <p:txBody>
          <a:bodyPr/>
          <a:lstStyle/>
          <a:p>
            <a:r>
              <a:rPr lang="en-US" dirty="0"/>
              <a:t>Transient beam loading</a:t>
            </a:r>
            <a:endParaRPr lang="en-GB" dirty="0"/>
          </a:p>
        </p:txBody>
      </p:sp>
      <p:sp>
        <p:nvSpPr>
          <p:cNvPr id="4" name="Date Placeholder 3">
            <a:extLst>
              <a:ext uri="{FF2B5EF4-FFF2-40B4-BE49-F238E27FC236}">
                <a16:creationId xmlns:a16="http://schemas.microsoft.com/office/drawing/2014/main" id="{745A08B8-E308-1BBE-FE8B-AFBE084AD817}"/>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0E61BD88-F1F8-857C-7284-75204D84FD3F}"/>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93FC3FCF-446E-33BE-FAD1-93F32FF25367}"/>
              </a:ext>
            </a:extLst>
          </p:cNvPr>
          <p:cNvSpPr>
            <a:spLocks noGrp="1"/>
          </p:cNvSpPr>
          <p:nvPr>
            <p:ph type="sldNum" sz="quarter" idx="13"/>
          </p:nvPr>
        </p:nvSpPr>
        <p:spPr/>
        <p:txBody>
          <a:bodyPr/>
          <a:lstStyle/>
          <a:p>
            <a:fld id="{005C7FBA-D4E9-46CA-9321-3ADA2E368FCD}" type="slidenum">
              <a:rPr lang="en-GB" smtClean="0"/>
              <a:pPr/>
              <a:t>12</a:t>
            </a:fld>
            <a:endParaRPr lang="en-GB" dirty="0"/>
          </a:p>
        </p:txBody>
      </p:sp>
      <p:pic>
        <p:nvPicPr>
          <p:cNvPr id="8" name="Picture 7" descr="A diagram of a cross-crossing point&#10;&#10;AI-generated content may be incorrect.">
            <a:extLst>
              <a:ext uri="{FF2B5EF4-FFF2-40B4-BE49-F238E27FC236}">
                <a16:creationId xmlns:a16="http://schemas.microsoft.com/office/drawing/2014/main" id="{886021D5-5838-89D8-17DF-3E4238716D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4209" y="1976362"/>
            <a:ext cx="3950216" cy="3968504"/>
          </a:xfrm>
          <a:prstGeom prst="rect">
            <a:avLst/>
          </a:prstGeom>
        </p:spPr>
      </p:pic>
    </p:spTree>
    <p:extLst>
      <p:ext uri="{BB962C8B-B14F-4D97-AF65-F5344CB8AC3E}">
        <p14:creationId xmlns:p14="http://schemas.microsoft.com/office/powerpoint/2010/main" val="3115637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7C740D4D-7274-6D84-07C9-9F934893B19D}"/>
                  </a:ext>
                </a:extLst>
              </p:cNvPr>
              <p:cNvSpPr>
                <a:spLocks noGrp="1"/>
              </p:cNvSpPr>
              <p:nvPr>
                <p:ph idx="1"/>
              </p:nvPr>
            </p:nvSpPr>
            <p:spPr>
              <a:xfrm>
                <a:off x="838200" y="1825625"/>
                <a:ext cx="7211646" cy="4351338"/>
              </a:xfrm>
            </p:spPr>
            <p:txBody>
              <a:bodyPr/>
              <a:lstStyle/>
              <a:p>
                <a:r>
                  <a:rPr lang="en-US" dirty="0"/>
                  <a:t>Voltage transient at injection</a:t>
                </a:r>
              </a:p>
              <a:p>
                <a:pPr>
                  <a:buFont typeface="Wingdings" panose="05000000000000000000" pitchFamily="2" charset="2"/>
                  <a:buChar char="Ø"/>
                </a:pPr>
                <a:r>
                  <a:rPr lang="en-US" dirty="0"/>
                  <a:t>Too fast for bunch to follow</a:t>
                </a:r>
              </a:p>
              <a:p>
                <a:pPr>
                  <a:buFont typeface="Wingdings" panose="05000000000000000000" pitchFamily="2" charset="2"/>
                  <a:buChar char="Ø"/>
                </a:pPr>
                <a:r>
                  <a:rPr lang="en-US" dirty="0"/>
                  <a:t>Bunch centroid oscillation around stable FP</a:t>
                </a:r>
              </a:p>
              <a:p>
                <a:r>
                  <a:rPr lang="en-US" dirty="0"/>
                  <a:t>If not enough stations </a:t>
                </a:r>
                <a:r>
                  <a:rPr lang="en-US" dirty="0">
                    <a:sym typeface="Wingdings" panose="05000000000000000000" pitchFamily="2" charset="2"/>
                  </a:rPr>
                  <a:t> emittance growth</a:t>
                </a:r>
              </a:p>
              <a:p>
                <a:r>
                  <a:rPr lang="en-US" dirty="0">
                    <a:sym typeface="Wingdings" panose="05000000000000000000" pitchFamily="2" charset="2"/>
                  </a:rPr>
                  <a:t>Requirement for number of stations increased compared to induced voltage only</a:t>
                </a:r>
                <a:endParaRPr lang="en-US" dirty="0"/>
              </a:p>
              <a:p>
                <a:pPr>
                  <a:buFont typeface="Wingdings" panose="05000000000000000000" pitchFamily="2" charset="2"/>
                  <a:buChar char="Ø"/>
                </a:pPr>
                <a:endParaRPr lang="en-US" dirty="0"/>
              </a:p>
              <a:p>
                <a:r>
                  <a:rPr lang="en-US" dirty="0"/>
                  <a:t>Requires acceleration with </a:t>
                </a:r>
                <a14:m>
                  <m:oMath xmlns:m="http://schemas.openxmlformats.org/officeDocument/2006/math">
                    <m:r>
                      <m:rPr>
                        <m:sty m:val="p"/>
                      </m:rPr>
                      <a:rPr lang="en-US" b="0" i="0" smtClean="0">
                        <a:latin typeface="Cambria Math" panose="02040503050406030204" pitchFamily="18" charset="0"/>
                      </a:rPr>
                      <m:t>Δ</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𝑚</m:t>
                        </m:r>
                      </m:sub>
                    </m:sSub>
                    <m:r>
                      <a:rPr lang="en-US" b="0" i="1" smtClean="0">
                        <a:latin typeface="Cambria Math" panose="02040503050406030204" pitchFamily="18" charset="0"/>
                      </a:rPr>
                      <m:t>=</m:t>
                    </m:r>
                    <m:r>
                      <m:rPr>
                        <m:sty m:val="p"/>
                      </m:rPr>
                      <a:rPr lang="en-US" b="0" i="0" smtClean="0">
                        <a:latin typeface="Cambria Math" panose="02040503050406030204" pitchFamily="18" charset="0"/>
                      </a:rPr>
                      <m:t>Δ</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𝑜𝑝𝑡</m:t>
                        </m:r>
                      </m:sub>
                    </m:sSub>
                    <m:r>
                      <a:rPr lang="en-US" b="0" i="1" smtClean="0">
                        <a:latin typeface="Cambria Math" panose="02040503050406030204" pitchFamily="18" charset="0"/>
                      </a:rPr>
                      <m:t>/</m:t>
                    </m:r>
                    <m:r>
                      <m:rPr>
                        <m:sty m:val="p"/>
                      </m:rPr>
                      <a:rPr lang="en-US" b="0" i="0" smtClean="0">
                        <a:latin typeface="Cambria Math" panose="02040503050406030204" pitchFamily="18" charset="0"/>
                      </a:rPr>
                      <m:t>sin</m:t>
                    </m:r>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𝜙</m:t>
                        </m:r>
                      </m:e>
                      <m:sub>
                        <m:r>
                          <a:rPr lang="en-US" b="0" i="1" smtClean="0">
                            <a:latin typeface="Cambria Math" panose="02040503050406030204" pitchFamily="18" charset="0"/>
                          </a:rPr>
                          <m:t>𝑠</m:t>
                        </m:r>
                      </m:sub>
                      <m:sup>
                        <m:r>
                          <a:rPr lang="en-US" b="0" i="1" smtClean="0">
                            <a:latin typeface="Cambria Math" panose="02040503050406030204" pitchFamily="18" charset="0"/>
                          </a:rPr>
                          <m:t>2</m:t>
                        </m:r>
                      </m:sup>
                    </m:sSubSup>
                  </m:oMath>
                </a14:m>
                <a:endParaRPr lang="en-US" dirty="0"/>
              </a:p>
              <a:p>
                <a:pPr>
                  <a:buFont typeface="Wingdings" panose="05000000000000000000" pitchFamily="2" charset="2"/>
                  <a:buChar char="Ø"/>
                </a:pPr>
                <a:r>
                  <a:rPr lang="en-US" dirty="0"/>
                  <a:t>Larger power consumption and reflected power</a:t>
                </a:r>
              </a:p>
              <a:p>
                <a:pPr>
                  <a:buFont typeface="Wingdings" panose="05000000000000000000" pitchFamily="2" charset="2"/>
                  <a:buChar char="Ø"/>
                </a:pPr>
                <a:endParaRPr lang="en-US" dirty="0"/>
              </a:p>
              <a:p>
                <a:pPr>
                  <a:buFont typeface="Wingdings" panose="05000000000000000000" pitchFamily="2" charset="2"/>
                  <a:buChar char="Ø"/>
                </a:pPr>
                <a:endParaRPr lang="en-GB" dirty="0"/>
              </a:p>
            </p:txBody>
          </p:sp>
        </mc:Choice>
        <mc:Fallback>
          <p:sp>
            <p:nvSpPr>
              <p:cNvPr id="2" name="Content Placeholder 1">
                <a:extLst>
                  <a:ext uri="{FF2B5EF4-FFF2-40B4-BE49-F238E27FC236}">
                    <a16:creationId xmlns:a16="http://schemas.microsoft.com/office/drawing/2014/main" id="{7C740D4D-7274-6D84-07C9-9F934893B19D}"/>
                  </a:ext>
                </a:extLst>
              </p:cNvPr>
              <p:cNvSpPr>
                <a:spLocks noGrp="1" noRot="1" noChangeAspect="1" noMove="1" noResize="1" noEditPoints="1" noAdjustHandles="1" noChangeArrowheads="1" noChangeShapeType="1" noTextEdit="1"/>
              </p:cNvSpPr>
              <p:nvPr>
                <p:ph idx="1"/>
              </p:nvPr>
            </p:nvSpPr>
            <p:spPr>
              <a:xfrm>
                <a:off x="838200" y="1825625"/>
                <a:ext cx="7211646" cy="4351338"/>
              </a:xfrm>
              <a:blipFill>
                <a:blip r:embed="rId2"/>
                <a:stretch>
                  <a:fillRect l="-1183" t="-1821"/>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F436ED0C-677B-C7C5-E917-3A2FB20607B3}"/>
              </a:ext>
            </a:extLst>
          </p:cNvPr>
          <p:cNvSpPr>
            <a:spLocks noGrp="1"/>
          </p:cNvSpPr>
          <p:nvPr>
            <p:ph type="title"/>
          </p:nvPr>
        </p:nvSpPr>
        <p:spPr/>
        <p:txBody>
          <a:bodyPr/>
          <a:lstStyle/>
          <a:p>
            <a:r>
              <a:rPr lang="en-US" dirty="0"/>
              <a:t>Transient beam loading</a:t>
            </a:r>
            <a:endParaRPr lang="en-GB" dirty="0"/>
          </a:p>
        </p:txBody>
      </p:sp>
      <p:sp>
        <p:nvSpPr>
          <p:cNvPr id="4" name="Date Placeholder 3">
            <a:extLst>
              <a:ext uri="{FF2B5EF4-FFF2-40B4-BE49-F238E27FC236}">
                <a16:creationId xmlns:a16="http://schemas.microsoft.com/office/drawing/2014/main" id="{32BB834C-30D6-B349-967A-842A9FF1F990}"/>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18E78F01-270E-2F2E-18BA-827DAF3F0432}"/>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1E7A1234-BCA1-504C-57F1-4CA7BD2E1272}"/>
              </a:ext>
            </a:extLst>
          </p:cNvPr>
          <p:cNvSpPr>
            <a:spLocks noGrp="1"/>
          </p:cNvSpPr>
          <p:nvPr>
            <p:ph type="sldNum" sz="quarter" idx="13"/>
          </p:nvPr>
        </p:nvSpPr>
        <p:spPr/>
        <p:txBody>
          <a:bodyPr/>
          <a:lstStyle/>
          <a:p>
            <a:fld id="{005C7FBA-D4E9-46CA-9321-3ADA2E368FCD}" type="slidenum">
              <a:rPr lang="en-GB" smtClean="0"/>
              <a:pPr/>
              <a:t>13</a:t>
            </a:fld>
            <a:endParaRPr lang="en-GB" dirty="0"/>
          </a:p>
        </p:txBody>
      </p:sp>
      <p:pic>
        <p:nvPicPr>
          <p:cNvPr id="7" name="Picture 6" descr="A graph of a bunch of stable and stable&#10;&#10;AI-generated content may be incorrect.">
            <a:extLst>
              <a:ext uri="{FF2B5EF4-FFF2-40B4-BE49-F238E27FC236}">
                <a16:creationId xmlns:a16="http://schemas.microsoft.com/office/drawing/2014/main" id="{8F9B5D5F-CCD6-FD5C-2C29-C51A5563B9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9458" y="1460884"/>
            <a:ext cx="3325732" cy="2413243"/>
          </a:xfrm>
          <a:prstGeom prst="rect">
            <a:avLst/>
          </a:prstGeom>
        </p:spPr>
      </p:pic>
      <p:pic>
        <p:nvPicPr>
          <p:cNvPr id="8" name="Picture 7" descr="A blue line graph with numbers&#10;&#10;AI-generated content may be incorrect.">
            <a:extLst>
              <a:ext uri="{FF2B5EF4-FFF2-40B4-BE49-F238E27FC236}">
                <a16:creationId xmlns:a16="http://schemas.microsoft.com/office/drawing/2014/main" id="{3F770E44-B41B-F016-D48C-82ACAEC3F98C}"/>
              </a:ext>
            </a:extLst>
          </p:cNvPr>
          <p:cNvPicPr>
            <a:picLocks noChangeAspect="1"/>
          </p:cNvPicPr>
          <p:nvPr/>
        </p:nvPicPr>
        <p:blipFill>
          <a:blip r:embed="rId4">
            <a:extLst>
              <a:ext uri="{28A0092B-C50C-407E-A947-70E740481C1C}">
                <a14:useLocalDpi xmlns:a14="http://schemas.microsoft.com/office/drawing/2010/main" val="0"/>
              </a:ext>
            </a:extLst>
          </a:blip>
          <a:srcRect b="4047"/>
          <a:stretch/>
        </p:blipFill>
        <p:spPr>
          <a:xfrm>
            <a:off x="8459966" y="4000951"/>
            <a:ext cx="3205223" cy="2281459"/>
          </a:xfrm>
          <a:prstGeom prst="rect">
            <a:avLst/>
          </a:prstGeom>
        </p:spPr>
      </p:pic>
      <p:sp>
        <p:nvSpPr>
          <p:cNvPr id="9" name="TextBox 8">
            <a:extLst>
              <a:ext uri="{FF2B5EF4-FFF2-40B4-BE49-F238E27FC236}">
                <a16:creationId xmlns:a16="http://schemas.microsoft.com/office/drawing/2014/main" id="{3CFBEE06-C1BA-E811-3E45-26251F8077C0}"/>
              </a:ext>
            </a:extLst>
          </p:cNvPr>
          <p:cNvSpPr txBox="1"/>
          <p:nvPr/>
        </p:nvSpPr>
        <p:spPr>
          <a:xfrm rot="2402465">
            <a:off x="8981211" y="3856030"/>
            <a:ext cx="2781407" cy="461665"/>
          </a:xfrm>
          <a:prstGeom prst="rect">
            <a:avLst/>
          </a:prstGeom>
          <a:noFill/>
        </p:spPr>
        <p:txBody>
          <a:bodyPr wrap="square" rtlCol="0">
            <a:spAutoFit/>
          </a:bodyPr>
          <a:lstStyle/>
          <a:p>
            <a:r>
              <a:rPr lang="en-US" sz="2400" dirty="0">
                <a:solidFill>
                  <a:srgbClr val="FF0000"/>
                </a:solidFill>
              </a:rPr>
              <a:t>Preliminary plots</a:t>
            </a:r>
            <a:endParaRPr lang="en-GB" sz="2400" dirty="0">
              <a:solidFill>
                <a:srgbClr val="FF0000"/>
              </a:solidFill>
            </a:endParaRPr>
          </a:p>
        </p:txBody>
      </p:sp>
    </p:spTree>
    <p:extLst>
      <p:ext uri="{BB962C8B-B14F-4D97-AF65-F5344CB8AC3E}">
        <p14:creationId xmlns:p14="http://schemas.microsoft.com/office/powerpoint/2010/main" val="3173215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AFBA8F-48D4-EC2D-75B3-C09EA1A0AB57}"/>
              </a:ext>
            </a:extLst>
          </p:cNvPr>
          <p:cNvSpPr>
            <a:spLocks noGrp="1"/>
          </p:cNvSpPr>
          <p:nvPr>
            <p:ph idx="1"/>
          </p:nvPr>
        </p:nvSpPr>
        <p:spPr/>
        <p:txBody>
          <a:bodyPr/>
          <a:lstStyle/>
          <a:p>
            <a:r>
              <a:rPr lang="en-US" dirty="0"/>
              <a:t>RF system is separated into multiple stations </a:t>
            </a:r>
          </a:p>
          <a:p>
            <a:pPr lvl="1">
              <a:buFont typeface="Wingdings" panose="05000000000000000000" pitchFamily="2" charset="2"/>
              <a:buChar char="Ø"/>
            </a:pPr>
            <a:r>
              <a:rPr lang="en-US" dirty="0">
                <a:sym typeface="Wingdings" panose="05000000000000000000" pitchFamily="2" charset="2"/>
              </a:rPr>
              <a:t>Reduction of synchrotron tune</a:t>
            </a:r>
          </a:p>
          <a:p>
            <a:pPr lvl="1">
              <a:buFont typeface="Wingdings" panose="05000000000000000000" pitchFamily="2" charset="2"/>
              <a:buChar char="Ø"/>
            </a:pPr>
            <a:r>
              <a:rPr lang="en-US" dirty="0">
                <a:sym typeface="Wingdings" panose="05000000000000000000" pitchFamily="2" charset="2"/>
              </a:rPr>
              <a:t>Challenging for installation  distribution of hardware</a:t>
            </a:r>
          </a:p>
          <a:p>
            <a:pPr marL="0" indent="0">
              <a:buNone/>
            </a:pPr>
            <a:endParaRPr lang="en-US" dirty="0">
              <a:sym typeface="Wingdings" panose="05000000000000000000" pitchFamily="2" charset="2"/>
            </a:endParaRPr>
          </a:p>
          <a:p>
            <a:pPr>
              <a:buFont typeface="Wingdings" panose="05000000000000000000" pitchFamily="2" charset="2"/>
              <a:buChar char="Ø"/>
            </a:pPr>
            <a:endParaRPr lang="en-US" dirty="0"/>
          </a:p>
          <a:p>
            <a:r>
              <a:rPr lang="en-US" dirty="0"/>
              <a:t>Most challenging</a:t>
            </a:r>
          </a:p>
          <a:p>
            <a:pPr lvl="1"/>
            <a:r>
              <a:rPr lang="en-US" dirty="0"/>
              <a:t>HOM couplers</a:t>
            </a:r>
          </a:p>
          <a:p>
            <a:pPr lvl="1"/>
            <a:r>
              <a:rPr lang="en-US" dirty="0"/>
              <a:t>R/Q stability limits for cavities (both planes)</a:t>
            </a:r>
          </a:p>
          <a:p>
            <a:pPr lvl="1"/>
            <a:r>
              <a:rPr lang="en-US" dirty="0"/>
              <a:t>Fast tuner</a:t>
            </a:r>
          </a:p>
          <a:p>
            <a:pPr lvl="1"/>
            <a:r>
              <a:rPr lang="en-GB" dirty="0"/>
              <a:t>Transient beam loading</a:t>
            </a:r>
          </a:p>
        </p:txBody>
      </p:sp>
      <p:sp>
        <p:nvSpPr>
          <p:cNvPr id="3" name="Title 2">
            <a:extLst>
              <a:ext uri="{FF2B5EF4-FFF2-40B4-BE49-F238E27FC236}">
                <a16:creationId xmlns:a16="http://schemas.microsoft.com/office/drawing/2014/main" id="{2D88E06B-F9EB-97B2-C8B9-6F75506B6E1C}"/>
              </a:ext>
            </a:extLst>
          </p:cNvPr>
          <p:cNvSpPr>
            <a:spLocks noGrp="1"/>
          </p:cNvSpPr>
          <p:nvPr>
            <p:ph type="title"/>
          </p:nvPr>
        </p:nvSpPr>
        <p:spPr/>
        <p:txBody>
          <a:bodyPr/>
          <a:lstStyle/>
          <a:p>
            <a:r>
              <a:rPr lang="en-US" dirty="0"/>
              <a:t>Conclusion</a:t>
            </a:r>
            <a:endParaRPr lang="en-GB" dirty="0"/>
          </a:p>
        </p:txBody>
      </p:sp>
      <p:sp>
        <p:nvSpPr>
          <p:cNvPr id="4" name="Footer Placeholder 3">
            <a:extLst>
              <a:ext uri="{FF2B5EF4-FFF2-40B4-BE49-F238E27FC236}">
                <a16:creationId xmlns:a16="http://schemas.microsoft.com/office/drawing/2014/main" id="{5F935F94-7E52-BCEB-AA47-3E0970B054D0}"/>
              </a:ext>
            </a:extLst>
          </p:cNvPr>
          <p:cNvSpPr>
            <a:spLocks noGrp="1"/>
          </p:cNvSpPr>
          <p:nvPr>
            <p:ph type="ftr" sz="quarter" idx="12"/>
          </p:nvPr>
        </p:nvSpPr>
        <p:spPr/>
        <p:txBody>
          <a:bodyPr/>
          <a:lstStyle/>
          <a:p>
            <a:r>
              <a:rPr lang="en-GB" dirty="0">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9DA6C012-08F1-231C-339E-A8440F6F6558}"/>
              </a:ext>
            </a:extLst>
          </p:cNvPr>
          <p:cNvSpPr>
            <a:spLocks noGrp="1"/>
          </p:cNvSpPr>
          <p:nvPr>
            <p:ph type="sldNum" sz="quarter" idx="13"/>
          </p:nvPr>
        </p:nvSpPr>
        <p:spPr/>
        <p:txBody>
          <a:bodyPr/>
          <a:lstStyle/>
          <a:p>
            <a:fld id="{005C7FBA-D4E9-46CA-9321-3ADA2E368FCD}" type="slidenum">
              <a:rPr lang="en-GB" smtClean="0"/>
              <a:pPr/>
              <a:t>14</a:t>
            </a:fld>
            <a:endParaRPr lang="en-GB" dirty="0"/>
          </a:p>
        </p:txBody>
      </p:sp>
      <p:sp>
        <p:nvSpPr>
          <p:cNvPr id="6" name="Date Placeholder 5">
            <a:extLst>
              <a:ext uri="{FF2B5EF4-FFF2-40B4-BE49-F238E27FC236}">
                <a16:creationId xmlns:a16="http://schemas.microsoft.com/office/drawing/2014/main" id="{6BB55F80-1BF8-6D73-B7E4-1576E37A1B29}"/>
              </a:ext>
            </a:extLst>
          </p:cNvPr>
          <p:cNvSpPr>
            <a:spLocks noGrp="1"/>
          </p:cNvSpPr>
          <p:nvPr>
            <p:ph type="dt" sz="half" idx="11"/>
          </p:nvPr>
        </p:nvSpPr>
        <p:spPr/>
        <p:txBody>
          <a:bodyPr/>
          <a:lstStyle/>
          <a:p>
            <a:r>
              <a:rPr lang="en-US"/>
              <a:t>15/05/25</a:t>
            </a:r>
            <a:endParaRPr lang="en-GB" dirty="0"/>
          </a:p>
        </p:txBody>
      </p:sp>
    </p:spTree>
    <p:extLst>
      <p:ext uri="{BB962C8B-B14F-4D97-AF65-F5344CB8AC3E}">
        <p14:creationId xmlns:p14="http://schemas.microsoft.com/office/powerpoint/2010/main" val="1124735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a:extLst>
              <a:ext uri="{FF2B5EF4-FFF2-40B4-BE49-F238E27FC236}">
                <a16:creationId xmlns:a16="http://schemas.microsoft.com/office/drawing/2014/main" id="{ACE61914-94B4-B10A-47BB-E3FFFC3CFA9A}"/>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Foliennummernplatzhalter 5">
            <a:extLst>
              <a:ext uri="{FF2B5EF4-FFF2-40B4-BE49-F238E27FC236}">
                <a16:creationId xmlns:a16="http://schemas.microsoft.com/office/drawing/2014/main" id="{1B84A31B-882C-2DCA-3970-2016103BD438}"/>
              </a:ext>
            </a:extLst>
          </p:cNvPr>
          <p:cNvSpPr>
            <a:spLocks noGrp="1"/>
          </p:cNvSpPr>
          <p:nvPr>
            <p:ph type="sldNum" sz="quarter" idx="4294967295"/>
          </p:nvPr>
        </p:nvSpPr>
        <p:spPr>
          <a:xfrm>
            <a:off x="11126788" y="6465888"/>
            <a:ext cx="1065212" cy="365125"/>
          </a:xfrm>
        </p:spPr>
        <p:txBody>
          <a:bodyPr/>
          <a:lstStyle/>
          <a:p>
            <a:fld id="{005C7FBA-D4E9-46CA-9321-3ADA2E368FCD}" type="slidenum">
              <a:rPr lang="en-GB" smtClean="0"/>
              <a:pPr/>
              <a:t>15</a:t>
            </a:fld>
            <a:endParaRPr lang="en-GB" dirty="0"/>
          </a:p>
        </p:txBody>
      </p:sp>
    </p:spTree>
    <p:extLst>
      <p:ext uri="{BB962C8B-B14F-4D97-AF65-F5344CB8AC3E}">
        <p14:creationId xmlns:p14="http://schemas.microsoft.com/office/powerpoint/2010/main" val="3544135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FC40416D-B21A-177D-6D7A-9644331E074A}"/>
                  </a:ext>
                </a:extLst>
              </p:cNvPr>
              <p:cNvSpPr>
                <a:spLocks noGrp="1"/>
              </p:cNvSpPr>
              <p:nvPr>
                <p:ph idx="1"/>
              </p:nvPr>
            </p:nvSpPr>
            <p:spPr/>
            <p:txBody>
              <a:bodyPr/>
              <a:lstStyle/>
              <a:p>
                <a:r>
                  <a:rPr lang="en-US" dirty="0"/>
                  <a:t>High gradient </a:t>
                </a:r>
                <a:r>
                  <a:rPr lang="en-US" dirty="0">
                    <a:sym typeface="Wingdings" panose="05000000000000000000" pitchFamily="2" charset="2"/>
                  </a:rPr>
                  <a:t> </a:t>
                </a:r>
                <a14:m>
                  <m:oMath xmlns:m="http://schemas.openxmlformats.org/officeDocument/2006/math">
                    <m:r>
                      <a:rPr lang="en-US" i="1" dirty="0" smtClean="0">
                        <a:latin typeface="Cambria Math" panose="02040503050406030204" pitchFamily="18" charset="0"/>
                        <a:sym typeface="Wingdings" panose="05000000000000000000" pitchFamily="2" charset="2"/>
                      </a:rPr>
                      <m:t>30</m:t>
                    </m:r>
                    <m:r>
                      <a:rPr lang="en-US" b="0" i="1" dirty="0" smtClean="0">
                        <a:latin typeface="Cambria Math" panose="02040503050406030204" pitchFamily="18" charset="0"/>
                        <a:sym typeface="Wingdings" panose="05000000000000000000" pitchFamily="2" charset="2"/>
                      </a:rPr>
                      <m:t> </m:t>
                    </m:r>
                    <m:r>
                      <a:rPr lang="en-US" i="1" dirty="0">
                        <a:latin typeface="Cambria Math" panose="02040503050406030204" pitchFamily="18" charset="0"/>
                        <a:sym typeface="Wingdings" panose="05000000000000000000" pitchFamily="2" charset="2"/>
                      </a:rPr>
                      <m:t>𝑀𝑉</m:t>
                    </m:r>
                    <m:r>
                      <a:rPr lang="en-US" i="1" dirty="0">
                        <a:latin typeface="Cambria Math" panose="02040503050406030204" pitchFamily="18" charset="0"/>
                        <a:sym typeface="Wingdings" panose="05000000000000000000" pitchFamily="2" charset="2"/>
                      </a:rPr>
                      <m:t>/</m:t>
                    </m:r>
                    <m:r>
                      <a:rPr lang="en-US" i="1" dirty="0">
                        <a:latin typeface="Cambria Math" panose="02040503050406030204" pitchFamily="18" charset="0"/>
                        <a:sym typeface="Wingdings" panose="05000000000000000000" pitchFamily="2" charset="2"/>
                      </a:rPr>
                      <m:t>𝑚</m:t>
                    </m:r>
                  </m:oMath>
                </a14:m>
                <a:endParaRPr lang="en-US" b="0" dirty="0">
                  <a:sym typeface="Wingdings" panose="05000000000000000000" pitchFamily="2" charset="2"/>
                </a:endParaRPr>
              </a:p>
              <a:p>
                <a:pPr lvl="1"/>
                <a:r>
                  <a:rPr lang="en-GB" dirty="0"/>
                  <a:t>Ensure compactness of system</a:t>
                </a:r>
              </a:p>
              <a:p>
                <a14:m>
                  <m:oMath xmlns:m="http://schemas.openxmlformats.org/officeDocument/2006/math">
                    <m:r>
                      <a:rPr lang="en-GB" i="1" dirty="0" smtClean="0">
                        <a:latin typeface="Cambria Math" panose="02040503050406030204" pitchFamily="18" charset="0"/>
                      </a:rPr>
                      <m:t>1.3</m:t>
                    </m:r>
                    <m:r>
                      <a:rPr lang="en-GB" i="1" dirty="0">
                        <a:latin typeface="Cambria Math" panose="02040503050406030204" pitchFamily="18" charset="0"/>
                      </a:rPr>
                      <m:t> </m:t>
                    </m:r>
                    <m:r>
                      <a:rPr lang="en-GB" i="1" dirty="0" smtClean="0">
                        <a:latin typeface="Cambria Math" panose="02040503050406030204" pitchFamily="18" charset="0"/>
                      </a:rPr>
                      <m:t>𝐺𝐻𝑧</m:t>
                    </m:r>
                  </m:oMath>
                </a14:m>
                <a:r>
                  <a:rPr lang="en-GB" dirty="0"/>
                  <a:t> 9-cell structure</a:t>
                </a:r>
              </a:p>
              <a:p>
                <a:r>
                  <a:rPr lang="en-GB" dirty="0"/>
                  <a:t>Wide-spread technology (XFEL, ILC)</a:t>
                </a:r>
              </a:p>
              <a:p>
                <a:endParaRPr lang="en-GB" dirty="0"/>
              </a:p>
              <a:p>
                <a:endParaRPr lang="en-GB" dirty="0"/>
              </a:p>
              <a:p>
                <a:endParaRPr lang="en-GB" dirty="0"/>
              </a:p>
              <a:p>
                <a:endParaRPr lang="en-GB" dirty="0"/>
              </a:p>
            </p:txBody>
          </p:sp>
        </mc:Choice>
        <mc:Fallback>
          <p:sp>
            <p:nvSpPr>
              <p:cNvPr id="2" name="Content Placeholder 1">
                <a:extLst>
                  <a:ext uri="{FF2B5EF4-FFF2-40B4-BE49-F238E27FC236}">
                    <a16:creationId xmlns:a16="http://schemas.microsoft.com/office/drawing/2014/main" id="{FC40416D-B21A-177D-6D7A-9644331E074A}"/>
                  </a:ext>
                </a:extLst>
              </p:cNvPr>
              <p:cNvSpPr>
                <a:spLocks noGrp="1" noRot="1" noChangeAspect="1" noMove="1" noResize="1" noEditPoints="1" noAdjustHandles="1" noChangeArrowheads="1" noChangeShapeType="1" noTextEdit="1"/>
              </p:cNvSpPr>
              <p:nvPr>
                <p:ph idx="1"/>
              </p:nvPr>
            </p:nvSpPr>
            <p:spPr>
              <a:blipFill>
                <a:blip r:embed="rId2"/>
                <a:stretch>
                  <a:fillRect l="-812" t="-1821"/>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BF91D3A0-5390-8040-945F-B54774AA6E95}"/>
              </a:ext>
            </a:extLst>
          </p:cNvPr>
          <p:cNvSpPr>
            <a:spLocks noGrp="1"/>
          </p:cNvSpPr>
          <p:nvPr>
            <p:ph type="title"/>
          </p:nvPr>
        </p:nvSpPr>
        <p:spPr/>
        <p:txBody>
          <a:bodyPr/>
          <a:lstStyle/>
          <a:p>
            <a:r>
              <a:rPr lang="en-US" dirty="0"/>
              <a:t>TESLA cavity</a:t>
            </a:r>
            <a:endParaRPr lang="en-GB" dirty="0"/>
          </a:p>
        </p:txBody>
      </p:sp>
      <p:sp>
        <p:nvSpPr>
          <p:cNvPr id="4" name="Date Placeholder 3">
            <a:extLst>
              <a:ext uri="{FF2B5EF4-FFF2-40B4-BE49-F238E27FC236}">
                <a16:creationId xmlns:a16="http://schemas.microsoft.com/office/drawing/2014/main" id="{8C282209-7CCC-3F90-6208-300218865A8C}"/>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9519E7B8-1B4A-6B3A-32A9-D8496CC34EA3}"/>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9991FA38-270D-7A84-F28D-3DD5C49C0004}"/>
              </a:ext>
            </a:extLst>
          </p:cNvPr>
          <p:cNvSpPr>
            <a:spLocks noGrp="1"/>
          </p:cNvSpPr>
          <p:nvPr>
            <p:ph type="sldNum" sz="quarter" idx="13"/>
          </p:nvPr>
        </p:nvSpPr>
        <p:spPr/>
        <p:txBody>
          <a:bodyPr/>
          <a:lstStyle/>
          <a:p>
            <a:fld id="{005C7FBA-D4E9-46CA-9321-3ADA2E368FCD}" type="slidenum">
              <a:rPr lang="en-GB" smtClean="0"/>
              <a:pPr/>
              <a:t>16</a:t>
            </a:fld>
            <a:endParaRPr lang="en-GB" dirty="0"/>
          </a:p>
        </p:txBody>
      </p:sp>
    </p:spTree>
    <p:extLst>
      <p:ext uri="{BB962C8B-B14F-4D97-AF65-F5344CB8AC3E}">
        <p14:creationId xmlns:p14="http://schemas.microsoft.com/office/powerpoint/2010/main" val="3124436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6E37D4-0645-28A3-07E7-D7AFC794FB32}"/>
              </a:ext>
            </a:extLst>
          </p:cNvPr>
          <p:cNvSpPr>
            <a:spLocks noGrp="1"/>
          </p:cNvSpPr>
          <p:nvPr>
            <p:ph type="title"/>
          </p:nvPr>
        </p:nvSpPr>
        <p:spPr/>
        <p:txBody>
          <a:bodyPr/>
          <a:lstStyle/>
          <a:p>
            <a:r>
              <a:rPr lang="en-US" dirty="0"/>
              <a:t>RCS RF system parameters</a:t>
            </a:r>
            <a:endParaRPr lang="en-GB" dirty="0"/>
          </a:p>
        </p:txBody>
      </p:sp>
      <p:sp>
        <p:nvSpPr>
          <p:cNvPr id="2" name="Footer Placeholder 1">
            <a:extLst>
              <a:ext uri="{FF2B5EF4-FFF2-40B4-BE49-F238E27FC236}">
                <a16:creationId xmlns:a16="http://schemas.microsoft.com/office/drawing/2014/main" id="{296225C2-9B0D-5E9D-6F7F-19FF54FFE359}"/>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7" name="Content Placeholder 6">
            <a:extLst>
              <a:ext uri="{FF2B5EF4-FFF2-40B4-BE49-F238E27FC236}">
                <a16:creationId xmlns:a16="http://schemas.microsoft.com/office/drawing/2014/main" id="{68EED604-1DB0-80FE-30D4-871046F34881}"/>
              </a:ext>
            </a:extLst>
          </p:cNvPr>
          <p:cNvSpPr>
            <a:spLocks noGrp="1"/>
          </p:cNvSpPr>
          <p:nvPr>
            <p:ph idx="1"/>
          </p:nvPr>
        </p:nvSpPr>
        <p:spPr/>
        <p:txBody>
          <a:bodyPr/>
          <a:lstStyle/>
          <a:p>
            <a:endParaRPr lang="en-GB" dirty="0"/>
          </a:p>
        </p:txBody>
      </p:sp>
      <p:pic>
        <p:nvPicPr>
          <p:cNvPr id="9" name="Picture 8">
            <a:extLst>
              <a:ext uri="{FF2B5EF4-FFF2-40B4-BE49-F238E27FC236}">
                <a16:creationId xmlns:a16="http://schemas.microsoft.com/office/drawing/2014/main" id="{0039500D-0BDF-3863-4401-AC69EF389281}"/>
              </a:ext>
            </a:extLst>
          </p:cNvPr>
          <p:cNvPicPr>
            <a:picLocks noChangeAspect="1"/>
          </p:cNvPicPr>
          <p:nvPr/>
        </p:nvPicPr>
        <p:blipFill>
          <a:blip r:embed="rId2"/>
          <a:stretch>
            <a:fillRect/>
          </a:stretch>
        </p:blipFill>
        <p:spPr>
          <a:xfrm>
            <a:off x="2948475" y="1500094"/>
            <a:ext cx="5695340" cy="4970479"/>
          </a:xfrm>
          <a:prstGeom prst="rect">
            <a:avLst/>
          </a:prstGeom>
        </p:spPr>
      </p:pic>
    </p:spTree>
    <p:extLst>
      <p:ext uri="{BB962C8B-B14F-4D97-AF65-F5344CB8AC3E}">
        <p14:creationId xmlns:p14="http://schemas.microsoft.com/office/powerpoint/2010/main" val="3492338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A0A9C1-14AC-A51E-2078-8426A0DEB6AC}"/>
              </a:ext>
            </a:extLst>
          </p:cNvPr>
          <p:cNvSpPr>
            <a:spLocks noGrp="1"/>
          </p:cNvSpPr>
          <p:nvPr>
            <p:ph idx="1"/>
          </p:nvPr>
        </p:nvSpPr>
        <p:spPr/>
        <p:txBody>
          <a:bodyPr/>
          <a:lstStyle/>
          <a:p>
            <a:endParaRPr lang="en-GB" dirty="0"/>
          </a:p>
        </p:txBody>
      </p:sp>
      <p:sp>
        <p:nvSpPr>
          <p:cNvPr id="3" name="Title 2">
            <a:extLst>
              <a:ext uri="{FF2B5EF4-FFF2-40B4-BE49-F238E27FC236}">
                <a16:creationId xmlns:a16="http://schemas.microsoft.com/office/drawing/2014/main" id="{0A11F5D1-F759-02DA-5237-3A3613359896}"/>
              </a:ext>
            </a:extLst>
          </p:cNvPr>
          <p:cNvSpPr>
            <a:spLocks noGrp="1"/>
          </p:cNvSpPr>
          <p:nvPr>
            <p:ph type="title"/>
          </p:nvPr>
        </p:nvSpPr>
        <p:spPr/>
        <p:txBody>
          <a:bodyPr/>
          <a:lstStyle/>
          <a:p>
            <a:r>
              <a:rPr lang="en-US" dirty="0"/>
              <a:t>Cryogenic plant</a:t>
            </a:r>
            <a:endParaRPr lang="en-GB" dirty="0"/>
          </a:p>
        </p:txBody>
      </p:sp>
      <p:sp>
        <p:nvSpPr>
          <p:cNvPr id="4" name="Date Placeholder 3">
            <a:extLst>
              <a:ext uri="{FF2B5EF4-FFF2-40B4-BE49-F238E27FC236}">
                <a16:creationId xmlns:a16="http://schemas.microsoft.com/office/drawing/2014/main" id="{8FC416B0-2ED5-F3DC-5AAA-FC2C896E32BE}"/>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9514358F-4CC4-5C30-09DE-CAA0D7216307}"/>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38BE6708-CD27-075D-9362-124F1D8BC05C}"/>
              </a:ext>
            </a:extLst>
          </p:cNvPr>
          <p:cNvSpPr>
            <a:spLocks noGrp="1"/>
          </p:cNvSpPr>
          <p:nvPr>
            <p:ph type="sldNum" sz="quarter" idx="13"/>
          </p:nvPr>
        </p:nvSpPr>
        <p:spPr/>
        <p:txBody>
          <a:bodyPr/>
          <a:lstStyle/>
          <a:p>
            <a:fld id="{005C7FBA-D4E9-46CA-9321-3ADA2E368FCD}" type="slidenum">
              <a:rPr lang="en-GB" smtClean="0"/>
              <a:pPr/>
              <a:t>18</a:t>
            </a:fld>
            <a:endParaRPr lang="en-GB" dirty="0"/>
          </a:p>
        </p:txBody>
      </p:sp>
    </p:spTree>
    <p:extLst>
      <p:ext uri="{BB962C8B-B14F-4D97-AF65-F5344CB8AC3E}">
        <p14:creationId xmlns:p14="http://schemas.microsoft.com/office/powerpoint/2010/main" val="16796683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0D072CE-C7A8-1302-8DDD-9ED6184BA5FD}"/>
              </a:ext>
            </a:extLst>
          </p:cNvPr>
          <p:cNvSpPr>
            <a:spLocks noGrp="1"/>
          </p:cNvSpPr>
          <p:nvPr>
            <p:ph idx="1"/>
          </p:nvPr>
        </p:nvSpPr>
        <p:spPr>
          <a:xfrm>
            <a:off x="838200" y="1856887"/>
            <a:ext cx="10515600" cy="4351338"/>
          </a:xfrm>
        </p:spPr>
        <p:txBody>
          <a:bodyPr>
            <a:normAutofit lnSpcReduction="10000"/>
          </a:bodyPr>
          <a:lstStyle/>
          <a:p>
            <a:r>
              <a:rPr lang="en-GB" dirty="0"/>
              <a:t>Introduction</a:t>
            </a:r>
          </a:p>
          <a:p>
            <a:r>
              <a:rPr lang="en-GB" dirty="0"/>
              <a:t>Distribution of RF system</a:t>
            </a:r>
          </a:p>
          <a:p>
            <a:r>
              <a:rPr lang="en-GB" dirty="0"/>
              <a:t>Tuner requirements</a:t>
            </a:r>
          </a:p>
          <a:p>
            <a:pPr lvl="1"/>
            <a:r>
              <a:rPr lang="en-GB" dirty="0"/>
              <a:t>Fast change to cope with orbit length adjustment</a:t>
            </a:r>
            <a:endParaRPr lang="en-GB" dirty="0">
              <a:sym typeface="Wingdings" panose="05000000000000000000" pitchFamily="2" charset="2"/>
            </a:endParaRPr>
          </a:p>
          <a:p>
            <a:pPr lvl="1"/>
            <a:r>
              <a:rPr lang="en-GB" dirty="0">
                <a:sym typeface="Wingdings" panose="05000000000000000000" pitchFamily="2" charset="2"/>
              </a:rPr>
              <a:t>Fast change to follow </a:t>
            </a:r>
            <a:r>
              <a:rPr lang="en-GB" dirty="0" err="1">
                <a:sym typeface="Wingdings" panose="05000000000000000000" pitchFamily="2" charset="2"/>
              </a:rPr>
              <a:t>t_rev</a:t>
            </a:r>
            <a:r>
              <a:rPr lang="en-GB" dirty="0">
                <a:sym typeface="Wingdings" panose="05000000000000000000" pitchFamily="2" charset="2"/>
              </a:rPr>
              <a:t> adjustment in RCS1</a:t>
            </a:r>
            <a:endParaRPr lang="en-GB" dirty="0"/>
          </a:p>
          <a:p>
            <a:r>
              <a:rPr lang="en-GB" dirty="0"/>
              <a:t>RF power requirements</a:t>
            </a:r>
          </a:p>
          <a:p>
            <a:pPr lvl="1"/>
            <a:r>
              <a:rPr lang="en-GB" dirty="0"/>
              <a:t>FPC requirements</a:t>
            </a:r>
          </a:p>
          <a:p>
            <a:r>
              <a:rPr lang="en-GB" dirty="0"/>
              <a:t>HOM</a:t>
            </a:r>
          </a:p>
          <a:p>
            <a:pPr lvl="1"/>
            <a:r>
              <a:rPr lang="en-GB" dirty="0"/>
              <a:t>power extraction</a:t>
            </a:r>
          </a:p>
          <a:p>
            <a:pPr lvl="1"/>
            <a:r>
              <a:rPr lang="en-GB" dirty="0"/>
              <a:t>R/Q limit/extraction limits</a:t>
            </a:r>
          </a:p>
          <a:p>
            <a:r>
              <a:rPr lang="en-GB" dirty="0"/>
              <a:t>Transient beam loading</a:t>
            </a:r>
          </a:p>
          <a:p>
            <a:endParaRPr lang="en-GB" dirty="0"/>
          </a:p>
        </p:txBody>
      </p:sp>
      <p:sp>
        <p:nvSpPr>
          <p:cNvPr id="3" name="Title 2">
            <a:extLst>
              <a:ext uri="{FF2B5EF4-FFF2-40B4-BE49-F238E27FC236}">
                <a16:creationId xmlns:a16="http://schemas.microsoft.com/office/drawing/2014/main" id="{2C5A668F-B810-6DEC-50CE-09D8EA8EF833}"/>
              </a:ext>
            </a:extLst>
          </p:cNvPr>
          <p:cNvSpPr>
            <a:spLocks noGrp="1"/>
          </p:cNvSpPr>
          <p:nvPr>
            <p:ph type="title"/>
          </p:nvPr>
        </p:nvSpPr>
        <p:spPr/>
        <p:txBody>
          <a:bodyPr/>
          <a:lstStyle/>
          <a:p>
            <a:r>
              <a:rPr lang="en-US" dirty="0"/>
              <a:t>Content</a:t>
            </a:r>
            <a:endParaRPr lang="en-GB" dirty="0"/>
          </a:p>
        </p:txBody>
      </p:sp>
      <p:sp>
        <p:nvSpPr>
          <p:cNvPr id="4" name="Footer Placeholder 3">
            <a:extLst>
              <a:ext uri="{FF2B5EF4-FFF2-40B4-BE49-F238E27FC236}">
                <a16:creationId xmlns:a16="http://schemas.microsoft.com/office/drawing/2014/main" id="{CB28E68D-EF97-4F9D-BA83-6FB98B0C3B39}"/>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96D333B5-CA3B-A2D9-0A63-2EE7BD935927}"/>
              </a:ext>
            </a:extLst>
          </p:cNvPr>
          <p:cNvSpPr>
            <a:spLocks noGrp="1"/>
          </p:cNvSpPr>
          <p:nvPr>
            <p:ph type="sldNum" sz="quarter" idx="13"/>
          </p:nvPr>
        </p:nvSpPr>
        <p:spPr/>
        <p:txBody>
          <a:bodyPr/>
          <a:lstStyle/>
          <a:p>
            <a:fld id="{005C7FBA-D4E9-46CA-9321-3ADA2E368FCD}" type="slidenum">
              <a:rPr lang="en-GB" smtClean="0"/>
              <a:pPr/>
              <a:t>2</a:t>
            </a:fld>
            <a:endParaRPr lang="en-GB" dirty="0"/>
          </a:p>
        </p:txBody>
      </p:sp>
      <p:sp>
        <p:nvSpPr>
          <p:cNvPr id="6" name="Date Placeholder 5">
            <a:extLst>
              <a:ext uri="{FF2B5EF4-FFF2-40B4-BE49-F238E27FC236}">
                <a16:creationId xmlns:a16="http://schemas.microsoft.com/office/drawing/2014/main" id="{C3530887-7BA4-9DB1-75BB-09AB0F8F4952}"/>
              </a:ext>
            </a:extLst>
          </p:cNvPr>
          <p:cNvSpPr>
            <a:spLocks noGrp="1"/>
          </p:cNvSpPr>
          <p:nvPr>
            <p:ph type="dt" sz="half" idx="11"/>
          </p:nvPr>
        </p:nvSpPr>
        <p:spPr/>
        <p:txBody>
          <a:bodyPr/>
          <a:lstStyle/>
          <a:p>
            <a:r>
              <a:rPr lang="en-US"/>
              <a:t>15/05/25</a:t>
            </a:r>
            <a:endParaRPr lang="en-GB" dirty="0"/>
          </a:p>
        </p:txBody>
      </p:sp>
    </p:spTree>
    <p:extLst>
      <p:ext uri="{BB962C8B-B14F-4D97-AF65-F5344CB8AC3E}">
        <p14:creationId xmlns:p14="http://schemas.microsoft.com/office/powerpoint/2010/main" val="2371700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6DA6CA-CEC9-5922-C3C2-83C6B9858567}"/>
              </a:ext>
            </a:extLst>
          </p:cNvPr>
          <p:cNvSpPr>
            <a:spLocks noGrp="1"/>
          </p:cNvSpPr>
          <p:nvPr>
            <p:ph idx="1"/>
          </p:nvPr>
        </p:nvSpPr>
        <p:spPr>
          <a:xfrm>
            <a:off x="838200" y="1460884"/>
            <a:ext cx="10515600" cy="4716079"/>
          </a:xfrm>
        </p:spPr>
        <p:txBody>
          <a:bodyPr>
            <a:normAutofit/>
          </a:bodyPr>
          <a:lstStyle/>
          <a:p>
            <a:r>
              <a:rPr lang="en-US" dirty="0"/>
              <a:t>Greenfield or CERN-site-based</a:t>
            </a:r>
          </a:p>
          <a:p>
            <a:r>
              <a:rPr lang="en-US" dirty="0"/>
              <a:t>HE: Chain of rapid cycling synchrotrons (RCS)</a:t>
            </a:r>
            <a:endParaRPr lang="en-GB" dirty="0"/>
          </a:p>
          <a:p>
            <a:r>
              <a:rPr lang="en-GB" dirty="0"/>
              <a:t>Fast acceleration </a:t>
            </a:r>
          </a:p>
          <a:p>
            <a:pPr lvl="1">
              <a:buFont typeface="Wingdings" panose="05000000000000000000" pitchFamily="2" charset="2"/>
              <a:buChar char="Ø"/>
            </a:pPr>
            <a:r>
              <a:rPr lang="en-GB" sz="2400" dirty="0"/>
              <a:t>Ensure muon survival</a:t>
            </a:r>
          </a:p>
          <a:p>
            <a:pPr lvl="1">
              <a:buFont typeface="Wingdings" panose="05000000000000000000" pitchFamily="2" charset="2"/>
              <a:buChar char="Ø"/>
            </a:pPr>
            <a:r>
              <a:rPr lang="en-GB" sz="2400" dirty="0">
                <a:sym typeface="Wingdings" panose="05000000000000000000" pitchFamily="2" charset="2"/>
              </a:rPr>
              <a:t>Large voltage per turn</a:t>
            </a:r>
          </a:p>
          <a:p>
            <a:pPr lvl="1">
              <a:buFont typeface="Wingdings" panose="05000000000000000000" pitchFamily="2" charset="2"/>
              <a:buChar char="Ø"/>
            </a:pPr>
            <a:r>
              <a:rPr lang="en-GB" sz="2400" dirty="0">
                <a:sym typeface="Wingdings" panose="05000000000000000000" pitchFamily="2" charset="2"/>
              </a:rPr>
              <a:t>Low number of turns</a:t>
            </a:r>
          </a:p>
          <a:p>
            <a:r>
              <a:rPr lang="en-GB" dirty="0">
                <a:sym typeface="Wingdings" panose="05000000000000000000" pitchFamily="2" charset="2"/>
              </a:rPr>
              <a:t>Emittance must be preserved (luminosity)</a:t>
            </a:r>
          </a:p>
          <a:p>
            <a:endParaRPr lang="en-GB" dirty="0"/>
          </a:p>
          <a:p>
            <a:endParaRPr lang="en-GB" dirty="0"/>
          </a:p>
        </p:txBody>
      </p:sp>
      <p:sp>
        <p:nvSpPr>
          <p:cNvPr id="3" name="Title 2">
            <a:extLst>
              <a:ext uri="{FF2B5EF4-FFF2-40B4-BE49-F238E27FC236}">
                <a16:creationId xmlns:a16="http://schemas.microsoft.com/office/drawing/2014/main" id="{404EC741-8926-8BF2-B8C6-EE3D69A9672A}"/>
              </a:ext>
            </a:extLst>
          </p:cNvPr>
          <p:cNvSpPr>
            <a:spLocks noGrp="1"/>
          </p:cNvSpPr>
          <p:nvPr>
            <p:ph type="title"/>
          </p:nvPr>
        </p:nvSpPr>
        <p:spPr/>
        <p:txBody>
          <a:bodyPr/>
          <a:lstStyle/>
          <a:p>
            <a:r>
              <a:rPr lang="en-US" dirty="0"/>
              <a:t>Introduction</a:t>
            </a:r>
            <a:endParaRPr lang="en-GB" dirty="0"/>
          </a:p>
        </p:txBody>
      </p:sp>
      <p:sp>
        <p:nvSpPr>
          <p:cNvPr id="4" name="Date Placeholder 3">
            <a:extLst>
              <a:ext uri="{FF2B5EF4-FFF2-40B4-BE49-F238E27FC236}">
                <a16:creationId xmlns:a16="http://schemas.microsoft.com/office/drawing/2014/main" id="{C89A667F-E58A-8E27-106C-71D5B94AD1F2}"/>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DE69E69D-E9DB-AD39-4568-FD30B1F028A9}"/>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DD71FEB5-1A87-1F1D-198E-CFDFEDCB1E8A}"/>
              </a:ext>
            </a:extLst>
          </p:cNvPr>
          <p:cNvSpPr>
            <a:spLocks noGrp="1"/>
          </p:cNvSpPr>
          <p:nvPr>
            <p:ph type="sldNum" sz="quarter" idx="13"/>
          </p:nvPr>
        </p:nvSpPr>
        <p:spPr/>
        <p:txBody>
          <a:bodyPr/>
          <a:lstStyle/>
          <a:p>
            <a:fld id="{005C7FBA-D4E9-46CA-9321-3ADA2E368FCD}" type="slidenum">
              <a:rPr lang="en-GB" smtClean="0"/>
              <a:pPr/>
              <a:t>3</a:t>
            </a:fld>
            <a:endParaRPr lang="en-GB" dirty="0"/>
          </a:p>
        </p:txBody>
      </p:sp>
      <p:pic>
        <p:nvPicPr>
          <p:cNvPr id="13" name="Picture 12" descr="A black and blue squares with black text&#10;&#10;AI-generated content may be incorrect.">
            <a:extLst>
              <a:ext uri="{FF2B5EF4-FFF2-40B4-BE49-F238E27FC236}">
                <a16:creationId xmlns:a16="http://schemas.microsoft.com/office/drawing/2014/main" id="{C7ED8E29-E7A6-D3F7-FEC6-30FDF1F342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5933" y="4492411"/>
            <a:ext cx="8913334" cy="1828799"/>
          </a:xfrm>
          <a:prstGeom prst="rect">
            <a:avLst/>
          </a:prstGeom>
        </p:spPr>
      </p:pic>
    </p:spTree>
    <p:extLst>
      <p:ext uri="{BB962C8B-B14F-4D97-AF65-F5344CB8AC3E}">
        <p14:creationId xmlns:p14="http://schemas.microsoft.com/office/powerpoint/2010/main" val="1807693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B3639D90-4BA5-4FC8-675E-B15C11D9CAFA}"/>
                  </a:ext>
                </a:extLst>
              </p:cNvPr>
              <p:cNvSpPr>
                <a:spLocks noGrp="1"/>
              </p:cNvSpPr>
              <p:nvPr>
                <p:ph idx="1"/>
              </p:nvPr>
            </p:nvSpPr>
            <p:spPr>
              <a:xfrm>
                <a:off x="838200" y="1825625"/>
                <a:ext cx="5539154" cy="4351338"/>
              </a:xfrm>
            </p:spPr>
            <p:txBody>
              <a:bodyPr/>
              <a:lstStyle/>
              <a:p>
                <a:r>
                  <a:rPr lang="en-GB" dirty="0">
                    <a:sym typeface="Wingdings" panose="05000000000000000000" pitchFamily="2" charset="2"/>
                  </a:rPr>
                  <a:t>Pulsed machines</a:t>
                </a:r>
              </a:p>
              <a:p>
                <a:pPr lvl="1">
                  <a:buFont typeface="Wingdings" panose="05000000000000000000" pitchFamily="2" charset="2"/>
                  <a:buChar char="Ø"/>
                </a:pPr>
                <a14:m>
                  <m:oMath xmlns:m="http://schemas.openxmlformats.org/officeDocument/2006/math">
                    <m:r>
                      <a:rPr lang="en-GB" sz="2400" i="1" dirty="0" smtClean="0">
                        <a:latin typeface="Cambria Math" panose="02040503050406030204" pitchFamily="18" charset="0"/>
                        <a:sym typeface="Wingdings" panose="05000000000000000000" pitchFamily="2" charset="2"/>
                      </a:rPr>
                      <m:t>0.34</m:t>
                    </m:r>
                  </m:oMath>
                </a14:m>
                <a:r>
                  <a:rPr lang="en-GB" sz="2400" dirty="0">
                    <a:sym typeface="Wingdings" panose="05000000000000000000" pitchFamily="2" charset="2"/>
                  </a:rPr>
                  <a:t> to </a:t>
                </a:r>
                <a14:m>
                  <m:oMath xmlns:m="http://schemas.openxmlformats.org/officeDocument/2006/math">
                    <m:r>
                      <a:rPr lang="en-GB" sz="2400" i="1" dirty="0" smtClean="0">
                        <a:latin typeface="Cambria Math" panose="02040503050406030204" pitchFamily="18" charset="0"/>
                        <a:sym typeface="Wingdings" panose="05000000000000000000" pitchFamily="2" charset="2"/>
                      </a:rPr>
                      <m:t>6.4</m:t>
                    </m:r>
                    <m:r>
                      <a:rPr lang="en-US" sz="2400" b="0" i="1" dirty="0" smtClean="0">
                        <a:latin typeface="Cambria Math" panose="02040503050406030204" pitchFamily="18" charset="0"/>
                        <a:sym typeface="Wingdings" panose="05000000000000000000" pitchFamily="2" charset="2"/>
                      </a:rPr>
                      <m:t> </m:t>
                    </m:r>
                    <m:r>
                      <a:rPr lang="en-US" sz="2400" i="1" dirty="0">
                        <a:latin typeface="Cambria Math" panose="02040503050406030204" pitchFamily="18" charset="0"/>
                        <a:sym typeface="Wingdings" panose="05000000000000000000" pitchFamily="2" charset="2"/>
                      </a:rPr>
                      <m:t>𝑚𝑠</m:t>
                    </m:r>
                  </m:oMath>
                </a14:m>
                <a:r>
                  <a:rPr lang="en-GB" sz="2400" dirty="0">
                    <a:sym typeface="Wingdings" panose="05000000000000000000" pitchFamily="2" charset="2"/>
                  </a:rPr>
                  <a:t> acceleration time (RCS1 to RCS4)</a:t>
                </a:r>
              </a:p>
              <a:p>
                <a:r>
                  <a:rPr lang="en-US" dirty="0"/>
                  <a:t>Hybrid RCS</a:t>
                </a:r>
                <a:endParaRPr lang="en-US" dirty="0">
                  <a:sym typeface="Wingdings" panose="05000000000000000000" pitchFamily="2" charset="2"/>
                </a:endParaRPr>
              </a:p>
              <a:p>
                <a:pPr lvl="1"/>
                <a:r>
                  <a:rPr lang="en-US" dirty="0">
                    <a:sym typeface="Wingdings" panose="05000000000000000000" pitchFamily="2" charset="2"/>
                  </a:rPr>
                  <a:t>combination of NC and SC magnets</a:t>
                </a:r>
              </a:p>
              <a:p>
                <a:pPr lvl="1"/>
                <a:r>
                  <a:rPr lang="en-US" dirty="0">
                    <a:sym typeface="Wingdings" panose="05000000000000000000" pitchFamily="2" charset="2"/>
                  </a:rPr>
                  <a:t>NC  high ramp rate</a:t>
                </a:r>
              </a:p>
              <a:p>
                <a:pPr lvl="1"/>
                <a:r>
                  <a:rPr lang="en-US" dirty="0">
                    <a:sym typeface="Wingdings" panose="05000000000000000000" pitchFamily="2" charset="2"/>
                  </a:rPr>
                  <a:t>SC  high average field</a:t>
                </a:r>
                <a:endParaRPr lang="en-US" dirty="0"/>
              </a:p>
              <a:p>
                <a:r>
                  <a:rPr lang="en-US" dirty="0"/>
                  <a:t>Two counter-rotating bunches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𝜇</m:t>
                        </m:r>
                      </m:e>
                      <m:sup>
                        <m:r>
                          <a:rPr lang="en-US" b="0" i="1" smtClean="0">
                            <a:latin typeface="Cambria Math" panose="02040503050406030204" pitchFamily="18" charset="0"/>
                          </a:rPr>
                          <m:t>+</m:t>
                        </m:r>
                      </m:sup>
                    </m:sSup>
                  </m:oMath>
                </a14:m>
                <a:r>
                  <a:rPr lang="en-GB" dirty="0"/>
                  <a:t> and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𝜇</m:t>
                        </m:r>
                      </m:e>
                      <m:sup>
                        <m:r>
                          <a:rPr lang="en-US" b="0" i="1" smtClean="0">
                            <a:latin typeface="Cambria Math" panose="02040503050406030204" pitchFamily="18" charset="0"/>
                          </a:rPr>
                          <m:t>−</m:t>
                        </m:r>
                      </m:sup>
                    </m:sSup>
                  </m:oMath>
                </a14:m>
                <a:r>
                  <a:rPr lang="en-GB" dirty="0"/>
                  <a:t>)</a:t>
                </a:r>
              </a:p>
              <a:p>
                <a:r>
                  <a:rPr lang="en-GB" dirty="0"/>
                  <a:t>High bunch intensity of </a:t>
                </a:r>
                <a14:m>
                  <m:oMath xmlns:m="http://schemas.openxmlformats.org/officeDocument/2006/math">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12</m:t>
                        </m:r>
                      </m:sup>
                    </m:sSup>
                  </m:oMath>
                </a14:m>
                <a:endParaRPr lang="en-GB" dirty="0"/>
              </a:p>
              <a:p>
                <a:endParaRPr lang="en-GB" dirty="0"/>
              </a:p>
            </p:txBody>
          </p:sp>
        </mc:Choice>
        <mc:Fallback>
          <p:sp>
            <p:nvSpPr>
              <p:cNvPr id="2" name="Content Placeholder 1">
                <a:extLst>
                  <a:ext uri="{FF2B5EF4-FFF2-40B4-BE49-F238E27FC236}">
                    <a16:creationId xmlns:a16="http://schemas.microsoft.com/office/drawing/2014/main" id="{B3639D90-4BA5-4FC8-675E-B15C11D9CAFA}"/>
                  </a:ext>
                </a:extLst>
              </p:cNvPr>
              <p:cNvSpPr>
                <a:spLocks noGrp="1" noRot="1" noChangeAspect="1" noMove="1" noResize="1" noEditPoints="1" noAdjustHandles="1" noChangeArrowheads="1" noChangeShapeType="1" noTextEdit="1"/>
              </p:cNvSpPr>
              <p:nvPr>
                <p:ph idx="1"/>
              </p:nvPr>
            </p:nvSpPr>
            <p:spPr>
              <a:xfrm>
                <a:off x="838200" y="1825625"/>
                <a:ext cx="5539154" cy="4351338"/>
              </a:xfrm>
              <a:blipFill>
                <a:blip r:embed="rId2"/>
                <a:stretch>
                  <a:fillRect l="-1542" t="-1821"/>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0D5F5E1A-5217-1B26-BA9C-959BCA18CC26}"/>
              </a:ext>
            </a:extLst>
          </p:cNvPr>
          <p:cNvSpPr>
            <a:spLocks noGrp="1"/>
          </p:cNvSpPr>
          <p:nvPr>
            <p:ph type="title"/>
          </p:nvPr>
        </p:nvSpPr>
        <p:spPr/>
        <p:txBody>
          <a:bodyPr/>
          <a:lstStyle/>
          <a:p>
            <a:r>
              <a:rPr lang="en-US" dirty="0"/>
              <a:t>Introduction</a:t>
            </a:r>
            <a:endParaRPr lang="en-GB" dirty="0"/>
          </a:p>
        </p:txBody>
      </p:sp>
      <p:sp>
        <p:nvSpPr>
          <p:cNvPr id="4" name="Date Placeholder 3">
            <a:extLst>
              <a:ext uri="{FF2B5EF4-FFF2-40B4-BE49-F238E27FC236}">
                <a16:creationId xmlns:a16="http://schemas.microsoft.com/office/drawing/2014/main" id="{BB7FE947-9486-0E24-1176-5C31172D7C7A}"/>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DD3681D7-24CB-0273-4EF2-C9866BAC868F}"/>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0ECDF02A-785E-1FE7-5AD0-B36DB042936D}"/>
              </a:ext>
            </a:extLst>
          </p:cNvPr>
          <p:cNvSpPr>
            <a:spLocks noGrp="1"/>
          </p:cNvSpPr>
          <p:nvPr>
            <p:ph type="sldNum" sz="quarter" idx="13"/>
          </p:nvPr>
        </p:nvSpPr>
        <p:spPr/>
        <p:txBody>
          <a:bodyPr/>
          <a:lstStyle/>
          <a:p>
            <a:fld id="{005C7FBA-D4E9-46CA-9321-3ADA2E368FCD}" type="slidenum">
              <a:rPr lang="en-GB" smtClean="0"/>
              <a:pPr/>
              <a:t>4</a:t>
            </a:fld>
            <a:endParaRPr lang="en-GB" dirty="0"/>
          </a:p>
        </p:txBody>
      </p:sp>
      <p:pic>
        <p:nvPicPr>
          <p:cNvPr id="8" name="Picture 7" descr="A diagram of a circle with text&#10;&#10;AI-generated content may be incorrect.">
            <a:extLst>
              <a:ext uri="{FF2B5EF4-FFF2-40B4-BE49-F238E27FC236}">
                <a16:creationId xmlns:a16="http://schemas.microsoft.com/office/drawing/2014/main" id="{41B6C9FE-8A7B-2F61-BC12-26EA332F83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2925" y="1825625"/>
            <a:ext cx="3709422" cy="4529138"/>
          </a:xfrm>
          <a:prstGeom prst="rect">
            <a:avLst/>
          </a:prstGeom>
        </p:spPr>
      </p:pic>
    </p:spTree>
    <p:extLst>
      <p:ext uri="{BB962C8B-B14F-4D97-AF65-F5344CB8AC3E}">
        <p14:creationId xmlns:p14="http://schemas.microsoft.com/office/powerpoint/2010/main" val="3902882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8">
            <a:extLst>
              <a:ext uri="{FF2B5EF4-FFF2-40B4-BE49-F238E27FC236}">
                <a16:creationId xmlns:a16="http://schemas.microsoft.com/office/drawing/2014/main" id="{14EBBA3D-5C9A-CEEE-C551-B3C68702058D}"/>
              </a:ext>
            </a:extLst>
          </p:cNvPr>
          <p:cNvPicPr>
            <a:picLocks noChangeAspect="1"/>
          </p:cNvPicPr>
          <p:nvPr/>
        </p:nvPicPr>
        <p:blipFill>
          <a:blip r:embed="rId2"/>
          <a:stretch>
            <a:fillRect/>
          </a:stretch>
        </p:blipFill>
        <p:spPr>
          <a:xfrm>
            <a:off x="8686285" y="1339426"/>
            <a:ext cx="3399108" cy="2615159"/>
          </a:xfrm>
          <a:prstGeom prst="rect">
            <a:avLst/>
          </a:prstGeom>
        </p:spPr>
      </p:pic>
      <p:sp>
        <p:nvSpPr>
          <p:cNvPr id="2" name="Content Placeholder 1">
            <a:extLst>
              <a:ext uri="{FF2B5EF4-FFF2-40B4-BE49-F238E27FC236}">
                <a16:creationId xmlns:a16="http://schemas.microsoft.com/office/drawing/2014/main" id="{6F2DF7A4-95EA-FC85-E60A-2F04BE7FF3BE}"/>
              </a:ext>
            </a:extLst>
          </p:cNvPr>
          <p:cNvSpPr>
            <a:spLocks noGrp="1"/>
          </p:cNvSpPr>
          <p:nvPr>
            <p:ph idx="1"/>
          </p:nvPr>
        </p:nvSpPr>
        <p:spPr>
          <a:xfrm>
            <a:off x="838200" y="1825625"/>
            <a:ext cx="4429369" cy="4351338"/>
          </a:xfrm>
        </p:spPr>
        <p:txBody>
          <a:bodyPr/>
          <a:lstStyle/>
          <a:p>
            <a:r>
              <a:rPr lang="en-US" dirty="0"/>
              <a:t>Orbit changes during the acceleration</a:t>
            </a:r>
          </a:p>
          <a:p>
            <a:r>
              <a:rPr lang="en-US" dirty="0"/>
              <a:t>Bending radius in static SC magnets differs due to increasing bunch energy</a:t>
            </a:r>
          </a:p>
          <a:p>
            <a:r>
              <a:rPr lang="en-US" dirty="0"/>
              <a:t>RF frequency needs to be an integer harmonic</a:t>
            </a:r>
          </a:p>
          <a:p>
            <a:pPr>
              <a:buFont typeface="Wingdings" panose="05000000000000000000" pitchFamily="2" charset="2"/>
              <a:buChar char="Ø"/>
            </a:pPr>
            <a:r>
              <a:rPr lang="en-US" dirty="0"/>
              <a:t>Needs to be adjusted to the path length change</a:t>
            </a:r>
            <a:endParaRPr lang="en-GB" dirty="0"/>
          </a:p>
        </p:txBody>
      </p:sp>
      <p:sp>
        <p:nvSpPr>
          <p:cNvPr id="3" name="Title 2">
            <a:extLst>
              <a:ext uri="{FF2B5EF4-FFF2-40B4-BE49-F238E27FC236}">
                <a16:creationId xmlns:a16="http://schemas.microsoft.com/office/drawing/2014/main" id="{29D74CC1-1C0E-C45E-6CB9-2116B65372EA}"/>
              </a:ext>
            </a:extLst>
          </p:cNvPr>
          <p:cNvSpPr>
            <a:spLocks noGrp="1"/>
          </p:cNvSpPr>
          <p:nvPr>
            <p:ph type="title"/>
          </p:nvPr>
        </p:nvSpPr>
        <p:spPr/>
        <p:txBody>
          <a:bodyPr/>
          <a:lstStyle/>
          <a:p>
            <a:r>
              <a:rPr lang="en-US" dirty="0"/>
              <a:t>Orbit length change in hybrid RCS</a:t>
            </a:r>
            <a:endParaRPr lang="en-GB" dirty="0"/>
          </a:p>
        </p:txBody>
      </p:sp>
      <p:sp>
        <p:nvSpPr>
          <p:cNvPr id="4" name="Date Placeholder 3">
            <a:extLst>
              <a:ext uri="{FF2B5EF4-FFF2-40B4-BE49-F238E27FC236}">
                <a16:creationId xmlns:a16="http://schemas.microsoft.com/office/drawing/2014/main" id="{38FECF00-C1CA-F5EB-5651-561BED9FAAB0}"/>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5194C856-0640-108A-EAB8-08DD01396D20}"/>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63039348-7C43-97D3-03C2-2556CF47E21A}"/>
              </a:ext>
            </a:extLst>
          </p:cNvPr>
          <p:cNvSpPr>
            <a:spLocks noGrp="1"/>
          </p:cNvSpPr>
          <p:nvPr>
            <p:ph type="sldNum" sz="quarter" idx="13"/>
          </p:nvPr>
        </p:nvSpPr>
        <p:spPr/>
        <p:txBody>
          <a:bodyPr/>
          <a:lstStyle/>
          <a:p>
            <a:fld id="{005C7FBA-D4E9-46CA-9321-3ADA2E368FCD}" type="slidenum">
              <a:rPr lang="en-GB" smtClean="0"/>
              <a:pPr/>
              <a:t>5</a:t>
            </a:fld>
            <a:endParaRPr lang="en-GB" dirty="0"/>
          </a:p>
        </p:txBody>
      </p:sp>
      <p:pic>
        <p:nvPicPr>
          <p:cNvPr id="7" name="Espace réservé du contenu 9">
            <a:extLst>
              <a:ext uri="{FF2B5EF4-FFF2-40B4-BE49-F238E27FC236}">
                <a16:creationId xmlns:a16="http://schemas.microsoft.com/office/drawing/2014/main" id="{3E8A5815-CF09-50BA-96B0-054032BA4879}"/>
              </a:ext>
            </a:extLst>
          </p:cNvPr>
          <p:cNvPicPr>
            <a:picLocks noChangeAspect="1"/>
          </p:cNvPicPr>
          <p:nvPr/>
        </p:nvPicPr>
        <p:blipFill>
          <a:blip r:embed="rId3"/>
          <a:stretch>
            <a:fillRect/>
          </a:stretch>
        </p:blipFill>
        <p:spPr>
          <a:xfrm>
            <a:off x="5076410" y="3481434"/>
            <a:ext cx="3857397" cy="2984024"/>
          </a:xfrm>
          <a:prstGeom prst="rect">
            <a:avLst/>
          </a:prstGeom>
        </p:spPr>
      </p:pic>
      <p:sp>
        <p:nvSpPr>
          <p:cNvPr id="9" name="TextBox 8">
            <a:extLst>
              <a:ext uri="{FF2B5EF4-FFF2-40B4-BE49-F238E27FC236}">
                <a16:creationId xmlns:a16="http://schemas.microsoft.com/office/drawing/2014/main" id="{6A4D4976-CF14-8ABE-19F9-7157C33902D6}"/>
              </a:ext>
            </a:extLst>
          </p:cNvPr>
          <p:cNvSpPr txBox="1"/>
          <p:nvPr/>
        </p:nvSpPr>
        <p:spPr>
          <a:xfrm>
            <a:off x="9534769" y="4181231"/>
            <a:ext cx="2196123" cy="646331"/>
          </a:xfrm>
          <a:prstGeom prst="rect">
            <a:avLst/>
          </a:prstGeom>
          <a:noFill/>
        </p:spPr>
        <p:txBody>
          <a:bodyPr wrap="square" rtlCol="0">
            <a:spAutoFit/>
          </a:bodyPr>
          <a:lstStyle/>
          <a:p>
            <a:r>
              <a:rPr lang="en-US" dirty="0">
                <a:solidFill>
                  <a:srgbClr val="FF0000"/>
                </a:solidFill>
              </a:rPr>
              <a:t>REPLACE PLOT WITH CURRENT VERSION</a:t>
            </a:r>
            <a:endParaRPr lang="en-GB" dirty="0">
              <a:solidFill>
                <a:srgbClr val="FF0000"/>
              </a:solidFill>
            </a:endParaRPr>
          </a:p>
        </p:txBody>
      </p:sp>
    </p:spTree>
    <p:extLst>
      <p:ext uri="{BB962C8B-B14F-4D97-AF65-F5344CB8AC3E}">
        <p14:creationId xmlns:p14="http://schemas.microsoft.com/office/powerpoint/2010/main" val="3203917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31E085BC-6A90-71A8-7801-6C39AD12FC3B}"/>
                  </a:ext>
                </a:extLst>
              </p:cNvPr>
              <p:cNvSpPr>
                <a:spLocks noGrp="1"/>
              </p:cNvSpPr>
              <p:nvPr>
                <p:ph idx="1"/>
              </p:nvPr>
            </p:nvSpPr>
            <p:spPr/>
            <p:txBody>
              <a:bodyPr/>
              <a:lstStyle/>
              <a:p>
                <a:r>
                  <a:rPr lang="en-US" dirty="0"/>
                  <a:t>Requirements differ largely between RCS</a:t>
                </a:r>
              </a:p>
              <a:p>
                <a:r>
                  <a:rPr lang="en-US" dirty="0"/>
                  <a:t>RCS1 </a:t>
                </a:r>
                <a:r>
                  <a:rPr lang="en-US" dirty="0">
                    <a:sym typeface="Wingdings" panose="05000000000000000000" pitchFamily="2" charset="2"/>
                  </a:rPr>
                  <a:t> RF frequency needs to follow </a:t>
                </a:r>
                <a:r>
                  <a:rPr lang="en-US" dirty="0" err="1">
                    <a:sym typeface="Wingdings" panose="05000000000000000000" pitchFamily="2" charset="2"/>
                  </a:rPr>
                  <a:t>t_rev</a:t>
                </a:r>
                <a:r>
                  <a:rPr lang="en-US" dirty="0">
                    <a:sym typeface="Wingdings" panose="05000000000000000000" pitchFamily="2" charset="2"/>
                  </a:rPr>
                  <a:t> change  </a:t>
                </a:r>
                <a14:m>
                  <m:oMath xmlns:m="http://schemas.openxmlformats.org/officeDocument/2006/math">
                    <m:r>
                      <a:rPr lang="en-US" b="0" i="1" dirty="0" smtClean="0">
                        <a:latin typeface="Cambria Math" panose="02040503050406030204" pitchFamily="18" charset="0"/>
                        <a:sym typeface="Wingdings" panose="05000000000000000000" pitchFamily="2" charset="2"/>
                      </a:rPr>
                      <m:t>≈</m:t>
                    </m:r>
                    <m:r>
                      <a:rPr lang="en-US" i="1" dirty="0" smtClean="0">
                        <a:latin typeface="Cambria Math" panose="02040503050406030204" pitchFamily="18" charset="0"/>
                        <a:sym typeface="Wingdings" panose="05000000000000000000" pitchFamily="2" charset="2"/>
                      </a:rPr>
                      <m:t>1.7 </m:t>
                    </m:r>
                    <m:r>
                      <a:rPr lang="en-US" i="1" dirty="0" smtClean="0">
                        <a:latin typeface="Cambria Math" panose="02040503050406030204" pitchFamily="18" charset="0"/>
                        <a:sym typeface="Wingdings" panose="05000000000000000000" pitchFamily="2" charset="2"/>
                      </a:rPr>
                      <m:t>𝑘𝐻𝑧</m:t>
                    </m:r>
                  </m:oMath>
                </a14:m>
                <a:endParaRPr lang="en-US" dirty="0">
                  <a:sym typeface="Wingdings" panose="05000000000000000000" pitchFamily="2" charset="2"/>
                </a:endParaRPr>
              </a:p>
              <a:p>
                <a:pPr marL="0" indent="0">
                  <a:buNone/>
                </a:pPr>
                <a:endParaRPr lang="en-US" dirty="0">
                  <a:sym typeface="Wingdings" panose="05000000000000000000" pitchFamily="2" charset="2"/>
                </a:endParaRPr>
              </a:p>
              <a:p>
                <a:r>
                  <a:rPr lang="en-US" dirty="0">
                    <a:sym typeface="Wingdings" panose="05000000000000000000" pitchFamily="2" charset="2"/>
                  </a:rPr>
                  <a:t>Hybrid RCS</a:t>
                </a:r>
              </a:p>
              <a:p>
                <a:pPr lvl="1"/>
                <a:r>
                  <a:rPr lang="en-US" dirty="0">
                    <a:sym typeface="Wingdings" panose="05000000000000000000" pitchFamily="2" charset="2"/>
                  </a:rPr>
                  <a:t>RF frequency needs to follow orbit length</a:t>
                </a:r>
              </a:p>
              <a:p>
                <a:pPr lvl="1"/>
                <a:r>
                  <a:rPr lang="en-US" dirty="0">
                    <a:sym typeface="Wingdings" panose="05000000000000000000" pitchFamily="2" charset="2"/>
                  </a:rPr>
                  <a:t>10s of kHz with current optics</a:t>
                </a:r>
              </a:p>
              <a:p>
                <a:pPr lvl="1"/>
                <a:r>
                  <a:rPr lang="en-US" dirty="0">
                    <a:sym typeface="Wingdings" panose="05000000000000000000" pitchFamily="2" charset="2"/>
                  </a:rPr>
                  <a:t>In the timespan of sub </a:t>
                </a:r>
                <a:r>
                  <a:rPr lang="en-US" dirty="0" err="1">
                    <a:sym typeface="Wingdings" panose="05000000000000000000" pitchFamily="2" charset="2"/>
                  </a:rPr>
                  <a:t>ms</a:t>
                </a:r>
                <a:endParaRPr lang="en-US" dirty="0">
                  <a:sym typeface="Wingdings" panose="05000000000000000000" pitchFamily="2" charset="2"/>
                </a:endParaRPr>
              </a:p>
              <a:p>
                <a:r>
                  <a:rPr lang="en-US" dirty="0">
                    <a:sym typeface="Wingdings" panose="05000000000000000000" pitchFamily="2" charset="2"/>
                  </a:rPr>
                  <a:t>Additionally  Lorentz force detuning correction</a:t>
                </a:r>
              </a:p>
              <a:p>
                <a:endParaRPr lang="en-US" dirty="0">
                  <a:sym typeface="Wingdings" panose="05000000000000000000" pitchFamily="2" charset="2"/>
                </a:endParaRPr>
              </a:p>
              <a:p>
                <a:pPr lvl="1"/>
                <a:endParaRPr lang="en-GB" dirty="0"/>
              </a:p>
            </p:txBody>
          </p:sp>
        </mc:Choice>
        <mc:Fallback>
          <p:sp>
            <p:nvSpPr>
              <p:cNvPr id="2" name="Content Placeholder 1">
                <a:extLst>
                  <a:ext uri="{FF2B5EF4-FFF2-40B4-BE49-F238E27FC236}">
                    <a16:creationId xmlns:a16="http://schemas.microsoft.com/office/drawing/2014/main" id="{31E085BC-6A90-71A8-7801-6C39AD12FC3B}"/>
                  </a:ext>
                </a:extLst>
              </p:cNvPr>
              <p:cNvSpPr>
                <a:spLocks noGrp="1" noRot="1" noChangeAspect="1" noMove="1" noResize="1" noEditPoints="1" noAdjustHandles="1" noChangeArrowheads="1" noChangeShapeType="1" noTextEdit="1"/>
              </p:cNvSpPr>
              <p:nvPr>
                <p:ph idx="1"/>
              </p:nvPr>
            </p:nvSpPr>
            <p:spPr>
              <a:blipFill>
                <a:blip r:embed="rId2"/>
                <a:stretch>
                  <a:fillRect l="-812" t="-1821"/>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343AEB79-7EA3-5115-9611-7A22E90C7547}"/>
              </a:ext>
            </a:extLst>
          </p:cNvPr>
          <p:cNvSpPr>
            <a:spLocks noGrp="1"/>
          </p:cNvSpPr>
          <p:nvPr>
            <p:ph type="title"/>
          </p:nvPr>
        </p:nvSpPr>
        <p:spPr/>
        <p:txBody>
          <a:bodyPr/>
          <a:lstStyle/>
          <a:p>
            <a:r>
              <a:rPr lang="en-US" dirty="0"/>
              <a:t>Cavity tuning system</a:t>
            </a:r>
            <a:endParaRPr lang="en-GB" dirty="0"/>
          </a:p>
        </p:txBody>
      </p:sp>
      <p:sp>
        <p:nvSpPr>
          <p:cNvPr id="4" name="Date Placeholder 3">
            <a:extLst>
              <a:ext uri="{FF2B5EF4-FFF2-40B4-BE49-F238E27FC236}">
                <a16:creationId xmlns:a16="http://schemas.microsoft.com/office/drawing/2014/main" id="{A6C1B050-7212-681D-33BF-B94D44EBB232}"/>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1D056845-E351-2702-D900-E7792D3D7494}"/>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284A0E8A-F959-CB44-7B24-32117AF3AAA8}"/>
              </a:ext>
            </a:extLst>
          </p:cNvPr>
          <p:cNvSpPr>
            <a:spLocks noGrp="1"/>
          </p:cNvSpPr>
          <p:nvPr>
            <p:ph type="sldNum" sz="quarter" idx="13"/>
          </p:nvPr>
        </p:nvSpPr>
        <p:spPr/>
        <p:txBody>
          <a:bodyPr/>
          <a:lstStyle/>
          <a:p>
            <a:fld id="{005C7FBA-D4E9-46CA-9321-3ADA2E368FCD}" type="slidenum">
              <a:rPr lang="en-GB" smtClean="0"/>
              <a:pPr/>
              <a:t>6</a:t>
            </a:fld>
            <a:endParaRPr lang="en-GB" dirty="0"/>
          </a:p>
        </p:txBody>
      </p:sp>
    </p:spTree>
    <p:extLst>
      <p:ext uri="{BB962C8B-B14F-4D97-AF65-F5344CB8AC3E}">
        <p14:creationId xmlns:p14="http://schemas.microsoft.com/office/powerpoint/2010/main" val="1655645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863FE1-2414-12F4-3B07-2299EBD36128}"/>
              </a:ext>
            </a:extLst>
          </p:cNvPr>
          <p:cNvSpPr>
            <a:spLocks noGrp="1"/>
          </p:cNvSpPr>
          <p:nvPr>
            <p:ph idx="1"/>
          </p:nvPr>
        </p:nvSpPr>
        <p:spPr/>
        <p:txBody>
          <a:bodyPr>
            <a:normAutofit/>
          </a:bodyPr>
          <a:lstStyle/>
          <a:p>
            <a:r>
              <a:rPr lang="en-US" dirty="0"/>
              <a:t>Acceleration is unstable due to high synchrotron tune </a:t>
            </a:r>
            <a:r>
              <a:rPr lang="en-US" dirty="0">
                <a:sym typeface="Wingdings" panose="05000000000000000000" pitchFamily="2" charset="2"/>
              </a:rPr>
              <a:t> large Voltage per turn</a:t>
            </a:r>
            <a:endParaRPr lang="en-US" dirty="0"/>
          </a:p>
          <a:p>
            <a:r>
              <a:rPr lang="en-US" dirty="0"/>
              <a:t>Separate RF system into multiple stations</a:t>
            </a:r>
          </a:p>
          <a:p>
            <a:pPr lvl="1">
              <a:buFont typeface="Wingdings" panose="05000000000000000000" pitchFamily="2" charset="2"/>
              <a:buChar char="Ø"/>
            </a:pPr>
            <a:r>
              <a:rPr lang="en-US" dirty="0"/>
              <a:t>Multiple smaller kicks and drifts</a:t>
            </a:r>
          </a:p>
          <a:p>
            <a:pPr lvl="1">
              <a:buFont typeface="Wingdings" panose="05000000000000000000" pitchFamily="2" charset="2"/>
              <a:buChar char="Ø"/>
            </a:pPr>
            <a:r>
              <a:rPr lang="en-US" dirty="0"/>
              <a:t>Reduction of synchrotron tune</a:t>
            </a:r>
          </a:p>
          <a:p>
            <a:pPr>
              <a:buFont typeface="Wingdings" panose="05000000000000000000" pitchFamily="2" charset="2"/>
              <a:buChar char="Ø"/>
            </a:pPr>
            <a:r>
              <a:rPr lang="en-US" dirty="0"/>
              <a:t>Exact number needs to be determined with beam dynamics simulation</a:t>
            </a:r>
          </a:p>
          <a:p>
            <a:pPr>
              <a:buFont typeface="Wingdings" panose="05000000000000000000" pitchFamily="2" charset="2"/>
              <a:buChar char="Ø"/>
            </a:pPr>
            <a:r>
              <a:rPr lang="en-US" dirty="0"/>
              <a:t>From cost perspective </a:t>
            </a:r>
            <a:r>
              <a:rPr lang="en-US" dirty="0">
                <a:sym typeface="Wingdings" panose="05000000000000000000" pitchFamily="2" charset="2"/>
              </a:rPr>
              <a:t> as few stations as possible (limit hardware distribution)</a:t>
            </a:r>
          </a:p>
          <a:p>
            <a:pPr marL="0" indent="0">
              <a:buNone/>
            </a:pPr>
            <a:endParaRPr lang="en-US" dirty="0"/>
          </a:p>
          <a:p>
            <a:r>
              <a:rPr lang="en-US" dirty="0"/>
              <a:t>Details see E. Lamb</a:t>
            </a:r>
            <a:endParaRPr lang="en-GB" dirty="0"/>
          </a:p>
        </p:txBody>
      </p:sp>
      <p:sp>
        <p:nvSpPr>
          <p:cNvPr id="3" name="Title 2">
            <a:extLst>
              <a:ext uri="{FF2B5EF4-FFF2-40B4-BE49-F238E27FC236}">
                <a16:creationId xmlns:a16="http://schemas.microsoft.com/office/drawing/2014/main" id="{542B7B3B-1283-51B0-5CFE-D847BF8A3040}"/>
              </a:ext>
            </a:extLst>
          </p:cNvPr>
          <p:cNvSpPr>
            <a:spLocks noGrp="1"/>
          </p:cNvSpPr>
          <p:nvPr>
            <p:ph type="title"/>
          </p:nvPr>
        </p:nvSpPr>
        <p:spPr/>
        <p:txBody>
          <a:bodyPr/>
          <a:lstStyle/>
          <a:p>
            <a:r>
              <a:rPr lang="en-US" dirty="0"/>
              <a:t>Distribution of RF system</a:t>
            </a:r>
            <a:endParaRPr lang="en-GB" dirty="0"/>
          </a:p>
        </p:txBody>
      </p:sp>
      <p:sp>
        <p:nvSpPr>
          <p:cNvPr id="4" name="Date Placeholder 3">
            <a:extLst>
              <a:ext uri="{FF2B5EF4-FFF2-40B4-BE49-F238E27FC236}">
                <a16:creationId xmlns:a16="http://schemas.microsoft.com/office/drawing/2014/main" id="{EB2B2831-0D63-49EF-3CBA-964D40FDE7E8}"/>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C83C331A-22F2-CBDD-C896-5BC782F6E015}"/>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3226B543-BBF8-8CC0-97B1-F5F6D9030F2A}"/>
              </a:ext>
            </a:extLst>
          </p:cNvPr>
          <p:cNvSpPr>
            <a:spLocks noGrp="1"/>
          </p:cNvSpPr>
          <p:nvPr>
            <p:ph type="sldNum" sz="quarter" idx="13"/>
          </p:nvPr>
        </p:nvSpPr>
        <p:spPr/>
        <p:txBody>
          <a:bodyPr/>
          <a:lstStyle/>
          <a:p>
            <a:fld id="{005C7FBA-D4E9-46CA-9321-3ADA2E368FCD}" type="slidenum">
              <a:rPr lang="en-GB" smtClean="0"/>
              <a:pPr/>
              <a:t>7</a:t>
            </a:fld>
            <a:endParaRPr lang="en-GB" dirty="0"/>
          </a:p>
        </p:txBody>
      </p:sp>
    </p:spTree>
    <p:extLst>
      <p:ext uri="{BB962C8B-B14F-4D97-AF65-F5344CB8AC3E}">
        <p14:creationId xmlns:p14="http://schemas.microsoft.com/office/powerpoint/2010/main" val="2078165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0C8E69E2-A367-4A15-8364-8A4EA7C5A9D4}"/>
                  </a:ext>
                </a:extLst>
              </p:cNvPr>
              <p:cNvSpPr>
                <a:spLocks noGrp="1"/>
              </p:cNvSpPr>
              <p:nvPr>
                <p:ph idx="1"/>
              </p:nvPr>
            </p:nvSpPr>
            <p:spPr/>
            <p:txBody>
              <a:bodyPr/>
              <a:lstStyle/>
              <a:p>
                <a:r>
                  <a:rPr lang="en-US" dirty="0"/>
                  <a:t>Voltage needs to be stable during acceleration</a:t>
                </a:r>
              </a:p>
              <a:p>
                <a:r>
                  <a:rPr lang="en-GB" dirty="0"/>
                  <a:t>Power-optimal solution would be preferential </a:t>
                </a:r>
              </a:p>
              <a:p>
                <a:pPr marL="0" indent="0">
                  <a:buNone/>
                </a:pPr>
                <a:endParaRPr lang="en-GB" dirty="0"/>
              </a:p>
              <a:p>
                <a:r>
                  <a:rPr lang="en-GB" dirty="0"/>
                  <a:t>Short pulse duration</a:t>
                </a:r>
              </a:p>
              <a:p>
                <a:pPr lvl="1">
                  <a:buFont typeface="Wingdings" panose="05000000000000000000" pitchFamily="2" charset="2"/>
                  <a:buChar char="Ø"/>
                </a:pPr>
                <a:r>
                  <a:rPr lang="en-GB" dirty="0"/>
                  <a:t>BUT: moderate beam current </a:t>
                </a:r>
              </a:p>
              <a:p>
                <a:pPr lvl="1">
                  <a:buFont typeface="Wingdings" panose="05000000000000000000" pitchFamily="2" charset="2"/>
                  <a:buChar char="Ø"/>
                </a:pPr>
                <a:r>
                  <a:rPr lang="en-GB" dirty="0">
                    <a:sym typeface="Wingdings" panose="05000000000000000000" pitchFamily="2" charset="2"/>
                  </a:rPr>
                  <a:t>Compared with ILC: high instantaneous power requirement</a:t>
                </a:r>
              </a:p>
              <a:p>
                <a:r>
                  <a:rPr lang="en-GB" dirty="0"/>
                  <a:t> High-power FPC design necessary</a:t>
                </a:r>
              </a:p>
              <a:p>
                <a:pPr lvl="1"/>
                <a:r>
                  <a:rPr lang="en-GB" dirty="0"/>
                  <a:t>Breakdown in coupler might be challenging at </a:t>
                </a:r>
                <a14:m>
                  <m:oMath xmlns:m="http://schemas.openxmlformats.org/officeDocument/2006/math">
                    <m:r>
                      <a:rPr lang="en-GB" i="1" dirty="0" smtClean="0">
                        <a:latin typeface="Cambria Math" panose="02040503050406030204" pitchFamily="18" charset="0"/>
                      </a:rPr>
                      <m:t>1.3 </m:t>
                    </m:r>
                    <m:r>
                      <a:rPr lang="en-GB" i="1" dirty="0" smtClean="0">
                        <a:latin typeface="Cambria Math" panose="02040503050406030204" pitchFamily="18" charset="0"/>
                      </a:rPr>
                      <m:t>𝐺𝐻𝑧</m:t>
                    </m:r>
                  </m:oMath>
                </a14:m>
                <a:endParaRPr lang="en-GB" dirty="0"/>
              </a:p>
              <a:p>
                <a:endParaRPr lang="en-GB" dirty="0"/>
              </a:p>
            </p:txBody>
          </p:sp>
        </mc:Choice>
        <mc:Fallback>
          <p:sp>
            <p:nvSpPr>
              <p:cNvPr id="2" name="Content Placeholder 1">
                <a:extLst>
                  <a:ext uri="{FF2B5EF4-FFF2-40B4-BE49-F238E27FC236}">
                    <a16:creationId xmlns:a16="http://schemas.microsoft.com/office/drawing/2014/main" id="{0C8E69E2-A367-4A15-8364-8A4EA7C5A9D4}"/>
                  </a:ext>
                </a:extLst>
              </p:cNvPr>
              <p:cNvSpPr>
                <a:spLocks noGrp="1" noRot="1" noChangeAspect="1" noMove="1" noResize="1" noEditPoints="1" noAdjustHandles="1" noChangeArrowheads="1" noChangeShapeType="1" noTextEdit="1"/>
              </p:cNvSpPr>
              <p:nvPr>
                <p:ph idx="1"/>
              </p:nvPr>
            </p:nvSpPr>
            <p:spPr>
              <a:blipFill>
                <a:blip r:embed="rId2"/>
                <a:stretch>
                  <a:fillRect l="-812" t="-1821"/>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625BF873-2C74-61A0-958C-839DD871A1CA}"/>
              </a:ext>
            </a:extLst>
          </p:cNvPr>
          <p:cNvSpPr>
            <a:spLocks noGrp="1"/>
          </p:cNvSpPr>
          <p:nvPr>
            <p:ph type="title"/>
          </p:nvPr>
        </p:nvSpPr>
        <p:spPr/>
        <p:txBody>
          <a:bodyPr/>
          <a:lstStyle/>
          <a:p>
            <a:r>
              <a:rPr lang="en-US" dirty="0"/>
              <a:t>Rf system powering</a:t>
            </a:r>
            <a:endParaRPr lang="en-GB" dirty="0"/>
          </a:p>
        </p:txBody>
      </p:sp>
      <p:sp>
        <p:nvSpPr>
          <p:cNvPr id="4" name="Date Placeholder 3">
            <a:extLst>
              <a:ext uri="{FF2B5EF4-FFF2-40B4-BE49-F238E27FC236}">
                <a16:creationId xmlns:a16="http://schemas.microsoft.com/office/drawing/2014/main" id="{B02A6923-BF31-3BAC-7998-32717D2B9621}"/>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BA86486C-3C2F-EF22-EDD7-D8BD8F519F5E}"/>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4B6B8855-1FA6-A4FA-5A28-50DA240CEF7D}"/>
              </a:ext>
            </a:extLst>
          </p:cNvPr>
          <p:cNvSpPr>
            <a:spLocks noGrp="1"/>
          </p:cNvSpPr>
          <p:nvPr>
            <p:ph type="sldNum" sz="quarter" idx="13"/>
          </p:nvPr>
        </p:nvSpPr>
        <p:spPr/>
        <p:txBody>
          <a:bodyPr/>
          <a:lstStyle/>
          <a:p>
            <a:fld id="{005C7FBA-D4E9-46CA-9321-3ADA2E368FCD}" type="slidenum">
              <a:rPr lang="en-GB" smtClean="0"/>
              <a:pPr/>
              <a:t>8</a:t>
            </a:fld>
            <a:endParaRPr lang="en-GB" dirty="0"/>
          </a:p>
        </p:txBody>
      </p:sp>
    </p:spTree>
    <p:extLst>
      <p:ext uri="{BB962C8B-B14F-4D97-AF65-F5344CB8AC3E}">
        <p14:creationId xmlns:p14="http://schemas.microsoft.com/office/powerpoint/2010/main" val="2231107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80746D99-F010-F4EB-B6A3-C07DCD5780AE}"/>
                  </a:ext>
                </a:extLst>
              </p:cNvPr>
              <p:cNvSpPr>
                <a:spLocks noGrp="1"/>
              </p:cNvSpPr>
              <p:nvPr>
                <p:ph idx="1"/>
              </p:nvPr>
            </p:nvSpPr>
            <p:spPr/>
            <p:txBody>
              <a:bodyPr/>
              <a:lstStyle/>
              <a:p>
                <a:r>
                  <a:rPr lang="en-GB" dirty="0">
                    <a:sym typeface="Wingdings" panose="05000000000000000000" pitchFamily="2" charset="2"/>
                  </a:rPr>
                  <a:t>Short bunch length (</a:t>
                </a:r>
                <a14:m>
                  <m:oMath xmlns:m="http://schemas.openxmlformats.org/officeDocument/2006/math">
                    <m:sSub>
                      <m:sSubPr>
                        <m:ctrlPr>
                          <a:rPr lang="en-US" b="0" i="1" dirty="0" smtClean="0">
                            <a:latin typeface="Cambria Math" panose="02040503050406030204" pitchFamily="18" charset="0"/>
                            <a:sym typeface="Wingdings" panose="05000000000000000000" pitchFamily="2" charset="2"/>
                          </a:rPr>
                        </m:ctrlPr>
                      </m:sSubPr>
                      <m:e>
                        <m:r>
                          <a:rPr lang="en-US" b="0" i="1" dirty="0" smtClean="0">
                            <a:latin typeface="Cambria Math" panose="02040503050406030204" pitchFamily="18" charset="0"/>
                            <a:sym typeface="Wingdings" panose="05000000000000000000" pitchFamily="2" charset="2"/>
                          </a:rPr>
                          <m:t>𝜎</m:t>
                        </m:r>
                      </m:e>
                      <m:sub>
                        <m:r>
                          <a:rPr lang="en-US" b="0" i="1" dirty="0" smtClean="0">
                            <a:latin typeface="Cambria Math" panose="02040503050406030204" pitchFamily="18" charset="0"/>
                            <a:sym typeface="Wingdings" panose="05000000000000000000" pitchFamily="2" charset="2"/>
                          </a:rPr>
                          <m:t>𝑧</m:t>
                        </m:r>
                      </m:sub>
                    </m:sSub>
                    <m:r>
                      <a:rPr lang="en-US" b="0" i="1" dirty="0" smtClean="0">
                        <a:latin typeface="Cambria Math" panose="02040503050406030204" pitchFamily="18" charset="0"/>
                        <a:sym typeface="Wingdings" panose="05000000000000000000" pitchFamily="2" charset="2"/>
                      </a:rPr>
                      <m:t>= </m:t>
                    </m:r>
                    <m:r>
                      <a:rPr lang="en-US" i="1" dirty="0" smtClean="0">
                        <a:latin typeface="Cambria Math" panose="02040503050406030204" pitchFamily="18" charset="0"/>
                        <a:sym typeface="Wingdings" panose="05000000000000000000" pitchFamily="2" charset="2"/>
                      </a:rPr>
                      <m:t>9</m:t>
                    </m:r>
                    <m:r>
                      <a:rPr lang="en-US" b="0" i="1" dirty="0" smtClean="0">
                        <a:latin typeface="Cambria Math" panose="02040503050406030204" pitchFamily="18" charset="0"/>
                        <a:sym typeface="Wingdings" panose="05000000000000000000" pitchFamily="2" charset="2"/>
                      </a:rPr>
                      <m:t> </m:t>
                    </m:r>
                    <m:r>
                      <a:rPr lang="en-US" b="0" i="1" dirty="0" smtClean="0">
                        <a:latin typeface="Cambria Math" panose="02040503050406030204" pitchFamily="18" charset="0"/>
                        <a:sym typeface="Wingdings" panose="05000000000000000000" pitchFamily="2" charset="2"/>
                      </a:rPr>
                      <m:t>𝑚𝑚</m:t>
                    </m:r>
                  </m:oMath>
                </a14:m>
                <a:r>
                  <a:rPr lang="en-GB" dirty="0">
                    <a:sym typeface="Wingdings" panose="05000000000000000000" pitchFamily="2" charset="2"/>
                  </a:rPr>
                  <a:t> to </a:t>
                </a:r>
                <a14:m>
                  <m:oMath xmlns:m="http://schemas.openxmlformats.org/officeDocument/2006/math">
                    <m:r>
                      <a:rPr lang="en-GB" i="1" dirty="0" smtClean="0">
                        <a:latin typeface="Cambria Math" panose="02040503050406030204" pitchFamily="18" charset="0"/>
                        <a:sym typeface="Wingdings" panose="05000000000000000000" pitchFamily="2" charset="2"/>
                      </a:rPr>
                      <m:t>2.7 </m:t>
                    </m:r>
                    <m:r>
                      <a:rPr lang="en-GB" i="1" dirty="0" smtClean="0">
                        <a:latin typeface="Cambria Math" panose="02040503050406030204" pitchFamily="18" charset="0"/>
                        <a:sym typeface="Wingdings" panose="05000000000000000000" pitchFamily="2" charset="2"/>
                      </a:rPr>
                      <m:t>𝑚𝑚</m:t>
                    </m:r>
                  </m:oMath>
                </a14:m>
                <a:r>
                  <a:rPr lang="en-GB" dirty="0">
                    <a:sym typeface="Wingdings" panose="05000000000000000000" pitchFamily="2" charset="2"/>
                  </a:rPr>
                  <a:t>)</a:t>
                </a:r>
              </a:p>
              <a:p>
                <a:pPr>
                  <a:buFont typeface="Wingdings" panose="05000000000000000000" pitchFamily="2" charset="2"/>
                  <a:buChar char="Ø"/>
                </a:pPr>
                <a:r>
                  <a:rPr lang="en-GB" dirty="0">
                    <a:sym typeface="Wingdings" panose="05000000000000000000" pitchFamily="2" charset="2"/>
                  </a:rPr>
                  <a:t> wide bunch spectrum (up to </a:t>
                </a:r>
                <a14:m>
                  <m:oMath xmlns:m="http://schemas.openxmlformats.org/officeDocument/2006/math">
                    <m:r>
                      <a:rPr lang="en-GB" i="1" dirty="0" smtClean="0">
                        <a:latin typeface="Cambria Math" panose="02040503050406030204" pitchFamily="18" charset="0"/>
                        <a:sym typeface="Wingdings" panose="05000000000000000000" pitchFamily="2" charset="2"/>
                      </a:rPr>
                      <m:t>40 </m:t>
                    </m:r>
                    <m:r>
                      <a:rPr lang="en-GB" i="1" dirty="0" smtClean="0">
                        <a:latin typeface="Cambria Math" panose="02040503050406030204" pitchFamily="18" charset="0"/>
                        <a:sym typeface="Wingdings" panose="05000000000000000000" pitchFamily="2" charset="2"/>
                      </a:rPr>
                      <m:t>𝐺𝐻𝑧</m:t>
                    </m:r>
                  </m:oMath>
                </a14:m>
                <a:r>
                  <a:rPr lang="en-GB" dirty="0">
                    <a:sym typeface="Wingdings" panose="05000000000000000000" pitchFamily="2" charset="2"/>
                  </a:rPr>
                  <a:t>)</a:t>
                </a:r>
              </a:p>
              <a:p>
                <a:r>
                  <a:rPr lang="en-GB" dirty="0">
                    <a:sym typeface="Wingdings" panose="05000000000000000000" pitchFamily="2" charset="2"/>
                  </a:rPr>
                  <a:t>Significant amount of power above beam pipe cutoff at </a:t>
                </a:r>
                <a14:m>
                  <m:oMath xmlns:m="http://schemas.openxmlformats.org/officeDocument/2006/math">
                    <m:r>
                      <a:rPr lang="en-GB" i="1" dirty="0" smtClean="0">
                        <a:latin typeface="Cambria Math" panose="02040503050406030204" pitchFamily="18" charset="0"/>
                        <a:sym typeface="Wingdings" panose="05000000000000000000" pitchFamily="2" charset="2"/>
                      </a:rPr>
                      <m:t>2.25 </m:t>
                    </m:r>
                    <m:r>
                      <a:rPr lang="en-GB" i="1" dirty="0" smtClean="0">
                        <a:latin typeface="Cambria Math" panose="02040503050406030204" pitchFamily="18" charset="0"/>
                        <a:sym typeface="Wingdings" panose="05000000000000000000" pitchFamily="2" charset="2"/>
                      </a:rPr>
                      <m:t>𝐺𝐻𝑧</m:t>
                    </m:r>
                  </m:oMath>
                </a14:m>
                <a:endParaRPr lang="en-GB" dirty="0">
                  <a:sym typeface="Wingdings" panose="05000000000000000000" pitchFamily="2" charset="2"/>
                </a:endParaRPr>
              </a:p>
              <a:p>
                <a:pPr lvl="1"/>
                <a:r>
                  <a:rPr lang="en-GB" dirty="0">
                    <a:sym typeface="Wingdings" panose="05000000000000000000" pitchFamily="2" charset="2"/>
                  </a:rPr>
                  <a:t>Beampipe absorbers necessary between cavities</a:t>
                </a:r>
              </a:p>
              <a:p>
                <a:endParaRPr lang="en-GB" dirty="0">
                  <a:sym typeface="Wingdings" panose="05000000000000000000" pitchFamily="2" charset="2"/>
                </a:endParaRPr>
              </a:p>
              <a:p>
                <a:r>
                  <a:rPr lang="en-GB" dirty="0">
                    <a:sym typeface="Wingdings" panose="05000000000000000000" pitchFamily="2" charset="2"/>
                  </a:rPr>
                  <a:t>High HOM power</a:t>
                </a:r>
              </a:p>
              <a:p>
                <a:pPr lvl="1"/>
                <a:r>
                  <a:rPr lang="en-GB" dirty="0">
                    <a:sym typeface="Wingdings" panose="05000000000000000000" pitchFamily="2" charset="2"/>
                  </a:rPr>
                  <a:t>In the order of several 10s of kW</a:t>
                </a:r>
              </a:p>
              <a:p>
                <a:pPr lvl="1">
                  <a:buFont typeface="Wingdings" panose="05000000000000000000" pitchFamily="2" charset="2"/>
                  <a:buChar char="Ø"/>
                </a:pPr>
                <a:r>
                  <a:rPr lang="en-GB" dirty="0">
                    <a:sym typeface="Wingdings" panose="05000000000000000000" pitchFamily="2" charset="2"/>
                  </a:rPr>
                  <a:t>TESLA HOM coupler design was created for </a:t>
                </a:r>
                <a14:m>
                  <m:oMath xmlns:m="http://schemas.openxmlformats.org/officeDocument/2006/math">
                    <m:r>
                      <a:rPr lang="en-US" b="0" i="1" dirty="0" smtClean="0">
                        <a:latin typeface="Cambria Math" panose="02040503050406030204" pitchFamily="18" charset="0"/>
                        <a:sym typeface="Wingdings" panose="05000000000000000000" pitchFamily="2" charset="2"/>
                      </a:rPr>
                      <m:t>≈ </m:t>
                    </m:r>
                    <m:r>
                      <a:rPr lang="en-GB" i="1" dirty="0" smtClean="0">
                        <a:latin typeface="Cambria Math" panose="02040503050406030204" pitchFamily="18" charset="0"/>
                        <a:sym typeface="Wingdings" panose="05000000000000000000" pitchFamily="2" charset="2"/>
                      </a:rPr>
                      <m:t>5</m:t>
                    </m:r>
                    <m:r>
                      <a:rPr lang="en-US" b="0" i="1" dirty="0" smtClean="0">
                        <a:latin typeface="Cambria Math" panose="02040503050406030204" pitchFamily="18" charset="0"/>
                        <a:sym typeface="Wingdings" panose="05000000000000000000" pitchFamily="2" charset="2"/>
                      </a:rPr>
                      <m:t> </m:t>
                    </m:r>
                    <m:r>
                      <a:rPr lang="en-GB" i="1" dirty="0">
                        <a:latin typeface="Cambria Math" panose="02040503050406030204" pitchFamily="18" charset="0"/>
                        <a:sym typeface="Wingdings" panose="05000000000000000000" pitchFamily="2" charset="2"/>
                      </a:rPr>
                      <m:t>𝑊</m:t>
                    </m:r>
                  </m:oMath>
                </a14:m>
                <a:endParaRPr lang="en-US" dirty="0">
                  <a:sym typeface="Wingdings" panose="05000000000000000000" pitchFamily="2" charset="2"/>
                </a:endParaRPr>
              </a:p>
              <a:p>
                <a:pPr lvl="1">
                  <a:buFont typeface="Wingdings" panose="05000000000000000000" pitchFamily="2" charset="2"/>
                  <a:buChar char="Ø"/>
                </a:pPr>
                <a:r>
                  <a:rPr lang="en-GB" dirty="0">
                    <a:sym typeface="Wingdings" panose="05000000000000000000" pitchFamily="2" charset="2"/>
                  </a:rPr>
                  <a:t>Design would not be feasible within cryomodule</a:t>
                </a:r>
              </a:p>
            </p:txBody>
          </p:sp>
        </mc:Choice>
        <mc:Fallback>
          <p:sp>
            <p:nvSpPr>
              <p:cNvPr id="2" name="Content Placeholder 1">
                <a:extLst>
                  <a:ext uri="{FF2B5EF4-FFF2-40B4-BE49-F238E27FC236}">
                    <a16:creationId xmlns:a16="http://schemas.microsoft.com/office/drawing/2014/main" id="{80746D99-F010-F4EB-B6A3-C07DCD5780AE}"/>
                  </a:ext>
                </a:extLst>
              </p:cNvPr>
              <p:cNvSpPr>
                <a:spLocks noGrp="1" noRot="1" noChangeAspect="1" noMove="1" noResize="1" noEditPoints="1" noAdjustHandles="1" noChangeArrowheads="1" noChangeShapeType="1" noTextEdit="1"/>
              </p:cNvSpPr>
              <p:nvPr>
                <p:ph idx="1"/>
              </p:nvPr>
            </p:nvSpPr>
            <p:spPr>
              <a:blipFill>
                <a:blip r:embed="rId2"/>
                <a:stretch>
                  <a:fillRect l="-812" t="-1821"/>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432DA6AB-E885-CB17-6058-2B333577C29D}"/>
              </a:ext>
            </a:extLst>
          </p:cNvPr>
          <p:cNvSpPr>
            <a:spLocks noGrp="1"/>
          </p:cNvSpPr>
          <p:nvPr>
            <p:ph type="title"/>
          </p:nvPr>
        </p:nvSpPr>
        <p:spPr/>
        <p:txBody>
          <a:bodyPr/>
          <a:lstStyle/>
          <a:p>
            <a:r>
              <a:rPr lang="en-US" dirty="0"/>
              <a:t>Higher order mode power</a:t>
            </a:r>
            <a:endParaRPr lang="en-GB" dirty="0"/>
          </a:p>
        </p:txBody>
      </p:sp>
      <p:sp>
        <p:nvSpPr>
          <p:cNvPr id="4" name="Date Placeholder 3">
            <a:extLst>
              <a:ext uri="{FF2B5EF4-FFF2-40B4-BE49-F238E27FC236}">
                <a16:creationId xmlns:a16="http://schemas.microsoft.com/office/drawing/2014/main" id="{40D094D3-5E4F-3CFE-73E5-BD765810EDD5}"/>
              </a:ext>
            </a:extLst>
          </p:cNvPr>
          <p:cNvSpPr>
            <a:spLocks noGrp="1"/>
          </p:cNvSpPr>
          <p:nvPr>
            <p:ph type="dt" sz="half" idx="11"/>
          </p:nvPr>
        </p:nvSpPr>
        <p:spPr/>
        <p:txBody>
          <a:bodyPr/>
          <a:lstStyle/>
          <a:p>
            <a:r>
              <a:rPr lang="en-US"/>
              <a:t>15/05/25</a:t>
            </a:r>
            <a:endParaRPr lang="en-GB" dirty="0"/>
          </a:p>
        </p:txBody>
      </p:sp>
      <p:sp>
        <p:nvSpPr>
          <p:cNvPr id="5" name="Footer Placeholder 4">
            <a:extLst>
              <a:ext uri="{FF2B5EF4-FFF2-40B4-BE49-F238E27FC236}">
                <a16:creationId xmlns:a16="http://schemas.microsoft.com/office/drawing/2014/main" id="{133A56EC-F65A-4C51-AE13-3078BDD87555}"/>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Leonard Thiele | IMCC and MuCol annual meeting 2025</a:t>
            </a:r>
            <a:endParaRPr lang="fr-FR" dirty="0">
              <a:latin typeface="Arial Narrow" panose="020B0604020202020204" pitchFamily="34" charset="0"/>
              <a:cs typeface="Arial Narrow" panose="020B0604020202020204" pitchFamily="34" charset="0"/>
            </a:endParaRPr>
          </a:p>
        </p:txBody>
      </p:sp>
      <p:sp>
        <p:nvSpPr>
          <p:cNvPr id="6" name="Slide Number Placeholder 5">
            <a:extLst>
              <a:ext uri="{FF2B5EF4-FFF2-40B4-BE49-F238E27FC236}">
                <a16:creationId xmlns:a16="http://schemas.microsoft.com/office/drawing/2014/main" id="{C1A9C4CA-68E9-F3FE-E65C-D6657F367AAE}"/>
              </a:ext>
            </a:extLst>
          </p:cNvPr>
          <p:cNvSpPr>
            <a:spLocks noGrp="1"/>
          </p:cNvSpPr>
          <p:nvPr>
            <p:ph type="sldNum" sz="quarter" idx="13"/>
          </p:nvPr>
        </p:nvSpPr>
        <p:spPr/>
        <p:txBody>
          <a:bodyPr/>
          <a:lstStyle/>
          <a:p>
            <a:fld id="{005C7FBA-D4E9-46CA-9321-3ADA2E368FCD}" type="slidenum">
              <a:rPr lang="en-GB" smtClean="0"/>
              <a:pPr/>
              <a:t>9</a:t>
            </a:fld>
            <a:endParaRPr lang="en-GB" dirty="0"/>
          </a:p>
        </p:txBody>
      </p:sp>
    </p:spTree>
    <p:extLst>
      <p:ext uri="{BB962C8B-B14F-4D97-AF65-F5344CB8AC3E}">
        <p14:creationId xmlns:p14="http://schemas.microsoft.com/office/powerpoint/2010/main" val="303410992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1574</TotalTime>
  <Words>887</Words>
  <Application>Microsoft Office PowerPoint</Application>
  <PresentationFormat>Widescreen</PresentationFormat>
  <Paragraphs>173</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Arial Narrow</vt:lpstr>
      <vt:lpstr>Calibri</vt:lpstr>
      <vt:lpstr>Cambria Math</vt:lpstr>
      <vt:lpstr>Wingdings</vt:lpstr>
      <vt:lpstr>Office Theme</vt:lpstr>
      <vt:lpstr>SRF system for the muon collider RCS chain</vt:lpstr>
      <vt:lpstr>Content</vt:lpstr>
      <vt:lpstr>Introduction</vt:lpstr>
      <vt:lpstr>Introduction</vt:lpstr>
      <vt:lpstr>Orbit length change in hybrid RCS</vt:lpstr>
      <vt:lpstr>Cavity tuning system</vt:lpstr>
      <vt:lpstr>Distribution of RF system</vt:lpstr>
      <vt:lpstr>Rf system powering</vt:lpstr>
      <vt:lpstr>Higher order mode power</vt:lpstr>
      <vt:lpstr>Higher order mode R/Q</vt:lpstr>
      <vt:lpstr>Acceleration parameter differences in rings</vt:lpstr>
      <vt:lpstr>Transient beam loading</vt:lpstr>
      <vt:lpstr>Transient beam loading</vt:lpstr>
      <vt:lpstr>Conclusion</vt:lpstr>
      <vt:lpstr>PowerPoint Presentation</vt:lpstr>
      <vt:lpstr>TESLA cavity</vt:lpstr>
      <vt:lpstr>RCS RF system parameters</vt:lpstr>
      <vt:lpstr>Cryogenic plant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Leonard Sebastian Thiele</cp:lastModifiedBy>
  <cp:revision>88</cp:revision>
  <dcterms:created xsi:type="dcterms:W3CDTF">2024-02-26T13:42:26Z</dcterms:created>
  <dcterms:modified xsi:type="dcterms:W3CDTF">2025-05-06T14:07:31Z</dcterms:modified>
</cp:coreProperties>
</file>