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81" r:id="rId2"/>
    <p:sldId id="506" r:id="rId3"/>
    <p:sldId id="492" r:id="rId4"/>
    <p:sldId id="389" r:id="rId5"/>
    <p:sldId id="393" r:id="rId6"/>
    <p:sldId id="530" r:id="rId7"/>
    <p:sldId id="531" r:id="rId8"/>
    <p:sldId id="532" r:id="rId9"/>
    <p:sldId id="535" r:id="rId10"/>
    <p:sldId id="536" r:id="rId11"/>
    <p:sldId id="511" r:id="rId12"/>
    <p:sldId id="493" r:id="rId13"/>
    <p:sldId id="510" r:id="rId14"/>
    <p:sldId id="534" r:id="rId15"/>
    <p:sldId id="503" r:id="rId16"/>
  </p:sldIdLst>
  <p:sldSz cx="9144000" cy="6858000" type="screen4x3"/>
  <p:notesSz cx="7099300" cy="10234613"/>
  <p:embeddedFontLst>
    <p:embeddedFont>
      <p:font typeface="LindeDaxPowerPoint" panose="020B0500000000020000" pitchFamily="34" charset="0"/>
      <p:regular r:id="rId19"/>
      <p:bold r:id="rId20"/>
      <p:italic r:id="rId21"/>
    </p:embeddedFont>
  </p:embeddedFontLst>
  <p:defaultTextStyle>
    <a:defPPr>
      <a:defRPr lang="en-US"/>
    </a:defPPr>
    <a:lvl1pPr algn="ctr" rtl="0" fontAlgn="base">
      <a:lnSpc>
        <a:spcPct val="110000"/>
      </a:lnSpc>
      <a:spcBef>
        <a:spcPct val="0"/>
      </a:spcBef>
      <a:spcAft>
        <a:spcPct val="30000"/>
      </a:spcAf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1pPr>
    <a:lvl2pPr marL="457200" algn="ctr" rtl="0" fontAlgn="base">
      <a:lnSpc>
        <a:spcPct val="110000"/>
      </a:lnSpc>
      <a:spcBef>
        <a:spcPct val="0"/>
      </a:spcBef>
      <a:spcAft>
        <a:spcPct val="30000"/>
      </a:spcAf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2pPr>
    <a:lvl3pPr marL="914400" algn="ctr" rtl="0" fontAlgn="base">
      <a:lnSpc>
        <a:spcPct val="110000"/>
      </a:lnSpc>
      <a:spcBef>
        <a:spcPct val="0"/>
      </a:spcBef>
      <a:spcAft>
        <a:spcPct val="30000"/>
      </a:spcAf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3pPr>
    <a:lvl4pPr marL="1371600" algn="ctr" rtl="0" fontAlgn="base">
      <a:lnSpc>
        <a:spcPct val="110000"/>
      </a:lnSpc>
      <a:spcBef>
        <a:spcPct val="0"/>
      </a:spcBef>
      <a:spcAft>
        <a:spcPct val="30000"/>
      </a:spcAf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4pPr>
    <a:lvl5pPr marL="1828800" algn="ctr" rtl="0" fontAlgn="base">
      <a:lnSpc>
        <a:spcPct val="110000"/>
      </a:lnSpc>
      <a:spcBef>
        <a:spcPct val="0"/>
      </a:spcBef>
      <a:spcAft>
        <a:spcPct val="30000"/>
      </a:spcAf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04">
          <p15:clr>
            <a:srgbClr val="A4A3A4"/>
          </p15:clr>
        </p15:guide>
        <p15:guide id="5" pos="55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Wendt" initials="AW" lastIdx="1" clrIdx="0">
    <p:extLst>
      <p:ext uri="{19B8F6BF-5375-455C-9EA6-DF929625EA0E}">
        <p15:presenceInfo xmlns:p15="http://schemas.microsoft.com/office/powerpoint/2012/main" userId="S::alexander.wendt@tega.de::b8d7c9ba-ac83-46d2-9889-393b816a54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D2E"/>
    <a:srgbClr val="E4CC99"/>
    <a:srgbClr val="B1AA89"/>
    <a:srgbClr val="D5B49F"/>
    <a:srgbClr val="827066"/>
    <a:srgbClr val="C2BA91"/>
    <a:srgbClr val="6C8780"/>
    <a:srgbClr val="456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19" autoAdjust="0"/>
  </p:normalViewPr>
  <p:slideViewPr>
    <p:cSldViewPr snapToObjects="1">
      <p:cViewPr varScale="1">
        <p:scale>
          <a:sx n="94" d="100"/>
          <a:sy n="94" d="100"/>
        </p:scale>
        <p:origin x="738" y="42"/>
      </p:cViewPr>
      <p:guideLst>
        <p:guide orient="horz" pos="981"/>
        <p:guide orient="horz" pos="4020"/>
        <p:guide orient="horz" pos="2160"/>
        <p:guide pos="204"/>
        <p:guide pos="55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8" d="100"/>
          <a:sy n="88" d="100"/>
        </p:scale>
        <p:origin x="-2970" y="-12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695" cy="51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2" tIns="47416" rIns="94832" bIns="47416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Aft>
                <a:spcPct val="0"/>
              </a:spcAft>
              <a:defRPr sz="1200"/>
            </a:lvl1pPr>
          </a:lstStyle>
          <a:p>
            <a:endParaRPr lang="de-DE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605" y="0"/>
            <a:ext cx="3076695" cy="51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2" tIns="47416" rIns="94832" bIns="47416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Aft>
                <a:spcPct val="0"/>
              </a:spcAft>
              <a:defRPr sz="1200"/>
            </a:lvl1pPr>
          </a:lstStyle>
          <a:p>
            <a:endParaRPr lang="de-DE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065"/>
            <a:ext cx="3076695" cy="512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2" tIns="47416" rIns="94832" bIns="47416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Aft>
                <a:spcPct val="0"/>
              </a:spcAft>
              <a:defRPr sz="1200"/>
            </a:lvl1pPr>
          </a:lstStyle>
          <a:p>
            <a:endParaRPr lang="de-DE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605" y="9722065"/>
            <a:ext cx="3076695" cy="512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2" tIns="47416" rIns="94832" bIns="47416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Aft>
                <a:spcPct val="0"/>
              </a:spcAft>
              <a:defRPr sz="1200"/>
            </a:lvl1pPr>
          </a:lstStyle>
          <a:p>
            <a:fld id="{EB3154E5-82C5-4F60-890E-0F8411A15CC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556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695" cy="51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2" tIns="47416" rIns="94832" bIns="47416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Aft>
                <a:spcPct val="0"/>
              </a:spcAft>
              <a:defRPr sz="1200"/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605" y="0"/>
            <a:ext cx="3076695" cy="51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2" tIns="47416" rIns="94832" bIns="47416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Aft>
                <a:spcPct val="0"/>
              </a:spcAft>
              <a:defRPr sz="1200"/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945910" y="4861851"/>
            <a:ext cx="5207481" cy="460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die Formate des Vorlagentextes zu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065"/>
            <a:ext cx="3076695" cy="512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2" tIns="47416" rIns="94832" bIns="47416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Aft>
                <a:spcPct val="0"/>
              </a:spcAft>
              <a:defRPr sz="1200"/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605" y="9722065"/>
            <a:ext cx="3076695" cy="512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32" tIns="47416" rIns="94832" bIns="47416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Aft>
                <a:spcPct val="0"/>
              </a:spcAft>
              <a:defRPr sz="1200"/>
            </a:lvl1pPr>
          </a:lstStyle>
          <a:p>
            <a:fld id="{2A79A761-E440-424E-BB9B-986B4F9D8018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82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110000"/>
      </a:lnSpc>
      <a:spcBef>
        <a:spcPct val="0"/>
      </a:spcBef>
      <a:spcAft>
        <a:spcPct val="30000"/>
      </a:spcAft>
      <a:tabLst>
        <a:tab pos="274638" algn="l"/>
      </a:tabLst>
      <a:defRPr sz="1600" b="1" kern="1200">
        <a:solidFill>
          <a:schemeClr val="tx1"/>
        </a:solidFill>
        <a:latin typeface="LindeDaxPowerPoint" pitchFamily="34" charset="0"/>
        <a:ea typeface="+mn-ea"/>
        <a:cs typeface="+mn-cs"/>
      </a:defRPr>
    </a:lvl1pPr>
    <a:lvl2pPr marL="1588" algn="l" rtl="0" fontAlgn="base">
      <a:lnSpc>
        <a:spcPct val="110000"/>
      </a:lnSpc>
      <a:spcBef>
        <a:spcPct val="0"/>
      </a:spcBef>
      <a:spcAft>
        <a:spcPct val="30000"/>
      </a:spcAft>
      <a:tabLst>
        <a:tab pos="274638" algn="l"/>
      </a:tabLs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2pPr>
    <a:lvl3pPr marL="382588" indent="-379413" algn="l" rtl="0" fontAlgn="base">
      <a:lnSpc>
        <a:spcPct val="110000"/>
      </a:lnSpc>
      <a:spcBef>
        <a:spcPct val="0"/>
      </a:spcBef>
      <a:spcAft>
        <a:spcPct val="30000"/>
      </a:spcAft>
      <a:buFont typeface="LindeDaxPowerPoint" pitchFamily="34" charset="0"/>
      <a:buChar char="—"/>
      <a:tabLst>
        <a:tab pos="274638" algn="l"/>
      </a:tabLs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3pPr>
    <a:lvl4pPr marL="762000" indent="-377825" algn="l" rtl="0" fontAlgn="base">
      <a:lnSpc>
        <a:spcPct val="110000"/>
      </a:lnSpc>
      <a:spcBef>
        <a:spcPct val="0"/>
      </a:spcBef>
      <a:spcAft>
        <a:spcPct val="30000"/>
      </a:spcAft>
      <a:buChar char="—"/>
      <a:tabLst>
        <a:tab pos="274638" algn="l"/>
      </a:tabLs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4pPr>
    <a:lvl5pPr marL="1141413" indent="-377825" algn="l" rtl="0" fontAlgn="base">
      <a:lnSpc>
        <a:spcPct val="110000"/>
      </a:lnSpc>
      <a:spcBef>
        <a:spcPct val="0"/>
      </a:spcBef>
      <a:spcAft>
        <a:spcPct val="30000"/>
      </a:spcAft>
      <a:buChar char="—"/>
      <a:tabLst>
        <a:tab pos="274638" algn="l"/>
      </a:tabLst>
      <a:defRPr sz="1600" kern="1200">
        <a:solidFill>
          <a:schemeClr val="tx1"/>
        </a:solidFill>
        <a:latin typeface="LindeDaxPowerPoint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93939B-4F88-4A9F-80D3-7828E7296A10}" type="slidenum">
              <a:rPr lang="en-US"/>
              <a:pPr/>
              <a:t>1</a:t>
            </a:fld>
            <a:endParaRPr lang="en-US"/>
          </a:p>
        </p:txBody>
      </p:sp>
      <p:sp>
        <p:nvSpPr>
          <p:cNvPr id="40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BD1D8-C378-1615-E463-E1028E88C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6ED6936-AD2D-DF65-2F8F-46374ABF1F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5D6E6FC-A25F-C61A-1F49-A86182C1EE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3D7021-2A90-321C-951E-1C852DA16A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9A761-E440-424E-BB9B-986B4F9D801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66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7C5CD-8565-AE7A-71BB-553594B98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80A4865-FF3A-6444-9663-1E5B40338A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AAB8BA6-193A-BFAF-AF26-E153195E1C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A5F5A8A-C266-D3CF-7B58-914E0E075C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9A761-E440-424E-BB9B-986B4F9D801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44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9" name="Rectangle 99"/>
          <p:cNvSpPr>
            <a:spLocks noGrp="1" noChangeArrowheads="1"/>
          </p:cNvSpPr>
          <p:nvPr>
            <p:ph type="ctrTitle"/>
          </p:nvPr>
        </p:nvSpPr>
        <p:spPr>
          <a:xfrm>
            <a:off x="358775" y="1557338"/>
            <a:ext cx="8461375" cy="1974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>
              <a:defRPr sz="3600"/>
            </a:lvl1pPr>
          </a:lstStyle>
          <a:p>
            <a:pPr lvl="0"/>
            <a:r>
              <a:rPr lang="de-DE" noProof="0" dirty="0"/>
              <a:t>Titelmasterformat durch Klicken bearbeiten</a:t>
            </a:r>
            <a:endParaRPr lang="en-US" noProof="0" dirty="0"/>
          </a:p>
        </p:txBody>
      </p:sp>
      <p:sp>
        <p:nvSpPr>
          <p:cNvPr id="15460" name="Rectangle 100"/>
          <p:cNvSpPr>
            <a:spLocks noGrp="1" noChangeArrowheads="1"/>
          </p:cNvSpPr>
          <p:nvPr>
            <p:ph type="subTitle" idx="1"/>
          </p:nvPr>
        </p:nvSpPr>
        <p:spPr>
          <a:xfrm>
            <a:off x="358775" y="3975100"/>
            <a:ext cx="8496300" cy="2406650"/>
          </a:xfrm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>
            <a:lvl1pPr>
              <a:spcAft>
                <a:spcPct val="0"/>
              </a:spcAft>
              <a:defRPr sz="2400" b="0"/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en-US" noProof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AC5C3FD-1877-470F-952D-24DBB56E89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435" y="332656"/>
            <a:ext cx="1796473" cy="4116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4E7829-62CA-4542-BC44-EAFD73FF721A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03B205-A871-4276-A8BE-37D15835648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79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48450" y="136525"/>
            <a:ext cx="2171700" cy="62452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3350" y="136525"/>
            <a:ext cx="6362700" cy="62452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CCB853-26E8-4C8E-85D5-6B2C6A84A9A8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73EBEE-A979-45E4-890B-7A39E9FA005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5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35DA05-80CF-4103-82F6-A143E19A162B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0C3DD2-12DA-4BDC-957D-769F8EB0091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84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7DD33-89C7-4910-BD50-C98CBBBA631E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D85EA1-DDF6-49D5-A429-48A5922C58F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85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850" y="1484313"/>
            <a:ext cx="417195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17195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E6A890-33F3-475A-A117-C8B7E3665903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6696E-4666-4F05-B1B0-2D74767BC3F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7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18627-E35E-48D8-9751-63381DC691F9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5AF26F-4F01-4012-A52B-1EEBA87710C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3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8801D0-8070-4AAA-8337-3DA3678D618A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A2F9B1-30E0-4C71-85DC-60B9672CEC9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0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FFA8B6-41B4-46B7-8533-2689FC9B5161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6FE153-678F-4EBE-98D9-5BE846072DE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6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0CBB1-2AE4-401E-86C2-EF163083F56A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594486-EDB0-4B4C-A01B-120C10C04C7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9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5256A6-FEEB-4FA7-9527-EADEF857173D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BE738B-8679-474E-A78D-56D7F7B7D2C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40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23850" y="1497376"/>
            <a:ext cx="8496300" cy="489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Klicken</a:t>
            </a:r>
            <a:r>
              <a:rPr lang="en-US" dirty="0"/>
              <a:t> Sie, um die </a:t>
            </a:r>
            <a:r>
              <a:rPr lang="en-US" dirty="0" err="1"/>
              <a:t>Formate</a:t>
            </a:r>
            <a:r>
              <a:rPr lang="en-US" dirty="0"/>
              <a:t> des </a:t>
            </a:r>
            <a:r>
              <a:rPr lang="en-US" dirty="0" err="1"/>
              <a:t>Vorlagentextes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23850" y="6453188"/>
            <a:ext cx="6635750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Aft>
                <a:spcPct val="0"/>
              </a:spcAft>
              <a:defRPr sz="800"/>
            </a:lvl1pPr>
          </a:lstStyle>
          <a:p>
            <a:fld id="{7ACF3395-3383-4D18-BA3A-4284B6BAEFA3}" type="datetime1">
              <a:rPr lang="en-US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959600" y="6453188"/>
            <a:ext cx="1860550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Aft>
                <a:spcPct val="0"/>
              </a:spcAft>
              <a:defRPr sz="800"/>
            </a:lvl1pPr>
          </a:lstStyle>
          <a:p>
            <a:fld id="{9FD63991-39C9-4565-B005-BAD495B8F566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3350" y="136525"/>
            <a:ext cx="6959600" cy="8112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2800" tIns="0" rIns="1728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Klicken</a:t>
            </a:r>
            <a:r>
              <a:rPr lang="en-US" dirty="0"/>
              <a:t> Sie, um das </a:t>
            </a:r>
            <a:r>
              <a:rPr lang="en-US" dirty="0" err="1"/>
              <a:t>Titelformat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67A9BE2-F8FD-4A64-A2FB-5D02E8363A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435" y="332656"/>
            <a:ext cx="1796473" cy="4116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3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LindeDaxPowerPoin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LindeDaxPowerPoin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LindeDaxPowerPoin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LindeDaxPowerPoin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LindeDaxPowerPoin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LindeDaxPowerPoin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LindeDaxPowerPoin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LindeDaxPowerPoint" pitchFamily="34" charset="0"/>
        </a:defRPr>
      </a:lvl9pPr>
    </p:titleStyle>
    <p:bodyStyle>
      <a:lvl1pPr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tabLst>
          <a:tab pos="274638" algn="l"/>
        </a:tabLst>
        <a:defRPr sz="1600" b="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588"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tabLst>
          <a:tab pos="274638" algn="l"/>
        </a:tabLst>
        <a:defRPr sz="1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382588" indent="-379413"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buFont typeface="LindeDaxPowerPoint" pitchFamily="34" charset="0"/>
        <a:buChar char="—"/>
        <a:tabLst>
          <a:tab pos="274638" algn="l"/>
        </a:tabLst>
        <a:defRPr sz="1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762000" indent="-377825"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buChar char="—"/>
        <a:tabLst>
          <a:tab pos="274638" algn="l"/>
        </a:tabLst>
        <a:defRPr sz="1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141413" indent="-377825"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buChar char="—"/>
        <a:tabLst>
          <a:tab pos="274638" algn="l"/>
        </a:tabLst>
        <a:defRPr sz="1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1598613" indent="-377825"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buChar char="—"/>
        <a:tabLst>
          <a:tab pos="274638" algn="l"/>
        </a:tabLst>
        <a:defRPr sz="1600">
          <a:solidFill>
            <a:schemeClr val="tx1"/>
          </a:solidFill>
          <a:latin typeface="+mn-lt"/>
        </a:defRPr>
      </a:lvl6pPr>
      <a:lvl7pPr marL="2055813" indent="-377825"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buChar char="—"/>
        <a:tabLst>
          <a:tab pos="274638" algn="l"/>
        </a:tabLst>
        <a:defRPr sz="1600">
          <a:solidFill>
            <a:schemeClr val="tx1"/>
          </a:solidFill>
          <a:latin typeface="+mn-lt"/>
        </a:defRPr>
      </a:lvl7pPr>
      <a:lvl8pPr marL="2513013" indent="-377825"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buChar char="—"/>
        <a:tabLst>
          <a:tab pos="274638" algn="l"/>
        </a:tabLst>
        <a:defRPr sz="1600">
          <a:solidFill>
            <a:schemeClr val="tx1"/>
          </a:solidFill>
          <a:latin typeface="+mn-lt"/>
        </a:defRPr>
      </a:lvl8pPr>
      <a:lvl9pPr marL="2970213" indent="-377825" algn="l" rtl="0" eaLnBrk="1" fontAlgn="base" hangingPunct="1">
        <a:lnSpc>
          <a:spcPct val="110000"/>
        </a:lnSpc>
        <a:spcBef>
          <a:spcPct val="0"/>
        </a:spcBef>
        <a:spcAft>
          <a:spcPct val="30000"/>
        </a:spcAft>
        <a:buChar char="—"/>
        <a:tabLst>
          <a:tab pos="274638" algn="l"/>
        </a:tabLst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B75A78C-F0F5-4B70-846C-97915A4D7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4634" y="170669"/>
            <a:ext cx="2002114" cy="70594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F8BD6E5-0986-41D9-AC0D-5812AA8AEB85}"/>
              </a:ext>
            </a:extLst>
          </p:cNvPr>
          <p:cNvSpPr txBox="1"/>
          <p:nvPr/>
        </p:nvSpPr>
        <p:spPr>
          <a:xfrm>
            <a:off x="611560" y="3789040"/>
            <a:ext cx="6984776" cy="2710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Aktueller Stand der Kältemittelsituation</a:t>
            </a:r>
          </a:p>
          <a:p>
            <a:r>
              <a:rPr lang="de-DE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28.03.2023</a:t>
            </a:r>
          </a:p>
        </p:txBody>
      </p:sp>
      <p:pic>
        <p:nvPicPr>
          <p:cNvPr id="6" name="Grafik 5" descr="Ein Bild, das Text, Himmel, Lastwagen, Straße enthält.">
            <a:extLst>
              <a:ext uri="{FF2B5EF4-FFF2-40B4-BE49-F238E27FC236}">
                <a16:creationId xmlns:a16="http://schemas.microsoft.com/office/drawing/2014/main" id="{C10A74E6-3D2A-8BDC-9224-699FEB1ACD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40" y="903058"/>
            <a:ext cx="7592392" cy="569429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2578C35-84E4-EBE7-098C-34C1FBCF1F69}"/>
              </a:ext>
            </a:extLst>
          </p:cNvPr>
          <p:cNvSpPr txBox="1"/>
          <p:nvPr/>
        </p:nvSpPr>
        <p:spPr>
          <a:xfrm>
            <a:off x="763960" y="4518061"/>
            <a:ext cx="7768480" cy="18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Actions </a:t>
            </a:r>
            <a:r>
              <a:rPr lang="de-DE" sz="36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required</a:t>
            </a:r>
            <a:r>
              <a:rPr lang="de-DE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Change Management in F-Gas Supply Chain</a:t>
            </a:r>
          </a:p>
          <a:p>
            <a:r>
              <a:rPr lang="de-DE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Dr. Alexander Wendt / TEGA / Head </a:t>
            </a:r>
            <a:r>
              <a:rPr lang="de-DE" sz="2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International Sales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630C7-9F7C-E375-4A8C-6E3E0B6A2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7D4B76-B316-16FA-4F9C-77533A934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Actions 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-term F-gas </a:t>
            </a:r>
            <a:r>
              <a:rPr lang="de-DE" dirty="0" err="1"/>
              <a:t>supply</a:t>
            </a:r>
            <a:r>
              <a:rPr lang="de-DE" dirty="0"/>
              <a:t> </a:t>
            </a:r>
            <a:r>
              <a:rPr lang="de-DE" dirty="0" err="1"/>
              <a:t>required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C8ECA5-C886-68EE-C0E6-4BC9AC71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0C3DD2-12DA-4BDC-957D-769F8EB00914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ndeDaxPowerPoint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indeDaxPowerPoint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F072861-6C5D-598F-0B29-794B08E8F405}"/>
              </a:ext>
            </a:extLst>
          </p:cNvPr>
          <p:cNvSpPr txBox="1"/>
          <p:nvPr/>
        </p:nvSpPr>
        <p:spPr>
          <a:xfrm>
            <a:off x="200694" y="774926"/>
            <a:ext cx="8763794" cy="555588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 algn="l"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TEGA would suggest in such case to approach EU commission for special permission or license to get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supply of certain F-gases exempted from quota requirement and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PFAS ban as long as no suitable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alternatives have been identified and properly tested for the respective technology.</a:t>
            </a:r>
          </a:p>
          <a:p>
            <a:pPr lvl="0" algn="l">
              <a:defRPr/>
            </a:pPr>
            <a:b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Such approach will require description to authorities</a:t>
            </a:r>
          </a:p>
          <a:p>
            <a:pPr marL="285750" lvl="0" indent="-285750" algn="l">
              <a:buFont typeface="Symbol" panose="05050102010706020507" pitchFamily="18" charset="2"/>
              <a:buChar char="Þ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about socio-economic importance of your technology</a:t>
            </a:r>
          </a:p>
          <a:p>
            <a:pPr marL="285750" lvl="0" indent="-285750" algn="l">
              <a:buFont typeface="Symbol" panose="05050102010706020507" pitchFamily="18" charset="2"/>
              <a:buChar char="Þ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 the respective F-gas is such a critical element </a:t>
            </a:r>
          </a:p>
          <a:p>
            <a:pPr marL="285750" lvl="0" indent="-285750" algn="l">
              <a:buFont typeface="Symbol" panose="05050102010706020507" pitchFamily="18" charset="2"/>
              <a:buChar char="Þ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which replacement efforts have already been taken and are in your plans</a:t>
            </a:r>
          </a:p>
          <a:p>
            <a:pPr marL="285750" lvl="0" indent="-285750" algn="l">
              <a:buFont typeface="Symbol" panose="05050102010706020507" pitchFamily="18" charset="2"/>
              <a:buChar char="Þ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which time horizon you are estimating to get a replacement accomplished</a:t>
            </a:r>
          </a:p>
          <a:p>
            <a:pPr marL="285750" lvl="0" indent="-285750" algn="l">
              <a:buFont typeface="Symbol" panose="05050102010706020507" pitchFamily="18" charset="2"/>
              <a:buChar char="Þ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which quantities of F-gases you are estimating to require during this period</a:t>
            </a:r>
          </a:p>
          <a:p>
            <a:pPr marL="285750" lvl="0" indent="-285750" algn="l">
              <a:buFont typeface="Symbol" panose="05050102010706020507" pitchFamily="18" charset="2"/>
              <a:buChar char="Þ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how you manage treatment of used F-gases (regeneration / disposal)    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73DB0B2-F07E-2B8C-854D-380EADD23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43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12637A-B8A8-3373-218C-9935C035F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noProof="0" dirty="0"/>
              <a:t>TEGA – Products and Services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9135BF5-1F67-8915-B60A-F2E0EF9A2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7CBB046-0978-C934-523A-122D3B4890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1" y="4957424"/>
            <a:ext cx="9144000" cy="1296994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168BAF-0A2C-5EE3-EED6-DD8C11838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226" y="1124744"/>
            <a:ext cx="8496300" cy="4897437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b="0" dirty="0"/>
              <a:t>Broad product portfolio of natural refrigerants, HFCs, HFOs and HFO-blends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b="0" dirty="0"/>
              <a:t>Extensive stock capacities providing high reliability of supply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b="0" dirty="0"/>
              <a:t>Diversity in container sizes from cylinders, drum containers to bulk supply in tank trucks (</a:t>
            </a:r>
            <a:r>
              <a:rPr lang="en-IE" sz="1800" b="0" dirty="0"/>
              <a:t>12.5 / 27.2 / 61 / 79 / 400 / 900 litres and 10 t / 20 t in bulk)</a:t>
            </a:r>
            <a:endParaRPr lang="en-US" sz="1800" b="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b="0" dirty="0"/>
              <a:t>Access to one of the largest storekeeper-networks in Germany and Austria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b="0" dirty="0"/>
              <a:t>Production of customized refrigerant blends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b="0" dirty="0"/>
              <a:t>Return and regeneration or disposal of used refrigerants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b="0" dirty="0"/>
              <a:t>Established link to authorities for special permits and licenses</a:t>
            </a:r>
            <a:endParaRPr lang="en-IE" sz="1800" dirty="0"/>
          </a:p>
        </p:txBody>
      </p:sp>
    </p:spTree>
    <p:extLst>
      <p:ext uri="{BB962C8B-B14F-4D97-AF65-F5344CB8AC3E}">
        <p14:creationId xmlns:p14="http://schemas.microsoft.com/office/powerpoint/2010/main" val="1248108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TEGA</a:t>
            </a:r>
            <a:r>
              <a:rPr lang="en-IE" noProof="0" dirty="0">
                <a:latin typeface="Arial" panose="020B0604020202020204" pitchFamily="34" charset="0"/>
                <a:cs typeface="Arial" panose="020B0604020202020204" pitchFamily="34" charset="0"/>
              </a:rPr>
              <a:t> regeneration process for refrigerants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4F3D1EC-FD1E-4580-8365-011135F7F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  <p:pic>
        <p:nvPicPr>
          <p:cNvPr id="4" name="Grafik 3" descr="Ein Bild, das Text, Screenshot, Diagramm, Kreis enthält.&#10;&#10;Automatisch generierte Beschreibung">
            <a:extLst>
              <a:ext uri="{FF2B5EF4-FFF2-40B4-BE49-F238E27FC236}">
                <a16:creationId xmlns:a16="http://schemas.microsoft.com/office/drawing/2014/main" id="{DA23F7F0-8CBF-BED6-AE1C-996D1CCBBD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6288" y="1340768"/>
            <a:ext cx="7334224" cy="520727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573E865-050B-A927-04F3-FEDC55465A16}"/>
              </a:ext>
            </a:extLst>
          </p:cNvPr>
          <p:cNvSpPr txBox="1"/>
          <p:nvPr/>
        </p:nvSpPr>
        <p:spPr>
          <a:xfrm>
            <a:off x="251520" y="1543371"/>
            <a:ext cx="2611822" cy="546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IE" sz="1800" b="1" dirty="0">
                <a:latin typeface="Arial" panose="020B0604020202020204" pitchFamily="34" charset="0"/>
                <a:cs typeface="Arial" panose="020B0604020202020204" pitchFamily="34" charset="0"/>
              </a:rPr>
              <a:t>Sustainable circular economy: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Regeneration of used refrigerants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Disposal of waste refrigerants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Supply of regenerated refrigerants 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Extension of life-cycle for various refrigerants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en-I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en-I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930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BA11D9-F52F-2646-307E-642312E10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136525"/>
            <a:ext cx="7057454" cy="811213"/>
          </a:xfrm>
        </p:spPr>
        <p:txBody>
          <a:bodyPr/>
          <a:lstStyle/>
          <a:p>
            <a:r>
              <a:rPr lang="en-IE" sz="1800" noProof="0" dirty="0"/>
              <a:t>Thanks for the </a:t>
            </a:r>
            <a:r>
              <a:rPr lang="en-IE" sz="1800" dirty="0"/>
              <a:t>opportunity</a:t>
            </a:r>
            <a:r>
              <a:rPr lang="en-IE" sz="1800" noProof="0" dirty="0"/>
              <a:t> of discussing future collaboration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48BA2D-D4DE-DF5D-ADC6-9FA995F91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IE" b="0" dirty="0"/>
          </a:p>
          <a:p>
            <a:pPr algn="ctr"/>
            <a:endParaRPr lang="en-IE" b="0" dirty="0"/>
          </a:p>
          <a:p>
            <a:pPr algn="ctr"/>
            <a:endParaRPr lang="en-IE" b="0" dirty="0"/>
          </a:p>
          <a:p>
            <a:pPr algn="ctr"/>
            <a:r>
              <a:rPr lang="de-DE" sz="3200" b="0" dirty="0"/>
              <a:t>TEGA </a:t>
            </a:r>
            <a:r>
              <a:rPr lang="de-DE" sz="3200" b="0" dirty="0" err="1"/>
              <a:t>looks</a:t>
            </a:r>
            <a:r>
              <a:rPr lang="de-DE" sz="3200" b="0" dirty="0"/>
              <a:t> </a:t>
            </a:r>
            <a:r>
              <a:rPr lang="de-DE" sz="3200" b="0" dirty="0" err="1"/>
              <a:t>forward</a:t>
            </a:r>
            <a:r>
              <a:rPr lang="de-DE" sz="3200" b="0" dirty="0"/>
              <a:t> </a:t>
            </a:r>
            <a:r>
              <a:rPr lang="de-DE" sz="3200" b="0" dirty="0" err="1"/>
              <a:t>to</a:t>
            </a:r>
            <a:r>
              <a:rPr lang="de-DE" sz="3200" b="0" dirty="0"/>
              <a:t> </a:t>
            </a:r>
            <a:r>
              <a:rPr lang="de-DE" sz="3200" b="0" dirty="0" err="1"/>
              <a:t>receiving</a:t>
            </a:r>
            <a:r>
              <a:rPr lang="de-DE" sz="3200" b="0" dirty="0"/>
              <a:t> </a:t>
            </a:r>
            <a:r>
              <a:rPr lang="de-DE" sz="3200" b="0" dirty="0" err="1"/>
              <a:t>your</a:t>
            </a:r>
            <a:r>
              <a:rPr lang="de-DE" sz="3200" b="0" dirty="0"/>
              <a:t> </a:t>
            </a:r>
            <a:r>
              <a:rPr lang="de-DE" sz="3200" b="0" dirty="0" err="1"/>
              <a:t>feedback</a:t>
            </a:r>
            <a:r>
              <a:rPr lang="de-DE" sz="3200" b="0" dirty="0"/>
              <a:t> on </a:t>
            </a:r>
            <a:r>
              <a:rPr lang="de-DE" sz="3200" b="0" dirty="0" err="1"/>
              <a:t>specific</a:t>
            </a:r>
            <a:r>
              <a:rPr lang="de-DE" sz="3200" b="0" dirty="0"/>
              <a:t> </a:t>
            </a:r>
            <a:r>
              <a:rPr lang="de-DE" sz="3200" b="0" dirty="0" err="1"/>
              <a:t>needs</a:t>
            </a:r>
            <a:r>
              <a:rPr lang="de-DE" sz="3200" b="0" dirty="0"/>
              <a:t> </a:t>
            </a:r>
            <a:r>
              <a:rPr lang="de-DE" sz="3200" b="0" dirty="0" err="1"/>
              <a:t>regarding</a:t>
            </a:r>
            <a:r>
              <a:rPr lang="de-DE" sz="3200" b="0" dirty="0"/>
              <a:t> </a:t>
            </a:r>
            <a:r>
              <a:rPr lang="de-DE" sz="3200" b="0" dirty="0" err="1"/>
              <a:t>change</a:t>
            </a:r>
            <a:r>
              <a:rPr lang="de-DE" sz="3200" b="0" dirty="0"/>
              <a:t> </a:t>
            </a:r>
            <a:r>
              <a:rPr lang="de-DE" sz="3200" b="0" dirty="0" err="1"/>
              <a:t>management</a:t>
            </a:r>
            <a:r>
              <a:rPr lang="de-DE" sz="3200" b="0" dirty="0"/>
              <a:t> in F-gas </a:t>
            </a:r>
            <a:r>
              <a:rPr lang="de-DE" sz="3200" b="0" dirty="0" err="1"/>
              <a:t>supply</a:t>
            </a:r>
            <a:r>
              <a:rPr lang="de-DE" sz="3200" b="0" dirty="0"/>
              <a:t> </a:t>
            </a:r>
            <a:r>
              <a:rPr lang="de-DE" sz="3200" b="0" dirty="0" err="1"/>
              <a:t>chain</a:t>
            </a:r>
            <a:r>
              <a:rPr lang="de-DE" sz="3200" b="0" dirty="0"/>
              <a:t> 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904A95C-91A0-4587-1F0C-C0EBA8F5C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935365B6-46EA-055F-CF15-233323EF3751}"/>
              </a:ext>
            </a:extLst>
          </p:cNvPr>
          <p:cNvSpPr txBox="1"/>
          <p:nvPr/>
        </p:nvSpPr>
        <p:spPr>
          <a:xfrm>
            <a:off x="3300013" y="4997218"/>
            <a:ext cx="2531269" cy="592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LindeDaxPowerPoint" pitchFamily="34" charset="0"/>
                <a:ea typeface="+mn-ea"/>
                <a:cs typeface="+mn-cs"/>
              </a:defRPr>
            </a:lvl9pPr>
          </a:lstStyle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www.tega.de</a:t>
            </a:r>
          </a:p>
        </p:txBody>
      </p:sp>
    </p:spTree>
    <p:extLst>
      <p:ext uri="{BB962C8B-B14F-4D97-AF65-F5344CB8AC3E}">
        <p14:creationId xmlns:p14="http://schemas.microsoft.com/office/powerpoint/2010/main" val="3399558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CAF10A6-9DF7-84EC-2DD8-C51D033CF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852936"/>
            <a:ext cx="7772400" cy="1362075"/>
          </a:xfrm>
        </p:spPr>
        <p:txBody>
          <a:bodyPr/>
          <a:lstStyle/>
          <a:p>
            <a:pPr algn="ctr"/>
            <a:r>
              <a:rPr lang="de-DE" dirty="0"/>
              <a:t>Back-up Slides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49375C-0954-C424-8E30-671C9DEA5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5DA05-80CF-4103-82F6-A143E19A162B}" type="datetime1">
              <a:rPr lang="en-US" smtClean="0"/>
              <a:pPr/>
              <a:t>6/17/2025</a:t>
            </a:fld>
            <a:r>
              <a:rPr lang="en-US"/>
              <a:t> Fußzeile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410AE01-9622-914A-72E3-E1C5C0B6C4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0C3DD2-12DA-4BDC-957D-769F8EB0091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67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D0E09A3-8B00-571F-2AA5-AA53C1770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HFC Market Price Development in EU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344611-DBE7-5E2D-0CE1-8BBD0CD85F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0C3DD2-12DA-4BDC-957D-769F8EB0091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D494C3E-52AD-5C7B-C362-7508DA273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282547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D2465190-9FEF-4E54-8974-AE1984F71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3771880"/>
            <a:ext cx="4784488" cy="282547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9A6C7B06-EEB9-B0D8-59D3-155A9242BE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481579CC-C7C5-8E5C-286F-76C68A4BAD16}"/>
              </a:ext>
            </a:extLst>
          </p:cNvPr>
          <p:cNvSpPr txBox="1"/>
          <p:nvPr/>
        </p:nvSpPr>
        <p:spPr>
          <a:xfrm>
            <a:off x="143853" y="4485668"/>
            <a:ext cx="3708066" cy="6868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graph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shows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rel.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purchase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4 HFCs </a:t>
            </a:r>
          </a:p>
        </p:txBody>
      </p:sp>
    </p:spTree>
    <p:extLst>
      <p:ext uri="{BB962C8B-B14F-4D97-AF65-F5344CB8AC3E}">
        <p14:creationId xmlns:p14="http://schemas.microsoft.com/office/powerpoint/2010/main" val="1539531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12637A-B8A8-3373-218C-9935C035F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Agenda</a:t>
            </a:r>
            <a:endParaRPr lang="en-IE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3AB200-F9BD-0B9A-7895-57F0047A58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268760"/>
            <a:ext cx="8496300" cy="5126053"/>
          </a:xfrm>
        </p:spPr>
        <p:txBody>
          <a:bodyPr/>
          <a:lstStyle/>
          <a:p>
            <a:endParaRPr lang="en-IE" sz="24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0" dirty="0"/>
              <a:t>TEGA - History</a:t>
            </a:r>
            <a:endParaRPr lang="en-IE" sz="2400" b="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0" dirty="0"/>
              <a:t>Refrigerants Change Requirement #1: ODS directive</a:t>
            </a:r>
            <a:endParaRPr lang="en-IE" sz="2400" b="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0" dirty="0"/>
              <a:t>Refrigerants Change Requirement #2: F-gas directive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0" dirty="0"/>
              <a:t>Refrigerants Change Requirement #3: PFAS ban?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0" dirty="0"/>
              <a:t>Actions required for Change Management                            in F-gas Supply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0" dirty="0"/>
              <a:t>TEGA products &amp;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0" noProof="0" dirty="0"/>
              <a:t>TEGA offer for facilitating required Changes                         in F-gas Supply Chain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400" b="0" noProof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9135BF5-1F67-8915-B60A-F2E0EF9A2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4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TEGA - </a:t>
            </a:r>
            <a:r>
              <a:rPr lang="de-DE" dirty="0" err="1"/>
              <a:t>History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0C3DD2-12DA-4BDC-957D-769F8EB00914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ndeDaxPowerPoint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indeDaxPowerPoint" pitchFamily="34" charset="0"/>
              <a:ea typeface="+mn-ea"/>
              <a:cs typeface="+mn-cs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00694" y="532828"/>
            <a:ext cx="8763794" cy="55928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1950: founded as Hauke </a:t>
            </a:r>
            <a:r>
              <a:rPr kumimoji="0" lang="en-US" sz="24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Propan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GmbH in Würzburg, Germany</a:t>
            </a: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1959: acquired by Linde AG</a:t>
            </a: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1969: addition of refrigerants to LPG product portfolio</a:t>
            </a: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2018: acquired by Irish DCC group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TEGA is subsidiary of DCC Energy Germany GmbH and	Linde is TEGA’s distribution partner for refrigerants supply in Europe. 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4F3D1EC-FD1E-4580-8365-011135F7F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302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noProof="0" dirty="0">
                <a:latin typeface="Arial" panose="020B0604020202020204" pitchFamily="34" charset="0"/>
                <a:cs typeface="Arial" panose="020B0604020202020204" pitchFamily="34" charset="0"/>
              </a:rPr>
              <a:t>TEGA - Filling and blending plant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935490" y="1308355"/>
            <a:ext cx="3812974" cy="2120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Location: Marktbreit (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near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Würzburg)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 more than 30 years filling and blending of refrigerants, mostly depending on the wishes of the customers. 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Our plant is one of the largest in Europe. We supply refrigerants all over the world.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95536" y="4263716"/>
            <a:ext cx="4032448" cy="1345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TEGA is one of the few European companies with many years of expertise in the handling and mixing of flammable and non-flammable refrigerants.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48AF470-902D-49BE-AB9E-4D2C3C956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309320"/>
            <a:ext cx="1586643" cy="48970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E2171F5-8089-FB35-1F6B-6953E6964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  <p:pic>
        <p:nvPicPr>
          <p:cNvPr id="12" name="Grafik 11" descr="Ein Bild, das Maschine, Bautechnik, Industrie, Fabrik enthält.&#10;&#10;Automatisch generierte Beschreibung">
            <a:extLst>
              <a:ext uri="{FF2B5EF4-FFF2-40B4-BE49-F238E27FC236}">
                <a16:creationId xmlns:a16="http://schemas.microsoft.com/office/drawing/2014/main" id="{4B8C267F-8343-F3D3-82EF-00D391E954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89" y="4082165"/>
            <a:ext cx="3689286" cy="2454901"/>
          </a:xfrm>
          <a:prstGeom prst="rect">
            <a:avLst/>
          </a:prstGeom>
        </p:spPr>
      </p:pic>
      <p:pic>
        <p:nvPicPr>
          <p:cNvPr id="5" name="Grafik 4" descr="Ein Bild, das Luftbild, Wasser, Luftfotografie, Haus enthält.&#10;&#10;Automatisch generierte Beschreibung">
            <a:extLst>
              <a:ext uri="{FF2B5EF4-FFF2-40B4-BE49-F238E27FC236}">
                <a16:creationId xmlns:a16="http://schemas.microsoft.com/office/drawing/2014/main" id="{4A93AF32-1D66-27F7-7A08-56312360C8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286" y="1376333"/>
            <a:ext cx="4133869" cy="233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04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Change Requirement Refrigerants #1: ODS Directive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0C3DD2-12DA-4BDC-957D-769F8EB0091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676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36523"/>
            <a:ext cx="6841430" cy="454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289925" y="1107004"/>
            <a:ext cx="6018379" cy="3797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Prohibition of CFCs (e.g. R 11, R 12) and HCFCs (e.g. R 22) ………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807674" y="6214807"/>
            <a:ext cx="7488832" cy="72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……… due to </a:t>
            </a:r>
            <a:r>
              <a:rPr lang="en-GB" sz="1800" b="1" dirty="0">
                <a:latin typeface="Calibri" panose="020F0502020204030204" pitchFamily="34" charset="0"/>
                <a:cs typeface="Calibri" panose="020F0502020204030204" pitchFamily="34" charset="0"/>
              </a:rPr>
              <a:t>ozone depleting potential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2823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1F29B9D-B21B-0F83-9CBB-D71062454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46" y="1124744"/>
            <a:ext cx="8559526" cy="557222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Requirement Refrigerants #2: F-gas Directive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0C3DD2-12DA-4BDC-957D-769F8EB0091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4F3D1EC-FD1E-4580-8365-011135F7F1C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5F664DE0-AA8B-766C-19D4-D09FBF29783F}"/>
              </a:ext>
            </a:extLst>
          </p:cNvPr>
          <p:cNvSpPr txBox="1"/>
          <p:nvPr/>
        </p:nvSpPr>
        <p:spPr>
          <a:xfrm>
            <a:off x="1895962" y="6411513"/>
            <a:ext cx="6864243" cy="256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/>
              <a:t>Source: https://eur-lex.europa.eu/eli/reg/2024/00573/oj </a:t>
            </a:r>
            <a:endParaRPr lang="de-DE" sz="105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91A219A-ABFA-68F5-E4B2-BBB29F9A2CE0}"/>
              </a:ext>
            </a:extLst>
          </p:cNvPr>
          <p:cNvSpPr txBox="1"/>
          <p:nvPr/>
        </p:nvSpPr>
        <p:spPr>
          <a:xfrm>
            <a:off x="3635896" y="2636912"/>
            <a:ext cx="5014513" cy="1376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quota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-down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graph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tackles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particular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HFCs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high global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warming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potential,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R 134a,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will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become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extremely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tight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supply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EU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latest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2027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F87D3C5-0C86-0B4C-1669-DE5DD26A396F}"/>
              </a:ext>
            </a:extLst>
          </p:cNvPr>
          <p:cNvSpPr txBox="1"/>
          <p:nvPr/>
        </p:nvSpPr>
        <p:spPr>
          <a:xfrm>
            <a:off x="3735957" y="1484784"/>
            <a:ext cx="4525598" cy="6868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F-gas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Directive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acting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against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global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warming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restriction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high-GWP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greenhouse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gases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26883A1-0E86-6733-DBB0-3A40B7DFEFD1}"/>
              </a:ext>
            </a:extLst>
          </p:cNvPr>
          <p:cNvSpPr txBox="1"/>
          <p:nvPr/>
        </p:nvSpPr>
        <p:spPr>
          <a:xfrm>
            <a:off x="5969094" y="2222759"/>
            <a:ext cx="1555234" cy="34214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 </a:t>
            </a:r>
            <a:r>
              <a:rPr lang="de-DE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de-D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BB783C7-DBA1-128C-C691-DD23D70B6844}"/>
              </a:ext>
            </a:extLst>
          </p:cNvPr>
          <p:cNvSpPr txBox="1"/>
          <p:nvPr/>
        </p:nvSpPr>
        <p:spPr>
          <a:xfrm>
            <a:off x="4559557" y="4365104"/>
            <a:ext cx="3914854" cy="6868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Switzerland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rules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apply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Linde </a:t>
            </a:r>
          </a:p>
        </p:txBody>
      </p:sp>
    </p:spTree>
    <p:extLst>
      <p:ext uri="{BB962C8B-B14F-4D97-AF65-F5344CB8AC3E}">
        <p14:creationId xmlns:p14="http://schemas.microsoft.com/office/powerpoint/2010/main" val="742286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E053C-2DD7-AD7F-A4A5-A41AF15CE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69312D-9F37-76C9-F63A-532B161D6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Change Requirement Refrigerants #3: PFAS ban?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EC430E8-373D-64AA-F60B-EF8721231A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0C3DD2-12DA-4BDC-957D-769F8EB00914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ndeDaxPowerPoint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indeDaxPowerPoint" pitchFamily="34" charset="0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377F8F6-433A-4EE4-C947-CFEB4D295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4A766D6-1D2E-9B13-C7C5-431208E79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268760"/>
            <a:ext cx="9144000" cy="403284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A3D1FDD-8CA6-2059-AE51-9DBD5E12E39E}"/>
              </a:ext>
            </a:extLst>
          </p:cNvPr>
          <p:cNvSpPr txBox="1"/>
          <p:nvPr/>
        </p:nvSpPr>
        <p:spPr>
          <a:xfrm>
            <a:off x="555091" y="5589240"/>
            <a:ext cx="5601085" cy="342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Further PFAS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R 134a, R 1234ze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R 1224yd</a:t>
            </a:r>
          </a:p>
        </p:txBody>
      </p:sp>
    </p:spTree>
    <p:extLst>
      <p:ext uri="{BB962C8B-B14F-4D97-AF65-F5344CB8AC3E}">
        <p14:creationId xmlns:p14="http://schemas.microsoft.com/office/powerpoint/2010/main" val="841433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A6C18-7BE9-50F3-5788-692F97A8A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F2636B-EE84-4C98-9299-C7923F757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Change Requirement Refrigerants #3: PFAS ban?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F9AFF3-AB3B-984F-F6B0-2B9F2659AD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0C3DD2-12DA-4BDC-957D-769F8EB00914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ndeDaxPowerPoint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indeDaxPowerPoint" pitchFamily="34" charset="0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C46674D-9A7F-7BA7-0B8F-6B7359D53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C9880E8-4F2E-36F2-8708-9DBBB8C76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97" y="1988840"/>
            <a:ext cx="8683791" cy="417646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A06C042-C243-76BF-7583-A8579E387BB2}"/>
              </a:ext>
            </a:extLst>
          </p:cNvPr>
          <p:cNvSpPr txBox="1"/>
          <p:nvPr/>
        </p:nvSpPr>
        <p:spPr>
          <a:xfrm>
            <a:off x="-24250" y="1142639"/>
            <a:ext cx="9276770" cy="6868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Denmark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Germany,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Netherlands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Norway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Sweden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PFAS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restriction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Europe</a:t>
            </a:r>
          </a:p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toxicity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* and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persistence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=&gt; ECHA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(REACH)  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AC4DD0F-B2C2-4BA7-0D9C-48249C9B271B}"/>
              </a:ext>
            </a:extLst>
          </p:cNvPr>
          <p:cNvSpPr txBox="1"/>
          <p:nvPr/>
        </p:nvSpPr>
        <p:spPr>
          <a:xfrm>
            <a:off x="2716319" y="6389603"/>
            <a:ext cx="3151825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limited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toxicity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so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far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865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C2286-5AA9-38D1-4BF4-CE68DC9CF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EB4BF1-C244-9FC1-ADC7-99359E58C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Actions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Change 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A7FC0A1-7C68-03A8-5ECE-5A25358835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0C3DD2-12DA-4BDC-957D-769F8EB00914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ndeDaxPowerPoint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indeDaxPowerPoint" pitchFamily="34" charset="0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E996F37-F172-2F70-4068-30A51157A3DE}"/>
              </a:ext>
            </a:extLst>
          </p:cNvPr>
          <p:cNvSpPr txBox="1"/>
          <p:nvPr/>
        </p:nvSpPr>
        <p:spPr>
          <a:xfrm>
            <a:off x="200694" y="886771"/>
            <a:ext cx="8763794" cy="5168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AutoNum type="arabicParenR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Checking about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F-gas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availability vs forecasted demand</a:t>
            </a: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2) Checking about optimization of circular economy</a:t>
            </a: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=&gt; regeneration instead of incineration of used F-gases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3)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Replacing high-GWP F-gases by lower-GWP alternatives</a:t>
            </a:r>
          </a:p>
          <a:p>
            <a:pPr marR="0" lvl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tabLst/>
              <a:defRPr/>
            </a:pP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3747754-A943-F3FA-D1FD-739555FEF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1" y="6237312"/>
            <a:ext cx="1750870" cy="54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348468"/>
      </p:ext>
    </p:extLst>
  </p:cSld>
  <p:clrMapOvr>
    <a:masterClrMapping/>
  </p:clrMapOvr>
</p:sld>
</file>

<file path=ppt/theme/theme1.xml><?xml version="1.0" encoding="utf-8"?>
<a:theme xmlns:a="http://schemas.openxmlformats.org/drawingml/2006/main" name="TEGA Vorlage">
  <a:themeElements>
    <a:clrScheme name="Linde_PowerPoint_Master_XP_Ver1 1">
      <a:dk1>
        <a:srgbClr val="000000"/>
      </a:dk1>
      <a:lt1>
        <a:srgbClr val="FFFFFF"/>
      </a:lt1>
      <a:dk2>
        <a:srgbClr val="00A6D6"/>
      </a:dk2>
      <a:lt2>
        <a:srgbClr val="BFD1D6"/>
      </a:lt2>
      <a:accent1>
        <a:srgbClr val="0D5C91"/>
      </a:accent1>
      <a:accent2>
        <a:srgbClr val="568DB2"/>
      </a:accent2>
      <a:accent3>
        <a:srgbClr val="FFFFFF"/>
      </a:accent3>
      <a:accent4>
        <a:srgbClr val="000000"/>
      </a:accent4>
      <a:accent5>
        <a:srgbClr val="AAB5C7"/>
      </a:accent5>
      <a:accent6>
        <a:srgbClr val="4D7FA1"/>
      </a:accent6>
      <a:hlink>
        <a:srgbClr val="86ADC8"/>
      </a:hlink>
      <a:folHlink>
        <a:srgbClr val="B6CEDE"/>
      </a:folHlink>
    </a:clrScheme>
    <a:fontScheme name="Linde_PowerPoint_Master_XP_Ver1">
      <a:majorFont>
        <a:latin typeface="LindeDaxPowerPoint"/>
        <a:ea typeface=""/>
        <a:cs typeface=""/>
      </a:majorFont>
      <a:minorFont>
        <a:latin typeface="LindeDaxPowerPoin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3000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indeDaxPowerPoin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3000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indeDaxPowerPoint" pitchFamily="34" charset="0"/>
          </a:defRPr>
        </a:defPPr>
      </a:lstStyle>
    </a:lnDef>
  </a:objectDefaults>
  <a:extraClrSchemeLst>
    <a:extraClrScheme>
      <a:clrScheme name="Linde_PowerPoint_Master_XP_Ver1 1">
        <a:dk1>
          <a:srgbClr val="000000"/>
        </a:dk1>
        <a:lt1>
          <a:srgbClr val="FFFFFF"/>
        </a:lt1>
        <a:dk2>
          <a:srgbClr val="00A6D6"/>
        </a:dk2>
        <a:lt2>
          <a:srgbClr val="BFD1D6"/>
        </a:lt2>
        <a:accent1>
          <a:srgbClr val="0D5C91"/>
        </a:accent1>
        <a:accent2>
          <a:srgbClr val="568DB2"/>
        </a:accent2>
        <a:accent3>
          <a:srgbClr val="FFFFFF"/>
        </a:accent3>
        <a:accent4>
          <a:srgbClr val="000000"/>
        </a:accent4>
        <a:accent5>
          <a:srgbClr val="AAB5C7"/>
        </a:accent5>
        <a:accent6>
          <a:srgbClr val="4D7FA1"/>
        </a:accent6>
        <a:hlink>
          <a:srgbClr val="86ADC8"/>
        </a:hlink>
        <a:folHlink>
          <a:srgbClr val="B6CED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A6D6"/>
      </a:dk2>
      <a:lt2>
        <a:srgbClr val="BFD1D6"/>
      </a:lt2>
      <a:accent1>
        <a:srgbClr val="0D5C91"/>
      </a:accent1>
      <a:accent2>
        <a:srgbClr val="568DB2"/>
      </a:accent2>
      <a:accent3>
        <a:srgbClr val="FFFFFF"/>
      </a:accent3>
      <a:accent4>
        <a:srgbClr val="000000"/>
      </a:accent4>
      <a:accent5>
        <a:srgbClr val="AAB5C7"/>
      </a:accent5>
      <a:accent6>
        <a:srgbClr val="4D7FA1"/>
      </a:accent6>
      <a:hlink>
        <a:srgbClr val="86ADC8"/>
      </a:hlink>
      <a:folHlink>
        <a:srgbClr val="B6CEDE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45637A"/>
      </a:dk1>
      <a:lt1>
        <a:srgbClr val="FFFFFF"/>
      </a:lt1>
      <a:dk2>
        <a:srgbClr val="FFFFFF"/>
      </a:dk2>
      <a:lt2>
        <a:srgbClr val="000000"/>
      </a:lt2>
      <a:accent1>
        <a:srgbClr val="0D5C91"/>
      </a:accent1>
      <a:accent2>
        <a:srgbClr val="00A6D6"/>
      </a:accent2>
      <a:accent3>
        <a:srgbClr val="FFFFFF"/>
      </a:accent3>
      <a:accent4>
        <a:srgbClr val="3A5367"/>
      </a:accent4>
      <a:accent5>
        <a:srgbClr val="AAB5C7"/>
      </a:accent5>
      <a:accent6>
        <a:srgbClr val="0096C2"/>
      </a:accent6>
      <a:hlink>
        <a:srgbClr val="45637A"/>
      </a:hlink>
      <a:folHlink>
        <a:srgbClr val="BFD1D6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TEGA Vorlage</Template>
  <TotalTime>0</TotalTime>
  <Words>757</Words>
  <Application>Microsoft Office PowerPoint</Application>
  <PresentationFormat>Bildschirmpräsentation (4:3)</PresentationFormat>
  <Paragraphs>106</Paragraphs>
  <Slides>15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Wingdings</vt:lpstr>
      <vt:lpstr>Symbol</vt:lpstr>
      <vt:lpstr>Arial</vt:lpstr>
      <vt:lpstr>Calibri</vt:lpstr>
      <vt:lpstr>LindeDaxPowerPoint</vt:lpstr>
      <vt:lpstr>TEGA Vorlage</vt:lpstr>
      <vt:lpstr>PowerPoint-Präsentation</vt:lpstr>
      <vt:lpstr>Agenda</vt:lpstr>
      <vt:lpstr>TEGA - History</vt:lpstr>
      <vt:lpstr>TEGA - Filling and blending plant</vt:lpstr>
      <vt:lpstr>Change Requirement Refrigerants #1: ODS Directive</vt:lpstr>
      <vt:lpstr>Change Requirement Refrigerants #2: F-gas Directive</vt:lpstr>
      <vt:lpstr>Change Requirement Refrigerants #3: PFAS ban?</vt:lpstr>
      <vt:lpstr>Change Requirement Refrigerants #3: PFAS ban?</vt:lpstr>
      <vt:lpstr>Actions required for Change Management</vt:lpstr>
      <vt:lpstr>Actions in case of long-term F-gas supply required</vt:lpstr>
      <vt:lpstr>TEGA – Products and Services</vt:lpstr>
      <vt:lpstr>TEGA regeneration process for refrigerants</vt:lpstr>
      <vt:lpstr>Thanks for the opportunity of discussing future collaboration</vt:lpstr>
      <vt:lpstr>Back-up Slides</vt:lpstr>
      <vt:lpstr>HFC Market Price Development in EU</vt:lpstr>
    </vt:vector>
  </TitlesOfParts>
  <Company>Linde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Subject</dc:subject>
  <dc:creator>Jörg Blachutzik</dc:creator>
  <cp:lastModifiedBy>Alexander Wendt</cp:lastModifiedBy>
  <cp:revision>239</cp:revision>
  <cp:lastPrinted>2015-11-06T10:29:15Z</cp:lastPrinted>
  <dcterms:created xsi:type="dcterms:W3CDTF">2015-04-20T13:38:45Z</dcterms:created>
  <dcterms:modified xsi:type="dcterms:W3CDTF">2025-06-17T17:51:29Z</dcterms:modified>
</cp:coreProperties>
</file>